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5" r:id="rId5"/>
    <p:sldId id="266" r:id="rId6"/>
    <p:sldId id="262" r:id="rId7"/>
    <p:sldId id="267" r:id="rId8"/>
    <p:sldId id="263" r:id="rId9"/>
    <p:sldId id="268" r:id="rId10"/>
    <p:sldId id="269" r:id="rId11"/>
    <p:sldId id="264" r:id="rId12"/>
    <p:sldId id="260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Störbrock" initials="PS" lastIdx="1" clrIdx="0">
    <p:extLst>
      <p:ext uri="{19B8F6BF-5375-455C-9EA6-DF929625EA0E}">
        <p15:presenceInfo xmlns:p15="http://schemas.microsoft.com/office/powerpoint/2012/main" userId="eea1e91eea7d76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7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1C1F8B-E1D8-4EB0-9C7D-422C87867A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2FE2FC-120D-4F10-B5F1-6E3E6D8DF7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68EF7-EB76-46F1-9674-5C8DF0EF724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D8691-F531-4E38-8975-455159E6E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D3A4E7-DA69-4540-9C88-F43B828A57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6E35-BCD6-4CB7-BEAA-2B53BDE502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6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D1BF-4610-42FB-AFE3-9D34FE42604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42085-06FC-42F5-9F1F-BA5428EDC4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6" y="4764596"/>
            <a:ext cx="4002386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Tobias Rücker, Paul Störbrock | Dortmund 17.07.2020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4. Semester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Physik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Blankofolien</a:t>
            </a:r>
          </a:p>
          <a:p>
            <a:pPr marL="0" indent="0" algn="ctr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Bitte beachten Sie: Fügen Sie Ihrer Präsentation ausschließlich Folien über die Funktion „Neue Folie“ hinzu. Über diesen Menüpunkt können Sie auf verschiedene Vorlagen zugreifen, die den Designstandards und den Vorgaben zur Barrierefreiheit entsprechen.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346131"/>
                  </p:ext>
                </p:extLst>
              </p:nvPr>
            </p:nvGraphicFramePr>
            <p:xfrm>
              <a:off x="323528" y="1563638"/>
              <a:ext cx="6696744" cy="3086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361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2927498">
                      <a:extLst>
                        <a:ext uri="{9D8B030D-6E8A-4147-A177-3AD203B41FA5}">
                          <a16:colId xmlns:a16="http://schemas.microsoft.com/office/drawing/2014/main" val="1966363654"/>
                        </a:ext>
                      </a:extLst>
                    </a:gridCol>
                    <a:gridCol w="3309885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#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Ladung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𝒆𝑽</m:t>
                              </m:r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Ladung als Vielfaches von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f>
                                <m:fPr>
                                  <m:ctrlP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de-DE" sz="1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8.07∗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±1.01∗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50.397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92D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1.78∗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±5.97∗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11.135∗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3.60∗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±4.43∗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22.468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9.38∗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±6.51∗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58.534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±6.85∗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33.710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2.99∗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±7.40∗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18.645∗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1.17∗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−17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±2.04∗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72.843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346131"/>
                  </p:ext>
                </p:extLst>
              </p:nvPr>
            </p:nvGraphicFramePr>
            <p:xfrm>
              <a:off x="323528" y="1563638"/>
              <a:ext cx="6696744" cy="3086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9361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2927498">
                      <a:extLst>
                        <a:ext uri="{9D8B030D-6E8A-4147-A177-3AD203B41FA5}">
                          <a16:colId xmlns:a16="http://schemas.microsoft.com/office/drawing/2014/main" val="1966363654"/>
                        </a:ext>
                      </a:extLst>
                    </a:gridCol>
                    <a:gridCol w="3309885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</a:tblGrid>
                  <a:tr h="490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#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6173" r="-113721" b="-534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6173" r="-737" b="-534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140984" r="-113721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140984" r="-737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92D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245000" r="-113721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245000" r="-737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339344" r="-113721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339344" r="-737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439344" r="-113721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439344" r="-737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539344" r="-11372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539344" r="-737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639344" r="-11372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639344" r="-737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00" t="-739344" r="-11372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578" t="-739344" r="-737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D968042C-9BB5-4058-977E-417652CE3EEB}"/>
              </a:ext>
            </a:extLst>
          </p:cNvPr>
          <p:cNvSpPr/>
          <p:nvPr/>
        </p:nvSpPr>
        <p:spPr>
          <a:xfrm>
            <a:off x="7193426" y="905867"/>
            <a:ext cx="165618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Kleinste Ladung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3DDC75-CE9D-428D-B40B-D00577176392}"/>
              </a:ext>
            </a:extLst>
          </p:cNvPr>
          <p:cNvSpPr/>
          <p:nvPr/>
        </p:nvSpPr>
        <p:spPr>
          <a:xfrm>
            <a:off x="7193426" y="1245834"/>
            <a:ext cx="165618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Größte Ladung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C56DF-B7AF-4297-BA9C-E649B46C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FFE80B-3532-4136-82F5-B696A8A36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4609207" cy="32400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Auffälligkeiten:</a:t>
            </a:r>
          </a:p>
          <a:p>
            <a:pPr lvl="1"/>
            <a:r>
              <a:rPr lang="de-DE" sz="1600" dirty="0"/>
              <a:t>Stark variierende Geschwindigkeiten </a:t>
            </a:r>
            <a:r>
              <a:rPr lang="de-DE" sz="1600"/>
              <a:t>(Bsp.)</a:t>
            </a:r>
          </a:p>
          <a:p>
            <a:pPr lvl="1"/>
            <a:r>
              <a:rPr lang="de-DE" sz="1600" dirty="0"/>
              <a:t>Relativ hohe Fehler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Gründe:</a:t>
            </a:r>
          </a:p>
          <a:p>
            <a:pPr lvl="1"/>
            <a:r>
              <a:rPr lang="de-DE" sz="1600" dirty="0"/>
              <a:t>Hohe Reaktionszeit beim Messen</a:t>
            </a:r>
          </a:p>
          <a:p>
            <a:pPr lvl="1"/>
            <a:r>
              <a:rPr lang="de-DE" sz="1600" dirty="0"/>
              <a:t>Ungenaue Abstandsbestimmung</a:t>
            </a:r>
          </a:p>
          <a:p>
            <a:pPr lvl="1"/>
            <a:r>
              <a:rPr lang="de-DE" sz="1600" dirty="0"/>
              <a:t>Tropfen werden als Sphären genähert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en-US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B4B892-FDD7-4AEA-A771-E64104EC6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C836A62-57EE-4D3E-9D8D-EB6DBC312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646644"/>
                  </p:ext>
                </p:extLst>
              </p:nvPr>
            </p:nvGraphicFramePr>
            <p:xfrm>
              <a:off x="5026688" y="826674"/>
              <a:ext cx="3840088" cy="404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0022">
                      <a:extLst>
                        <a:ext uri="{9D8B030D-6E8A-4147-A177-3AD203B41FA5}">
                          <a16:colId xmlns:a16="http://schemas.microsoft.com/office/drawing/2014/main" val="3355178728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3138394069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450068901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1375976332"/>
                        </a:ext>
                      </a:extLst>
                    </a:gridCol>
                  </a:tblGrid>
                  <a:tr h="28016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𝒎𝒎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𝒎𝒎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84764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102642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75708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662525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853554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370545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395773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856131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491200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46828"/>
                      </a:ext>
                    </a:extLst>
                  </a:tr>
                  <a:tr h="2615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9783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EC836A62-57EE-4D3E-9D8D-EB6DBC312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646644"/>
                  </p:ext>
                </p:extLst>
              </p:nvPr>
            </p:nvGraphicFramePr>
            <p:xfrm>
              <a:off x="5026688" y="826674"/>
              <a:ext cx="3840088" cy="404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0022">
                      <a:extLst>
                        <a:ext uri="{9D8B030D-6E8A-4147-A177-3AD203B41FA5}">
                          <a16:colId xmlns:a16="http://schemas.microsoft.com/office/drawing/2014/main" val="3355178728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3138394069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450068901"/>
                        </a:ext>
                      </a:extLst>
                    </a:gridCol>
                    <a:gridCol w="960022">
                      <a:extLst>
                        <a:ext uri="{9D8B030D-6E8A-4147-A177-3AD203B41FA5}">
                          <a16:colId xmlns:a16="http://schemas.microsoft.com/office/drawing/2014/main" val="1375976332"/>
                        </a:ext>
                      </a:extLst>
                    </a:gridCol>
                  </a:tblGrid>
                  <a:tr h="391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" t="-1563" r="-301899" b="-9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33" t="-1563" r="-201899" b="-9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911" t="-1563" r="-103185" b="-9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563" r="-2532" b="-9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847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1026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4757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16625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853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3705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3957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8561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4912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468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9783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006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B50D8-DA17-4EB9-81D5-B605D6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77C33E-218A-4726-A604-01275BC61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56011-1808-4B3C-B1C2-58E6AD4C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3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6E592-9EB9-4F1A-A9B7-3FC8FF2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Sonderversuch: Millikan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F6F80-10D9-4693-A5B8-19782908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2">
            <a:hlinkClick r:id="rId2" action="ppaction://hlinksldjump"/>
            <a:extLst>
              <a:ext uri="{FF2B5EF4-FFF2-40B4-BE49-F238E27FC236}">
                <a16:creationId xmlns:a16="http://schemas.microsoft.com/office/drawing/2014/main" id="{1D238E23-8CA2-40A7-A551-E9A52713E857}"/>
              </a:ext>
            </a:extLst>
          </p:cNvPr>
          <p:cNvSpPr txBox="1">
            <a:spLocks/>
          </p:cNvSpPr>
          <p:nvPr/>
        </p:nvSpPr>
        <p:spPr>
          <a:xfrm>
            <a:off x="253709" y="1920357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Aufbau</a:t>
            </a:r>
            <a:endParaRPr lang="en-US" dirty="0"/>
          </a:p>
        </p:txBody>
      </p:sp>
      <p:sp>
        <p:nvSpPr>
          <p:cNvPr id="6" name="Textplatzhalter 2">
            <a:hlinkClick r:id="rId3" action="ppaction://hlinksldjump"/>
            <a:extLst>
              <a:ext uri="{FF2B5EF4-FFF2-40B4-BE49-F238E27FC236}">
                <a16:creationId xmlns:a16="http://schemas.microsoft.com/office/drawing/2014/main" id="{302C50D0-F2E8-47BE-83E1-2235DD5413CA}"/>
              </a:ext>
            </a:extLst>
          </p:cNvPr>
          <p:cNvSpPr txBox="1">
            <a:spLocks/>
          </p:cNvSpPr>
          <p:nvPr/>
        </p:nvSpPr>
        <p:spPr>
          <a:xfrm>
            <a:off x="250824" y="234908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Auswertung</a:t>
            </a:r>
            <a:endParaRPr lang="en-US" dirty="0"/>
          </a:p>
        </p:txBody>
      </p:sp>
      <p:sp>
        <p:nvSpPr>
          <p:cNvPr id="7" name="Textplatzhalter 2">
            <a:hlinkClick r:id="rId4" action="ppaction://hlinksldjump"/>
            <a:extLst>
              <a:ext uri="{FF2B5EF4-FFF2-40B4-BE49-F238E27FC236}">
                <a16:creationId xmlns:a16="http://schemas.microsoft.com/office/drawing/2014/main" id="{15121AB2-C5CC-449D-9D5C-C0225676AC80}"/>
              </a:ext>
            </a:extLst>
          </p:cNvPr>
          <p:cNvSpPr txBox="1">
            <a:spLocks/>
          </p:cNvSpPr>
          <p:nvPr/>
        </p:nvSpPr>
        <p:spPr>
          <a:xfrm>
            <a:off x="250823" y="2777809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Diskussion</a:t>
            </a:r>
            <a:endParaRPr lang="en-US" dirty="0"/>
          </a:p>
        </p:txBody>
      </p:sp>
      <p:sp>
        <p:nvSpPr>
          <p:cNvPr id="8" name="Textplatzhalter 2">
            <a:hlinkClick r:id="rId5" action="ppaction://hlinksldjump"/>
            <a:extLst>
              <a:ext uri="{FF2B5EF4-FFF2-40B4-BE49-F238E27FC236}">
                <a16:creationId xmlns:a16="http://schemas.microsoft.com/office/drawing/2014/main" id="{46FD71D0-6E17-48B2-9CCC-7CDAB1C7DBD2}"/>
              </a:ext>
            </a:extLst>
          </p:cNvPr>
          <p:cNvSpPr txBox="1">
            <a:spLocks/>
          </p:cNvSpPr>
          <p:nvPr/>
        </p:nvSpPr>
        <p:spPr>
          <a:xfrm>
            <a:off x="250822" y="3203893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/>
              <a:t>Quellen</a:t>
            </a:r>
            <a:endParaRPr lang="en-US" dirty="0"/>
          </a:p>
        </p:txBody>
      </p:sp>
      <p:sp>
        <p:nvSpPr>
          <p:cNvPr id="11" name="Textplatzhalter 2">
            <a:hlinkClick r:id="rId6" action="ppaction://hlinksldjump"/>
            <a:extLst>
              <a:ext uri="{FF2B5EF4-FFF2-40B4-BE49-F238E27FC236}">
                <a16:creationId xmlns:a16="http://schemas.microsoft.com/office/drawing/2014/main" id="{51200E0F-6B66-472C-88AD-B9CDDE9C44B3}"/>
              </a:ext>
            </a:extLst>
          </p:cNvPr>
          <p:cNvSpPr txBox="1">
            <a:spLocks/>
          </p:cNvSpPr>
          <p:nvPr/>
        </p:nvSpPr>
        <p:spPr>
          <a:xfrm>
            <a:off x="250821" y="1485666"/>
            <a:ext cx="8615951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4B818"/>
              </a:buClr>
              <a:buFont typeface="Arial" panose="020B0604020202020204" pitchFamily="34" charset="0"/>
              <a:buChar char="•"/>
              <a:defRPr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dirty="0"/>
              <a:t>Theorie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1D8CA-D573-4C28-9A8F-1CCD545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DC1A2FAB-B52C-4122-9C7E-5084B98CD25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295232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Betrachtet werden die folgenden Kräfte: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𝑞𝐸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b="0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DC1A2FAB-B52C-4122-9C7E-5084B98CD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2952327"/>
              </a:xfrm>
              <a:blipFill>
                <a:blip r:embed="rId2"/>
                <a:stretch>
                  <a:fillRect l="-2024" t="-617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24DF-5F33-42F9-956F-A8D94BEA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E97942F1-E95D-497A-A947-B93420602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491629"/>
                <a:ext cx="3601095" cy="295232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84B81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rgbClr val="56565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Fallender Tropfen</a:t>
                </a:r>
                <a:endParaRPr lang="de-DE" sz="1400" b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DE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dirty="0">
                    <a:latin typeface="Cambria Math" panose="02040503050406030204" pitchFamily="18" charset="0"/>
                  </a:rPr>
                  <a:t>Steigender Tropfen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de-DE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b="0" dirty="0"/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E97942F1-E95D-497A-A947-B9342060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91629"/>
                <a:ext cx="3601095" cy="2952327"/>
              </a:xfrm>
              <a:prstGeom prst="rect">
                <a:avLst/>
              </a:prstGeom>
              <a:blipFill>
                <a:blip r:embed="rId3"/>
                <a:stretch>
                  <a:fillRect l="-2024" t="-617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0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5BD16-AF88-4E4A-8D7D-E0B6AFA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7417519" cy="324008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sz="1600" i="1" dirty="0"/>
                  <a:t>Zwei Zustände: Fallend und steigend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i="1" dirty="0" err="1"/>
                  <a:t>Fallend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b="0" i="1" dirty="0"/>
                  <a:t>		(1)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i="1" dirty="0" err="1"/>
                  <a:t>Steigend</a:t>
                </a:r>
                <a:r>
                  <a:rPr lang="en-US" sz="1600" i="1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1600" b="0" i="1" dirty="0"/>
                  <a:t> 	(2)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b="0" i="1" dirty="0" err="1"/>
                  <a:t>Aus</a:t>
                </a:r>
                <a:r>
                  <a:rPr lang="en-US" sz="1600" b="0" i="1" dirty="0"/>
                  <a:t> (1) und (2) </a:t>
                </a:r>
                <a:r>
                  <a:rPr lang="en-US" sz="1600" b="0" i="1" dirty="0" err="1"/>
                  <a:t>folgt</a:t>
                </a:r>
                <a:r>
                  <a:rPr lang="en-US" sz="1600" b="0" i="1" dirty="0"/>
                  <a:t>:	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de-DE" sz="16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𝑔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   Achtung: </a:t>
                </a:r>
                <a:r>
                  <a:rPr lang="en-US" sz="1600" dirty="0" err="1"/>
                  <a:t>hier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nicht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direkt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anwendbar</a:t>
                </a:r>
                <a:r>
                  <a:rPr lang="en-US" sz="1600" dirty="0"/>
                  <a:t>! </a:t>
                </a:r>
                <a:r>
                  <a:rPr lang="en-US" sz="1600" dirty="0" err="1"/>
                  <a:t>Korrektur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notwendig</a:t>
                </a:r>
                <a:r>
                  <a:rPr lang="en-US" sz="1600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de-DE" sz="16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7417519" cy="3240087"/>
              </a:xfrm>
              <a:blipFill>
                <a:blip r:embed="rId2"/>
                <a:stretch>
                  <a:fillRect l="-246" t="-375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41A453-11A5-4080-B53F-7E6C1582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E139B3F9-8E11-48F9-83E6-7B70E24D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39" y="3147814"/>
            <a:ext cx="1162212" cy="1583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620C535-569F-4D7F-AB1F-08B1B34F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1491630"/>
            <a:ext cx="1162212" cy="1656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9486CFD-00A1-402E-B62E-722C0A31B4F9}"/>
              </a:ext>
            </a:extLst>
          </p:cNvPr>
          <p:cNvSpPr/>
          <p:nvPr/>
        </p:nvSpPr>
        <p:spPr>
          <a:xfrm>
            <a:off x="601476" y="3579862"/>
            <a:ext cx="10181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03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5BD16-AF88-4E4A-8D7D-E0B6AFA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3240087"/>
              </a:xfr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de-DE" sz="1600" b="0" i="1" dirty="0"/>
                  <a:t> </a:t>
                </a:r>
                <a:r>
                  <a:rPr lang="de-DE" sz="1600" dirty="0"/>
                  <a:t>braucht einen Korrekturterm: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de-DE" sz="1200" i="1" dirty="0"/>
              </a:p>
              <a:p>
                <a:endParaRPr lang="de-DE" sz="800" b="0" i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>
                    <a:latin typeface="Cambria Math" panose="02040503050406030204" pitchFamily="18" charset="0"/>
                  </a:rPr>
                  <a:t>Daraus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</a:rPr>
                  <a:t>folgt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dirty="0" err="1">
                    <a:latin typeface="Cambria Math" panose="02040503050406030204" pitchFamily="18" charset="0"/>
                  </a:rPr>
                  <a:t>für</a:t>
                </a:r>
                <a:r>
                  <a:rPr lang="en-US" sz="1600" dirty="0">
                    <a:latin typeface="Cambria Math" panose="02040503050406030204" pitchFamily="18" charset="0"/>
                  </a:rPr>
                  <a:t> den Radius a: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08B15EA7-5CB1-41A3-9DB1-EE662086D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50825" y="1491630"/>
                <a:ext cx="3601095" cy="3240087"/>
              </a:xfrm>
              <a:blipFill>
                <a:blip r:embed="rId2"/>
                <a:stretch>
                  <a:fillRect l="-506" t="-375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41A453-11A5-4080-B53F-7E6C1582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E139B3F9-8E11-48F9-83E6-7B70E24D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39" y="3147814"/>
            <a:ext cx="1162212" cy="1583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afik 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620C535-569F-4D7F-AB1F-08B1B34F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868" y="1491630"/>
            <a:ext cx="1162212" cy="1656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2A8C49F7-DB07-4191-B74F-844B918E1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5920" y="1493348"/>
                <a:ext cx="3821877" cy="3240087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84B81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rgbClr val="56565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sz="1600" dirty="0">
                    <a:latin typeface="Cambria Math" panose="02040503050406030204" pitchFamily="18" charset="0"/>
                  </a:rPr>
                  <a:t>Es folgt die Ladung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sz="1600" b="0" dirty="0">
                  <a:latin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2A8C49F7-DB07-4191-B74F-844B918E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20" y="1493348"/>
                <a:ext cx="3821877" cy="3240087"/>
              </a:xfrm>
              <a:prstGeom prst="rect">
                <a:avLst/>
              </a:prstGeom>
              <a:blipFill>
                <a:blip r:embed="rId5"/>
                <a:stretch>
                  <a:fillRect l="-478" t="-563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135132-23E9-410B-9C03-E10C7D78B7DA}"/>
              </a:ext>
            </a:extLst>
          </p:cNvPr>
          <p:cNvCxnSpPr/>
          <p:nvPr/>
        </p:nvCxnSpPr>
        <p:spPr>
          <a:xfrm>
            <a:off x="4067944" y="3075806"/>
            <a:ext cx="33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7E79D5-67D1-4CE2-BB15-3CE97383F3E3}"/>
              </a:ext>
            </a:extLst>
          </p:cNvPr>
          <p:cNvCxnSpPr/>
          <p:nvPr/>
        </p:nvCxnSpPr>
        <p:spPr>
          <a:xfrm>
            <a:off x="4067944" y="3147814"/>
            <a:ext cx="33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6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8ADE-90F8-4F50-92B0-65682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  <a:endParaRPr lang="en-US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AC8B630-33E7-44E1-88B1-A4C37850D088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88" y="1492250"/>
            <a:ext cx="2455948" cy="3232150"/>
          </a:xfrm>
        </p:spPr>
      </p:pic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313B8A1-6E9A-4C46-8689-EFBEAC0899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208318"/>
            <a:ext cx="4104456" cy="332007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60B51-89CA-403D-9D48-A725107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0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C8ADE-90F8-4F50-92B0-656829F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  <a:endParaRPr lang="en-US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313B8A1-6E9A-4C46-8689-EFBEAC0899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4382" y="1208318"/>
            <a:ext cx="3080025" cy="350240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60B51-89CA-403D-9D48-A725107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BD0EC5-FC03-488E-BDFF-D7D8C37BABA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600" dirty="0"/>
              <a:t>Vorab-Messungen: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/>
              <a:t>Widerstand, angelegte Spannung,</a:t>
            </a:r>
            <a:r>
              <a:rPr lang="en-US" sz="1600" dirty="0"/>
              <a:t> </a:t>
            </a:r>
            <a:r>
              <a:rPr lang="en-US" sz="1600" dirty="0" err="1"/>
              <a:t>Plattenabstand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Mikroskop</a:t>
            </a:r>
            <a:r>
              <a:rPr lang="en-US" sz="1600" dirty="0"/>
              <a:t> </a:t>
            </a:r>
            <a:r>
              <a:rPr lang="en-US" sz="1600" dirty="0" err="1"/>
              <a:t>fokussieren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/>
              <a:t>Öltröpfchen</a:t>
            </a:r>
            <a:r>
              <a:rPr lang="en-US" sz="1600" dirty="0"/>
              <a:t> </a:t>
            </a:r>
            <a:r>
              <a:rPr lang="en-US" sz="1600" dirty="0" err="1"/>
              <a:t>Messung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Atomizer </a:t>
            </a:r>
            <a:r>
              <a:rPr lang="en-US" sz="1600" dirty="0">
                <a:sym typeface="Wingdings" panose="05000000000000000000" pitchFamily="2" charset="2"/>
              </a:rPr>
              <a:t> Droplet viewing chamber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sym typeface="Wingdings" panose="05000000000000000000" pitchFamily="2" charset="2"/>
              </a:rPr>
              <a:t>Ionisationshebel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ausstellen</a:t>
            </a:r>
            <a:endParaRPr lang="en-US" sz="16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Zeit und Ort des </a:t>
            </a:r>
            <a:r>
              <a:rPr lang="en-US" sz="1600" dirty="0" err="1">
                <a:sym typeface="Wingdings" panose="05000000000000000000" pitchFamily="2" charset="2"/>
              </a:rPr>
              <a:t>Tröpfchens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messen</a:t>
            </a:r>
            <a:endParaRPr lang="en-US" sz="16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sym typeface="Wingdings" panose="05000000000000000000" pitchFamily="2" charset="2"/>
              </a:rPr>
              <a:t>Nach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jeder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Messung</a:t>
            </a:r>
            <a:r>
              <a:rPr lang="en-US" sz="1600" dirty="0">
                <a:sym typeface="Wingdings" panose="05000000000000000000" pitchFamily="2" charset="2"/>
              </a:rPr>
              <a:t> den </a:t>
            </a:r>
            <a:r>
              <a:rPr lang="en-US" sz="1600" dirty="0" err="1">
                <a:sym typeface="Wingdings" panose="05000000000000000000" pitchFamily="2" charset="2"/>
              </a:rPr>
              <a:t>Plattenkondensator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umpolen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0369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4313F7-B168-4645-9AD5-D55AC69E03C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de-DE" sz="1600" dirty="0"/>
                  <a:t>Es werden sieben Tropfen gemessen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werden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mit</a:t>
                </a:r>
                <a:r>
                  <a:rPr lang="en-US" sz="1600" dirty="0"/>
                  <a:t> der Formel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bestimmt.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ist in </a:t>
                </a:r>
                <a:r>
                  <a:rPr lang="en-US" sz="1600" dirty="0" err="1"/>
                  <a:t>beiden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Fällen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Die </a:t>
                </a:r>
                <a:r>
                  <a:rPr lang="en-US" sz="1600" dirty="0" err="1"/>
                  <a:t>Geschwindigkeiten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werden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gemittelt</a:t>
                </a:r>
                <a:r>
                  <a:rPr lang="en-US" sz="1600" dirty="0"/>
                  <a:t> und </a:t>
                </a:r>
                <a:r>
                  <a:rPr lang="en-US" sz="1600" dirty="0" err="1"/>
                  <a:t>mit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einem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Fehler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versehen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5656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(Standard Error of Mean)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/>
                  <a:t>Mit</a:t>
                </a:r>
                <a:r>
                  <a:rPr lang="en-US" sz="1600" dirty="0"/>
                  <a:t> den </a:t>
                </a:r>
                <a:r>
                  <a:rPr lang="en-US" sz="1600" dirty="0" err="1"/>
                  <a:t>Geschwindigkeiten</a:t>
                </a:r>
                <a:r>
                  <a:rPr lang="en-US" sz="1600" dirty="0"/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werden</a:t>
                </a:r>
                <a:r>
                  <a:rPr lang="en-US" sz="1600" dirty="0">
                    <a:sym typeface="Wingdings" panose="05000000000000000000" pitchFamily="2" charset="2"/>
                  </a:rPr>
                  <a:t> die </a:t>
                </a:r>
                <a:r>
                  <a:rPr lang="en-US" sz="1600" dirty="0" err="1">
                    <a:sym typeface="Wingdings" panose="05000000000000000000" pitchFamily="2" charset="2"/>
                  </a:rPr>
                  <a:t>Radien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bestimmt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>
                    <a:sym typeface="Wingdings" panose="05000000000000000000" pitchFamily="2" charset="2"/>
                  </a:rPr>
                  <a:t>Mit</a:t>
                </a:r>
                <a:r>
                  <a:rPr lang="en-US" sz="1600" dirty="0">
                    <a:sym typeface="Wingdings" panose="05000000000000000000" pitchFamily="2" charset="2"/>
                  </a:rPr>
                  <a:t> den </a:t>
                </a:r>
                <a:r>
                  <a:rPr lang="en-US" sz="1600" dirty="0" err="1">
                    <a:sym typeface="Wingdings" panose="05000000000000000000" pitchFamily="2" charset="2"/>
                  </a:rPr>
                  <a:t>Radien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werden</a:t>
                </a:r>
                <a:r>
                  <a:rPr lang="en-US" sz="1600" dirty="0">
                    <a:sym typeface="Wingdings" panose="05000000000000000000" pitchFamily="2" charset="2"/>
                  </a:rPr>
                  <a:t> die </a:t>
                </a:r>
                <a:r>
                  <a:rPr lang="en-US" sz="1600" dirty="0" err="1">
                    <a:sym typeface="Wingdings" panose="05000000000000000000" pitchFamily="2" charset="2"/>
                  </a:rPr>
                  <a:t>Ladungen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bestimmt</a:t>
                </a:r>
                <a:endParaRPr lang="en-US" sz="16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 err="1">
                    <a:sym typeface="Wingdings" panose="05000000000000000000" pitchFamily="2" charset="2"/>
                  </a:rPr>
                  <a:t>Abschließend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>
                    <a:sym typeface="Wingdings" panose="05000000000000000000" pitchFamily="2" charset="2"/>
                  </a:rPr>
                  <a:t>werden</a:t>
                </a:r>
                <a:r>
                  <a:rPr lang="en-US" sz="1600" dirty="0">
                    <a:sym typeface="Wingdings" panose="05000000000000000000" pitchFamily="2" charset="2"/>
                  </a:rPr>
                  <a:t> die </a:t>
                </a:r>
                <a:r>
                  <a:rPr lang="en-US" sz="1600" dirty="0" err="1">
                    <a:sym typeface="Wingdings" panose="05000000000000000000" pitchFamily="2" charset="2"/>
                  </a:rPr>
                  <a:t>Ladungen</a:t>
                </a:r>
                <a:r>
                  <a:rPr lang="en-US" sz="1600" dirty="0">
                    <a:sym typeface="Wingdings" panose="05000000000000000000" pitchFamily="2" charset="2"/>
                  </a:rPr>
                  <a:t> in </a:t>
                </a:r>
                <a:r>
                  <a:rPr lang="en-US" sz="1600" dirty="0" err="1">
                    <a:sym typeface="Wingdings" panose="05000000000000000000" pitchFamily="2" charset="2"/>
                  </a:rPr>
                  <a:t>Abhängigkeit</a:t>
                </a:r>
                <a:r>
                  <a:rPr lang="en-US" sz="1600" dirty="0">
                    <a:sym typeface="Wingdings" panose="05000000000000000000" pitchFamily="2" charset="2"/>
                  </a:rPr>
                  <a:t> der </a:t>
                </a:r>
                <a:r>
                  <a:rPr lang="en-US" sz="1600" dirty="0" err="1">
                    <a:sym typeface="Wingdings" panose="05000000000000000000" pitchFamily="2" charset="2"/>
                  </a:rPr>
                  <a:t>Elementarladung</a:t>
                </a: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angegeben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104313F7-B168-4645-9AD5-D55AC69E0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82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33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E1889-ED8C-4392-B1AF-AD3E988D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789EE-2FD0-4041-9FD9-A50533DF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44348"/>
                  </p:ext>
                </p:extLst>
              </p:nvPr>
            </p:nvGraphicFramePr>
            <p:xfrm>
              <a:off x="323528" y="1563638"/>
              <a:ext cx="854324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">
                      <a:extLst>
                        <a:ext uri="{9D8B030D-6E8A-4147-A177-3AD203B41FA5}">
                          <a16:colId xmlns:a16="http://schemas.microsoft.com/office/drawing/2014/main" val="3665206946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786243694"/>
                        </a:ext>
                      </a:extLst>
                    </a:gridCol>
                    <a:gridCol w="2926623">
                      <a:extLst>
                        <a:ext uri="{9D8B030D-6E8A-4147-A177-3AD203B41FA5}">
                          <a16:colId xmlns:a16="http://schemas.microsoft.com/office/drawing/2014/main" val="1029199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#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DE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de-DE" sz="16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𝒎𝒎</m:t>
                              </m:r>
                              <m:r>
                                <m:rPr>
                                  <m:lit/>
                                </m:rP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de-DE" sz="16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lit/>
                                  </m:rP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𝒎𝒎</m:t>
                                </m:r>
                                <m:r>
                                  <m:rPr>
                                    <m:lit/>
                                  </m:rP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m:rPr>
                                    <m:lit/>
                                  </m:rPr>
                                  <a:rPr lang="de-DE" sz="16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/>
                            <a:t>Radius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b="1" dirty="0"/>
                            <a:t>Ladung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𝒆𝑽</m:t>
                              </m:r>
                              <m:r>
                                <a:rPr lang="de-DE" sz="1600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0.30±0.034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0.30±0.027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1.65∗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±9.54∗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8.07∗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±1.01∗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0.12±0.003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0.10±0.004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1.02∗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±1.41∗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1.78∗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±5.97∗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0.18±0.019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0.17±0.020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1.27∗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±6.78∗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3.60∗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±4.43∗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0.33±0.020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0.33±0.020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1.74∗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±5.33∗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9.38∗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±6.51∗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0.23±0.026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0.23±0.024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1.45∗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±8.20∗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5.40∗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±6.85∗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0.15±0.033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0.17±0.037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1.17∗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±1.29∗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2.99∗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±7.40∗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0.37±0.058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0.38±0.059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1.85∗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±1.46∗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1.17∗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−17</m:t>
                                    </m:r>
                                  </m:sup>
                                </m:sSup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±2.04∗</m:t>
                                </m:r>
                                <m:sSup>
                                  <m:sSup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914FD181-E8FD-4CF7-BBB2-581226DC5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44348"/>
                  </p:ext>
                </p:extLst>
              </p:nvPr>
            </p:nvGraphicFramePr>
            <p:xfrm>
              <a:off x="323528" y="1563638"/>
              <a:ext cx="8543247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">
                      <a:extLst>
                        <a:ext uri="{9D8B030D-6E8A-4147-A177-3AD203B41FA5}">
                          <a16:colId xmlns:a16="http://schemas.microsoft.com/office/drawing/2014/main" val="3665206946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29441955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160024124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786243694"/>
                        </a:ext>
                      </a:extLst>
                    </a:gridCol>
                    <a:gridCol w="2926623">
                      <a:extLst>
                        <a:ext uri="{9D8B030D-6E8A-4147-A177-3AD203B41FA5}">
                          <a16:colId xmlns:a16="http://schemas.microsoft.com/office/drawing/2014/main" val="10291995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#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279" r="-498667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3279" r="-400893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3279" r="-116908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3279" r="-833" b="-7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40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103279" r="-498667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103279" r="-400893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103279" r="-116908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103279" r="-833" b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7159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203279" r="-498667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203279" r="-400893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203279" r="-116908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203279" r="-833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7375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303279" r="-498667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303279" r="-400893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303279" r="-116908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303279" r="-833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9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403279" r="-498667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403279" r="-400893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403279" r="-116908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403279" r="-833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650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503279" r="-498667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503279" r="-400893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503279" r="-116908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503279" r="-833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41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603279" r="-498667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603279" r="-400893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603279" r="-116908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603279" r="-833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67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67" t="-703279" r="-498667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232" t="-703279" r="-400893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47" t="-703279" r="-116908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292" t="-703279" r="-833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0436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1C0942B2-B6D5-48BA-9D25-9E25746F20EC}"/>
              </a:ext>
            </a:extLst>
          </p:cNvPr>
          <p:cNvSpPr/>
          <p:nvPr/>
        </p:nvSpPr>
        <p:spPr>
          <a:xfrm>
            <a:off x="7193426" y="905867"/>
            <a:ext cx="1656184" cy="2160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Kleinste Ladung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512873-D5C4-403E-BE6D-12F3044F952A}"/>
              </a:ext>
            </a:extLst>
          </p:cNvPr>
          <p:cNvSpPr/>
          <p:nvPr/>
        </p:nvSpPr>
        <p:spPr>
          <a:xfrm>
            <a:off x="7193426" y="1245834"/>
            <a:ext cx="165618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Größte Ladung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765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Office PowerPoint</Application>
  <PresentationFormat>Bildschirmpräsentation (16:9)</PresentationFormat>
  <Paragraphs>187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Akkurat</vt:lpstr>
      <vt:lpstr>Arial</vt:lpstr>
      <vt:lpstr>Calibri</vt:lpstr>
      <vt:lpstr>Cambria Math</vt:lpstr>
      <vt:lpstr>Wingdings</vt:lpstr>
      <vt:lpstr>Masterfolie</vt:lpstr>
      <vt:lpstr>PowerPoint-Präsentation</vt:lpstr>
      <vt:lpstr>Sonderversuch: Millikan</vt:lpstr>
      <vt:lpstr>Theorie</vt:lpstr>
      <vt:lpstr>Theorie</vt:lpstr>
      <vt:lpstr>Theorie</vt:lpstr>
      <vt:lpstr>Aufbau</vt:lpstr>
      <vt:lpstr>Durchführung</vt:lpstr>
      <vt:lpstr>Auswertung</vt:lpstr>
      <vt:lpstr>Auswertung</vt:lpstr>
      <vt:lpstr>Auswertung</vt:lpstr>
      <vt:lpstr>Diskussion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Paul Störbrock</cp:lastModifiedBy>
  <cp:revision>184</cp:revision>
  <dcterms:created xsi:type="dcterms:W3CDTF">2017-06-13T08:51:48Z</dcterms:created>
  <dcterms:modified xsi:type="dcterms:W3CDTF">2020-07-08T16:29:13Z</dcterms:modified>
</cp:coreProperties>
</file>