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520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E327-54F7-FC41-98F8-B4736121ED7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8984-F3E0-0D45-9BF7-D972E2A449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41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2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619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69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362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5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29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87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95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42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9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8984-F3E0-0D45-9BF7-D972E2A4499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85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5A4C841F-C6FF-0646-BDA0-408FB47460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5A4C841F-C6FF-0646-BDA0-408FB47460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When a user asks the authority for the encryption, the process is as follows: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user’s 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rclcpp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code inspects the attributes in the access structure </a:t>
                </a:r>
                <a:r>
                  <a:rPr lang="en" altLang="zh-CN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𝒜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determine if there are any keys missing to decrypt the message. If missing, it initiates a request to authority to provide the decryption key.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authority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authenticates the identity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of the requestor, implements 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KeyGen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sends the key.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rclcpp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forwards the response (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en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/de keys) received from the authority to the 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verif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verif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authenticates the identity of the sender and the digital signature on the message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verif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requests Picaros-LKM to add both the encryption and decryption keys into the set of attributes associated with user.</a:t>
                </a:r>
              </a:p>
              <a:p>
                <a:endParaRPr kumimoji="1" lang="zh-CN" altLang="en-US" dirty="0"/>
              </a:p>
            </p:txBody>
          </p:sp>
        </mc:Fallback>
      </mc:AlternateContent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9FBF-DEF1-644A-8396-09D85B13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4EE4AD-627E-A740-B548-5B1C4BC8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F64F7-3B3F-1D40-B7DF-24FE8E80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DDF6A-9D6B-674E-A7D0-4784ECEB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CE488-99F9-E246-A883-08E5A8C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2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D8AD-5CA9-B544-A838-29B67F7B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7DFC5-F5C2-2146-8C15-AE779163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8C4A4-81D2-8D4C-8870-D75458DE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D0E88-AAE1-1A42-8FD1-D2A6DB8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AC809-04C0-D149-8D6B-55434161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04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31D11C-F454-C54C-AE0A-121307E3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D976F-5C2A-0A46-8ED9-335FD5EBD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615AA-BEF9-4445-9EDD-DEDC0719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F325F-B4A8-DD43-88C6-B9820F7E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C1126-6F1F-2A4B-8BD5-93DF386B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59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FA9FD-46B0-184C-B77A-7A42D951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00937-78EF-2545-881B-6EF58CF2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ECF1B-DB7B-FA41-988B-418866F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483ED-F5A9-BA47-B1D6-2419D994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17EA3-C033-104C-811F-4651590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3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10168-213B-6345-9141-12A9A3D9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CA10B-3205-AF49-865A-CBA21E01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38827-DFBC-BE46-B8F0-EF7CAABF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DEB51-A3FA-934E-AB55-6AA002CA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69C2F-981D-6D45-8A09-A9676A7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8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539-8F49-824E-AE37-749C88A6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7EAED-9F29-1F4E-AEE6-0BF2F2A9B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D3FCC-0F29-AB4B-9B5F-9D5F4916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3CE0C-28B6-7842-8E81-6CABA058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AEB71-D5A3-EB41-87CC-1818DA63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29ECD-76F8-4D47-90FC-33408D2D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4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BDBE-3D6E-F146-ADE6-8DE50F30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20B31-6985-3547-9D4B-8399A34F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AEC70-512D-C141-B433-8014F1657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8D1B62-17BF-114C-94B5-CC5389C08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AFAB8-9FF3-804F-8632-3135B70E5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75C82-ADD5-5644-97D7-64AE76A0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6540B-3456-9943-AB0F-786CECC0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5D306-DC7F-4240-B9D9-5AFF3B91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46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1763-D245-554D-A58A-6411276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BF893-DE64-3D41-8A95-19078965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F98637-6569-9A48-B051-79E30404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E7D4B-BF8B-474D-91F4-4783A5E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8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1C040-6B10-DF4D-9C32-C1A4F94C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458F7B-43AA-3742-9A0D-16D0AD5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FF3F0-CE11-1B4D-92D3-1451F9F1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2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97C85-6436-FB44-AF21-6143E8C2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68F21-280A-624A-B454-68E886A9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BF6FE-E6B6-554B-878B-DA56353E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C5CE4-E069-5942-B11D-CBDB6B23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14E1C-96E3-DD45-9E9C-79C86981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E667D-8D5E-3E42-A778-0418639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0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B23B6-BDF3-444A-8A40-A6595827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4F196-2F22-D043-BD1D-21CD0D19A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BE0E-824E-1A4A-8109-5B3A9C19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8F710-2742-9046-B132-E369A96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0DA54-E7ED-6648-8E14-944B27D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4E95D-5312-9D42-AA68-FD75FB1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5AE22D-8A2D-904E-9675-D58EDACC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1717B-F08C-CA48-AA07-3DA01091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7BBF1-3C4F-5C4B-B5A7-CBDF90772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EF48-AB36-7548-B92A-4CA9F52D0396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BD885-5985-6343-A177-099023CC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FE7E-22D5-2D46-9282-5CADE0941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9DC-6887-5B47-A6C7-D6D7103524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63EEF1-029B-BD41-8CBF-67CCE931D1BB}"/>
              </a:ext>
            </a:extLst>
          </p:cNvPr>
          <p:cNvSpPr/>
          <p:nvPr/>
        </p:nvSpPr>
        <p:spPr>
          <a:xfrm>
            <a:off x="297103" y="1541147"/>
            <a:ext cx="11650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Decentralized Information-Flow Control for ROS2</a:t>
            </a:r>
          </a:p>
          <a:p>
            <a:pPr algn="ctr"/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NDSS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</a:p>
          <a:p>
            <a:pPr algn="ctr"/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Nishit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V. Pandya, Himanshu Kumar,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Gokulnath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M. Pillai, Vinod Ganapathy </a:t>
            </a:r>
          </a:p>
          <a:p>
            <a:pPr algn="ctr"/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 of Computer Science and Automation Indian Institute of Science, Bangalore, India</a:t>
            </a:r>
          </a:p>
          <a:p>
            <a:pPr algn="ctr"/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0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854242" y="1854750"/>
            <a:ext cx="10436768" cy="15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Malicious application: read data objects that it is not authorized to, by adding tags to its DIFC label; leak information by removing tags of other authorities from its DIFC label</a:t>
            </a:r>
          </a:p>
          <a:p>
            <a:pPr algn="just"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tag additions of the DIFC label = = add encryption key of the corresponding attribute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539606-759E-6041-BBF7-43B15355852A}"/>
              </a:ext>
            </a:extLst>
          </p:cNvPr>
          <p:cNvSpPr/>
          <p:nvPr/>
        </p:nvSpPr>
        <p:spPr>
          <a:xfrm>
            <a:off x="376247" y="1001180"/>
            <a:ext cx="5197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DIFC label modification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F311D7-8F73-CB44-9B71-C2092156BEC2}"/>
              </a:ext>
            </a:extLst>
          </p:cNvPr>
          <p:cNvSpPr/>
          <p:nvPr/>
        </p:nvSpPr>
        <p:spPr>
          <a:xfrm>
            <a:off x="854242" y="4002208"/>
            <a:ext cx="10436768" cy="197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Picaros-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prevents this kind of unauthorized modification</a:t>
            </a:r>
          </a:p>
          <a:p>
            <a:pPr marL="342900" indent="-342900" algn="just"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verify the requests to add encryption keys (check the authenticity of the message’s resource and its contents)</a:t>
            </a:r>
          </a:p>
          <a:p>
            <a:pPr marL="342900" indent="-342900" algn="just"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verify the requests to add decryption keys to the application’s keystore</a:t>
            </a:r>
          </a:p>
          <a:p>
            <a:pPr marL="342900" indent="-342900" algn="just"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verify the requests to delete of public keys by declassifiers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6E6B4-B7F1-884E-B4D4-F37E6BBC6D9C}"/>
              </a:ext>
            </a:extLst>
          </p:cNvPr>
          <p:cNvSpPr/>
          <p:nvPr/>
        </p:nvSpPr>
        <p:spPr>
          <a:xfrm>
            <a:off x="734291" y="1721387"/>
            <a:ext cx="10556719" cy="11465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3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856647" y="1965587"/>
            <a:ext cx="10102298" cy="3903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User A has decryption keys for attribute </a:t>
            </a:r>
            <a:r>
              <a:rPr lang="el-GR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User B has decryption keys for attribute </a:t>
            </a:r>
            <a:r>
              <a:rPr lang="el-GR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β 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⬇️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collude</a:t>
            </a:r>
          </a:p>
          <a:p>
            <a:pPr algn="just">
              <a:lnSpc>
                <a:spcPct val="125000"/>
              </a:lnSpc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obtain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ability to decrypt a message that has both attributes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Lewko</a:t>
            </a: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-Waters ABE construction prevents this attack by customizing decryption keys based on the user’s GID.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Picaros: Picaros-</a:t>
            </a:r>
            <a:r>
              <a:rPr lang="en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rclcpp</a:t>
            </a: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sends Keygen requests to the authority over TLS, with the GID retrieved from Picaros-LKM. Authorities </a:t>
            </a:r>
            <a:r>
              <a:rPr lang="e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verify that the source of this request matches the GID of the requestor</a:t>
            </a: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and only send the customized decryption key to Picaros-</a:t>
            </a:r>
            <a:r>
              <a:rPr lang="en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rclcpp</a:t>
            </a: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read-protecting decryption keys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539606-759E-6041-BBF7-43B15355852A}"/>
              </a:ext>
            </a:extLst>
          </p:cNvPr>
          <p:cNvSpPr/>
          <p:nvPr/>
        </p:nvSpPr>
        <p:spPr>
          <a:xfrm>
            <a:off x="376247" y="1001180"/>
            <a:ext cx="26084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Collusion attacks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C33625-2120-6549-8F25-0348A8CDE6F3}"/>
              </a:ext>
            </a:extLst>
          </p:cNvPr>
          <p:cNvSpPr/>
          <p:nvPr/>
        </p:nvSpPr>
        <p:spPr>
          <a:xfrm>
            <a:off x="1108364" y="1965587"/>
            <a:ext cx="9240981" cy="12625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21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7098195" y="2978793"/>
            <a:ext cx="4749247" cy="23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two-node pipeline: one publisher and one subscriber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message size: 128 bytes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raw cost: milliseconds level, increase linearly with the number of tags</a:t>
            </a:r>
          </a:p>
          <a:p>
            <a:pPr algn="just"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539606-759E-6041-BBF7-43B15355852A}"/>
              </a:ext>
            </a:extLst>
          </p:cNvPr>
          <p:cNvSpPr/>
          <p:nvPr/>
        </p:nvSpPr>
        <p:spPr>
          <a:xfrm>
            <a:off x="376247" y="1001180"/>
            <a:ext cx="5477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 Performance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896D0E-0055-2345-99F4-AE18AE1D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7" y="2557003"/>
            <a:ext cx="6490924" cy="27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1266106" y="5132856"/>
            <a:ext cx="10157268" cy="197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end-to-end latency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time elapsed between the publication of a message at a source node (publisher) to its delivery at a sink node (subscriber) in various ROS2 application pipelines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baseline: 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ROS2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+SROS2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three pipelines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539606-759E-6041-BBF7-43B15355852A}"/>
              </a:ext>
            </a:extLst>
          </p:cNvPr>
          <p:cNvSpPr/>
          <p:nvPr/>
        </p:nvSpPr>
        <p:spPr>
          <a:xfrm>
            <a:off x="376247" y="1001180"/>
            <a:ext cx="3683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Microbenchmark Latency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6D59AF-B20D-0941-961C-6E3E7900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2" y="1656861"/>
            <a:ext cx="10312400" cy="3251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576416-29D9-4D40-8148-417AFE80694E}"/>
              </a:ext>
            </a:extLst>
          </p:cNvPr>
          <p:cNvSpPr/>
          <p:nvPr/>
        </p:nvSpPr>
        <p:spPr>
          <a:xfrm>
            <a:off x="1266106" y="3976255"/>
            <a:ext cx="2516185" cy="65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616B14-E334-904F-99B3-94AE04C42138}"/>
              </a:ext>
            </a:extLst>
          </p:cNvPr>
          <p:cNvSpPr/>
          <p:nvPr/>
        </p:nvSpPr>
        <p:spPr>
          <a:xfrm>
            <a:off x="4424942" y="3976255"/>
            <a:ext cx="3222767" cy="65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E535B4-06CB-2A42-AC01-8013D748126B}"/>
              </a:ext>
            </a:extLst>
          </p:cNvPr>
          <p:cNvSpPr/>
          <p:nvPr/>
        </p:nvSpPr>
        <p:spPr>
          <a:xfrm>
            <a:off x="7874724" y="3976255"/>
            <a:ext cx="3291918" cy="651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91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6553724" y="1896164"/>
            <a:ext cx="5134694" cy="351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use benchmarks from the iRobot suite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baseline: S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ROS2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Cedar, Sierra Nevada: 10-node application pipelines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Mont Blanc: a 20-node topology, repeat the experiment with three configurations, in which there are 1, 4 and 7 authorities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resource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consumption: memory usage and power consumption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539606-759E-6041-BBF7-43B15355852A}"/>
              </a:ext>
            </a:extLst>
          </p:cNvPr>
          <p:cNvSpPr/>
          <p:nvPr/>
        </p:nvSpPr>
        <p:spPr>
          <a:xfrm>
            <a:off x="376247" y="1001180"/>
            <a:ext cx="50161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Benchmark Performance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7267C8-A1C4-7741-8AC7-8BC55F29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7" y="1896164"/>
            <a:ext cx="5731953" cy="37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Innovation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1063475" y="1488286"/>
            <a:ext cx="10095145" cy="428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DIFC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ABE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decentralized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scheme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could be used in the UAV scenario for applications encryption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communication, and it may be able to expand further into the UAV fleet. 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performance of ABE encryption and decryption is suitable and acceptable for UAV, and it may be better than other cryptographic algorithm.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DIFC systems generally have separate labels for secrecy and integrity. This paper only focuses on secrecy labels in their solution. It seems that considering the integrity labels can be a solution to fix the problem of data integrity guarantee.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940004-08EC-984B-B7D9-531A54884D92}"/>
              </a:ext>
            </a:extLst>
          </p:cNvPr>
          <p:cNvSpPr txBox="1"/>
          <p:nvPr/>
        </p:nvSpPr>
        <p:spPr>
          <a:xfrm>
            <a:off x="4081669" y="2584174"/>
            <a:ext cx="3860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  <a:endParaRPr kumimoji="1" lang="zh-CN" altLang="en-US" sz="6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7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205932" y="1170457"/>
            <a:ext cx="6637689" cy="505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ROS2 is a popular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publish/subscribe based middleware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that allows developers to build and deploy a wide-variety of distributed robotics applications. 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ROS2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offers applications poor control over how their data is consumed downstream by other applications. 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ecentralized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information-flow control 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DIFC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offers a solution to this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problem,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decentralized and distributed architecture of ROS2 poses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building a practical DIFC system for ROS2.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itchFamily="2" charset="2"/>
              <a:buChar char="ü"/>
            </a:pPr>
            <a:r>
              <a:rPr lang="e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need a centralized data exporter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-violate ROS2’s design philosophy of decentralization</a:t>
            </a:r>
          </a:p>
          <a:p>
            <a:pPr marL="342900" indent="-342900" algn="just">
              <a:lnSpc>
                <a:spcPct val="125000"/>
              </a:lnSpc>
              <a:buFont typeface="Wingdings" pitchFamily="2" charset="2"/>
              <a:buChar char="ü"/>
            </a:pPr>
            <a:r>
              <a:rPr lang="e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 security of the transmitted data cannot be guaranteed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3CB520-0B62-2347-8B27-3E27DD02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57" y="1453075"/>
            <a:ext cx="4857031" cy="33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3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75BA70-06D6-1D44-B04D-7F979AE4F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49341"/>
              </p:ext>
            </p:extLst>
          </p:nvPr>
        </p:nvGraphicFramePr>
        <p:xfrm>
          <a:off x="454703" y="1112973"/>
          <a:ext cx="11370366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06615977"/>
                    </a:ext>
                  </a:extLst>
                </a:gridCol>
                <a:gridCol w="5512905">
                  <a:extLst>
                    <a:ext uri="{9D8B030D-6E8A-4147-A177-3AD203B41FA5}">
                      <a16:colId xmlns:a16="http://schemas.microsoft.com/office/drawing/2014/main" val="926385992"/>
                    </a:ext>
                  </a:extLst>
                </a:gridCol>
                <a:gridCol w="4028661">
                  <a:extLst>
                    <a:ext uri="{9D8B030D-6E8A-4147-A177-3AD203B41FA5}">
                      <a16:colId xmlns:a16="http://schemas.microsoft.com/office/drawing/2014/main" val="63405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Work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 Security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mandatory access control (MAC) policy enforcement to 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the underlying DDS layer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TLS standard for all application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mostly focus on MAC policy, </a:t>
                      </a:r>
                      <a:r>
                        <a:rPr lang="en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issue of providing applications downstream control over their data remains open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2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DIFC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introduced by Myers and </a:t>
                      </a:r>
                      <a:r>
                        <a:rPr lang="en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Liskov</a:t>
                      </a: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to several language-based systems, OSs, web services and mobile systems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DStar</a:t>
                      </a: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first generalized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DIFC to distributed systems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a centralized policy-enforcing TCB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4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Schemes for IFC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new cryptographic protocols for various elements of IFC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 of protocols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enforced on a real-world system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75883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FC2078F-68FD-194C-A7CF-5C028AD5C56A}"/>
              </a:ext>
            </a:extLst>
          </p:cNvPr>
          <p:cNvSpPr/>
          <p:nvPr/>
        </p:nvSpPr>
        <p:spPr>
          <a:xfrm>
            <a:off x="668711" y="6119336"/>
            <a:ext cx="105293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C. Myers and B. Liskov. A decentralized model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flow control. In ACM Symposium on Operating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Principles, 1997.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N. </a:t>
            </a:r>
            <a:r>
              <a:rPr lang="en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Zeldovich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Boyd-</a:t>
            </a:r>
            <a:r>
              <a:rPr lang="en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Wickizer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Mazi´eres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Securing distributed systems with information flow control. In Symposium on Networked System Design and Implementation, 2008.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9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854242" y="1201235"/>
            <a:ext cx="10568085" cy="5442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Propose the Picaros.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 is the </a:t>
            </a: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address the problem of applications downstream control over their data using DIFC, in which </a:t>
            </a:r>
            <a:r>
              <a:rPr lang="en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individual users can define DIFC tags</a:t>
            </a:r>
            <a:r>
              <a:rPr lang="en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add to the data objects they produce.                                                                             --</a:t>
            </a:r>
            <a:r>
              <a:rPr lang="e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control data flow, prevent data abuse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 is tailored for the decentralized environment of ROS2, using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decentralized multi-authority ABE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as the core cryptographic primitive. Only applications that have the labels (decryption key) to access a data object will be able to successfully decrypt and obtain clear text.                                                    --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realize decentralization, protect data confidentiality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 is the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practical implementation applied to enforce DIFC on a real-world system (ROS2).</a:t>
            </a:r>
          </a:p>
          <a:p>
            <a:pPr algn="just"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7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3" y="216350"/>
            <a:ext cx="6411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DIFC to enforce control over data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6978998" y="1220612"/>
            <a:ext cx="4561837" cy="467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Label:{</a:t>
            </a:r>
            <a:r>
              <a:rPr lang="en-US" altLang="zh-CN" sz="2000" u="sng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Application name 1: data type 1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Application name 2: data type 2, ..., Application name n: data type n, }</a:t>
            </a:r>
          </a:p>
          <a:p>
            <a:pPr algn="just">
              <a:lnSpc>
                <a:spcPct val="125000"/>
              </a:lnSpc>
            </a:pP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Step1: Camera adds a tag {Camera: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ImageRaw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to the label of its output data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Step2: FormatConvertor sends a request to Camera to add this tag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Step3: FormatConvertor generates two topics: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ImgLoRes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ImgHiRes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Step4: Logger and DNN Encoder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sends a request to Camera to add this tag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1D9F2A-09D4-B544-9916-F1C8B95F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7" y="1371669"/>
            <a:ext cx="6477000" cy="3911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C665EE-4A73-894B-B3F5-6F818F4844C4}"/>
              </a:ext>
            </a:extLst>
          </p:cNvPr>
          <p:cNvSpPr txBox="1"/>
          <p:nvPr/>
        </p:nvSpPr>
        <p:spPr>
          <a:xfrm>
            <a:off x="751357" y="5539551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ImgScrubber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trusted by Camera, removes the tag, satisfy Camera’s privacy needs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3411706-F51E-8046-8471-8FE6A3A18B94}"/>
              </a:ext>
            </a:extLst>
          </p:cNvPr>
          <p:cNvCxnSpPr/>
          <p:nvPr/>
        </p:nvCxnSpPr>
        <p:spPr>
          <a:xfrm flipV="1">
            <a:off x="6289964" y="1565564"/>
            <a:ext cx="1039091" cy="831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A5DA79D-4CC4-324C-80F4-33AF5CE669A8}"/>
              </a:ext>
            </a:extLst>
          </p:cNvPr>
          <p:cNvSpPr txBox="1"/>
          <p:nvPr/>
        </p:nvSpPr>
        <p:spPr>
          <a:xfrm>
            <a:off x="5749367" y="933465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BFB2644-5501-F342-B8BD-F3800516FEC1}"/>
              </a:ext>
            </a:extLst>
          </p:cNvPr>
          <p:cNvCxnSpPr>
            <a:cxnSpLocks/>
          </p:cNvCxnSpPr>
          <p:nvPr/>
        </p:nvCxnSpPr>
        <p:spPr>
          <a:xfrm flipV="1">
            <a:off x="5259291" y="1309282"/>
            <a:ext cx="753341" cy="742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03788A3-A411-E646-B57A-32C3F0AF3397}"/>
              </a:ext>
            </a:extLst>
          </p:cNvPr>
          <p:cNvCxnSpPr>
            <a:cxnSpLocks/>
          </p:cNvCxnSpPr>
          <p:nvPr/>
        </p:nvCxnSpPr>
        <p:spPr>
          <a:xfrm flipV="1">
            <a:off x="4133088" y="1865377"/>
            <a:ext cx="159837" cy="8046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AF605B6-CFC2-C44C-8AB3-4C9EAA69E09E}"/>
              </a:ext>
            </a:extLst>
          </p:cNvPr>
          <p:cNvSpPr/>
          <p:nvPr/>
        </p:nvSpPr>
        <p:spPr>
          <a:xfrm>
            <a:off x="2624572" y="885874"/>
            <a:ext cx="1936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send an explicit request</a:t>
            </a:r>
            <a:r>
              <a:rPr lang="zh-CN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endParaRPr lang="zh-CN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B7FAFF2-1B73-9C45-88AD-2AA4A58914F0}"/>
              </a:ext>
            </a:extLst>
          </p:cNvPr>
          <p:cNvCxnSpPr>
            <a:cxnSpLocks/>
          </p:cNvCxnSpPr>
          <p:nvPr/>
        </p:nvCxnSpPr>
        <p:spPr>
          <a:xfrm flipV="1">
            <a:off x="3946016" y="1788487"/>
            <a:ext cx="187072" cy="217090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6100BDE-9340-8046-BC10-C28CB9858D30}"/>
              </a:ext>
            </a:extLst>
          </p:cNvPr>
          <p:cNvCxnSpPr>
            <a:cxnSpLocks/>
          </p:cNvCxnSpPr>
          <p:nvPr/>
        </p:nvCxnSpPr>
        <p:spPr>
          <a:xfrm flipH="1" flipV="1">
            <a:off x="4821177" y="1865378"/>
            <a:ext cx="1191455" cy="226771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3" y="216350"/>
            <a:ext cx="7392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Attribute-based Encryption--ABE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0EDB12-D00B-7D4B-8EBC-02D9960A01AF}"/>
                  </a:ext>
                </a:extLst>
              </p:cNvPr>
              <p:cNvSpPr/>
              <p:nvPr/>
            </p:nvSpPr>
            <p:spPr>
              <a:xfrm>
                <a:off x="441462" y="1170457"/>
                <a:ext cx="5848504" cy="4672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 a cryptosystem based on ABE, plaintext messages are encrypted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using an access structure </a:t>
                </a:r>
                <a14:m>
                  <m:oMath xmlns:m="http://schemas.openxmlformats.org/officeDocument/2006/math">
                    <m:r>
                      <a:rPr lang="en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over a set of attributes. An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attribute is a string that describes some semantic property of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message being encrypted. </a:t>
                </a:r>
                <a14:m>
                  <m:oMath xmlns:m="http://schemas.openxmlformats.org/officeDocument/2006/math">
                    <m:r>
                      <a:rPr lang="en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describes the combination of attributes under which the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message is encrypted. </a:t>
                </a:r>
                <a:r>
                  <a:rPr lang="en" altLang="zh-CN" sz="20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An entity can decrypt the message successfully only if it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" altLang="zh-CN" sz="20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possesses attributes that pass through </a:t>
                </a:r>
                <a14:m>
                  <m:oMath xmlns:m="http://schemas.openxmlformats.org/officeDocument/2006/math">
                    <m:r>
                      <a:rPr lang="en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𝓐</m:t>
                    </m:r>
                  </m:oMath>
                </a14:m>
                <a:r>
                  <a:rPr lang="en" altLang="zh-CN" sz="20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This paper uses the fully decentralized multi-authority ABE scheme proposed by </a:t>
                </a:r>
                <a:r>
                  <a:rPr lang="en" altLang="zh-CN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Lewko</a:t>
                </a:r>
                <a:r>
                  <a:rPr lang="en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Waters [1].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Each user in this cryptosystem has a globally-unique identifier (GID).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30EDB12-D00B-7D4B-8EBC-02D9960A0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2" y="1170457"/>
                <a:ext cx="5848504" cy="4672882"/>
              </a:xfrm>
              <a:prstGeom prst="rect">
                <a:avLst/>
              </a:prstGeom>
              <a:blipFill>
                <a:blip r:embed="rId3"/>
                <a:stretch>
                  <a:fillRect l="-868" r="-1085" b="-1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E6DE84D-1CFC-9D49-BE90-DE4AE7C7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249" y="3155846"/>
            <a:ext cx="3410527" cy="519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9594F0-3C3D-FE4E-B35C-1B95B398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394" y="3788890"/>
            <a:ext cx="4894502" cy="499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2EC2F9-C583-F44D-BF1B-5DE204CC9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835" y="4564215"/>
            <a:ext cx="4939556" cy="466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57962D-D21B-1949-9B2C-505EA7AE9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980" y="5312183"/>
            <a:ext cx="4871536" cy="4245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AD1B44-6393-4F44-88D0-F31595553E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360" y="6027152"/>
            <a:ext cx="4546601" cy="4177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FAECFCE-480B-A144-9C3F-9D94899D326D}"/>
              </a:ext>
            </a:extLst>
          </p:cNvPr>
          <p:cNvSpPr txBox="1"/>
          <p:nvPr/>
        </p:nvSpPr>
        <p:spPr>
          <a:xfrm>
            <a:off x="6827980" y="252418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656B53-A34C-7647-BF2F-5620A3B17033}"/>
              </a:ext>
            </a:extLst>
          </p:cNvPr>
          <p:cNvSpPr/>
          <p:nvPr/>
        </p:nvSpPr>
        <p:spPr>
          <a:xfrm>
            <a:off x="773360" y="61833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Lewko and B. Waters. Decentralizing attribute-based encryption. 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Cryptology—Eurocrypt, 2011.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7908D-5E03-DE41-B308-AE3D2F589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1797" y="253176"/>
            <a:ext cx="3717618" cy="19550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1BF3F7E-D7B9-B54B-A47E-25542133746E}"/>
              </a:ext>
            </a:extLst>
          </p:cNvPr>
          <p:cNvSpPr txBox="1"/>
          <p:nvPr/>
        </p:nvSpPr>
        <p:spPr>
          <a:xfrm>
            <a:off x="9251252" y="739570"/>
            <a:ext cx="2798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tree structure example</a:t>
            </a:r>
          </a:p>
          <a:p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Structure</a:t>
            </a:r>
            <a:endParaRPr kumimoji="1"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5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4" y="216350"/>
            <a:ext cx="4120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002DB26-BB43-CD4E-AAA5-C8051F4BB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816183"/>
                  </p:ext>
                </p:extLst>
              </p:nvPr>
            </p:nvGraphicFramePr>
            <p:xfrm>
              <a:off x="454703" y="1384685"/>
              <a:ext cx="8128000" cy="2892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463896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5318079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DIFC’s Entity Representation in the ABE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396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DIFC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3479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subject 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with a GID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729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subject S owns a tag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authority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8875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tags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attributes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71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object D with label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encrypted with an access structure </a:t>
                          </a:r>
                          <a14:m>
                            <m:oMath xmlns:m="http://schemas.openxmlformats.org/officeDocument/2006/math">
                              <m:r>
                                <a:rPr lang="en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𝒜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992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subject asks object for a tag to get access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asks authority for the decryption key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𝐺𝐼𝐷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authority</a:t>
                          </a:r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runs </a:t>
                          </a:r>
                          <a:r>
                            <a:rPr lang="en-US" altLang="zh-CN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KeyGen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2651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002DB26-BB43-CD4E-AAA5-C8051F4BB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816183"/>
                  </p:ext>
                </p:extLst>
              </p:nvPr>
            </p:nvGraphicFramePr>
            <p:xfrm>
              <a:off x="454703" y="1384685"/>
              <a:ext cx="8128000" cy="2892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463896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5318079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DIFC’s Entity Representation in the ABE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396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DIFC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3479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subject 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user with a GID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729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subject S owns a tag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authority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8875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tags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attributes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71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object D with label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t="-510345" r="-31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921335"/>
                      </a:ext>
                    </a:extLst>
                  </a:tr>
                  <a:tr h="6670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subject asks object for a tag to get access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13" t="-333962" r="-313" b="-9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6517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911048D-DE71-8844-ADD1-35CA66E15E42}"/>
              </a:ext>
            </a:extLst>
          </p:cNvPr>
          <p:cNvSpPr txBox="1"/>
          <p:nvPr/>
        </p:nvSpPr>
        <p:spPr>
          <a:xfrm>
            <a:off x="8811490" y="2522403"/>
            <a:ext cx="3172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will be always encrypted as they are passed between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label is securely bound to object and cannot be changed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C455B30-1AB8-244C-97FF-1D2AB1CDE69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381999" y="3399566"/>
            <a:ext cx="429491" cy="502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0BC2B38-468C-A045-A939-D06D52F240A4}"/>
              </a:ext>
            </a:extLst>
          </p:cNvPr>
          <p:cNvSpPr/>
          <p:nvPr/>
        </p:nvSpPr>
        <p:spPr>
          <a:xfrm>
            <a:off x="748145" y="4921844"/>
            <a:ext cx="106957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raditional DIFC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enforcement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determines whether a data object must be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 to a requesting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mandatory, needs a priori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ABE-based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realization, the (encrypted) 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released to the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subject. However, only subjects with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attributes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able to procure the keys 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decrypt the object.</a:t>
            </a:r>
          </a:p>
        </p:txBody>
      </p:sp>
    </p:spTree>
    <p:extLst>
      <p:ext uri="{BB962C8B-B14F-4D97-AF65-F5344CB8AC3E}">
        <p14:creationId xmlns:p14="http://schemas.microsoft.com/office/powerpoint/2010/main" val="36719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3" y="150090"/>
            <a:ext cx="5325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Picaros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30EDB12-D00B-7D4B-8EBC-02D9960A01AF}"/>
              </a:ext>
            </a:extLst>
          </p:cNvPr>
          <p:cNvSpPr/>
          <p:nvPr/>
        </p:nvSpPr>
        <p:spPr>
          <a:xfrm>
            <a:off x="5908043" y="1542931"/>
            <a:ext cx="5465999" cy="4288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rclcpp: the library that provides ROS2’s API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Picaros-rclcpp: invoke Encrypt + Decrypt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Picaros-LKM: a loadable kernel module that securely stores encryption/decryption keys and GID in the kernel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Picaros-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implemented as a user-space ROS2 server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TCB includes Picaros-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rclcpp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Picaros-LKM, Picaros-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verif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the OS and all supporting libraries, is realized with hardware support in the form of memory domains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93248E2-7C58-2148-9197-49568395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1" y="933216"/>
            <a:ext cx="5380382" cy="48978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216262-C813-EF4C-A2B4-E5FA304B2114}"/>
              </a:ext>
            </a:extLst>
          </p:cNvPr>
          <p:cNvSpPr txBox="1"/>
          <p:nvPr/>
        </p:nvSpPr>
        <p:spPr>
          <a:xfrm>
            <a:off x="121523" y="2804622"/>
            <a:ext cx="1219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9DB1AE-637A-0645-85F6-31BB7B34B090}"/>
              </a:ext>
            </a:extLst>
          </p:cNvPr>
          <p:cNvSpPr txBox="1"/>
          <p:nvPr/>
        </p:nvSpPr>
        <p:spPr>
          <a:xfrm>
            <a:off x="0" y="2466068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library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6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1657846A-1295-E74A-B760-B3C8DB4F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3" y="150090"/>
            <a:ext cx="5325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Picaros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FBF831E-1082-254D-949E-8A012E3861BB}"/>
              </a:ext>
            </a:extLst>
          </p:cNvPr>
          <p:cNvCxnSpPr>
            <a:cxnSpLocks/>
          </p:cNvCxnSpPr>
          <p:nvPr/>
        </p:nvCxnSpPr>
        <p:spPr>
          <a:xfrm flipH="1">
            <a:off x="55164" y="708792"/>
            <a:ext cx="799078" cy="0"/>
          </a:xfrm>
          <a:prstGeom prst="line">
            <a:avLst/>
          </a:prstGeom>
          <a:ln w="63500">
            <a:solidFill>
              <a:srgbClr val="DD5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93248E2-7C58-2148-9197-49568395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832"/>
            <a:ext cx="5380382" cy="489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85C3BE6-0901-AD49-9F56-982CAD1EB5B3}"/>
                  </a:ext>
                </a:extLst>
              </p:cNvPr>
              <p:cNvSpPr/>
              <p:nvPr/>
            </p:nvSpPr>
            <p:spPr>
              <a:xfrm>
                <a:off x="5649876" y="908832"/>
                <a:ext cx="6199086" cy="5253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When a user asks the authority for the encryption, the steps is as follows: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user’s 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rclcpp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code inspects the attributes in the access structure </a:t>
                </a:r>
                <a14:m>
                  <m:oMath xmlns:m="http://schemas.openxmlformats.org/officeDocument/2006/math">
                    <m:r>
                      <a:rPr lang="en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to determine if there are any keys missing to decrypt the message. If missing, it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initiates a request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to authority to provide the decryption key.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The authority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authenticates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the identity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of the requestor,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implements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KeyGen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and sends the key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rclcpp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forwards the response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en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/de keys) received from the authority to the 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verif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verif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authenticates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the identity of the sender and the digital signature on the message</a:t>
                </a:r>
              </a:p>
              <a:p>
                <a:pPr marL="457200" indent="-457200" algn="just">
                  <a:lnSpc>
                    <a:spcPct val="125000"/>
                  </a:lnSpc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Picaros-</a:t>
                </a:r>
                <a:r>
                  <a:rPr lang="en-US" altLang="zh-CN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verif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requests Picaros-LKM to add both the encryption and decryption keys into the set of attributes associated with user.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85C3BE6-0901-AD49-9F56-982CAD1EB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76" y="908832"/>
                <a:ext cx="6199086" cy="5253618"/>
              </a:xfrm>
              <a:prstGeom prst="rect">
                <a:avLst/>
              </a:prstGeom>
              <a:blipFill>
                <a:blip r:embed="rId4"/>
                <a:stretch>
                  <a:fillRect l="-818" r="-613" b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1463</Words>
  <Application>Microsoft Macintosh PowerPoint</Application>
  <PresentationFormat>宽屏</PresentationFormat>
  <Paragraphs>146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宋体</vt:lpstr>
      <vt:lpstr>Microsoft YaHei</vt:lpstr>
      <vt:lpstr>Microsoft YaHei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董文煜</dc:creator>
  <cp:lastModifiedBy>董文煜</cp:lastModifiedBy>
  <cp:revision>82</cp:revision>
  <dcterms:created xsi:type="dcterms:W3CDTF">2024-03-25T05:30:24Z</dcterms:created>
  <dcterms:modified xsi:type="dcterms:W3CDTF">2024-04-02T07:03:50Z</dcterms:modified>
</cp:coreProperties>
</file>