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630" r:id="rId3"/>
    <p:sldId id="631" r:id="rId4"/>
    <p:sldId id="632" r:id="rId5"/>
    <p:sldId id="633" r:id="rId6"/>
    <p:sldId id="634" r:id="rId7"/>
    <p:sldId id="635" r:id="rId8"/>
    <p:sldId id="636" r:id="rId9"/>
    <p:sldId id="637" r:id="rId10"/>
    <p:sldId id="638" r:id="rId11"/>
    <p:sldId id="639" r:id="rId12"/>
    <p:sldId id="640" r:id="rId13"/>
    <p:sldId id="641" r:id="rId14"/>
    <p:sldId id="642" r:id="rId15"/>
    <p:sldId id="643" r:id="rId16"/>
    <p:sldId id="562" r:id="rId17"/>
  </p:sldIdLst>
  <p:sldSz cx="7620000" cy="571500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264"/>
    <a:srgbClr val="339966"/>
    <a:srgbClr val="0099FF"/>
    <a:srgbClr val="66CCFF"/>
    <a:srgbClr val="528F54"/>
    <a:srgbClr val="454545"/>
    <a:srgbClr val="3B65C7"/>
    <a:srgbClr val="7A24B9"/>
    <a:srgbClr val="3965C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9" autoAdjust="0"/>
    <p:restoredTop sz="86353" autoAdjust="0"/>
  </p:normalViewPr>
  <p:slideViewPr>
    <p:cSldViewPr>
      <p:cViewPr varScale="1">
        <p:scale>
          <a:sx n="118" d="100"/>
          <a:sy n="118" d="100"/>
        </p:scale>
        <p:origin x="1452" y="108"/>
      </p:cViewPr>
      <p:guideLst>
        <p:guide orient="horz" pos="1800"/>
        <p:guide pos="2400"/>
      </p:guideLst>
    </p:cSldViewPr>
  </p:slideViewPr>
  <p:outlineViewPr>
    <p:cViewPr>
      <p:scale>
        <a:sx n="100" d="100"/>
        <a:sy n="100" d="100"/>
      </p:scale>
      <p:origin x="0" y="0"/>
    </p:cViewPr>
  </p:outlineViewPr>
  <p:notesTextViewPr>
    <p:cViewPr>
      <p:scale>
        <a:sx n="3" d="2"/>
        <a:sy n="3" d="2"/>
      </p:scale>
      <p:origin x="0" y="0"/>
    </p:cViewPr>
  </p:notesTextViewPr>
  <p:sorterViewPr>
    <p:cViewPr varScale="1">
      <p:scale>
        <a:sx n="1" d="1"/>
        <a:sy n="1" d="1"/>
      </p:scale>
      <p:origin x="0" y="-709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E35D68-D950-4D62-82A8-EA37955910B1}" type="datetime1">
              <a:rPr lang="zh-CN" altLang="en-US" smtClean="0"/>
              <a:t>2024/3/13</a:t>
            </a:fld>
            <a:endParaRPr lang="zh-CN" altLang="en-US"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484470-C548-45EF-9497-5EADA72608A6}" type="slidenum">
              <a:rPr lang="zh-CN" altLang="en-US" smtClean="0"/>
              <a:t>‹#›</a:t>
            </a:fld>
            <a:endParaRPr lang="zh-CN" altLang="en-US" dirty="0"/>
          </a:p>
        </p:txBody>
      </p:sp>
    </p:spTree>
    <p:extLst>
      <p:ext uri="{BB962C8B-B14F-4D97-AF65-F5344CB8AC3E}">
        <p14:creationId xmlns:p14="http://schemas.microsoft.com/office/powerpoint/2010/main" val="3775929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C850F8CA-748F-4769-96B7-7012C7ED0689}" type="datetime1">
              <a:rPr lang="zh-CN" altLang="en-US" smtClean="0"/>
              <a:t>2024/3/13</a:t>
            </a:fld>
            <a:endParaRPr lang="en-US" altLang="zh-CN" dirty="0"/>
          </a:p>
        </p:txBody>
      </p:sp>
      <p:sp>
        <p:nvSpPr>
          <p:cNvPr id="2048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485"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defTabSz="0">
              <a:spcBef>
                <a:spcPct val="30000"/>
              </a:spcBef>
            </a:pPr>
            <a:r>
              <a:rPr lang="zh-CN" altLang="en-US" sz="1200" dirty="0"/>
              <a:t>单击此处编辑母版文本样式</a:t>
            </a:r>
          </a:p>
          <a:p>
            <a:pPr defTabSz="0">
              <a:spcBef>
                <a:spcPct val="30000"/>
              </a:spcBef>
            </a:pPr>
            <a:r>
              <a:rPr lang="zh-CN" altLang="en-US" sz="1200" dirty="0"/>
              <a:t>第二级</a:t>
            </a:r>
          </a:p>
          <a:p>
            <a:pPr defTabSz="0">
              <a:spcBef>
                <a:spcPct val="30000"/>
              </a:spcBef>
            </a:pPr>
            <a:r>
              <a:rPr lang="zh-CN" altLang="en-US" sz="1200" dirty="0"/>
              <a:t>第三级</a:t>
            </a:r>
          </a:p>
          <a:p>
            <a:pPr defTabSz="0">
              <a:spcBef>
                <a:spcPct val="30000"/>
              </a:spcBef>
            </a:pPr>
            <a:r>
              <a:rPr lang="zh-CN" altLang="en-US" sz="1200" dirty="0"/>
              <a:t>第四级</a:t>
            </a:r>
          </a:p>
          <a:p>
            <a:pPr defTabSz="0">
              <a:spcBef>
                <a:spcPct val="30000"/>
              </a:spcBef>
            </a:pPr>
            <a:r>
              <a:rPr lang="zh-CN" altLang="en-US" sz="1200" dirty="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fld id="{CE9793D2-202C-420A-B2B8-2AE47A811E1D}" type="slidenum">
              <a:rPr lang="zh-CN" altLang="en-US"/>
              <a:pPr>
                <a:defRPr/>
              </a:pPr>
              <a:t>‹#›</a:t>
            </a:fld>
            <a:endParaRPr lang="en-US" altLang="zh-CN" dirty="0"/>
          </a:p>
        </p:txBody>
      </p:sp>
    </p:spTree>
    <p:extLst>
      <p:ext uri="{BB962C8B-B14F-4D97-AF65-F5344CB8AC3E}">
        <p14:creationId xmlns:p14="http://schemas.microsoft.com/office/powerpoint/2010/main" val="90004586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Date Placeholder 3"/>
          <p:cNvSpPr>
            <a:spLocks noGrp="1"/>
          </p:cNvSpPr>
          <p:nvPr>
            <p:ph type="dt" idx="1"/>
          </p:nvPr>
        </p:nvSpPr>
        <p:spPr/>
        <p:txBody>
          <a:bodyPr/>
          <a:lstStyle/>
          <a:p>
            <a:pPr>
              <a:defRPr/>
            </a:pPr>
            <a:fld id="{C850F8CA-748F-4769-96B7-7012C7ED0689}" type="datetime1">
              <a:rPr lang="zh-CN" altLang="en-US" smtClean="0"/>
              <a:t>2024/3/13</a:t>
            </a:fld>
            <a:endParaRPr lang="en-US" altLang="zh-CN" dirty="0"/>
          </a:p>
        </p:txBody>
      </p:sp>
      <p:sp>
        <p:nvSpPr>
          <p:cNvPr id="5" name="Slide Number Placeholder 4"/>
          <p:cNvSpPr>
            <a:spLocks noGrp="1"/>
          </p:cNvSpPr>
          <p:nvPr>
            <p:ph type="sldNum" sz="quarter" idx="5"/>
          </p:nvPr>
        </p:nvSpPr>
        <p:spPr/>
        <p:txBody>
          <a:bodyPr/>
          <a:lstStyle/>
          <a:p>
            <a:pPr>
              <a:defRPr/>
            </a:pPr>
            <a:fld id="{CE9793D2-202C-420A-B2B8-2AE47A811E1D}" type="slidenum">
              <a:rPr lang="zh-CN" altLang="en-US" smtClean="0"/>
              <a:pPr>
                <a:defRPr/>
              </a:pPr>
              <a:t>1</a:t>
            </a:fld>
            <a:endParaRPr lang="en-US" altLang="zh-CN" dirty="0"/>
          </a:p>
        </p:txBody>
      </p:sp>
    </p:spTree>
    <p:extLst>
      <p:ext uri="{BB962C8B-B14F-4D97-AF65-F5344CB8AC3E}">
        <p14:creationId xmlns:p14="http://schemas.microsoft.com/office/powerpoint/2010/main" val="361326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日期占位符 3"/>
          <p:cNvSpPr>
            <a:spLocks noGrp="1"/>
          </p:cNvSpPr>
          <p:nvPr>
            <p:ph type="dt" idx="1"/>
          </p:nvPr>
        </p:nvSpPr>
        <p:spPr/>
        <p:txBody>
          <a:bodyPr/>
          <a:lstStyle/>
          <a:p>
            <a:pPr>
              <a:defRPr/>
            </a:pPr>
            <a:fld id="{C850F8CA-748F-4769-96B7-7012C7ED0689}" type="datetime1">
              <a:rPr lang="zh-CN" altLang="en-US" smtClean="0"/>
              <a:t>2024/3/13</a:t>
            </a:fld>
            <a:endParaRPr lang="en-US" altLang="zh-CN" dirty="0"/>
          </a:p>
        </p:txBody>
      </p:sp>
      <p:sp>
        <p:nvSpPr>
          <p:cNvPr id="5" name="灯片编号占位符 4"/>
          <p:cNvSpPr>
            <a:spLocks noGrp="1"/>
          </p:cNvSpPr>
          <p:nvPr>
            <p:ph type="sldNum" sz="quarter" idx="5"/>
          </p:nvPr>
        </p:nvSpPr>
        <p:spPr/>
        <p:txBody>
          <a:bodyPr/>
          <a:lstStyle/>
          <a:p>
            <a:pPr>
              <a:defRPr/>
            </a:pPr>
            <a:fld id="{CE9793D2-202C-420A-B2B8-2AE47A811E1D}" type="slidenum">
              <a:rPr lang="zh-CN" altLang="en-US" smtClean="0"/>
              <a:pPr>
                <a:defRPr/>
              </a:pPr>
              <a:t>16</a:t>
            </a:fld>
            <a:endParaRPr lang="en-US" altLang="zh-CN" dirty="0"/>
          </a:p>
        </p:txBody>
      </p:sp>
    </p:spTree>
    <p:extLst>
      <p:ext uri="{BB962C8B-B14F-4D97-AF65-F5344CB8AC3E}">
        <p14:creationId xmlns:p14="http://schemas.microsoft.com/office/powerpoint/2010/main" val="1259315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14">
            <a:extLst>
              <a:ext uri="{FF2B5EF4-FFF2-40B4-BE49-F238E27FC236}">
                <a16:creationId xmlns:a16="http://schemas.microsoft.com/office/drawing/2014/main" id="{0788C2B0-E3F6-AC4F-9596-EDD659C37B9B}"/>
              </a:ext>
            </a:extLst>
          </p:cNvPr>
          <p:cNvSpPr>
            <a:spLocks noChangeArrowheads="1"/>
          </p:cNvSpPr>
          <p:nvPr userDrawn="1"/>
        </p:nvSpPr>
        <p:spPr bwMode="auto">
          <a:xfrm>
            <a:off x="-8816" y="4375141"/>
            <a:ext cx="7635240" cy="1362679"/>
          </a:xfrm>
          <a:prstGeom prst="rect">
            <a:avLst/>
          </a:prstGeom>
          <a:solidFill>
            <a:srgbClr val="008264"/>
          </a:solidFill>
          <a:ln>
            <a:noFill/>
          </a:ln>
        </p:spPr>
        <p:txBody>
          <a:bodyPr anchor="ctr"/>
          <a:lstStyle/>
          <a:p>
            <a:pPr algn="ctr"/>
            <a:endParaRPr lang="zh-CN" altLang="en-US" dirty="0">
              <a:solidFill>
                <a:srgbClr val="FFFFFF"/>
              </a:solidFill>
            </a:endParaRPr>
          </a:p>
        </p:txBody>
      </p:sp>
      <p:sp>
        <p:nvSpPr>
          <p:cNvPr id="10" name="矩形 11">
            <a:extLst>
              <a:ext uri="{FF2B5EF4-FFF2-40B4-BE49-F238E27FC236}">
                <a16:creationId xmlns:a16="http://schemas.microsoft.com/office/drawing/2014/main" id="{029C5693-F460-5A4A-A94F-AAF67DDBFE36}"/>
              </a:ext>
            </a:extLst>
          </p:cNvPr>
          <p:cNvSpPr>
            <a:spLocks noChangeArrowheads="1"/>
          </p:cNvSpPr>
          <p:nvPr userDrawn="1"/>
        </p:nvSpPr>
        <p:spPr bwMode="auto">
          <a:xfrm>
            <a:off x="-6424" y="-22820"/>
            <a:ext cx="7635240" cy="1650711"/>
          </a:xfrm>
          <a:prstGeom prst="rect">
            <a:avLst/>
          </a:prstGeom>
          <a:solidFill>
            <a:srgbClr val="008264"/>
          </a:solidFill>
          <a:ln>
            <a:noFill/>
          </a:ln>
        </p:spPr>
        <p:txBody>
          <a:bodyPr anchor="ctr"/>
          <a:lstStyle/>
          <a:p>
            <a:pPr algn="ctr"/>
            <a:endParaRPr lang="zh-CN" altLang="en-US" dirty="0">
              <a:solidFill>
                <a:srgbClr val="FFFFFF"/>
              </a:solidFill>
            </a:endParaRPr>
          </a:p>
        </p:txBody>
      </p:sp>
      <p:sp>
        <p:nvSpPr>
          <p:cNvPr id="11" name="矩形 12">
            <a:extLst>
              <a:ext uri="{FF2B5EF4-FFF2-40B4-BE49-F238E27FC236}">
                <a16:creationId xmlns:a16="http://schemas.microsoft.com/office/drawing/2014/main" id="{1A698E30-E054-424E-8404-A6B9B577EF82}"/>
              </a:ext>
            </a:extLst>
          </p:cNvPr>
          <p:cNvSpPr>
            <a:spLocks noChangeArrowheads="1"/>
          </p:cNvSpPr>
          <p:nvPr userDrawn="1"/>
        </p:nvSpPr>
        <p:spPr bwMode="auto">
          <a:xfrm>
            <a:off x="-8816" y="1627891"/>
            <a:ext cx="7635240" cy="149489"/>
          </a:xfrm>
          <a:prstGeom prst="rect">
            <a:avLst/>
          </a:prstGeom>
          <a:solidFill>
            <a:srgbClr val="B5B5B6"/>
          </a:solidFill>
          <a:ln>
            <a:noFill/>
          </a:ln>
        </p:spPr>
        <p:txBody>
          <a:bodyPr anchor="ctr"/>
          <a:lstStyle/>
          <a:p>
            <a:pPr algn="ctr"/>
            <a:endParaRPr lang="zh-CN" altLang="en-US" dirty="0">
              <a:solidFill>
                <a:srgbClr val="FFFFFF"/>
              </a:solidFill>
            </a:endParaRPr>
          </a:p>
        </p:txBody>
      </p:sp>
      <p:sp>
        <p:nvSpPr>
          <p:cNvPr id="12" name="矩形 12">
            <a:extLst>
              <a:ext uri="{FF2B5EF4-FFF2-40B4-BE49-F238E27FC236}">
                <a16:creationId xmlns:a16="http://schemas.microsoft.com/office/drawing/2014/main" id="{5B96686F-48D4-C340-988C-517DA05E085A}"/>
              </a:ext>
            </a:extLst>
          </p:cNvPr>
          <p:cNvSpPr>
            <a:spLocks noChangeArrowheads="1"/>
          </p:cNvSpPr>
          <p:nvPr userDrawn="1"/>
        </p:nvSpPr>
        <p:spPr bwMode="auto">
          <a:xfrm>
            <a:off x="-8816" y="4225652"/>
            <a:ext cx="7635240" cy="149489"/>
          </a:xfrm>
          <a:prstGeom prst="rect">
            <a:avLst/>
          </a:prstGeom>
          <a:solidFill>
            <a:srgbClr val="B5B5B6"/>
          </a:solidFill>
          <a:ln>
            <a:noFill/>
          </a:ln>
        </p:spPr>
        <p:txBody>
          <a:bodyPr anchor="ctr"/>
          <a:lstStyle/>
          <a:p>
            <a:pPr algn="ctr"/>
            <a:endParaRPr lang="zh-CN" altLang="en-US">
              <a:solidFill>
                <a:srgbClr val="FFFFFF"/>
              </a:solidFill>
            </a:endParaRPr>
          </a:p>
        </p:txBody>
      </p:sp>
      <p:pic>
        <p:nvPicPr>
          <p:cNvPr id="1026" name="Picture 2" descr="logo">
            <a:extLst>
              <a:ext uri="{FF2B5EF4-FFF2-40B4-BE49-F238E27FC236}">
                <a16:creationId xmlns:a16="http://schemas.microsoft.com/office/drawing/2014/main" id="{7F737B05-640D-05A3-46A9-B251AC618F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3596" y="112715"/>
            <a:ext cx="6288397" cy="131139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84F6F57-83D6-3412-5E8D-2D0FAF5AAA64}"/>
              </a:ext>
            </a:extLst>
          </p:cNvPr>
          <p:cNvPicPr>
            <a:picLocks noChangeAspect="1"/>
          </p:cNvPicPr>
          <p:nvPr userDrawn="1"/>
        </p:nvPicPr>
        <p:blipFill>
          <a:blip r:embed="rId3"/>
          <a:stretch>
            <a:fillRect/>
          </a:stretch>
        </p:blipFill>
        <p:spPr>
          <a:xfrm>
            <a:off x="-6125" y="1644783"/>
            <a:ext cx="7620000" cy="1032698"/>
          </a:xfrm>
          <a:prstGeom prst="rect">
            <a:avLst/>
          </a:prstGeom>
        </p:spPr>
      </p:pic>
    </p:spTree>
    <p:extLst>
      <p:ext uri="{BB962C8B-B14F-4D97-AF65-F5344CB8AC3E}">
        <p14:creationId xmlns:p14="http://schemas.microsoft.com/office/powerpoint/2010/main" val="214520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4" name="矩形 11">
            <a:extLst>
              <a:ext uri="{FF2B5EF4-FFF2-40B4-BE49-F238E27FC236}">
                <a16:creationId xmlns:a16="http://schemas.microsoft.com/office/drawing/2014/main" id="{61B8D873-96FB-7D44-9578-CCE926C714E9}"/>
              </a:ext>
            </a:extLst>
          </p:cNvPr>
          <p:cNvSpPr>
            <a:spLocks noChangeArrowheads="1"/>
          </p:cNvSpPr>
          <p:nvPr userDrawn="1"/>
        </p:nvSpPr>
        <p:spPr bwMode="auto">
          <a:xfrm>
            <a:off x="-6079" y="-11410"/>
            <a:ext cx="2151855" cy="5737820"/>
          </a:xfrm>
          <a:prstGeom prst="rect">
            <a:avLst/>
          </a:prstGeom>
          <a:solidFill>
            <a:srgbClr val="008264"/>
          </a:solidFill>
          <a:ln>
            <a:noFill/>
          </a:ln>
        </p:spPr>
        <p:txBody>
          <a:bodyPr anchor="ctr"/>
          <a:lstStyle/>
          <a:p>
            <a:pPr algn="ctr"/>
            <a:endParaRPr lang="zh-CN" altLang="en-US">
              <a:solidFill>
                <a:srgbClr val="FFFFFF"/>
              </a:solidFill>
            </a:endParaRPr>
          </a:p>
        </p:txBody>
      </p:sp>
      <p:grpSp>
        <p:nvGrpSpPr>
          <p:cNvPr id="15" name="组合 7">
            <a:extLst>
              <a:ext uri="{FF2B5EF4-FFF2-40B4-BE49-F238E27FC236}">
                <a16:creationId xmlns:a16="http://schemas.microsoft.com/office/drawing/2014/main" id="{7769748D-692C-9849-9E84-60EDADD17CE8}"/>
              </a:ext>
            </a:extLst>
          </p:cNvPr>
          <p:cNvGrpSpPr/>
          <p:nvPr userDrawn="1"/>
        </p:nvGrpSpPr>
        <p:grpSpPr>
          <a:xfrm>
            <a:off x="253377" y="630284"/>
            <a:ext cx="1515158" cy="1161130"/>
            <a:chOff x="355333" y="661256"/>
            <a:chExt cx="1515158" cy="1161130"/>
          </a:xfrm>
        </p:grpSpPr>
        <p:sp>
          <p:nvSpPr>
            <p:cNvPr id="24" name="矩形 2">
              <a:extLst>
                <a:ext uri="{FF2B5EF4-FFF2-40B4-BE49-F238E27FC236}">
                  <a16:creationId xmlns:a16="http://schemas.microsoft.com/office/drawing/2014/main" id="{B2E9F40A-7C0F-D946-83F8-F4AD0C968EA7}"/>
                </a:ext>
              </a:extLst>
            </p:cNvPr>
            <p:cNvSpPr/>
            <p:nvPr/>
          </p:nvSpPr>
          <p:spPr>
            <a:xfrm>
              <a:off x="355333" y="661256"/>
              <a:ext cx="1515158" cy="707886"/>
            </a:xfrm>
            <a:prstGeom prst="rect">
              <a:avLst/>
            </a:prstGeom>
          </p:spPr>
          <p:txBody>
            <a:bodyPr wrap="none">
              <a:spAutoFit/>
            </a:bodyPr>
            <a:lstStyle/>
            <a:p>
              <a:pPr algn="dist"/>
              <a:r>
                <a:rPr lang="zh-CN" altLang="en-US" sz="4000" dirty="0">
                  <a:solidFill>
                    <a:schemeClr val="bg1"/>
                  </a:solidFill>
                  <a:latin typeface="微软雅黑" panose="020B0503020204020204" pitchFamily="34" charset="-122"/>
                </a:rPr>
                <a:t>目</a:t>
              </a:r>
              <a:r>
                <a:rPr lang="zh-TW" altLang="en-US" sz="4000" dirty="0">
                  <a:solidFill>
                    <a:schemeClr val="bg1"/>
                  </a:solidFill>
                  <a:latin typeface="微软雅黑" panose="020B0503020204020204" pitchFamily="34" charset="-122"/>
                </a:rPr>
                <a:t>  </a:t>
              </a:r>
              <a:r>
                <a:rPr lang="zh-CN" altLang="en-US" sz="4000" dirty="0">
                  <a:solidFill>
                    <a:schemeClr val="bg1"/>
                  </a:solidFill>
                  <a:latin typeface="微软雅黑" panose="020B0503020204020204" pitchFamily="34" charset="-122"/>
                </a:rPr>
                <a:t>录</a:t>
              </a:r>
            </a:p>
          </p:txBody>
        </p:sp>
        <p:sp>
          <p:nvSpPr>
            <p:cNvPr id="25" name="矩形 12">
              <a:extLst>
                <a:ext uri="{FF2B5EF4-FFF2-40B4-BE49-F238E27FC236}">
                  <a16:creationId xmlns:a16="http://schemas.microsoft.com/office/drawing/2014/main" id="{F795C41E-7098-7646-9788-567E51D58B1F}"/>
                </a:ext>
              </a:extLst>
            </p:cNvPr>
            <p:cNvSpPr/>
            <p:nvPr/>
          </p:nvSpPr>
          <p:spPr>
            <a:xfrm>
              <a:off x="357483" y="1345332"/>
              <a:ext cx="1510863" cy="477054"/>
            </a:xfrm>
            <a:prstGeom prst="rect">
              <a:avLst/>
            </a:prstGeom>
          </p:spPr>
          <p:txBody>
            <a:bodyPr wrap="none">
              <a:spAutoFit/>
            </a:bodyPr>
            <a:lstStyle/>
            <a:p>
              <a:pPr algn="dist"/>
              <a:r>
                <a:rPr lang="en-US" altLang="zh-TW" sz="2500" dirty="0">
                  <a:solidFill>
                    <a:schemeClr val="bg1"/>
                  </a:solidFill>
                  <a:latin typeface="微软雅黑" panose="020B0503020204020204" pitchFamily="34" charset="-122"/>
                </a:rPr>
                <a:t>contents</a:t>
              </a:r>
              <a:endParaRPr lang="zh-CN" altLang="en-US" sz="2500" dirty="0">
                <a:solidFill>
                  <a:schemeClr val="bg1"/>
                </a:solidFill>
                <a:latin typeface="微软雅黑" panose="020B0503020204020204" pitchFamily="34" charset="-122"/>
              </a:endParaRPr>
            </a:p>
          </p:txBody>
        </p:sp>
      </p:grpSp>
      <p:grpSp>
        <p:nvGrpSpPr>
          <p:cNvPr id="26" name="组合 13">
            <a:extLst>
              <a:ext uri="{FF2B5EF4-FFF2-40B4-BE49-F238E27FC236}">
                <a16:creationId xmlns:a16="http://schemas.microsoft.com/office/drawing/2014/main" id="{E0E81F0B-FFDB-1647-8E7D-C5DD385ACDEE}"/>
              </a:ext>
            </a:extLst>
          </p:cNvPr>
          <p:cNvGrpSpPr>
            <a:grpSpLocks noChangeAspect="1"/>
          </p:cNvGrpSpPr>
          <p:nvPr userDrawn="1"/>
        </p:nvGrpSpPr>
        <p:grpSpPr>
          <a:xfrm>
            <a:off x="296563" y="2207437"/>
            <a:ext cx="1546783" cy="1541107"/>
            <a:chOff x="1709739" y="2636838"/>
            <a:chExt cx="1590160" cy="1584325"/>
          </a:xfrm>
          <a:solidFill>
            <a:schemeClr val="bg1"/>
          </a:solidFill>
          <a:effectLst/>
        </p:grpSpPr>
        <p:sp>
          <p:nvSpPr>
            <p:cNvPr id="27" name="Freeform 6">
              <a:extLst>
                <a:ext uri="{FF2B5EF4-FFF2-40B4-BE49-F238E27FC236}">
                  <a16:creationId xmlns:a16="http://schemas.microsoft.com/office/drawing/2014/main" id="{598C20F2-368B-A04D-9214-E9F01E1D2764}"/>
                </a:ext>
              </a:extLst>
            </p:cNvPr>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8" name="Freeform 7">
              <a:extLst>
                <a:ext uri="{FF2B5EF4-FFF2-40B4-BE49-F238E27FC236}">
                  <a16:creationId xmlns:a16="http://schemas.microsoft.com/office/drawing/2014/main" id="{2C6D4F33-55C8-0745-906D-09D9B24743C5}"/>
                </a:ext>
              </a:extLst>
            </p:cNvPr>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9" name="Freeform 8">
              <a:extLst>
                <a:ext uri="{FF2B5EF4-FFF2-40B4-BE49-F238E27FC236}">
                  <a16:creationId xmlns:a16="http://schemas.microsoft.com/office/drawing/2014/main" id="{A8562863-0E50-6049-8D76-7D9ED6EBBA56}"/>
                </a:ext>
              </a:extLst>
            </p:cNvPr>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0" name="Freeform 9">
              <a:extLst>
                <a:ext uri="{FF2B5EF4-FFF2-40B4-BE49-F238E27FC236}">
                  <a16:creationId xmlns:a16="http://schemas.microsoft.com/office/drawing/2014/main" id="{5240296A-214D-484D-A060-AC322CDA584A}"/>
                </a:ext>
              </a:extLst>
            </p:cNvPr>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1" name="Freeform 10">
              <a:extLst>
                <a:ext uri="{FF2B5EF4-FFF2-40B4-BE49-F238E27FC236}">
                  <a16:creationId xmlns:a16="http://schemas.microsoft.com/office/drawing/2014/main" id="{9B5422AA-2EC8-7C41-B219-B2B99A489907}"/>
                </a:ext>
              </a:extLst>
            </p:cNvPr>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2" name="Freeform 11">
              <a:extLst>
                <a:ext uri="{FF2B5EF4-FFF2-40B4-BE49-F238E27FC236}">
                  <a16:creationId xmlns:a16="http://schemas.microsoft.com/office/drawing/2014/main" id="{80CE5D3B-A729-0A4F-AF37-38A64543FA4A}"/>
                </a:ext>
              </a:extLst>
            </p:cNvPr>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3" name="Freeform 12">
              <a:extLst>
                <a:ext uri="{FF2B5EF4-FFF2-40B4-BE49-F238E27FC236}">
                  <a16:creationId xmlns:a16="http://schemas.microsoft.com/office/drawing/2014/main" id="{BF09B002-3D1C-4043-9158-A3A3917839A5}"/>
                </a:ext>
              </a:extLst>
            </p:cNvPr>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4" name="Freeform 13">
              <a:extLst>
                <a:ext uri="{FF2B5EF4-FFF2-40B4-BE49-F238E27FC236}">
                  <a16:creationId xmlns:a16="http://schemas.microsoft.com/office/drawing/2014/main" id="{979C7A44-BED8-FB40-8BD7-810D4046F5E2}"/>
                </a:ext>
              </a:extLst>
            </p:cNvPr>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5" name="Freeform 14">
              <a:extLst>
                <a:ext uri="{FF2B5EF4-FFF2-40B4-BE49-F238E27FC236}">
                  <a16:creationId xmlns:a16="http://schemas.microsoft.com/office/drawing/2014/main" id="{B9F847BE-915A-7F46-BB4F-9D4D4EA0D8D3}"/>
                </a:ext>
              </a:extLst>
            </p:cNvPr>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40" name="灯片编号占位符 4">
            <a:extLst>
              <a:ext uri="{FF2B5EF4-FFF2-40B4-BE49-F238E27FC236}">
                <a16:creationId xmlns:a16="http://schemas.microsoft.com/office/drawing/2014/main" id="{34BB2E44-0E03-5F4B-87E8-216517741CF0}"/>
              </a:ext>
            </a:extLst>
          </p:cNvPr>
          <p:cNvSpPr>
            <a:spLocks noGrp="1"/>
          </p:cNvSpPr>
          <p:nvPr>
            <p:ph type="sldNum" sz="quarter" idx="12"/>
          </p:nvPr>
        </p:nvSpPr>
        <p:spPr>
          <a:xfrm>
            <a:off x="7153227" y="4938096"/>
            <a:ext cx="438732"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8264"/>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ym typeface="Arial" charset="0"/>
              </a:rPr>
              <a:pPr/>
              <a:t>‹#›</a:t>
            </a:fld>
            <a:endParaRPr lang="en-US" altLang="zh-CN" sz="1400" b="1" dirty="0">
              <a:sym typeface="Arial" charset="0"/>
            </a:endParaRPr>
          </a:p>
        </p:txBody>
      </p:sp>
    </p:spTree>
    <p:extLst>
      <p:ext uri="{BB962C8B-B14F-4D97-AF65-F5344CB8AC3E}">
        <p14:creationId xmlns:p14="http://schemas.microsoft.com/office/powerpoint/2010/main" val="311134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70">
            <a:extLst>
              <a:ext uri="{FF2B5EF4-FFF2-40B4-BE49-F238E27FC236}">
                <a16:creationId xmlns:a16="http://schemas.microsoft.com/office/drawing/2014/main" id="{6DB1CE75-764A-3B4D-A8E6-FDE6F2CEDAF1}"/>
              </a:ext>
            </a:extLst>
          </p:cNvPr>
          <p:cNvSpPr/>
          <p:nvPr userDrawn="1"/>
        </p:nvSpPr>
        <p:spPr>
          <a:xfrm>
            <a:off x="-8467" y="-12839"/>
            <a:ext cx="7636933" cy="383329"/>
          </a:xfrm>
          <a:prstGeom prst="rect">
            <a:avLst/>
          </a:prstGeom>
          <a:solidFill>
            <a:srgbClr val="0082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71">
            <a:extLst>
              <a:ext uri="{FF2B5EF4-FFF2-40B4-BE49-F238E27FC236}">
                <a16:creationId xmlns:a16="http://schemas.microsoft.com/office/drawing/2014/main" id="{E58A5775-CBB5-404A-90DE-F923351DFA52}"/>
              </a:ext>
            </a:extLst>
          </p:cNvPr>
          <p:cNvSpPr/>
          <p:nvPr userDrawn="1"/>
        </p:nvSpPr>
        <p:spPr>
          <a:xfrm>
            <a:off x="5754216" y="13902"/>
            <a:ext cx="1874250" cy="584191"/>
          </a:xfrm>
          <a:custGeom>
            <a:avLst/>
            <a:gdLst>
              <a:gd name="connsiteX0" fmla="*/ 153245 w 2045015"/>
              <a:gd name="connsiteY0" fmla="*/ 0 h 584191"/>
              <a:gd name="connsiteX1" fmla="*/ 2045015 w 2045015"/>
              <a:gd name="connsiteY1" fmla="*/ 0 h 584191"/>
              <a:gd name="connsiteX2" fmla="*/ 2045015 w 2045015"/>
              <a:gd name="connsiteY2" fmla="*/ 584191 h 584191"/>
              <a:gd name="connsiteX3" fmla="*/ 153245 w 2045015"/>
              <a:gd name="connsiteY3" fmla="*/ 584191 h 584191"/>
              <a:gd name="connsiteX4" fmla="*/ 0 w 2045015"/>
              <a:gd name="connsiteY4" fmla="*/ 430946 h 584191"/>
              <a:gd name="connsiteX5" fmla="*/ 0 w 2045015"/>
              <a:gd name="connsiteY5" fmla="*/ 153245 h 584191"/>
              <a:gd name="connsiteX6" fmla="*/ 153245 w 2045015"/>
              <a:gd name="connsiteY6" fmla="*/ 0 h 5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015" h="584191">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0082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矩形 79">
            <a:extLst>
              <a:ext uri="{FF2B5EF4-FFF2-40B4-BE49-F238E27FC236}">
                <a16:creationId xmlns:a16="http://schemas.microsoft.com/office/drawing/2014/main" id="{84AB43BE-EA67-FC44-AE44-2F2AB8DBDC11}"/>
              </a:ext>
            </a:extLst>
          </p:cNvPr>
          <p:cNvSpPr/>
          <p:nvPr userDrawn="1"/>
        </p:nvSpPr>
        <p:spPr>
          <a:xfrm>
            <a:off x="-16934" y="5281384"/>
            <a:ext cx="7645400" cy="446395"/>
          </a:xfrm>
          <a:prstGeom prst="rect">
            <a:avLst/>
          </a:prstGeom>
          <a:solidFill>
            <a:srgbClr val="00826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灯片编号占位符 4">
            <a:extLst>
              <a:ext uri="{FF2B5EF4-FFF2-40B4-BE49-F238E27FC236}">
                <a16:creationId xmlns:a16="http://schemas.microsoft.com/office/drawing/2014/main" id="{6BD483E8-BA18-624E-A88B-E2F89636A623}"/>
              </a:ext>
            </a:extLst>
          </p:cNvPr>
          <p:cNvSpPr>
            <a:spLocks noGrp="1"/>
          </p:cNvSpPr>
          <p:nvPr>
            <p:ph type="sldNum" sz="quarter" idx="12"/>
          </p:nvPr>
        </p:nvSpPr>
        <p:spPr>
          <a:xfrm>
            <a:off x="6798332" y="4938096"/>
            <a:ext cx="726764" cy="2893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8264"/>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ym typeface="Arial" charset="0"/>
              </a:rPr>
              <a:pPr/>
              <a:t>‹#›</a:t>
            </a:fld>
            <a:endParaRPr lang="en-US" altLang="zh-CN" sz="1400" b="1" dirty="0">
              <a:sym typeface="Arial" charset="0"/>
            </a:endParaRPr>
          </a:p>
        </p:txBody>
      </p:sp>
      <p:pic>
        <p:nvPicPr>
          <p:cNvPr id="2" name="Picture 2" descr="logo">
            <a:extLst>
              <a:ext uri="{FF2B5EF4-FFF2-40B4-BE49-F238E27FC236}">
                <a16:creationId xmlns:a16="http://schemas.microsoft.com/office/drawing/2014/main" id="{47A0E6F5-091C-D6FD-F04F-99B8FEADA1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959" y="90961"/>
            <a:ext cx="1838142" cy="38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1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14" name="矩形 11">
            <a:extLst>
              <a:ext uri="{FF2B5EF4-FFF2-40B4-BE49-F238E27FC236}">
                <a16:creationId xmlns:a16="http://schemas.microsoft.com/office/drawing/2014/main" id="{61B8D873-96FB-7D44-9578-CCE926C714E9}"/>
              </a:ext>
            </a:extLst>
          </p:cNvPr>
          <p:cNvSpPr>
            <a:spLocks noChangeArrowheads="1"/>
          </p:cNvSpPr>
          <p:nvPr userDrawn="1"/>
        </p:nvSpPr>
        <p:spPr bwMode="auto">
          <a:xfrm>
            <a:off x="-6079" y="-11410"/>
            <a:ext cx="2151855" cy="5737820"/>
          </a:xfrm>
          <a:prstGeom prst="rect">
            <a:avLst/>
          </a:prstGeom>
          <a:solidFill>
            <a:srgbClr val="008264"/>
          </a:solidFill>
          <a:ln>
            <a:noFill/>
          </a:ln>
        </p:spPr>
        <p:txBody>
          <a:bodyPr anchor="ctr"/>
          <a:lstStyle/>
          <a:p>
            <a:pPr algn="ctr"/>
            <a:endParaRPr lang="zh-CN" altLang="en-US">
              <a:solidFill>
                <a:srgbClr val="FFFFFF"/>
              </a:solidFill>
            </a:endParaRPr>
          </a:p>
        </p:txBody>
      </p:sp>
      <p:grpSp>
        <p:nvGrpSpPr>
          <p:cNvPr id="26" name="组合 13">
            <a:extLst>
              <a:ext uri="{FF2B5EF4-FFF2-40B4-BE49-F238E27FC236}">
                <a16:creationId xmlns:a16="http://schemas.microsoft.com/office/drawing/2014/main" id="{E0E81F0B-FFDB-1647-8E7D-C5DD385ACDEE}"/>
              </a:ext>
            </a:extLst>
          </p:cNvPr>
          <p:cNvGrpSpPr>
            <a:grpSpLocks noChangeAspect="1"/>
          </p:cNvGrpSpPr>
          <p:nvPr userDrawn="1"/>
        </p:nvGrpSpPr>
        <p:grpSpPr>
          <a:xfrm>
            <a:off x="296563" y="2207437"/>
            <a:ext cx="1546783" cy="1541107"/>
            <a:chOff x="1709739" y="2636838"/>
            <a:chExt cx="1590160" cy="1584325"/>
          </a:xfrm>
          <a:solidFill>
            <a:schemeClr val="bg1"/>
          </a:solidFill>
          <a:effectLst/>
        </p:grpSpPr>
        <p:sp>
          <p:nvSpPr>
            <p:cNvPr id="27" name="Freeform 6">
              <a:extLst>
                <a:ext uri="{FF2B5EF4-FFF2-40B4-BE49-F238E27FC236}">
                  <a16:creationId xmlns:a16="http://schemas.microsoft.com/office/drawing/2014/main" id="{598C20F2-368B-A04D-9214-E9F01E1D2764}"/>
                </a:ext>
              </a:extLst>
            </p:cNvPr>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8" name="Freeform 7">
              <a:extLst>
                <a:ext uri="{FF2B5EF4-FFF2-40B4-BE49-F238E27FC236}">
                  <a16:creationId xmlns:a16="http://schemas.microsoft.com/office/drawing/2014/main" id="{2C6D4F33-55C8-0745-906D-09D9B24743C5}"/>
                </a:ext>
              </a:extLst>
            </p:cNvPr>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9" name="Freeform 8">
              <a:extLst>
                <a:ext uri="{FF2B5EF4-FFF2-40B4-BE49-F238E27FC236}">
                  <a16:creationId xmlns:a16="http://schemas.microsoft.com/office/drawing/2014/main" id="{A8562863-0E50-6049-8D76-7D9ED6EBBA56}"/>
                </a:ext>
              </a:extLst>
            </p:cNvPr>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0" name="Freeform 9">
              <a:extLst>
                <a:ext uri="{FF2B5EF4-FFF2-40B4-BE49-F238E27FC236}">
                  <a16:creationId xmlns:a16="http://schemas.microsoft.com/office/drawing/2014/main" id="{5240296A-214D-484D-A060-AC322CDA584A}"/>
                </a:ext>
              </a:extLst>
            </p:cNvPr>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1" name="Freeform 10">
              <a:extLst>
                <a:ext uri="{FF2B5EF4-FFF2-40B4-BE49-F238E27FC236}">
                  <a16:creationId xmlns:a16="http://schemas.microsoft.com/office/drawing/2014/main" id="{9B5422AA-2EC8-7C41-B219-B2B99A489907}"/>
                </a:ext>
              </a:extLst>
            </p:cNvPr>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2" name="Freeform 11">
              <a:extLst>
                <a:ext uri="{FF2B5EF4-FFF2-40B4-BE49-F238E27FC236}">
                  <a16:creationId xmlns:a16="http://schemas.microsoft.com/office/drawing/2014/main" id="{80CE5D3B-A729-0A4F-AF37-38A64543FA4A}"/>
                </a:ext>
              </a:extLst>
            </p:cNvPr>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3" name="Freeform 12">
              <a:extLst>
                <a:ext uri="{FF2B5EF4-FFF2-40B4-BE49-F238E27FC236}">
                  <a16:creationId xmlns:a16="http://schemas.microsoft.com/office/drawing/2014/main" id="{BF09B002-3D1C-4043-9158-A3A3917839A5}"/>
                </a:ext>
              </a:extLst>
            </p:cNvPr>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4" name="Freeform 13">
              <a:extLst>
                <a:ext uri="{FF2B5EF4-FFF2-40B4-BE49-F238E27FC236}">
                  <a16:creationId xmlns:a16="http://schemas.microsoft.com/office/drawing/2014/main" id="{979C7A44-BED8-FB40-8BD7-810D4046F5E2}"/>
                </a:ext>
              </a:extLst>
            </p:cNvPr>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5" name="Freeform 14">
              <a:extLst>
                <a:ext uri="{FF2B5EF4-FFF2-40B4-BE49-F238E27FC236}">
                  <a16:creationId xmlns:a16="http://schemas.microsoft.com/office/drawing/2014/main" id="{B9F847BE-915A-7F46-BB4F-9D4D4EA0D8D3}"/>
                </a:ext>
              </a:extLst>
            </p:cNvPr>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40" name="灯片编号占位符 4">
            <a:extLst>
              <a:ext uri="{FF2B5EF4-FFF2-40B4-BE49-F238E27FC236}">
                <a16:creationId xmlns:a16="http://schemas.microsoft.com/office/drawing/2014/main" id="{34BB2E44-0E03-5F4B-87E8-216517741CF0}"/>
              </a:ext>
            </a:extLst>
          </p:cNvPr>
          <p:cNvSpPr>
            <a:spLocks noGrp="1"/>
          </p:cNvSpPr>
          <p:nvPr>
            <p:ph type="sldNum" sz="quarter" idx="12"/>
          </p:nvPr>
        </p:nvSpPr>
        <p:spPr>
          <a:xfrm>
            <a:off x="7153227" y="4938096"/>
            <a:ext cx="438732"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8264"/>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ym typeface="Arial" charset="0"/>
              </a:rPr>
              <a:pPr/>
              <a:t>‹#›</a:t>
            </a:fld>
            <a:endParaRPr lang="en-US" altLang="zh-CN" sz="1400" b="1" dirty="0">
              <a:sym typeface="Arial" charset="0"/>
            </a:endParaRPr>
          </a:p>
        </p:txBody>
      </p:sp>
    </p:spTree>
    <p:extLst>
      <p:ext uri="{BB962C8B-B14F-4D97-AF65-F5344CB8AC3E}">
        <p14:creationId xmlns:p14="http://schemas.microsoft.com/office/powerpoint/2010/main" val="169715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17" b="0" i="0">
                <a:solidFill>
                  <a:schemeClr val="tx1"/>
                </a:solidFill>
                <a:latin typeface="SimSun"/>
                <a:cs typeface="SimSun"/>
              </a:defRPr>
            </a:lvl1pPr>
          </a:lstStyle>
          <a:p>
            <a:endParaRPr/>
          </a:p>
        </p:txBody>
      </p:sp>
      <p:sp>
        <p:nvSpPr>
          <p:cNvPr id="3" name="Holder 3"/>
          <p:cNvSpPr>
            <a:spLocks noGrp="1"/>
          </p:cNvSpPr>
          <p:nvPr>
            <p:ph type="body" idx="1"/>
          </p:nvPr>
        </p:nvSpPr>
        <p:spPr/>
        <p:txBody>
          <a:bodyPr lIns="0" tIns="0" rIns="0" bIns="0"/>
          <a:lstStyle>
            <a:lvl1pPr>
              <a:defRPr sz="2458" b="1" i="0">
                <a:solidFill>
                  <a:schemeClr val="tx1"/>
                </a:solidFill>
                <a:latin typeface="Microsoft YaHei"/>
                <a:cs typeface="Microsoft Ya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3834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996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17" b="0" i="0">
                <a:solidFill>
                  <a:schemeClr val="tx1"/>
                </a:solidFill>
                <a:latin typeface="SimSun"/>
                <a:cs typeface="SimSu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249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381000" y="228600"/>
            <a:ext cx="6858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sym typeface="Arial" charset="0"/>
              </a:rPr>
              <a:t>单击此处编辑母版标题样式</a:t>
            </a:r>
          </a:p>
        </p:txBody>
      </p:sp>
      <p:sp>
        <p:nvSpPr>
          <p:cNvPr id="1027" name="文本占位符 2"/>
          <p:cNvSpPr>
            <a:spLocks noGrp="1" noChangeArrowheads="1"/>
          </p:cNvSpPr>
          <p:nvPr>
            <p:ph type="body" idx="1"/>
          </p:nvPr>
        </p:nvSpPr>
        <p:spPr bwMode="auto">
          <a:xfrm>
            <a:off x="381000" y="1333500"/>
            <a:ext cx="6858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Arial" charset="0"/>
              </a:rPr>
              <a:t>单击此处编辑母版文本样式</a:t>
            </a:r>
          </a:p>
          <a:p>
            <a:pPr lvl="1"/>
            <a:r>
              <a:rPr lang="zh-CN" altLang="en-US">
                <a:sym typeface="Arial" charset="0"/>
              </a:rPr>
              <a:t>第二级</a:t>
            </a:r>
          </a:p>
          <a:p>
            <a:pPr lvl="2"/>
            <a:r>
              <a:rPr lang="zh-CN" altLang="en-US">
                <a:sym typeface="Arial" charset="0"/>
              </a:rPr>
              <a:t>第三级</a:t>
            </a:r>
          </a:p>
          <a:p>
            <a:pPr lvl="3"/>
            <a:r>
              <a:rPr lang="zh-CN" altLang="en-US">
                <a:sym typeface="Arial" charset="0"/>
              </a:rPr>
              <a:t>第四级</a:t>
            </a:r>
          </a:p>
          <a:p>
            <a:pPr lvl="4"/>
            <a:r>
              <a:rPr lang="zh-CN" altLang="en-US">
                <a:sym typeface="Arial" charset="0"/>
              </a:rPr>
              <a:t>第五级</a:t>
            </a:r>
          </a:p>
        </p:txBody>
      </p:sp>
      <p:sp>
        <p:nvSpPr>
          <p:cNvPr id="1028" name="日期占位符 3"/>
          <p:cNvSpPr>
            <a:spLocks noGrp="1" noChangeArrowheads="1"/>
          </p:cNvSpPr>
          <p:nvPr>
            <p:ph type="dt" sz="half" idx="2"/>
          </p:nvPr>
        </p:nvSpPr>
        <p:spPr bwMode="auto">
          <a:xfrm>
            <a:off x="38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defRPr sz="1000">
                <a:solidFill>
                  <a:srgbClr val="898989"/>
                </a:solidFill>
                <a:latin typeface="Arial" pitchFamily="34" charset="0"/>
                <a:sym typeface="Arial" pitchFamily="34" charset="0"/>
              </a:defRPr>
            </a:lvl1pPr>
          </a:lstStyle>
          <a:p>
            <a:pPr>
              <a:defRPr/>
            </a:pPr>
            <a:fld id="{59F9488E-7C9F-401E-84A9-BF9680C2EC9C}" type="datetime1">
              <a:rPr lang="en-US" altLang="zh-TW" smtClean="0"/>
              <a:t>3/13/2024</a:t>
            </a:fld>
            <a:endParaRPr lang="zh-CN" altLang="en-US" sz="1500" dirty="0">
              <a:solidFill>
                <a:schemeClr val="tx1"/>
              </a:solidFill>
            </a:endParaRPr>
          </a:p>
        </p:txBody>
      </p:sp>
      <p:sp>
        <p:nvSpPr>
          <p:cNvPr id="1029" name="页脚占位符 4"/>
          <p:cNvSpPr>
            <a:spLocks noGrp="1" noChangeArrowheads="1"/>
          </p:cNvSpPr>
          <p:nvPr>
            <p:ph type="ftr" sz="quarter" idx="3"/>
          </p:nvPr>
        </p:nvSpPr>
        <p:spPr bwMode="auto">
          <a:xfrm>
            <a:off x="2603500" y="5297488"/>
            <a:ext cx="2413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ctr">
              <a:defRPr sz="1000">
                <a:solidFill>
                  <a:srgbClr val="898989"/>
                </a:solidFill>
                <a:latin typeface="Arial" pitchFamily="34" charset="0"/>
                <a:sym typeface="Arial"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546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000">
                <a:solidFill>
                  <a:srgbClr val="898989"/>
                </a:solidFill>
                <a:latin typeface="Arial" pitchFamily="34" charset="0"/>
                <a:sym typeface="Arial" pitchFamily="34" charset="0"/>
              </a:defRPr>
            </a:lvl1pPr>
          </a:lstStyle>
          <a:p>
            <a:pPr>
              <a:defRPr/>
            </a:pPr>
            <a:fld id="{2ECC3229-4C36-45A5-A053-816290EAAE2A}" type="slidenum">
              <a:rPr lang="zh-CN" altLang="en-US"/>
              <a:pPr>
                <a:defRPr/>
              </a:pPr>
              <a:t>‹#›</a:t>
            </a:fld>
            <a:endParaRPr lang="zh-CN" altLang="en-US" sz="15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1" r:id="rId3"/>
    <p:sldLayoutId id="2147483657" r:id="rId4"/>
    <p:sldLayoutId id="2147483652" r:id="rId5"/>
    <p:sldLayoutId id="2147483654" r:id="rId6"/>
    <p:sldLayoutId id="2147483655" r:id="rId7"/>
    <p:sldLayoutId id="2147483656" r:id="rId8"/>
  </p:sldLayoutIdLst>
  <p:hf hdr="0" ftr="0" dt="0"/>
  <p:txStyles>
    <p:titleStyle>
      <a:lvl1pPr algn="ctr" rtl="0" eaLnBrk="0" fontAlgn="base" hangingPunct="0">
        <a:spcBef>
          <a:spcPct val="0"/>
        </a:spcBef>
        <a:spcAft>
          <a:spcPct val="0"/>
        </a:spcAft>
        <a:defRPr sz="3667">
          <a:solidFill>
            <a:schemeClr val="tx1"/>
          </a:solidFill>
          <a:latin typeface="+mj-lt"/>
          <a:ea typeface="+mj-ea"/>
          <a:cs typeface="+mj-cs"/>
          <a:sym typeface="Arial" charset="0"/>
        </a:defRPr>
      </a:lvl1pPr>
      <a:lvl2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2pPr>
      <a:lvl3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3pPr>
      <a:lvl4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4pPr>
      <a:lvl5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5pPr>
      <a:lvl6pPr marL="380985"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6pPr>
      <a:lvl7pPr marL="761970"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7pPr>
      <a:lvl8pPr marL="1142954"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8pPr>
      <a:lvl9pPr marL="1523939"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9pPr>
    </p:titleStyle>
    <p:bodyStyle>
      <a:lvl1pPr marL="285739" indent="-285739" algn="l" defTabSz="0" rtl="0" eaLnBrk="0" fontAlgn="base" hangingPunct="0">
        <a:spcBef>
          <a:spcPct val="20000"/>
        </a:spcBef>
        <a:spcAft>
          <a:spcPct val="0"/>
        </a:spcAft>
        <a:buFont typeface="Arial" charset="0"/>
        <a:buChar char="•"/>
        <a:defRPr sz="2667">
          <a:solidFill>
            <a:schemeClr val="tx1"/>
          </a:solidFill>
          <a:latin typeface="+mn-lt"/>
          <a:ea typeface="+mn-ea"/>
          <a:cs typeface="+mn-cs"/>
          <a:sym typeface="Arial" charset="0"/>
        </a:defRPr>
      </a:lvl1pPr>
      <a:lvl2pPr marL="619100" indent="-238115" algn="l" defTabSz="0" rtl="0" eaLnBrk="0" fontAlgn="base" hangingPunct="0">
        <a:spcBef>
          <a:spcPct val="20000"/>
        </a:spcBef>
        <a:spcAft>
          <a:spcPct val="0"/>
        </a:spcAft>
        <a:buFont typeface="Arial" charset="0"/>
        <a:buChar char="–"/>
        <a:defRPr sz="2333">
          <a:solidFill>
            <a:schemeClr val="tx1"/>
          </a:solidFill>
          <a:latin typeface="+mn-lt"/>
          <a:ea typeface="+mn-ea"/>
          <a:sym typeface="Arial" charset="0"/>
        </a:defRPr>
      </a:lvl2pPr>
      <a:lvl3pPr marL="952462" indent="-190492" algn="l" defTabSz="0" rtl="0" eaLnBrk="0" fontAlgn="base" hangingPunct="0">
        <a:spcBef>
          <a:spcPct val="20000"/>
        </a:spcBef>
        <a:spcAft>
          <a:spcPct val="0"/>
        </a:spcAft>
        <a:buFont typeface="Arial" charset="0"/>
        <a:buChar char="•"/>
        <a:defRPr sz="2000">
          <a:solidFill>
            <a:schemeClr val="tx1"/>
          </a:solidFill>
          <a:latin typeface="+mn-lt"/>
          <a:ea typeface="+mn-ea"/>
          <a:sym typeface="Arial" charset="0"/>
        </a:defRPr>
      </a:lvl3pPr>
      <a:lvl4pPr marL="1333447"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4pPr>
      <a:lvl5pPr marL="1714431"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5pPr>
      <a:lvl6pPr marL="209541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6pPr>
      <a:lvl7pPr marL="2476401"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7pPr>
      <a:lvl8pPr marL="285738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8pPr>
      <a:lvl9pPr marL="3238370"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9pPr>
    </p:bodyStyle>
    <p:otherStyle>
      <a:defPPr>
        <a:defRPr lang="zh-CN"/>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1.xml"/><Relationship Id="rId7"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7.xml"/><Relationship Id="rId7"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3.xml"/><Relationship Id="rId7"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9.xml"/><Relationship Id="rId7" Type="http://schemas.openxmlformats.org/officeDocument/2006/relationships/slideLayout" Target="../slideLayouts/slideLayout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5.xml"/><Relationship Id="rId7" Type="http://schemas.openxmlformats.org/officeDocument/2006/relationships/slideLayout" Target="../slideLayouts/slideLayout3.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slideLayout" Target="../slideLayouts/slideLayout3.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16.xml.rels><?xml version="1.0" encoding="UTF-8" standalone="yes"?>
<Relationships xmlns="http://schemas.openxmlformats.org/package/2006/relationships"><Relationship Id="rId8" Type="http://schemas.openxmlformats.org/officeDocument/2006/relationships/tags" Target="../tags/tag9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notesSlide" Target="../notesSlides/notesSlide2.xml"/><Relationship Id="rId5" Type="http://schemas.openxmlformats.org/officeDocument/2006/relationships/tags" Target="../tags/tag89.xml"/><Relationship Id="rId10" Type="http://schemas.openxmlformats.org/officeDocument/2006/relationships/slideLayout" Target="../slideLayouts/slideLayout4.xml"/><Relationship Id="rId4" Type="http://schemas.openxmlformats.org/officeDocument/2006/relationships/tags" Target="../tags/tag88.xml"/><Relationship Id="rId9" Type="http://schemas.openxmlformats.org/officeDocument/2006/relationships/tags" Target="../tags/tag9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xml"/><Relationship Id="rId7"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3.xml"/><Relationship Id="rId7"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9.xml"/><Relationship Id="rId7"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5.xml"/><Relationship Id="rId7"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
            <a:extLst>
              <a:ext uri="{FF2B5EF4-FFF2-40B4-BE49-F238E27FC236}">
                <a16:creationId xmlns:a16="http://schemas.microsoft.com/office/drawing/2014/main" id="{2ED993E4-46DA-0C4A-8850-4F15714B8DF4}"/>
              </a:ext>
            </a:extLst>
          </p:cNvPr>
          <p:cNvSpPr/>
          <p:nvPr/>
        </p:nvSpPr>
        <p:spPr>
          <a:xfrm>
            <a:off x="-75220" y="2677480"/>
            <a:ext cx="7770440" cy="1458220"/>
          </a:xfrm>
          <a:prstGeom prst="rect">
            <a:avLst/>
          </a:prstGeom>
        </p:spPr>
        <p:txBody>
          <a:bodyPr wrap="square">
            <a:spAutoFit/>
          </a:bodyPr>
          <a:lstStyle/>
          <a:p>
            <a:pPr algn="ctr">
              <a:lnSpc>
                <a:spcPct val="200000"/>
              </a:lnSpc>
            </a:pPr>
            <a:r>
              <a:rPr lang="en-US" altLang="zh-CN" sz="2400" b="1" dirty="0">
                <a:solidFill>
                  <a:srgbClr val="008264"/>
                </a:solidFill>
                <a:latin typeface="+mn-ea"/>
                <a:ea typeface="+mn-ea"/>
              </a:rPr>
              <a:t>FLOWER: A FRIENDLY FEDERATED LEARNING FRAMEWORK</a:t>
            </a:r>
            <a:endParaRPr lang="zh-CN" altLang="en-US" sz="2400" b="1" dirty="0">
              <a:latin typeface="+mn-ea"/>
              <a:ea typeface="+mn-ea"/>
            </a:endParaRPr>
          </a:p>
        </p:txBody>
      </p:sp>
      <p:sp>
        <p:nvSpPr>
          <p:cNvPr id="3" name="TextBox 2">
            <a:extLst>
              <a:ext uri="{FF2B5EF4-FFF2-40B4-BE49-F238E27FC236}">
                <a16:creationId xmlns:a16="http://schemas.microsoft.com/office/drawing/2014/main" id="{BFE397FE-8EB0-8345-83B4-48E886F000E4}"/>
              </a:ext>
            </a:extLst>
          </p:cNvPr>
          <p:cNvSpPr txBox="1"/>
          <p:nvPr/>
        </p:nvSpPr>
        <p:spPr>
          <a:xfrm>
            <a:off x="137592" y="4477680"/>
            <a:ext cx="7344816" cy="1023742"/>
          </a:xfrm>
          <a:prstGeom prst="rect">
            <a:avLst/>
          </a:prstGeom>
          <a:noFill/>
        </p:spPr>
        <p:txBody>
          <a:bodyPr wrap="square" rtlCol="0">
            <a:spAutoFit/>
          </a:bodyPr>
          <a:lstStyle/>
          <a:p>
            <a:pPr algn="ctr">
              <a:lnSpc>
                <a:spcPct val="150000"/>
              </a:lnSpc>
            </a:pPr>
            <a:r>
              <a:rPr lang="en-US" altLang="zh-CN" sz="1400" b="1" dirty="0">
                <a:solidFill>
                  <a:schemeClr val="bg1"/>
                </a:solidFill>
                <a:latin typeface="+mn-ea"/>
                <a:ea typeface="+mn-ea"/>
              </a:rPr>
              <a:t>Daniel J. </a:t>
            </a:r>
            <a:r>
              <a:rPr lang="en-US" altLang="zh-CN" sz="1400" b="1" dirty="0" err="1">
                <a:solidFill>
                  <a:schemeClr val="bg1"/>
                </a:solidFill>
                <a:latin typeface="+mn-ea"/>
                <a:ea typeface="+mn-ea"/>
              </a:rPr>
              <a:t>Beutel</a:t>
            </a:r>
            <a:r>
              <a:rPr lang="en-US" altLang="zh-CN" sz="1400" b="1" dirty="0">
                <a:solidFill>
                  <a:schemeClr val="bg1"/>
                </a:solidFill>
                <a:latin typeface="+mn-ea"/>
                <a:ea typeface="+mn-ea"/>
              </a:rPr>
              <a:t>/Taner </a:t>
            </a:r>
            <a:r>
              <a:rPr lang="en-US" altLang="zh-CN" sz="1400" b="1" dirty="0" err="1">
                <a:solidFill>
                  <a:schemeClr val="bg1"/>
                </a:solidFill>
                <a:latin typeface="+mn-ea"/>
                <a:ea typeface="+mn-ea"/>
              </a:rPr>
              <a:t>Topal</a:t>
            </a:r>
            <a:r>
              <a:rPr lang="en-US" altLang="zh-CN" sz="1400" b="1" dirty="0">
                <a:solidFill>
                  <a:schemeClr val="bg1"/>
                </a:solidFill>
                <a:latin typeface="+mn-ea"/>
                <a:ea typeface="+mn-ea"/>
              </a:rPr>
              <a:t>/Akhil Mathur/</a:t>
            </a:r>
            <a:r>
              <a:rPr lang="en-US" altLang="zh-CN" sz="1400" b="1" dirty="0" err="1">
                <a:solidFill>
                  <a:schemeClr val="bg1"/>
                </a:solidFill>
                <a:latin typeface="+mn-ea"/>
                <a:ea typeface="+mn-ea"/>
              </a:rPr>
              <a:t>Xinchi</a:t>
            </a:r>
            <a:r>
              <a:rPr lang="en-US" altLang="zh-CN" sz="1400" b="1" dirty="0">
                <a:solidFill>
                  <a:schemeClr val="bg1"/>
                </a:solidFill>
                <a:latin typeface="+mn-ea"/>
                <a:ea typeface="+mn-ea"/>
              </a:rPr>
              <a:t> Qiu/</a:t>
            </a:r>
          </a:p>
          <a:p>
            <a:pPr algn="ctr">
              <a:lnSpc>
                <a:spcPct val="150000"/>
              </a:lnSpc>
            </a:pPr>
            <a:r>
              <a:rPr lang="en-US" altLang="zh-CN" sz="1400" b="1" dirty="0">
                <a:solidFill>
                  <a:schemeClr val="bg1"/>
                </a:solidFill>
                <a:latin typeface="+mn-ea"/>
                <a:ea typeface="+mn-ea"/>
              </a:rPr>
              <a:t>Javier Fernandez-Marques/Yan Gao/Lorenzo Sani/</a:t>
            </a:r>
            <a:r>
              <a:rPr lang="en-US" altLang="zh-CN" sz="1400" b="1" dirty="0" err="1">
                <a:solidFill>
                  <a:schemeClr val="bg1"/>
                </a:solidFill>
                <a:latin typeface="+mn-ea"/>
                <a:ea typeface="+mn-ea"/>
              </a:rPr>
              <a:t>Kwing</a:t>
            </a:r>
            <a:r>
              <a:rPr lang="en-US" altLang="zh-CN" sz="1400" b="1" dirty="0">
                <a:solidFill>
                  <a:schemeClr val="bg1"/>
                </a:solidFill>
                <a:latin typeface="+mn-ea"/>
                <a:ea typeface="+mn-ea"/>
              </a:rPr>
              <a:t> Hei Li/</a:t>
            </a:r>
          </a:p>
          <a:p>
            <a:pPr algn="ctr">
              <a:lnSpc>
                <a:spcPct val="150000"/>
              </a:lnSpc>
            </a:pPr>
            <a:r>
              <a:rPr lang="en-US" altLang="zh-CN" sz="1400" b="1" dirty="0" err="1">
                <a:solidFill>
                  <a:schemeClr val="bg1"/>
                </a:solidFill>
                <a:latin typeface="+mn-ea"/>
                <a:ea typeface="+mn-ea"/>
              </a:rPr>
              <a:t>Titouan</a:t>
            </a:r>
            <a:r>
              <a:rPr lang="en-US" altLang="zh-CN" sz="1400" b="1" dirty="0">
                <a:solidFill>
                  <a:schemeClr val="bg1"/>
                </a:solidFill>
                <a:latin typeface="+mn-ea"/>
                <a:ea typeface="+mn-ea"/>
              </a:rPr>
              <a:t> </a:t>
            </a:r>
            <a:r>
              <a:rPr lang="en-US" altLang="zh-CN" sz="1400" b="1" dirty="0" err="1">
                <a:solidFill>
                  <a:schemeClr val="bg1"/>
                </a:solidFill>
                <a:latin typeface="+mn-ea"/>
                <a:ea typeface="+mn-ea"/>
              </a:rPr>
              <a:t>Parcollet</a:t>
            </a:r>
            <a:r>
              <a:rPr lang="en-US" altLang="zh-CN" sz="1400" b="1" dirty="0">
                <a:solidFill>
                  <a:schemeClr val="bg1"/>
                </a:solidFill>
                <a:latin typeface="+mn-ea"/>
                <a:ea typeface="+mn-ea"/>
              </a:rPr>
              <a:t>/Pedro Porto </a:t>
            </a:r>
            <a:r>
              <a:rPr lang="en-US" altLang="zh-CN" sz="1400" b="1" dirty="0" err="1">
                <a:solidFill>
                  <a:schemeClr val="bg1"/>
                </a:solidFill>
                <a:latin typeface="+mn-ea"/>
                <a:ea typeface="+mn-ea"/>
              </a:rPr>
              <a:t>Buarque</a:t>
            </a:r>
            <a:r>
              <a:rPr lang="en-US" altLang="zh-CN" sz="1400" b="1" dirty="0">
                <a:solidFill>
                  <a:schemeClr val="bg1"/>
                </a:solidFill>
                <a:latin typeface="+mn-ea"/>
                <a:ea typeface="+mn-ea"/>
              </a:rPr>
              <a:t> de </a:t>
            </a:r>
            <a:r>
              <a:rPr lang="en-US" altLang="zh-CN" sz="1400" b="1" dirty="0" err="1">
                <a:solidFill>
                  <a:schemeClr val="bg1"/>
                </a:solidFill>
                <a:latin typeface="+mn-ea"/>
                <a:ea typeface="+mn-ea"/>
              </a:rPr>
              <a:t>Gusmao</a:t>
            </a:r>
            <a:r>
              <a:rPr lang="en-US" altLang="zh-CN" sz="1400" b="1" dirty="0">
                <a:solidFill>
                  <a:schemeClr val="bg1"/>
                </a:solidFill>
                <a:latin typeface="+mn-ea"/>
                <a:ea typeface="+mn-ea"/>
              </a:rPr>
              <a:t>/Nicholas D. Lane</a:t>
            </a:r>
            <a:endParaRPr lang="en-HK" altLang="zh-TW" sz="1600" b="1" dirty="0">
              <a:solidFill>
                <a:schemeClr val="bg1"/>
              </a:solidFill>
              <a:latin typeface="+mn-ea"/>
              <a:ea typeface="+mn-ea"/>
            </a:endParaRPr>
          </a:p>
        </p:txBody>
      </p:sp>
      <p:sp>
        <p:nvSpPr>
          <p:cNvPr id="4" name="TextBox 3">
            <a:extLst>
              <a:ext uri="{FF2B5EF4-FFF2-40B4-BE49-F238E27FC236}">
                <a16:creationId xmlns:a16="http://schemas.microsoft.com/office/drawing/2014/main" id="{50FA496B-E369-AE42-B8E7-34B2AD2D31AA}"/>
              </a:ext>
            </a:extLst>
          </p:cNvPr>
          <p:cNvSpPr txBox="1"/>
          <p:nvPr/>
        </p:nvSpPr>
        <p:spPr>
          <a:xfrm>
            <a:off x="8911087" y="759125"/>
            <a:ext cx="184731" cy="369332"/>
          </a:xfrm>
          <a:prstGeom prst="rect">
            <a:avLst/>
          </a:prstGeom>
          <a:noFill/>
        </p:spPr>
        <p:txBody>
          <a:bodyPr wrap="none" rtlCol="0">
            <a:spAutoFit/>
          </a:bodyPr>
          <a:lstStyle/>
          <a:p>
            <a:endParaRPr lang="en-US" dirty="0"/>
          </a:p>
        </p:txBody>
      </p:sp>
      <p:sp>
        <p:nvSpPr>
          <p:cNvPr id="5" name="矩形 10">
            <a:extLst>
              <a:ext uri="{FF2B5EF4-FFF2-40B4-BE49-F238E27FC236}">
                <a16:creationId xmlns:a16="http://schemas.microsoft.com/office/drawing/2014/main" id="{5147B5E0-8C7E-7A64-E2E2-207028313274}"/>
              </a:ext>
            </a:extLst>
          </p:cNvPr>
          <p:cNvSpPr/>
          <p:nvPr/>
        </p:nvSpPr>
        <p:spPr>
          <a:xfrm>
            <a:off x="5973244" y="3735350"/>
            <a:ext cx="1721976" cy="375552"/>
          </a:xfrm>
          <a:prstGeom prst="rect">
            <a:avLst/>
          </a:prstGeom>
        </p:spPr>
        <p:txBody>
          <a:bodyPr wrap="square">
            <a:spAutoFit/>
          </a:bodyPr>
          <a:lstStyle/>
          <a:p>
            <a:pPr marL="285750" indent="-285750" algn="just" eaLnBrk="1" hangingPunct="1">
              <a:lnSpc>
                <a:spcPct val="150000"/>
              </a:lnSpc>
              <a:buFont typeface="Wingdings" panose="05000000000000000000" pitchFamily="2" charset="2"/>
              <a:buChar char="n"/>
            </a:pPr>
            <a:r>
              <a:rPr lang="en-US" altLang="zh-CN" sz="1400" dirty="0"/>
              <a:t>Cited by </a:t>
            </a:r>
            <a:r>
              <a:rPr lang="en-US" altLang="zh-CN" sz="1400" b="1" dirty="0">
                <a:solidFill>
                  <a:srgbClr val="FF0000"/>
                </a:solidFill>
              </a:rPr>
              <a:t>542</a:t>
            </a:r>
            <a:endParaRPr lang="en-HK" sz="1400" b="1" dirty="0">
              <a:solidFill>
                <a:srgbClr val="FF0000"/>
              </a:solidFill>
            </a:endParaRPr>
          </a:p>
        </p:txBody>
      </p:sp>
    </p:spTree>
    <p:extLst>
      <p:ext uri="{BB962C8B-B14F-4D97-AF65-F5344CB8AC3E}">
        <p14:creationId xmlns:p14="http://schemas.microsoft.com/office/powerpoint/2010/main" val="385056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10</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Flower enables FL evaluation on real devices</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2551148"/>
          </a:xfrm>
          <a:prstGeom prst="rect">
            <a:avLst/>
          </a:prstGeom>
        </p:spPr>
        <p:txBody>
          <a:bodyPr wrap="square">
            <a:spAutoFit/>
          </a:bodyPr>
          <a:lstStyle/>
          <a:p>
            <a:pPr algn="just" eaLnBrk="1" hangingPunct="1">
              <a:lnSpc>
                <a:spcPct val="150000"/>
              </a:lnSpc>
            </a:pPr>
            <a:r>
              <a:rPr lang="en-US" altLang="zh-CN" sz="1200" dirty="0"/>
              <a:t>Experimental Setup 1. </a:t>
            </a:r>
          </a:p>
          <a:p>
            <a:pPr marL="285750" indent="-285750" algn="just" eaLnBrk="1" hangingPunct="1">
              <a:lnSpc>
                <a:spcPct val="150000"/>
              </a:lnSpc>
              <a:buFont typeface="Wingdings" panose="05000000000000000000" pitchFamily="2" charset="2"/>
              <a:buChar char="n"/>
            </a:pPr>
            <a:r>
              <a:rPr lang="en-US" altLang="zh-CN" sz="1200" dirty="0"/>
              <a:t>Python-based Flower clients are implemented for Nvidia Jetson series devices (Jetson Nano, TX2, NX, AGX) and Raspberry Pi.</a:t>
            </a:r>
          </a:p>
          <a:p>
            <a:pPr marL="285750" indent="-285750" algn="just" eaLnBrk="1" hangingPunct="1">
              <a:lnSpc>
                <a:spcPct val="150000"/>
              </a:lnSpc>
              <a:buFont typeface="Wingdings" panose="05000000000000000000" pitchFamily="2" charset="2"/>
              <a:buChar char="n"/>
            </a:pPr>
            <a:r>
              <a:rPr lang="en-US" altLang="zh-CN" sz="1200" dirty="0"/>
              <a:t>Trained using </a:t>
            </a:r>
            <a:r>
              <a:rPr lang="en-US" altLang="zh-CN" sz="1200" b="1" dirty="0">
                <a:solidFill>
                  <a:srgbClr val="FF0000"/>
                </a:solidFill>
              </a:rPr>
              <a:t>TensorFlow</a:t>
            </a:r>
            <a:r>
              <a:rPr lang="en-US" altLang="zh-CN" sz="1200" dirty="0"/>
              <a:t> as the ML framework on each client.</a:t>
            </a:r>
          </a:p>
          <a:p>
            <a:pPr marL="285750" indent="-285750" algn="just" eaLnBrk="1" hangingPunct="1">
              <a:lnSpc>
                <a:spcPct val="150000"/>
              </a:lnSpc>
              <a:buFont typeface="Wingdings" panose="05000000000000000000" pitchFamily="2" charset="2"/>
              <a:buChar char="n"/>
            </a:pPr>
            <a:r>
              <a:rPr lang="en-US" altLang="zh-CN" sz="1200" dirty="0"/>
              <a:t>Android smartphones currently do not have extensive on-device training support with </a:t>
            </a:r>
            <a:r>
              <a:rPr lang="en-US" altLang="zh-CN" sz="1200" b="1" dirty="0">
                <a:solidFill>
                  <a:srgbClr val="FF0000"/>
                </a:solidFill>
              </a:rPr>
              <a:t>TensorFlow or </a:t>
            </a:r>
            <a:r>
              <a:rPr lang="en-US" altLang="zh-CN" sz="1200" b="1" dirty="0" err="1">
                <a:solidFill>
                  <a:srgbClr val="FF0000"/>
                </a:solidFill>
              </a:rPr>
              <a:t>PyTorch</a:t>
            </a:r>
            <a:r>
              <a:rPr lang="en-US" altLang="zh-CN" sz="1200" dirty="0"/>
              <a:t>. </a:t>
            </a:r>
          </a:p>
        </p:txBody>
      </p:sp>
      <p:pic>
        <p:nvPicPr>
          <p:cNvPr id="6" name="图片 5">
            <a:extLst>
              <a:ext uri="{FF2B5EF4-FFF2-40B4-BE49-F238E27FC236}">
                <a16:creationId xmlns:a16="http://schemas.microsoft.com/office/drawing/2014/main" id="{0FEBF9EF-AA50-7521-7AB2-AEBC81AE8978}"/>
              </a:ext>
            </a:extLst>
          </p:cNvPr>
          <p:cNvPicPr>
            <a:picLocks noChangeAspect="1"/>
          </p:cNvPicPr>
          <p:nvPr/>
        </p:nvPicPr>
        <p:blipFill>
          <a:blip r:embed="rId8"/>
          <a:stretch>
            <a:fillRect/>
          </a:stretch>
        </p:blipFill>
        <p:spPr>
          <a:xfrm>
            <a:off x="4088853" y="1931057"/>
            <a:ext cx="3436243" cy="2179510"/>
          </a:xfrm>
          <a:prstGeom prst="rect">
            <a:avLst/>
          </a:prstGeom>
        </p:spPr>
      </p:pic>
    </p:spTree>
    <p:extLst>
      <p:ext uri="{BB962C8B-B14F-4D97-AF65-F5344CB8AC3E}">
        <p14:creationId xmlns:p14="http://schemas.microsoft.com/office/powerpoint/2010/main" val="4020028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11</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Flower enables FL evaluation on real devices</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3105145"/>
          </a:xfrm>
          <a:prstGeom prst="rect">
            <a:avLst/>
          </a:prstGeom>
        </p:spPr>
        <p:txBody>
          <a:bodyPr wrap="square">
            <a:spAutoFit/>
          </a:bodyPr>
          <a:lstStyle/>
          <a:p>
            <a:pPr algn="just" eaLnBrk="1" hangingPunct="1">
              <a:lnSpc>
                <a:spcPct val="150000"/>
              </a:lnSpc>
            </a:pPr>
            <a:r>
              <a:rPr lang="en-US" altLang="zh-CN" sz="1200" dirty="0"/>
              <a:t>Experimental Setup 2. </a:t>
            </a:r>
          </a:p>
          <a:p>
            <a:pPr marL="285750" indent="-285750" algn="just" eaLnBrk="1" hangingPunct="1">
              <a:lnSpc>
                <a:spcPct val="150000"/>
              </a:lnSpc>
              <a:buFont typeface="Wingdings" panose="05000000000000000000" pitchFamily="2" charset="2"/>
              <a:buChar char="n"/>
            </a:pPr>
            <a:r>
              <a:rPr lang="en-US" altLang="zh-CN" sz="1200" dirty="0"/>
              <a:t>Deploy Flower on 10 Android clients to train a model with 2 convolutional layers and 3 fully-connected layers on the </a:t>
            </a:r>
            <a:r>
              <a:rPr lang="en-US" altLang="zh-CN" sz="1200" b="1" dirty="0">
                <a:solidFill>
                  <a:srgbClr val="FF0000"/>
                </a:solidFill>
              </a:rPr>
              <a:t>CIFAR10 dataset</a:t>
            </a:r>
            <a:r>
              <a:rPr lang="en-US" altLang="zh-CN" sz="1200" dirty="0"/>
              <a:t>.</a:t>
            </a:r>
          </a:p>
          <a:p>
            <a:pPr marL="285750" indent="-285750" algn="just" eaLnBrk="1" hangingPunct="1">
              <a:lnSpc>
                <a:spcPct val="150000"/>
              </a:lnSpc>
              <a:buFont typeface="Wingdings" panose="05000000000000000000" pitchFamily="2" charset="2"/>
              <a:buChar char="n"/>
            </a:pPr>
            <a:r>
              <a:rPr lang="en-US" altLang="zh-CN" sz="1200" b="1" dirty="0">
                <a:solidFill>
                  <a:srgbClr val="FF0000"/>
                </a:solidFill>
              </a:rPr>
              <a:t>TensorFlow Lite </a:t>
            </a:r>
            <a:r>
              <a:rPr lang="en-US" altLang="zh-CN" sz="1200" dirty="0"/>
              <a:t>is used as the training ML framework on the devices. </a:t>
            </a:r>
          </a:p>
          <a:p>
            <a:pPr marL="285750" indent="-285750" algn="just" eaLnBrk="1" hangingPunct="1">
              <a:lnSpc>
                <a:spcPct val="150000"/>
              </a:lnSpc>
              <a:buFont typeface="Wingdings" panose="05000000000000000000" pitchFamily="2" charset="2"/>
              <a:buChar char="n"/>
            </a:pPr>
            <a:r>
              <a:rPr lang="en-US" altLang="zh-CN" sz="1200" dirty="0"/>
              <a:t>Measure the time taken for various FL operations, such as local SGD training, communication between the server and client, local evaluation on the client, and the overhead due to the Flower framework.</a:t>
            </a:r>
          </a:p>
        </p:txBody>
      </p:sp>
      <p:pic>
        <p:nvPicPr>
          <p:cNvPr id="5" name="图片 4">
            <a:extLst>
              <a:ext uri="{FF2B5EF4-FFF2-40B4-BE49-F238E27FC236}">
                <a16:creationId xmlns:a16="http://schemas.microsoft.com/office/drawing/2014/main" id="{26A2C115-1E0C-E0F8-8CF2-C0BF6681F2D1}"/>
              </a:ext>
            </a:extLst>
          </p:cNvPr>
          <p:cNvPicPr>
            <a:picLocks noChangeAspect="1"/>
          </p:cNvPicPr>
          <p:nvPr/>
        </p:nvPicPr>
        <p:blipFill>
          <a:blip r:embed="rId8"/>
          <a:stretch>
            <a:fillRect/>
          </a:stretch>
        </p:blipFill>
        <p:spPr>
          <a:xfrm>
            <a:off x="3990020" y="2076161"/>
            <a:ext cx="3455337" cy="2272667"/>
          </a:xfrm>
          <a:prstGeom prst="rect">
            <a:avLst/>
          </a:prstGeom>
        </p:spPr>
      </p:pic>
    </p:spTree>
    <p:extLst>
      <p:ext uri="{BB962C8B-B14F-4D97-AF65-F5344CB8AC3E}">
        <p14:creationId xmlns:p14="http://schemas.microsoft.com/office/powerpoint/2010/main" val="316650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12</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 Realism in Federated Learning</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1720151"/>
          </a:xfrm>
          <a:prstGeom prst="rect">
            <a:avLst/>
          </a:prstGeom>
        </p:spPr>
        <p:txBody>
          <a:bodyPr wrap="square">
            <a:spAutoFit/>
          </a:bodyPr>
          <a:lstStyle/>
          <a:p>
            <a:pPr algn="just" eaLnBrk="1" hangingPunct="1">
              <a:lnSpc>
                <a:spcPct val="150000"/>
              </a:lnSpc>
            </a:pPr>
            <a:r>
              <a:rPr lang="en-US" altLang="zh-CN" sz="1200" dirty="0"/>
              <a:t>Computational Heterogeneity across Clients. </a:t>
            </a:r>
          </a:p>
          <a:p>
            <a:pPr marL="285750" indent="-285750" algn="just" eaLnBrk="1" hangingPunct="1">
              <a:lnSpc>
                <a:spcPct val="150000"/>
              </a:lnSpc>
              <a:buFont typeface="Wingdings" panose="05000000000000000000" pitchFamily="2" charset="2"/>
              <a:buChar char="n"/>
            </a:pPr>
            <a:r>
              <a:rPr lang="en-US" altLang="zh-CN" sz="1200" dirty="0"/>
              <a:t>Use a Nvidia Jetson TX2 as the client device, which has a Pascal GPU and six CPU cores.</a:t>
            </a:r>
          </a:p>
          <a:p>
            <a:pPr marL="285750" indent="-285750" algn="just" eaLnBrk="1" hangingPunct="1">
              <a:lnSpc>
                <a:spcPct val="150000"/>
              </a:lnSpc>
              <a:buFont typeface="Wingdings" panose="05000000000000000000" pitchFamily="2" charset="2"/>
              <a:buChar char="n"/>
            </a:pPr>
            <a:r>
              <a:rPr lang="en-US" altLang="zh-CN" sz="1200" dirty="0"/>
              <a:t>Train a ResNet18 model on the </a:t>
            </a:r>
            <a:r>
              <a:rPr lang="en-US" altLang="zh-CN" sz="1200" b="1" dirty="0">
                <a:solidFill>
                  <a:srgbClr val="FF0000"/>
                </a:solidFill>
              </a:rPr>
              <a:t>CIFAR-10 dataset </a:t>
            </a:r>
            <a:r>
              <a:rPr lang="en-US" altLang="zh-CN" sz="1200" dirty="0"/>
              <a:t>in a federated setting with 10 total Jetson TX2 clients and 40 rounds of training. </a:t>
            </a:r>
          </a:p>
        </p:txBody>
      </p:sp>
      <p:pic>
        <p:nvPicPr>
          <p:cNvPr id="6" name="图片 5">
            <a:extLst>
              <a:ext uri="{FF2B5EF4-FFF2-40B4-BE49-F238E27FC236}">
                <a16:creationId xmlns:a16="http://schemas.microsoft.com/office/drawing/2014/main" id="{6CDC46BF-50FD-0647-3459-C10A5CD0E779}"/>
              </a:ext>
            </a:extLst>
          </p:cNvPr>
          <p:cNvPicPr>
            <a:picLocks noChangeAspect="1"/>
          </p:cNvPicPr>
          <p:nvPr/>
        </p:nvPicPr>
        <p:blipFill>
          <a:blip r:embed="rId8"/>
          <a:stretch>
            <a:fillRect/>
          </a:stretch>
        </p:blipFill>
        <p:spPr>
          <a:xfrm>
            <a:off x="3984711" y="1691457"/>
            <a:ext cx="3439095" cy="1673336"/>
          </a:xfrm>
          <a:prstGeom prst="rect">
            <a:avLst/>
          </a:prstGeom>
        </p:spPr>
      </p:pic>
    </p:spTree>
    <p:extLst>
      <p:ext uri="{BB962C8B-B14F-4D97-AF65-F5344CB8AC3E}">
        <p14:creationId xmlns:p14="http://schemas.microsoft.com/office/powerpoint/2010/main" val="2954871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13</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 Realism in Federated Learning</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1166153"/>
          </a:xfrm>
          <a:prstGeom prst="rect">
            <a:avLst/>
          </a:prstGeom>
        </p:spPr>
        <p:txBody>
          <a:bodyPr wrap="square">
            <a:spAutoFit/>
          </a:bodyPr>
          <a:lstStyle/>
          <a:p>
            <a:pPr algn="just" eaLnBrk="1" hangingPunct="1">
              <a:lnSpc>
                <a:spcPct val="150000"/>
              </a:lnSpc>
            </a:pPr>
            <a:r>
              <a:rPr lang="en-US" altLang="zh-CN" sz="1200" dirty="0"/>
              <a:t>Heterogeneity in Network Speeds. </a:t>
            </a:r>
          </a:p>
          <a:p>
            <a:pPr marL="285750" indent="-285750" algn="just" eaLnBrk="1" hangingPunct="1">
              <a:lnSpc>
                <a:spcPct val="150000"/>
              </a:lnSpc>
              <a:buFont typeface="Wingdings" panose="05000000000000000000" pitchFamily="2" charset="2"/>
              <a:buChar char="n"/>
            </a:pPr>
            <a:r>
              <a:rPr lang="en-US" altLang="zh-CN" sz="1200" dirty="0"/>
              <a:t>An experiment with 40 clients collaborating to train a 4-layer deep CNN model for the </a:t>
            </a:r>
            <a:r>
              <a:rPr lang="en-US" altLang="zh-CN" sz="1200" b="1" dirty="0" err="1">
                <a:solidFill>
                  <a:srgbClr val="FF0000"/>
                </a:solidFill>
              </a:rPr>
              <a:t>FashionMNIST</a:t>
            </a:r>
            <a:r>
              <a:rPr lang="en-US" altLang="zh-CN" sz="1200" b="1" dirty="0">
                <a:solidFill>
                  <a:srgbClr val="FF0000"/>
                </a:solidFill>
              </a:rPr>
              <a:t> dataset</a:t>
            </a:r>
            <a:r>
              <a:rPr lang="en-US" altLang="zh-CN" sz="1200" dirty="0"/>
              <a:t>. </a:t>
            </a:r>
          </a:p>
        </p:txBody>
      </p:sp>
      <p:pic>
        <p:nvPicPr>
          <p:cNvPr id="5" name="图片 4">
            <a:extLst>
              <a:ext uri="{FF2B5EF4-FFF2-40B4-BE49-F238E27FC236}">
                <a16:creationId xmlns:a16="http://schemas.microsoft.com/office/drawing/2014/main" id="{041A753D-C6F7-9A23-559F-C1C81AFCECD9}"/>
              </a:ext>
            </a:extLst>
          </p:cNvPr>
          <p:cNvPicPr>
            <a:picLocks noChangeAspect="1"/>
          </p:cNvPicPr>
          <p:nvPr/>
        </p:nvPicPr>
        <p:blipFill>
          <a:blip r:embed="rId8"/>
          <a:stretch>
            <a:fillRect/>
          </a:stretch>
        </p:blipFill>
        <p:spPr>
          <a:xfrm>
            <a:off x="4003785" y="1729410"/>
            <a:ext cx="3414712" cy="2195512"/>
          </a:xfrm>
          <a:prstGeom prst="rect">
            <a:avLst/>
          </a:prstGeom>
        </p:spPr>
      </p:pic>
    </p:spTree>
    <p:extLst>
      <p:ext uri="{BB962C8B-B14F-4D97-AF65-F5344CB8AC3E}">
        <p14:creationId xmlns:p14="http://schemas.microsoft.com/office/powerpoint/2010/main" val="93085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14</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Secure Aggregation Overheads</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1443152"/>
          </a:xfrm>
          <a:prstGeom prst="rect">
            <a:avLst/>
          </a:prstGeom>
        </p:spPr>
        <p:txBody>
          <a:bodyPr wrap="square">
            <a:spAutoFit/>
          </a:bodyPr>
          <a:lstStyle/>
          <a:p>
            <a:pPr algn="just" eaLnBrk="1" hangingPunct="1">
              <a:lnSpc>
                <a:spcPct val="150000"/>
              </a:lnSpc>
            </a:pPr>
            <a:r>
              <a:rPr lang="en-US" altLang="zh-CN" sz="1200" dirty="0"/>
              <a:t>Experiment Setup. </a:t>
            </a:r>
          </a:p>
          <a:p>
            <a:pPr marL="285750" indent="-285750" algn="just" eaLnBrk="1" hangingPunct="1">
              <a:lnSpc>
                <a:spcPct val="150000"/>
              </a:lnSpc>
              <a:buFont typeface="Wingdings" panose="05000000000000000000" pitchFamily="2" charset="2"/>
              <a:buChar char="n"/>
            </a:pPr>
            <a:r>
              <a:rPr lang="en-US" altLang="zh-CN" sz="1200" dirty="0"/>
              <a:t>The FL simulations run on a Linux system with an Intel Xeon E-2136 CPU (3.30GHz), with 256 GB of RAM. </a:t>
            </a:r>
          </a:p>
          <a:p>
            <a:pPr marL="285750" indent="-285750" algn="just" eaLnBrk="1" hangingPunct="1">
              <a:lnSpc>
                <a:spcPct val="150000"/>
              </a:lnSpc>
              <a:buFont typeface="Wingdings" panose="05000000000000000000" pitchFamily="2" charset="2"/>
              <a:buChar char="n"/>
            </a:pPr>
            <a:r>
              <a:rPr lang="en-US" altLang="zh-CN" sz="1200" dirty="0"/>
              <a:t>All entries of local vectors are of size 24 bits. </a:t>
            </a:r>
          </a:p>
        </p:txBody>
      </p:sp>
      <p:pic>
        <p:nvPicPr>
          <p:cNvPr id="6" name="图片 5">
            <a:extLst>
              <a:ext uri="{FF2B5EF4-FFF2-40B4-BE49-F238E27FC236}">
                <a16:creationId xmlns:a16="http://schemas.microsoft.com/office/drawing/2014/main" id="{BF685FC2-E897-46E2-DC78-C3B78B9165D4}"/>
              </a:ext>
            </a:extLst>
          </p:cNvPr>
          <p:cNvPicPr>
            <a:picLocks noChangeAspect="1"/>
          </p:cNvPicPr>
          <p:nvPr/>
        </p:nvPicPr>
        <p:blipFill>
          <a:blip r:embed="rId8"/>
          <a:stretch>
            <a:fillRect/>
          </a:stretch>
        </p:blipFill>
        <p:spPr>
          <a:xfrm>
            <a:off x="3999519" y="1604184"/>
            <a:ext cx="3461093" cy="2189419"/>
          </a:xfrm>
          <a:prstGeom prst="rect">
            <a:avLst/>
          </a:prstGeom>
        </p:spPr>
      </p:pic>
    </p:spTree>
    <p:extLst>
      <p:ext uri="{BB962C8B-B14F-4D97-AF65-F5344CB8AC3E}">
        <p14:creationId xmlns:p14="http://schemas.microsoft.com/office/powerpoint/2010/main" val="2070432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15</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6542"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Innovation and Future</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342254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Innovation:</a:t>
            </a:r>
          </a:p>
          <a:p>
            <a:pPr marL="285750" indent="-285750" algn="just" eaLnBrk="1" hangingPunct="1">
              <a:lnSpc>
                <a:spcPct val="150000"/>
              </a:lnSpc>
              <a:buFont typeface="Wingdings" panose="05000000000000000000" pitchFamily="2" charset="2"/>
              <a:buChar char="n"/>
            </a:pPr>
            <a:r>
              <a:rPr lang="en-US" altLang="zh-CN" sz="1400" b="1" dirty="0">
                <a:solidFill>
                  <a:srgbClr val="FF0000"/>
                </a:solidFill>
              </a:rPr>
              <a:t>Flower</a:t>
            </a:r>
            <a:r>
              <a:rPr lang="en-US" altLang="zh-CN" sz="1400" dirty="0"/>
              <a:t> – a novel framework that is specifically designed to advance FL research by enabling heterogeneous FL workloads at scale. </a:t>
            </a:r>
          </a:p>
          <a:p>
            <a:pPr marL="285750" indent="-285750" algn="just" eaLnBrk="1" hangingPunct="1">
              <a:lnSpc>
                <a:spcPct val="150000"/>
              </a:lnSpc>
              <a:buFont typeface="Wingdings" panose="05000000000000000000" pitchFamily="2" charset="2"/>
              <a:buChar char="n"/>
            </a:pPr>
            <a:r>
              <a:rPr lang="en-US" altLang="zh-CN" sz="1400" dirty="0"/>
              <a:t>Through the provided abstractions and components, researchers can federated existing ML workloads (regardless of the ML framework used) and transition these workloads from large-scale simulation to execution on heterogeneous edge devices.</a:t>
            </a:r>
          </a:p>
          <a:p>
            <a:pPr marL="285750" indent="-285750" algn="just" eaLnBrk="1" hangingPunct="1">
              <a:lnSpc>
                <a:spcPct val="150000"/>
              </a:lnSpc>
              <a:buFont typeface="Wingdings" panose="05000000000000000000" pitchFamily="2" charset="2"/>
              <a:buChar char="n"/>
            </a:pPr>
            <a:r>
              <a:rPr lang="en-US" altLang="zh-CN" sz="1400" dirty="0"/>
              <a:t>Target both scale and systems heterogeneity by scaling FL </a:t>
            </a:r>
            <a:r>
              <a:rPr lang="en-US" altLang="zh-CN" sz="1400" b="1" dirty="0">
                <a:solidFill>
                  <a:srgbClr val="FF0000"/>
                </a:solidFill>
              </a:rPr>
              <a:t>up to 15M clients</a:t>
            </a:r>
            <a:r>
              <a:rPr lang="en-US" altLang="zh-CN" sz="1400" dirty="0"/>
              <a:t>, providing head-to-head comparison between different FL frameworks for single-computer experiments.</a:t>
            </a:r>
          </a:p>
        </p:txBody>
      </p:sp>
      <p:sp>
        <p:nvSpPr>
          <p:cNvPr id="4" name="矩形 10">
            <a:extLst>
              <a:ext uri="{FF2B5EF4-FFF2-40B4-BE49-F238E27FC236}">
                <a16:creationId xmlns:a16="http://schemas.microsoft.com/office/drawing/2014/main" id="{46BD7AA1-F395-1919-1185-FF736F2853BD}"/>
              </a:ext>
            </a:extLst>
          </p:cNvPr>
          <p:cNvSpPr/>
          <p:nvPr/>
        </p:nvSpPr>
        <p:spPr>
          <a:xfrm>
            <a:off x="461628" y="3922397"/>
            <a:ext cx="6956869" cy="1160382"/>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Future:</a:t>
            </a:r>
          </a:p>
          <a:p>
            <a:pPr marL="285750" indent="-285750" algn="just" eaLnBrk="1" hangingPunct="1">
              <a:lnSpc>
                <a:spcPct val="150000"/>
              </a:lnSpc>
              <a:buFont typeface="Wingdings" panose="05000000000000000000" pitchFamily="2" charset="2"/>
              <a:buChar char="n"/>
            </a:pPr>
            <a:r>
              <a:rPr lang="en-US" altLang="zh-CN" sz="1400" dirty="0"/>
              <a:t>Flower is open-sourced under Apache 2.0 License.</a:t>
            </a:r>
          </a:p>
          <a:p>
            <a:pPr marL="285750" indent="-285750" algn="just" eaLnBrk="1" hangingPunct="1">
              <a:lnSpc>
                <a:spcPct val="150000"/>
              </a:lnSpc>
              <a:buFont typeface="Wingdings" panose="05000000000000000000" pitchFamily="2" charset="2"/>
              <a:buChar char="n"/>
            </a:pPr>
            <a:r>
              <a:rPr lang="en-US" altLang="zh-CN" sz="1400" dirty="0"/>
              <a:t>More community contributions to it.</a:t>
            </a:r>
          </a:p>
        </p:txBody>
      </p:sp>
    </p:spTree>
    <p:extLst>
      <p:ext uri="{BB962C8B-B14F-4D97-AF65-F5344CB8AC3E}">
        <p14:creationId xmlns:p14="http://schemas.microsoft.com/office/powerpoint/2010/main" val="1852854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
            <a:extLst>
              <a:ext uri="{FF2B5EF4-FFF2-40B4-BE49-F238E27FC236}">
                <a16:creationId xmlns:a16="http://schemas.microsoft.com/office/drawing/2014/main" id="{ECCE2C66-E23F-4676-A2A8-01BACB72D0F6}"/>
              </a:ext>
            </a:extLst>
          </p:cNvPr>
          <p:cNvGrpSpPr/>
          <p:nvPr/>
        </p:nvGrpSpPr>
        <p:grpSpPr>
          <a:xfrm rot="5400000">
            <a:off x="3449635" y="776948"/>
            <a:ext cx="2493010" cy="3053715"/>
            <a:chOff x="264594" y="1063960"/>
            <a:chExt cx="2493010" cy="3053715"/>
          </a:xfrm>
        </p:grpSpPr>
        <p:sp>
          <p:nvSpPr>
            <p:cNvPr id="13" name="椭圆 12" descr="e7d195523061f1c0deeec63e560781cfd59afb0ea006f2a87ABB68BF51EA6619813959095094C18C62A12F549504892A4AAA8C1554C6663626E05CA27F281A14E6983772AFC3FB97135759321DEA3D709AACD122C08E6ED1950EEB71F2A97A0515930A03C8CF5048F5E54FAB45306915AF53975B49E6ADFCD0B6D9967CE97A0E87D5920686DCB5E5">
              <a:extLst>
                <a:ext uri="{FF2B5EF4-FFF2-40B4-BE49-F238E27FC236}">
                  <a16:creationId xmlns:a16="http://schemas.microsoft.com/office/drawing/2014/main" id="{9DC3CB87-5369-485E-B18A-AADE0824E660}"/>
                </a:ext>
              </a:extLst>
            </p:cNvPr>
            <p:cNvSpPr>
              <a:spLocks noChangeAspect="1"/>
            </p:cNvSpPr>
            <p:nvPr>
              <p:custDataLst>
                <p:tags r:id="rId1"/>
              </p:custDataLst>
            </p:nvPr>
          </p:nvSpPr>
          <p:spPr>
            <a:xfrm>
              <a:off x="364924" y="1251920"/>
              <a:ext cx="2392680" cy="2416810"/>
            </a:xfrm>
            <a:prstGeom prst="ellipse">
              <a:avLst/>
            </a:prstGeom>
            <a:noFill/>
            <a:ln w="1905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椭圆 13" descr="e7d195523061f1c0deeec63e560781cfd59afb0ea006f2a87ABB68BF51EA6619813959095094C18C62A12F549504892A4AAA8C1554C6663626E05CA27F281A14E6983772AFC3FB97135759321DEA3D709AACD122C08E6ED1950EEB71F2A97A0515930A03C8CF5048F5E54FAB45306915AF53975B49E6ADFCD0B6D9967CE97A0E87D5920686DCB5E5">
              <a:extLst>
                <a:ext uri="{FF2B5EF4-FFF2-40B4-BE49-F238E27FC236}">
                  <a16:creationId xmlns:a16="http://schemas.microsoft.com/office/drawing/2014/main" id="{5FED45E1-5589-4981-8AAA-E36B1EE7C584}"/>
                </a:ext>
              </a:extLst>
            </p:cNvPr>
            <p:cNvSpPr>
              <a:spLocks noChangeAspect="1"/>
            </p:cNvSpPr>
            <p:nvPr>
              <p:custDataLst>
                <p:tags r:id="rId2"/>
              </p:custDataLst>
            </p:nvPr>
          </p:nvSpPr>
          <p:spPr>
            <a:xfrm>
              <a:off x="306504" y="2313005"/>
              <a:ext cx="1517650" cy="1532255"/>
            </a:xfrm>
            <a:prstGeom prst="ellipse">
              <a:avLst/>
            </a:prstGeom>
            <a:noFill/>
            <a:ln w="1905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椭圆 14" descr="e7d195523061f1c0deeec63e560781cfd59afb0ea006f2a87ABB68BF51EA6619813959095094C18C62A12F549504892A4AAA8C1554C6663626E05CA27F281A14E6983772AFC3FB97135759321DEA3D709AACD122C08E6ED1950EEB71F2A97A0515930A03C8CF5048F5E54FAB45306915AF53975B49E6ADFCD0B6D9967CE97A0E87D5920686DCB5E5">
              <a:extLst>
                <a:ext uri="{FF2B5EF4-FFF2-40B4-BE49-F238E27FC236}">
                  <a16:creationId xmlns:a16="http://schemas.microsoft.com/office/drawing/2014/main" id="{90DE6371-8077-4942-B9CF-327E68BB6D67}"/>
                </a:ext>
              </a:extLst>
            </p:cNvPr>
            <p:cNvSpPr>
              <a:spLocks noChangeAspect="1"/>
            </p:cNvSpPr>
            <p:nvPr>
              <p:custDataLst>
                <p:tags r:id="rId3"/>
              </p:custDataLst>
            </p:nvPr>
          </p:nvSpPr>
          <p:spPr>
            <a:xfrm>
              <a:off x="1558724" y="3088975"/>
              <a:ext cx="1018540" cy="1028700"/>
            </a:xfrm>
            <a:prstGeom prst="ellipse">
              <a:avLst/>
            </a:prstGeom>
            <a:noFill/>
            <a:ln w="1905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椭圆 15">
              <a:extLst>
                <a:ext uri="{FF2B5EF4-FFF2-40B4-BE49-F238E27FC236}">
                  <a16:creationId xmlns:a16="http://schemas.microsoft.com/office/drawing/2014/main" id="{2F1216C6-72C2-43EB-8CC9-4791B6468A52}"/>
                </a:ext>
              </a:extLst>
            </p:cNvPr>
            <p:cNvSpPr/>
            <p:nvPr>
              <p:custDataLst>
                <p:tags r:id="rId4"/>
              </p:custDataLst>
            </p:nvPr>
          </p:nvSpPr>
          <p:spPr>
            <a:xfrm rot="1738458">
              <a:off x="1195723" y="3379583"/>
              <a:ext cx="641985" cy="654685"/>
            </a:xfrm>
            <a:prstGeom prst="ellipse">
              <a:avLst/>
            </a:prstGeom>
            <a:solidFill>
              <a:schemeClr val="accent1"/>
            </a:soli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17" name="椭圆 16">
              <a:extLst>
                <a:ext uri="{FF2B5EF4-FFF2-40B4-BE49-F238E27FC236}">
                  <a16:creationId xmlns:a16="http://schemas.microsoft.com/office/drawing/2014/main" id="{88565CB2-79E8-4AE6-A3CA-C9A1E52983EB}"/>
                </a:ext>
              </a:extLst>
            </p:cNvPr>
            <p:cNvSpPr/>
            <p:nvPr>
              <p:custDataLst>
                <p:tags r:id="rId5"/>
              </p:custDataLst>
            </p:nvPr>
          </p:nvSpPr>
          <p:spPr>
            <a:xfrm rot="1738458">
              <a:off x="1324409" y="1063960"/>
              <a:ext cx="365125" cy="372745"/>
            </a:xfrm>
            <a:prstGeom prst="ellipse">
              <a:avLst/>
            </a:prstGeom>
            <a:solidFill>
              <a:srgbClr val="92D050"/>
            </a:soli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18" name="椭圆 17">
              <a:extLst>
                <a:ext uri="{FF2B5EF4-FFF2-40B4-BE49-F238E27FC236}">
                  <a16:creationId xmlns:a16="http://schemas.microsoft.com/office/drawing/2014/main" id="{69ED2D2E-03C5-41F6-BBF1-D58FBB66FB1F}"/>
                </a:ext>
              </a:extLst>
            </p:cNvPr>
            <p:cNvSpPr/>
            <p:nvPr>
              <p:custDataLst>
                <p:tags r:id="rId6"/>
              </p:custDataLst>
            </p:nvPr>
          </p:nvSpPr>
          <p:spPr>
            <a:xfrm>
              <a:off x="893244" y="1704675"/>
              <a:ext cx="1385570" cy="1412875"/>
            </a:xfrm>
            <a:prstGeom prst="ellipse">
              <a:avLst/>
            </a:prstGeom>
            <a:solidFill>
              <a:srgbClr val="008264"/>
            </a:soli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19" name="椭圆 18">
              <a:extLst>
                <a:ext uri="{FF2B5EF4-FFF2-40B4-BE49-F238E27FC236}">
                  <a16:creationId xmlns:a16="http://schemas.microsoft.com/office/drawing/2014/main" id="{CC983BFE-961D-40C1-BE6E-9BC6461B425C}"/>
                </a:ext>
              </a:extLst>
            </p:cNvPr>
            <p:cNvSpPr>
              <a:spLocks noChangeAspect="1"/>
            </p:cNvSpPr>
            <p:nvPr>
              <p:custDataLst>
                <p:tags r:id="rId7"/>
              </p:custDataLst>
            </p:nvPr>
          </p:nvSpPr>
          <p:spPr>
            <a:xfrm rot="10500000">
              <a:off x="2294054" y="3164540"/>
              <a:ext cx="323215" cy="323215"/>
            </a:xfrm>
            <a:prstGeom prst="ellipse">
              <a:avLst/>
            </a:prstGeom>
            <a:solidFill>
              <a:srgbClr val="008264"/>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文本框 19">
              <a:extLst>
                <a:ext uri="{FF2B5EF4-FFF2-40B4-BE49-F238E27FC236}">
                  <a16:creationId xmlns:a16="http://schemas.microsoft.com/office/drawing/2014/main" id="{5B7BC5B6-BD0F-47BD-B8CD-1EEC5B839998}"/>
                </a:ext>
              </a:extLst>
            </p:cNvPr>
            <p:cNvSpPr txBox="1"/>
            <p:nvPr>
              <p:custDataLst>
                <p:tags r:id="rId8"/>
              </p:custDataLst>
            </p:nvPr>
          </p:nvSpPr>
          <p:spPr>
            <a:xfrm rot="16200000">
              <a:off x="944680" y="2057735"/>
              <a:ext cx="1283335" cy="706755"/>
            </a:xfrm>
            <a:prstGeom prst="rect">
              <a:avLst/>
            </a:prstGeom>
            <a:noFill/>
          </p:spPr>
          <p:txBody>
            <a:bodyPr wrap="square" rtlCol="0">
              <a:spAutoFit/>
            </a:bodyPr>
            <a:lstStyle/>
            <a:p>
              <a:pPr algn="ctr"/>
              <a:r>
                <a:rPr lang="en-US" altLang="zh-CN" sz="4000" b="1" dirty="0">
                  <a:solidFill>
                    <a:srgbClr val="FFFFFF"/>
                  </a:solidFill>
                  <a:cs typeface="+mn-ea"/>
                  <a:sym typeface="+mn-lt"/>
                </a:rPr>
                <a:t>END</a:t>
              </a:r>
              <a:endParaRPr lang="zh-CN" altLang="en-US" sz="4000" b="1" dirty="0">
                <a:solidFill>
                  <a:srgbClr val="FFFFFF"/>
                </a:solidFill>
                <a:cs typeface="+mn-ea"/>
                <a:sym typeface="+mn-lt"/>
              </a:endParaRPr>
            </a:p>
          </p:txBody>
        </p:sp>
        <p:sp>
          <p:nvSpPr>
            <p:cNvPr id="21" name="椭圆 20">
              <a:extLst>
                <a:ext uri="{FF2B5EF4-FFF2-40B4-BE49-F238E27FC236}">
                  <a16:creationId xmlns:a16="http://schemas.microsoft.com/office/drawing/2014/main" id="{774C1A40-CDB3-4642-A74E-B8FCE7B07D7C}"/>
                </a:ext>
              </a:extLst>
            </p:cNvPr>
            <p:cNvSpPr/>
            <p:nvPr>
              <p:custDataLst>
                <p:tags r:id="rId9"/>
              </p:custDataLst>
            </p:nvPr>
          </p:nvSpPr>
          <p:spPr>
            <a:xfrm rot="1738458">
              <a:off x="264594" y="2546685"/>
              <a:ext cx="290195" cy="295910"/>
            </a:xfrm>
            <a:prstGeom prst="ellipse">
              <a:avLst/>
            </a:prstGeom>
            <a:solidFill>
              <a:srgbClr val="FFC000"/>
            </a:soli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grpSp>
    </p:spTree>
    <p:extLst>
      <p:ext uri="{BB962C8B-B14F-4D97-AF65-F5344CB8AC3E}">
        <p14:creationId xmlns:p14="http://schemas.microsoft.com/office/powerpoint/2010/main" val="2075437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2</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248325"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Problems and Solutions</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1483548"/>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Federated Learning</a:t>
            </a:r>
          </a:p>
          <a:p>
            <a:pPr marL="228600" indent="-228600" algn="just" eaLnBrk="1" hangingPunct="1">
              <a:lnSpc>
                <a:spcPct val="150000"/>
              </a:lnSpc>
              <a:buAutoNum type="arabicParenR"/>
            </a:pPr>
            <a:r>
              <a:rPr lang="en-US" altLang="zh-CN" sz="1400" dirty="0"/>
              <a:t>Local parameters update to a shared prediction model on each edge device.</a:t>
            </a:r>
          </a:p>
          <a:p>
            <a:pPr marL="228600" indent="-228600" algn="just" eaLnBrk="1" hangingPunct="1">
              <a:lnSpc>
                <a:spcPct val="150000"/>
              </a:lnSpc>
              <a:buAutoNum type="arabicParenR"/>
            </a:pPr>
            <a:r>
              <a:rPr lang="en-US" sz="1400" dirty="0"/>
              <a:t>Sending the local parameter updates to a central server for aggregation.</a:t>
            </a:r>
          </a:p>
          <a:p>
            <a:pPr marL="228600" indent="-228600" algn="just" eaLnBrk="1" hangingPunct="1">
              <a:lnSpc>
                <a:spcPct val="150000"/>
              </a:lnSpc>
              <a:buAutoNum type="arabicParenR"/>
            </a:pPr>
            <a:r>
              <a:rPr lang="en-US" sz="1400" dirty="0"/>
              <a:t>Receiving the aggregated model back for the next round of local updates.</a:t>
            </a:r>
            <a:endParaRPr lang="en-HK" sz="1400" dirty="0"/>
          </a:p>
        </p:txBody>
      </p:sp>
      <p:sp>
        <p:nvSpPr>
          <p:cNvPr id="7" name="矩形 10">
            <a:extLst>
              <a:ext uri="{FF2B5EF4-FFF2-40B4-BE49-F238E27FC236}">
                <a16:creationId xmlns:a16="http://schemas.microsoft.com/office/drawing/2014/main" id="{DED1D62A-2468-D0D3-4EFA-7ABBE2272640}"/>
              </a:ext>
            </a:extLst>
          </p:cNvPr>
          <p:cNvSpPr/>
          <p:nvPr/>
        </p:nvSpPr>
        <p:spPr>
          <a:xfrm>
            <a:off x="458041" y="2260413"/>
            <a:ext cx="2392961" cy="2637710"/>
          </a:xfrm>
          <a:prstGeom prst="rect">
            <a:avLst/>
          </a:prstGeom>
        </p:spPr>
        <p:txBody>
          <a:bodyPr wrap="square">
            <a:spAutoFit/>
          </a:bodyPr>
          <a:lstStyle/>
          <a:p>
            <a:pPr marL="285750" indent="-285750" algn="just" eaLnBrk="1" hangingPunct="1">
              <a:lnSpc>
                <a:spcPct val="150000"/>
              </a:lnSpc>
              <a:buFont typeface="Wingdings" panose="05000000000000000000" pitchFamily="2" charset="2"/>
              <a:buChar char="n"/>
            </a:pPr>
            <a:r>
              <a:rPr lang="en-US" altLang="zh-CN" sz="1400" dirty="0"/>
              <a:t>The client selection and parameter aggregation algorithms impact the </a:t>
            </a:r>
            <a:r>
              <a:rPr lang="en-US" altLang="zh-CN" sz="1400" b="1" dirty="0">
                <a:solidFill>
                  <a:srgbClr val="FF0000"/>
                </a:solidFill>
              </a:rPr>
              <a:t>accuracy</a:t>
            </a:r>
            <a:r>
              <a:rPr lang="en-US" altLang="zh-CN" sz="1400" dirty="0"/>
              <a:t> and </a:t>
            </a:r>
            <a:r>
              <a:rPr lang="en-US" altLang="zh-CN" sz="1400" b="1" dirty="0">
                <a:solidFill>
                  <a:srgbClr val="FF0000"/>
                </a:solidFill>
              </a:rPr>
              <a:t>training time</a:t>
            </a:r>
            <a:r>
              <a:rPr lang="en-US" altLang="zh-CN" sz="1400" dirty="0"/>
              <a:t> of models trained.</a:t>
            </a:r>
          </a:p>
          <a:p>
            <a:pPr marL="285750" indent="-285750" algn="just" eaLnBrk="1" hangingPunct="1">
              <a:lnSpc>
                <a:spcPct val="150000"/>
              </a:lnSpc>
              <a:buFont typeface="Wingdings" panose="05000000000000000000" pitchFamily="2" charset="2"/>
              <a:buChar char="n"/>
            </a:pPr>
            <a:r>
              <a:rPr lang="en-US" altLang="zh-CN" sz="1400" dirty="0"/>
              <a:t>Few research papers use populations of </a:t>
            </a:r>
            <a:r>
              <a:rPr lang="en-US" altLang="zh-CN" sz="1400" b="1" dirty="0">
                <a:solidFill>
                  <a:srgbClr val="FF0000"/>
                </a:solidFill>
              </a:rPr>
              <a:t>more than 100 clients</a:t>
            </a:r>
            <a:r>
              <a:rPr lang="en-US" altLang="zh-CN" sz="1400" dirty="0"/>
              <a:t>.</a:t>
            </a:r>
            <a:endParaRPr lang="en-HK" sz="1400" dirty="0"/>
          </a:p>
        </p:txBody>
      </p:sp>
      <p:pic>
        <p:nvPicPr>
          <p:cNvPr id="9" name="图片 8">
            <a:extLst>
              <a:ext uri="{FF2B5EF4-FFF2-40B4-BE49-F238E27FC236}">
                <a16:creationId xmlns:a16="http://schemas.microsoft.com/office/drawing/2014/main" id="{B9E7560E-D4BF-EEF0-59E6-E20700FFE09A}"/>
              </a:ext>
            </a:extLst>
          </p:cNvPr>
          <p:cNvPicPr>
            <a:picLocks noChangeAspect="1"/>
          </p:cNvPicPr>
          <p:nvPr/>
        </p:nvPicPr>
        <p:blipFill>
          <a:blip r:embed="rId8"/>
          <a:stretch>
            <a:fillRect/>
          </a:stretch>
        </p:blipFill>
        <p:spPr>
          <a:xfrm>
            <a:off x="3253643" y="2305048"/>
            <a:ext cx="3557972" cy="2516156"/>
          </a:xfrm>
          <a:prstGeom prst="rect">
            <a:avLst/>
          </a:prstGeom>
        </p:spPr>
      </p:pic>
    </p:spTree>
    <p:extLst>
      <p:ext uri="{BB962C8B-B14F-4D97-AF65-F5344CB8AC3E}">
        <p14:creationId xmlns:p14="http://schemas.microsoft.com/office/powerpoint/2010/main" val="397360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3</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248325"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Problems and Solutions</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3099375"/>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Contributions:</a:t>
            </a:r>
          </a:p>
          <a:p>
            <a:pPr marL="228600" indent="-228600" algn="just" eaLnBrk="1" hangingPunct="1">
              <a:lnSpc>
                <a:spcPct val="150000"/>
              </a:lnSpc>
              <a:buAutoNum type="arabicParenR"/>
            </a:pPr>
            <a:r>
              <a:rPr lang="en-US" altLang="zh-CN" sz="1400" b="1" dirty="0">
                <a:solidFill>
                  <a:srgbClr val="FF0000"/>
                </a:solidFill>
              </a:rPr>
              <a:t>Present Flower</a:t>
            </a:r>
            <a:r>
              <a:rPr lang="en-US" altLang="zh-CN" sz="1400" dirty="0"/>
              <a:t>, a novel FL framework that supports large-cohort training and evaluation, both on real edge devices and on single-node or multi-node compute clusters. </a:t>
            </a:r>
          </a:p>
          <a:p>
            <a:pPr marL="228600" indent="-228600" algn="just" eaLnBrk="1" hangingPunct="1">
              <a:lnSpc>
                <a:spcPct val="150000"/>
              </a:lnSpc>
              <a:buAutoNum type="arabicParenR"/>
            </a:pPr>
            <a:r>
              <a:rPr lang="en-US" sz="1400" b="1" dirty="0">
                <a:solidFill>
                  <a:srgbClr val="FF0000"/>
                </a:solidFill>
              </a:rPr>
              <a:t>Describe the design principles </a:t>
            </a:r>
            <a:r>
              <a:rPr lang="en-US" sz="1400" dirty="0"/>
              <a:t>and implementation details of Flower. </a:t>
            </a:r>
          </a:p>
          <a:p>
            <a:pPr marL="228600" indent="-228600" algn="just" eaLnBrk="1" hangingPunct="1">
              <a:lnSpc>
                <a:spcPct val="150000"/>
              </a:lnSpc>
              <a:buAutoNum type="arabicParenR"/>
            </a:pPr>
            <a:r>
              <a:rPr lang="en-US" sz="1400" b="1" dirty="0">
                <a:solidFill>
                  <a:srgbClr val="FF0000"/>
                </a:solidFill>
              </a:rPr>
              <a:t>Using Flower </a:t>
            </a:r>
            <a:r>
              <a:rPr lang="en-US" sz="1400" dirty="0"/>
              <a:t>, present experiments that explore both algorithmic and system-level aspects of FL on </a:t>
            </a:r>
            <a:r>
              <a:rPr lang="en-US" sz="1400" b="1" dirty="0">
                <a:solidFill>
                  <a:srgbClr val="FF0000"/>
                </a:solidFill>
              </a:rPr>
              <a:t>five machine learning workloads with up to 15 million clients</a:t>
            </a:r>
            <a:r>
              <a:rPr lang="en-US" sz="1400" dirty="0"/>
              <a:t>.</a:t>
            </a:r>
          </a:p>
          <a:p>
            <a:pPr marL="228600" indent="-228600" algn="just" eaLnBrk="1" hangingPunct="1">
              <a:lnSpc>
                <a:spcPct val="150000"/>
              </a:lnSpc>
              <a:buAutoNum type="arabicParenR"/>
            </a:pPr>
            <a:r>
              <a:rPr lang="en-US" sz="1400" b="1" dirty="0">
                <a:solidFill>
                  <a:srgbClr val="FF0000"/>
                </a:solidFill>
              </a:rPr>
              <a:t>Flower is open-sourced </a:t>
            </a:r>
            <a:r>
              <a:rPr lang="en-US" sz="1400" dirty="0"/>
              <a:t>under Apache 2.0 License and adopted by major research organizations in both academia and industry.</a:t>
            </a:r>
            <a:endParaRPr lang="en-HK" sz="1400" dirty="0"/>
          </a:p>
        </p:txBody>
      </p:sp>
    </p:spTree>
    <p:extLst>
      <p:ext uri="{BB962C8B-B14F-4D97-AF65-F5344CB8AC3E}">
        <p14:creationId xmlns:p14="http://schemas.microsoft.com/office/powerpoint/2010/main" val="155822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4</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1630896"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1483548"/>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Flower:</a:t>
            </a:r>
          </a:p>
          <a:p>
            <a:pPr algn="just" eaLnBrk="1" hangingPunct="1">
              <a:lnSpc>
                <a:spcPct val="150000"/>
              </a:lnSpc>
            </a:pPr>
            <a:r>
              <a:rPr lang="en-US" altLang="zh-CN" sz="1400" b="1" dirty="0">
                <a:solidFill>
                  <a:srgbClr val="FF0000"/>
                </a:solidFill>
              </a:rPr>
              <a:t>Flower</a:t>
            </a:r>
            <a:r>
              <a:rPr lang="en-US" altLang="zh-CN" sz="1400" dirty="0"/>
              <a:t>, a novel end-to-end federated learning framework that enables a more seamless transition from experimental research in simulation to system research on a large cohort of real edge devices. </a:t>
            </a:r>
          </a:p>
        </p:txBody>
      </p:sp>
      <p:sp>
        <p:nvSpPr>
          <p:cNvPr id="4" name="矩形 10">
            <a:extLst>
              <a:ext uri="{FF2B5EF4-FFF2-40B4-BE49-F238E27FC236}">
                <a16:creationId xmlns:a16="http://schemas.microsoft.com/office/drawing/2014/main" id="{C7D3EB13-2B19-B787-ED30-3EFCA4B5883E}"/>
              </a:ext>
            </a:extLst>
          </p:cNvPr>
          <p:cNvSpPr/>
          <p:nvPr/>
        </p:nvSpPr>
        <p:spPr>
          <a:xfrm>
            <a:off x="461628" y="2533464"/>
            <a:ext cx="3708413" cy="1806713"/>
          </a:xfrm>
          <a:prstGeom prst="rect">
            <a:avLst/>
          </a:prstGeom>
          <a:ln w="3175">
            <a:solidFill>
              <a:schemeClr val="tx1"/>
            </a:solidFill>
          </a:ln>
        </p:spPr>
        <p:txBody>
          <a:bodyPr wrap="square">
            <a:spAutoFit/>
          </a:bodyPr>
          <a:lstStyle/>
          <a:p>
            <a:pPr algn="just" eaLnBrk="1" hangingPunct="1">
              <a:lnSpc>
                <a:spcPct val="150000"/>
              </a:lnSpc>
            </a:pPr>
            <a:r>
              <a:rPr lang="en-US" altLang="zh-CN" sz="2000" b="1" dirty="0">
                <a:latin typeface="+mn-ea"/>
                <a:ea typeface="+mn-ea"/>
                <a:sym typeface="Arial" charset="0"/>
              </a:rPr>
              <a:t>Use Cases</a:t>
            </a:r>
          </a:p>
          <a:p>
            <a:pPr marL="228600" indent="-228600" algn="just" eaLnBrk="1" hangingPunct="1">
              <a:lnSpc>
                <a:spcPct val="150000"/>
              </a:lnSpc>
              <a:buAutoNum type="arabicParenR"/>
            </a:pPr>
            <a:r>
              <a:rPr lang="en-US" altLang="zh-CN" sz="1400" dirty="0"/>
              <a:t>Scale experiments to large cohorts. </a:t>
            </a:r>
          </a:p>
          <a:p>
            <a:pPr marL="228600" indent="-228600" algn="just" eaLnBrk="1" hangingPunct="1">
              <a:lnSpc>
                <a:spcPct val="150000"/>
              </a:lnSpc>
              <a:buAutoNum type="arabicParenR"/>
            </a:pPr>
            <a:r>
              <a:rPr lang="en-US" sz="1400" dirty="0"/>
              <a:t>Experiment on heterogeneous devices.</a:t>
            </a:r>
          </a:p>
          <a:p>
            <a:pPr marL="228600" indent="-228600" algn="just" eaLnBrk="1" hangingPunct="1">
              <a:lnSpc>
                <a:spcPct val="150000"/>
              </a:lnSpc>
              <a:buAutoNum type="arabicParenR"/>
            </a:pPr>
            <a:r>
              <a:rPr lang="en-US" sz="1400" dirty="0"/>
              <a:t>Transition from simulation to real devices.</a:t>
            </a:r>
          </a:p>
          <a:p>
            <a:pPr marL="228600" indent="-228600" algn="just" eaLnBrk="1" hangingPunct="1">
              <a:lnSpc>
                <a:spcPct val="150000"/>
              </a:lnSpc>
              <a:buAutoNum type="arabicParenR"/>
            </a:pPr>
            <a:r>
              <a:rPr lang="en-HK" sz="1400" dirty="0"/>
              <a:t>Multi-framework workloads.</a:t>
            </a:r>
          </a:p>
        </p:txBody>
      </p:sp>
      <p:sp>
        <p:nvSpPr>
          <p:cNvPr id="5" name="矩形 10">
            <a:extLst>
              <a:ext uri="{FF2B5EF4-FFF2-40B4-BE49-F238E27FC236}">
                <a16:creationId xmlns:a16="http://schemas.microsoft.com/office/drawing/2014/main" id="{5C249D54-3AC9-5EFF-25D0-F8BD314C61D6}"/>
              </a:ext>
            </a:extLst>
          </p:cNvPr>
          <p:cNvSpPr/>
          <p:nvPr/>
        </p:nvSpPr>
        <p:spPr>
          <a:xfrm>
            <a:off x="4674096" y="2533464"/>
            <a:ext cx="2628292" cy="2129878"/>
          </a:xfrm>
          <a:prstGeom prst="rect">
            <a:avLst/>
          </a:prstGeom>
          <a:ln w="3175">
            <a:solidFill>
              <a:schemeClr val="tx1"/>
            </a:solidFill>
          </a:ln>
        </p:spPr>
        <p:txBody>
          <a:bodyPr wrap="square">
            <a:spAutoFit/>
          </a:bodyPr>
          <a:lstStyle/>
          <a:p>
            <a:pPr algn="just" eaLnBrk="1" hangingPunct="1">
              <a:lnSpc>
                <a:spcPct val="150000"/>
              </a:lnSpc>
            </a:pPr>
            <a:r>
              <a:rPr lang="en-US" altLang="zh-CN" sz="2000" b="1" dirty="0">
                <a:latin typeface="+mn-ea"/>
                <a:ea typeface="+mn-ea"/>
                <a:sym typeface="Arial" charset="0"/>
              </a:rPr>
              <a:t>Design Goals</a:t>
            </a:r>
          </a:p>
          <a:p>
            <a:pPr marL="228600" indent="-228600" algn="just" eaLnBrk="1" hangingPunct="1">
              <a:lnSpc>
                <a:spcPct val="150000"/>
              </a:lnSpc>
              <a:buAutoNum type="arabicParenR"/>
            </a:pPr>
            <a:r>
              <a:rPr lang="en-US" altLang="zh-CN" sz="1400" dirty="0"/>
              <a:t>Scalable. </a:t>
            </a:r>
          </a:p>
          <a:p>
            <a:pPr marL="228600" indent="-228600" algn="just" eaLnBrk="1" hangingPunct="1">
              <a:lnSpc>
                <a:spcPct val="150000"/>
              </a:lnSpc>
              <a:buAutoNum type="arabicParenR"/>
            </a:pPr>
            <a:r>
              <a:rPr lang="en-US" sz="1400" dirty="0"/>
              <a:t>Client-agnostic.</a:t>
            </a:r>
          </a:p>
          <a:p>
            <a:pPr marL="228600" indent="-228600" algn="just" eaLnBrk="1" hangingPunct="1">
              <a:lnSpc>
                <a:spcPct val="150000"/>
              </a:lnSpc>
              <a:buAutoNum type="arabicParenR"/>
            </a:pPr>
            <a:r>
              <a:rPr lang="en-US" sz="1400" dirty="0"/>
              <a:t>Communication-agnostic.</a:t>
            </a:r>
          </a:p>
          <a:p>
            <a:pPr marL="228600" indent="-228600" algn="just" eaLnBrk="1" hangingPunct="1">
              <a:lnSpc>
                <a:spcPct val="150000"/>
              </a:lnSpc>
              <a:buAutoNum type="arabicParenR"/>
            </a:pPr>
            <a:r>
              <a:rPr lang="en-HK" sz="1400" dirty="0"/>
              <a:t>Privacy-agnostic.</a:t>
            </a:r>
          </a:p>
          <a:p>
            <a:pPr marL="228600" indent="-228600" algn="just" eaLnBrk="1" hangingPunct="1">
              <a:lnSpc>
                <a:spcPct val="150000"/>
              </a:lnSpc>
              <a:buAutoNum type="arabicParenR"/>
            </a:pPr>
            <a:r>
              <a:rPr lang="en-HK" sz="1400" dirty="0"/>
              <a:t>Flexible.</a:t>
            </a:r>
          </a:p>
        </p:txBody>
      </p:sp>
    </p:spTree>
    <p:extLst>
      <p:ext uri="{BB962C8B-B14F-4D97-AF65-F5344CB8AC3E}">
        <p14:creationId xmlns:p14="http://schemas.microsoft.com/office/powerpoint/2010/main" val="359571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5</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1630896"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499624"/>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Core Framework Architecture</a:t>
            </a:r>
          </a:p>
        </p:txBody>
      </p:sp>
      <p:pic>
        <p:nvPicPr>
          <p:cNvPr id="6" name="图片 5">
            <a:extLst>
              <a:ext uri="{FF2B5EF4-FFF2-40B4-BE49-F238E27FC236}">
                <a16:creationId xmlns:a16="http://schemas.microsoft.com/office/drawing/2014/main" id="{244D42D5-5BE1-A41E-AB83-303D56AF1A5A}"/>
              </a:ext>
            </a:extLst>
          </p:cNvPr>
          <p:cNvPicPr>
            <a:picLocks noChangeAspect="1"/>
          </p:cNvPicPr>
          <p:nvPr/>
        </p:nvPicPr>
        <p:blipFill>
          <a:blip r:embed="rId8"/>
          <a:stretch>
            <a:fillRect/>
          </a:stretch>
        </p:blipFill>
        <p:spPr>
          <a:xfrm>
            <a:off x="437502" y="1338674"/>
            <a:ext cx="3442496" cy="3617712"/>
          </a:xfrm>
          <a:prstGeom prst="rect">
            <a:avLst/>
          </a:prstGeom>
        </p:spPr>
      </p:pic>
      <p:pic>
        <p:nvPicPr>
          <p:cNvPr id="8" name="图片 7">
            <a:extLst>
              <a:ext uri="{FF2B5EF4-FFF2-40B4-BE49-F238E27FC236}">
                <a16:creationId xmlns:a16="http://schemas.microsoft.com/office/drawing/2014/main" id="{39C908FE-A292-8E7C-329E-181BAE5EF50D}"/>
              </a:ext>
            </a:extLst>
          </p:cNvPr>
          <p:cNvPicPr>
            <a:picLocks noChangeAspect="1"/>
          </p:cNvPicPr>
          <p:nvPr/>
        </p:nvPicPr>
        <p:blipFill>
          <a:blip r:embed="rId9"/>
          <a:stretch>
            <a:fillRect/>
          </a:stretch>
        </p:blipFill>
        <p:spPr>
          <a:xfrm>
            <a:off x="4037591" y="1744058"/>
            <a:ext cx="3380906" cy="2558219"/>
          </a:xfrm>
          <a:prstGeom prst="rect">
            <a:avLst/>
          </a:prstGeom>
        </p:spPr>
      </p:pic>
    </p:spTree>
    <p:extLst>
      <p:ext uri="{BB962C8B-B14F-4D97-AF65-F5344CB8AC3E}">
        <p14:creationId xmlns:p14="http://schemas.microsoft.com/office/powerpoint/2010/main" val="1265202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6</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1630896"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1160382"/>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Virtual Client Engine</a:t>
            </a:r>
          </a:p>
          <a:p>
            <a:pPr algn="just" eaLnBrk="1" hangingPunct="1">
              <a:lnSpc>
                <a:spcPct val="150000"/>
              </a:lnSpc>
            </a:pPr>
            <a:r>
              <a:rPr lang="en-US" altLang="zh-CN" sz="1400" dirty="0"/>
              <a:t>Built into Flower is the Virtual Client Engine (VCE): a tool that enables the virtualization of Flower Clients to </a:t>
            </a:r>
            <a:r>
              <a:rPr lang="en-US" altLang="zh-CN" sz="1400" dirty="0" err="1"/>
              <a:t>maximise</a:t>
            </a:r>
            <a:r>
              <a:rPr lang="en-US" altLang="zh-CN" sz="1400" dirty="0"/>
              <a:t> utilization of the available hardware. </a:t>
            </a:r>
          </a:p>
        </p:txBody>
      </p:sp>
      <p:sp>
        <p:nvSpPr>
          <p:cNvPr id="3" name="矩形 10">
            <a:extLst>
              <a:ext uri="{FF2B5EF4-FFF2-40B4-BE49-F238E27FC236}">
                <a16:creationId xmlns:a16="http://schemas.microsoft.com/office/drawing/2014/main" id="{BF530B4E-7F26-4034-500C-F8E5E4BA4001}"/>
              </a:ext>
            </a:extLst>
          </p:cNvPr>
          <p:cNvSpPr/>
          <p:nvPr/>
        </p:nvSpPr>
        <p:spPr>
          <a:xfrm>
            <a:off x="461628" y="1875499"/>
            <a:ext cx="6956869" cy="1160382"/>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Edge Client Engine</a:t>
            </a:r>
          </a:p>
          <a:p>
            <a:pPr algn="just" eaLnBrk="1" hangingPunct="1">
              <a:lnSpc>
                <a:spcPct val="150000"/>
              </a:lnSpc>
            </a:pPr>
            <a:r>
              <a:rPr lang="en-US" altLang="zh-CN" sz="1400" dirty="0"/>
              <a:t>Flower provides a low-level integration by directly handling Flower Protocol messages on the client.</a:t>
            </a:r>
          </a:p>
        </p:txBody>
      </p:sp>
      <p:sp>
        <p:nvSpPr>
          <p:cNvPr id="6" name="矩形 10">
            <a:extLst>
              <a:ext uri="{FF2B5EF4-FFF2-40B4-BE49-F238E27FC236}">
                <a16:creationId xmlns:a16="http://schemas.microsoft.com/office/drawing/2014/main" id="{1767B079-8B9F-216F-11DD-4DF262AA44F2}"/>
              </a:ext>
            </a:extLst>
          </p:cNvPr>
          <p:cNvSpPr/>
          <p:nvPr/>
        </p:nvSpPr>
        <p:spPr>
          <a:xfrm>
            <a:off x="461628" y="3035881"/>
            <a:ext cx="6956869" cy="1160382"/>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Secure Aggregation</a:t>
            </a:r>
          </a:p>
          <a:p>
            <a:pPr algn="just" eaLnBrk="1" hangingPunct="1">
              <a:lnSpc>
                <a:spcPct val="150000"/>
              </a:lnSpc>
            </a:pPr>
            <a:r>
              <a:rPr lang="en-US" altLang="zh-CN" sz="1400" dirty="0"/>
              <a:t>Flower provides implementation of both </a:t>
            </a:r>
            <a:r>
              <a:rPr lang="en-US" altLang="zh-CN" sz="1400" b="1" dirty="0" err="1">
                <a:solidFill>
                  <a:srgbClr val="FF0000"/>
                </a:solidFill>
              </a:rPr>
              <a:t>SecAgg</a:t>
            </a:r>
            <a:r>
              <a:rPr lang="en-US" altLang="zh-CN" sz="1400" dirty="0"/>
              <a:t> and </a:t>
            </a:r>
            <a:r>
              <a:rPr lang="en-US" altLang="zh-CN" sz="1400" b="1" dirty="0" err="1">
                <a:solidFill>
                  <a:srgbClr val="FF0000"/>
                </a:solidFill>
              </a:rPr>
              <a:t>SecAgg</a:t>
            </a:r>
            <a:r>
              <a:rPr lang="en-US" altLang="zh-CN" sz="1400" b="1" dirty="0">
                <a:solidFill>
                  <a:srgbClr val="FF0000"/>
                </a:solidFill>
              </a:rPr>
              <a:t>+ </a:t>
            </a:r>
            <a:r>
              <a:rPr lang="en-US" altLang="zh-CN" sz="1400" dirty="0"/>
              <a:t>protocols for a semi-honest threat model. </a:t>
            </a:r>
          </a:p>
        </p:txBody>
      </p:sp>
    </p:spTree>
    <p:extLst>
      <p:ext uri="{BB962C8B-B14F-4D97-AF65-F5344CB8AC3E}">
        <p14:creationId xmlns:p14="http://schemas.microsoft.com/office/powerpoint/2010/main" val="3184415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7</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1630896"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499624"/>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FL Framework Comparison</a:t>
            </a:r>
          </a:p>
        </p:txBody>
      </p:sp>
      <p:pic>
        <p:nvPicPr>
          <p:cNvPr id="5" name="图片 4">
            <a:extLst>
              <a:ext uri="{FF2B5EF4-FFF2-40B4-BE49-F238E27FC236}">
                <a16:creationId xmlns:a16="http://schemas.microsoft.com/office/drawing/2014/main" id="{A6A244B2-4029-5615-202A-9CB3317CA702}"/>
              </a:ext>
            </a:extLst>
          </p:cNvPr>
          <p:cNvPicPr>
            <a:picLocks noChangeAspect="1"/>
          </p:cNvPicPr>
          <p:nvPr/>
        </p:nvPicPr>
        <p:blipFill>
          <a:blip r:embed="rId8"/>
          <a:stretch>
            <a:fillRect/>
          </a:stretch>
        </p:blipFill>
        <p:spPr>
          <a:xfrm>
            <a:off x="1351797" y="1489348"/>
            <a:ext cx="4255381" cy="2586604"/>
          </a:xfrm>
          <a:prstGeom prst="rect">
            <a:avLst/>
          </a:prstGeom>
        </p:spPr>
      </p:pic>
    </p:spTree>
    <p:extLst>
      <p:ext uri="{BB962C8B-B14F-4D97-AF65-F5344CB8AC3E}">
        <p14:creationId xmlns:p14="http://schemas.microsoft.com/office/powerpoint/2010/main" val="234644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8</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 Large-Scale Experiment</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3382144"/>
          </a:xfrm>
          <a:prstGeom prst="rect">
            <a:avLst/>
          </a:prstGeom>
        </p:spPr>
        <p:txBody>
          <a:bodyPr wrap="square">
            <a:spAutoFit/>
          </a:bodyPr>
          <a:lstStyle/>
          <a:p>
            <a:pPr algn="just" eaLnBrk="1" hangingPunct="1">
              <a:lnSpc>
                <a:spcPct val="150000"/>
              </a:lnSpc>
            </a:pPr>
            <a:r>
              <a:rPr lang="en-US" altLang="zh-CN" sz="1200" dirty="0"/>
              <a:t>Experimental Setup. </a:t>
            </a:r>
          </a:p>
          <a:p>
            <a:pPr marL="285750" indent="-285750" algn="just" eaLnBrk="1" hangingPunct="1">
              <a:lnSpc>
                <a:spcPct val="150000"/>
              </a:lnSpc>
              <a:buFont typeface="Wingdings" panose="05000000000000000000" pitchFamily="2" charset="2"/>
              <a:buChar char="n"/>
            </a:pPr>
            <a:r>
              <a:rPr lang="en-US" altLang="zh-CN" sz="1200" dirty="0"/>
              <a:t>Amazon’s Book Reviews Dataset which contains over </a:t>
            </a:r>
            <a:r>
              <a:rPr lang="en-US" altLang="zh-CN" sz="1200" b="1" dirty="0">
                <a:solidFill>
                  <a:srgbClr val="FF0000"/>
                </a:solidFill>
              </a:rPr>
              <a:t>51M reviews from 15M different users</a:t>
            </a:r>
            <a:r>
              <a:rPr lang="en-US" altLang="zh-CN" sz="1200" dirty="0"/>
              <a:t>. </a:t>
            </a:r>
          </a:p>
          <a:p>
            <a:pPr marL="285750" indent="-285750" algn="just" eaLnBrk="1" hangingPunct="1">
              <a:lnSpc>
                <a:spcPct val="150000"/>
              </a:lnSpc>
              <a:buFont typeface="Wingdings" panose="05000000000000000000" pitchFamily="2" charset="2"/>
              <a:buChar char="n"/>
            </a:pPr>
            <a:r>
              <a:rPr lang="en-US" altLang="zh-CN" sz="1200" dirty="0"/>
              <a:t>Each review from a given user contains a textual review of a book along with its given rank (1-5). </a:t>
            </a:r>
          </a:p>
          <a:p>
            <a:pPr marL="285750" indent="-285750" algn="just" eaLnBrk="1" hangingPunct="1">
              <a:lnSpc>
                <a:spcPct val="150000"/>
              </a:lnSpc>
              <a:buFont typeface="Wingdings" panose="05000000000000000000" pitchFamily="2" charset="2"/>
              <a:buChar char="n"/>
            </a:pPr>
            <a:r>
              <a:rPr lang="en-US" altLang="zh-CN" sz="1200" dirty="0"/>
              <a:t>For each experiment fix the number of clients being sampled in each round (</a:t>
            </a:r>
            <a:r>
              <a:rPr lang="en-US" altLang="zh-CN" sz="1200" b="1" dirty="0">
                <a:solidFill>
                  <a:srgbClr val="FF0000"/>
                </a:solidFill>
              </a:rPr>
              <a:t>from 10 to 1000</a:t>
            </a:r>
            <a:r>
              <a:rPr lang="en-US" altLang="zh-CN" sz="1200" dirty="0"/>
              <a:t>) and aggregate models using </a:t>
            </a:r>
            <a:r>
              <a:rPr lang="en-US" altLang="zh-CN" sz="1200" b="1" dirty="0" err="1">
                <a:solidFill>
                  <a:srgbClr val="FF0000"/>
                </a:solidFill>
              </a:rPr>
              <a:t>FedAvg</a:t>
            </a:r>
            <a:r>
              <a:rPr lang="en-US" altLang="zh-CN" sz="1200" dirty="0"/>
              <a:t>. </a:t>
            </a:r>
          </a:p>
          <a:p>
            <a:pPr marL="285750" indent="-285750" algn="just" eaLnBrk="1" hangingPunct="1">
              <a:lnSpc>
                <a:spcPct val="150000"/>
              </a:lnSpc>
              <a:buFont typeface="Wingdings" panose="05000000000000000000" pitchFamily="2" charset="2"/>
              <a:buChar char="n"/>
            </a:pPr>
            <a:r>
              <a:rPr lang="en-US" altLang="zh-CN" sz="1200" dirty="0"/>
              <a:t>Test the aggregated model after each round on a fixed set of </a:t>
            </a:r>
            <a:r>
              <a:rPr lang="en-US" altLang="zh-CN" sz="1200" b="1" dirty="0">
                <a:solidFill>
                  <a:srgbClr val="FF0000"/>
                </a:solidFill>
              </a:rPr>
              <a:t>1M clients</a:t>
            </a:r>
            <a:r>
              <a:rPr lang="en-US" altLang="zh-CN" sz="1200" dirty="0"/>
              <a:t>. </a:t>
            </a:r>
          </a:p>
          <a:p>
            <a:pPr marL="285750" indent="-285750" algn="just" eaLnBrk="1" hangingPunct="1">
              <a:lnSpc>
                <a:spcPct val="150000"/>
              </a:lnSpc>
              <a:buFont typeface="Wingdings" panose="05000000000000000000" pitchFamily="2" charset="2"/>
              <a:buChar char="n"/>
            </a:pPr>
            <a:r>
              <a:rPr lang="en-US" altLang="zh-CN" sz="1200" dirty="0"/>
              <a:t>Using two NVIDIA V100 GPUs on a 22-cores of an Intel Xeon Gold 6152 (2.10GHz) CPU.</a:t>
            </a:r>
            <a:endParaRPr lang="en-HK" sz="1200" dirty="0"/>
          </a:p>
        </p:txBody>
      </p:sp>
      <p:pic>
        <p:nvPicPr>
          <p:cNvPr id="6" name="图片 5">
            <a:extLst>
              <a:ext uri="{FF2B5EF4-FFF2-40B4-BE49-F238E27FC236}">
                <a16:creationId xmlns:a16="http://schemas.microsoft.com/office/drawing/2014/main" id="{8723A339-6FE6-3B41-23A9-C83692418976}"/>
              </a:ext>
            </a:extLst>
          </p:cNvPr>
          <p:cNvPicPr>
            <a:picLocks noChangeAspect="1"/>
          </p:cNvPicPr>
          <p:nvPr/>
        </p:nvPicPr>
        <p:blipFill>
          <a:blip r:embed="rId8"/>
          <a:stretch>
            <a:fillRect/>
          </a:stretch>
        </p:blipFill>
        <p:spPr>
          <a:xfrm>
            <a:off x="4054072" y="1921396"/>
            <a:ext cx="3378107" cy="2890217"/>
          </a:xfrm>
          <a:prstGeom prst="rect">
            <a:avLst/>
          </a:prstGeom>
        </p:spPr>
      </p:pic>
    </p:spTree>
    <p:extLst>
      <p:ext uri="{BB962C8B-B14F-4D97-AF65-F5344CB8AC3E}">
        <p14:creationId xmlns:p14="http://schemas.microsoft.com/office/powerpoint/2010/main" val="84954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ym typeface="Arial" charset="0"/>
              </a:rPr>
              <a:pPr/>
              <a:t>9</a:t>
            </a:fld>
            <a:endParaRPr lang="en-US" altLang="zh-CN" sz="1400" b="1" dirty="0">
              <a:sym typeface="Arial" charset="0"/>
            </a:endParaRPr>
          </a:p>
        </p:txBody>
      </p:sp>
      <p:sp>
        <p:nvSpPr>
          <p:cNvPr id="20" name="矩形 19">
            <a:extLst>
              <a:ext uri="{FF2B5EF4-FFF2-40B4-BE49-F238E27FC236}">
                <a16:creationId xmlns:a16="http://schemas.microsoft.com/office/drawing/2014/main" id="{09D67B55-5FD9-4C59-ACAF-E41790B37D89}"/>
              </a:ext>
            </a:extLst>
          </p:cNvPr>
          <p:cNvSpPr/>
          <p:nvPr>
            <p:custDataLst>
              <p:tags r:id="rId1"/>
            </p:custDataLst>
          </p:nvPr>
        </p:nvSpPr>
        <p:spPr>
          <a:xfrm>
            <a:off x="527854" y="0"/>
            <a:ext cx="3050130" cy="400110"/>
          </a:xfrm>
          <a:prstGeom prst="rect">
            <a:avLst/>
          </a:prstGeom>
        </p:spPr>
        <p:txBody>
          <a:bodyPr wrap="none">
            <a:spAutoFit/>
          </a:bodyPr>
          <a:lstStyle/>
          <a:p>
            <a:pPr algn="l"/>
            <a:r>
              <a:rPr lang="en-US" altLang="zh-CN"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rPr>
              <a:t>Framework Evaluation</a:t>
            </a:r>
            <a:endParaRPr lang="zh-CN" altLang="en-US" sz="2000" b="1"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n-lt"/>
            </a:endParaRPr>
          </a:p>
        </p:txBody>
      </p:sp>
      <p:grpSp>
        <p:nvGrpSpPr>
          <p:cNvPr id="34" name="!!1">
            <a:extLst>
              <a:ext uri="{FF2B5EF4-FFF2-40B4-BE49-F238E27FC236}">
                <a16:creationId xmlns:a16="http://schemas.microsoft.com/office/drawing/2014/main" id="{E84B3EB4-6DC9-4715-92B7-C8BE8183A3BB}"/>
              </a:ext>
            </a:extLst>
          </p:cNvPr>
          <p:cNvGrpSpPr/>
          <p:nvPr/>
        </p:nvGrpSpPr>
        <p:grpSpPr>
          <a:xfrm>
            <a:off x="7482408" y="4765712"/>
            <a:ext cx="1297305" cy="1151890"/>
            <a:chOff x="12793" y="6582"/>
            <a:chExt cx="2043" cy="1814"/>
          </a:xfrm>
        </p:grpSpPr>
        <p:sp>
          <p:nvSpPr>
            <p:cNvPr id="35" name="椭圆 34">
              <a:extLst>
                <a:ext uri="{FF2B5EF4-FFF2-40B4-BE49-F238E27FC236}">
                  <a16:creationId xmlns:a16="http://schemas.microsoft.com/office/drawing/2014/main" id="{FA084877-5063-45D0-A753-4FA9BB2F2064}"/>
                </a:ext>
              </a:extLst>
            </p:cNvPr>
            <p:cNvSpPr/>
            <p:nvPr>
              <p:custDataLst>
                <p:tags r:id="rId4"/>
              </p:custDataLst>
            </p:nvPr>
          </p:nvSpPr>
          <p:spPr>
            <a:xfrm rot="7978458">
              <a:off x="13601" y="7326"/>
              <a:ext cx="1070" cy="1070"/>
            </a:xfrm>
            <a:prstGeom prst="ellipse">
              <a:avLst/>
            </a:prstGeom>
            <a:gradFill>
              <a:gsLst>
                <a:gs pos="0">
                  <a:srgbClr val="1D8FCE"/>
                </a:gs>
                <a:gs pos="100000">
                  <a:schemeClr val="accent3">
                    <a:lumMod val="75000"/>
                  </a:schemeClr>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6" name="椭圆 35">
              <a:extLst>
                <a:ext uri="{FF2B5EF4-FFF2-40B4-BE49-F238E27FC236}">
                  <a16:creationId xmlns:a16="http://schemas.microsoft.com/office/drawing/2014/main" id="{B4744466-1668-4CAE-BD80-1999BD574BDF}"/>
                </a:ext>
              </a:extLst>
            </p:cNvPr>
            <p:cNvSpPr/>
            <p:nvPr>
              <p:custDataLst>
                <p:tags r:id="rId5"/>
              </p:custDataLst>
            </p:nvPr>
          </p:nvSpPr>
          <p:spPr>
            <a:xfrm rot="7978458">
              <a:off x="12793" y="7206"/>
              <a:ext cx="487" cy="487"/>
            </a:xfrm>
            <a:prstGeom prst="ellipse">
              <a:avLst/>
            </a:prstGeom>
            <a:gradFill>
              <a:gsLst>
                <a:gs pos="0">
                  <a:srgbClr val="F18C22"/>
                </a:gs>
                <a:gs pos="100000">
                  <a:srgbClr val="FCCC0A"/>
                </a:gs>
              </a:gsLst>
              <a:lin ang="5400000" scaled="0"/>
            </a:gradFill>
            <a:ln w="9525" cap="flat" cmpd="sng" algn="ctr">
              <a:noFill/>
              <a:prstDash val="solid"/>
            </a:ln>
            <a:effectLst/>
          </p:spPr>
          <p:txBody>
            <a:bodyPr rtlCol="0" anchor="ctr"/>
            <a:lstStyle/>
            <a:p>
              <a:pPr algn="ctr" defTabSz="1218565">
                <a:defRPr/>
              </a:pPr>
              <a:endParaRPr lang="zh-CN" altLang="en-US" sz="1400" kern="0">
                <a:solidFill>
                  <a:sysClr val="window" lastClr="FFFFFF"/>
                </a:solidFill>
                <a:cs typeface="+mn-ea"/>
                <a:sym typeface="+mn-lt"/>
              </a:endParaRPr>
            </a:p>
          </p:txBody>
        </p:sp>
        <p:sp>
          <p:nvSpPr>
            <p:cNvPr id="37" name="椭圆 36">
              <a:extLst>
                <a:ext uri="{FF2B5EF4-FFF2-40B4-BE49-F238E27FC236}">
                  <a16:creationId xmlns:a16="http://schemas.microsoft.com/office/drawing/2014/main" id="{8B7DCE52-596C-4B29-B547-C64AF0BFF16F}"/>
                </a:ext>
              </a:extLst>
            </p:cNvPr>
            <p:cNvSpPr>
              <a:spLocks noChangeAspect="1"/>
            </p:cNvSpPr>
            <p:nvPr>
              <p:custDataLst>
                <p:tags r:id="rId6"/>
              </p:custDataLst>
            </p:nvPr>
          </p:nvSpPr>
          <p:spPr>
            <a:xfrm rot="16740000">
              <a:off x="14070" y="6582"/>
              <a:ext cx="767" cy="767"/>
            </a:xfrm>
            <a:prstGeom prst="ellipse">
              <a:avLst/>
            </a:prstGeom>
            <a:gradFill>
              <a:gsLst>
                <a:gs pos="0">
                  <a:srgbClr val="DA2C1C"/>
                </a:gs>
                <a:gs pos="100000">
                  <a:srgbClr val="D90F8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41" name="组合 40">
            <a:extLst>
              <a:ext uri="{FF2B5EF4-FFF2-40B4-BE49-F238E27FC236}">
                <a16:creationId xmlns:a16="http://schemas.microsoft.com/office/drawing/2014/main" id="{B38C464B-81B2-41ED-848C-4C06C3120206}"/>
              </a:ext>
            </a:extLst>
          </p:cNvPr>
          <p:cNvGrpSpPr/>
          <p:nvPr/>
        </p:nvGrpSpPr>
        <p:grpSpPr>
          <a:xfrm>
            <a:off x="30408" y="99095"/>
            <a:ext cx="523240" cy="476250"/>
            <a:chOff x="12158" y="5947"/>
            <a:chExt cx="708" cy="644"/>
          </a:xfrm>
        </p:grpSpPr>
        <p:sp>
          <p:nvSpPr>
            <p:cNvPr id="42" name="Freeform 9">
              <a:extLst>
                <a:ext uri="{FF2B5EF4-FFF2-40B4-BE49-F238E27FC236}">
                  <a16:creationId xmlns:a16="http://schemas.microsoft.com/office/drawing/2014/main" id="{54DA8CF1-2E6E-45A4-BE23-AD65435DE7FA}"/>
                </a:ext>
              </a:extLst>
            </p:cNvPr>
            <p:cNvSpPr/>
            <p:nvPr>
              <p:custDataLst>
                <p:tags r:id="rId2"/>
              </p:custDataLst>
            </p:nvPr>
          </p:nvSpPr>
          <p:spPr bwMode="auto">
            <a:xfrm>
              <a:off x="12158" y="5947"/>
              <a:ext cx="708" cy="645"/>
            </a:xfrm>
            <a:custGeom>
              <a:avLst/>
              <a:gdLst>
                <a:gd name="T0" fmla="*/ 810 w 810"/>
                <a:gd name="T1" fmla="*/ 369 h 738"/>
                <a:gd name="T2" fmla="*/ 540 w 810"/>
                <a:gd name="T3" fmla="*/ 738 h 738"/>
                <a:gd name="T4" fmla="*/ 0 w 810"/>
                <a:gd name="T5" fmla="*/ 0 h 738"/>
                <a:gd name="T6" fmla="*/ 540 w 810"/>
                <a:gd name="T7" fmla="*/ 0 h 738"/>
                <a:gd name="T8" fmla="*/ 810 w 810"/>
                <a:gd name="T9" fmla="*/ 369 h 738"/>
              </a:gdLst>
              <a:ahLst/>
              <a:cxnLst>
                <a:cxn ang="0">
                  <a:pos x="T0" y="T1"/>
                </a:cxn>
                <a:cxn ang="0">
                  <a:pos x="T2" y="T3"/>
                </a:cxn>
                <a:cxn ang="0">
                  <a:pos x="T4" y="T5"/>
                </a:cxn>
                <a:cxn ang="0">
                  <a:pos x="T6" y="T7"/>
                </a:cxn>
                <a:cxn ang="0">
                  <a:pos x="T8" y="T9"/>
                </a:cxn>
              </a:cxnLst>
              <a:rect l="0" t="0" r="r" b="b"/>
              <a:pathLst>
                <a:path w="810" h="738">
                  <a:moveTo>
                    <a:pt x="810" y="369"/>
                  </a:moveTo>
                  <a:lnTo>
                    <a:pt x="540" y="738"/>
                  </a:lnTo>
                  <a:lnTo>
                    <a:pt x="0" y="0"/>
                  </a:lnTo>
                  <a:lnTo>
                    <a:pt x="540" y="0"/>
                  </a:lnTo>
                  <a:lnTo>
                    <a:pt x="810" y="369"/>
                  </a:lnTo>
                  <a:close/>
                </a:path>
              </a:pathLst>
            </a:custGeom>
            <a:gradFill>
              <a:gsLst>
                <a:gs pos="0">
                  <a:srgbClr val="38DA7E"/>
                </a:gs>
                <a:gs pos="70000">
                  <a:srgbClr val="1D8FCF"/>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sp>
          <p:nvSpPr>
            <p:cNvPr id="43" name="Freeform 11">
              <a:extLst>
                <a:ext uri="{FF2B5EF4-FFF2-40B4-BE49-F238E27FC236}">
                  <a16:creationId xmlns:a16="http://schemas.microsoft.com/office/drawing/2014/main" id="{040EE9C9-D11C-4197-9DBB-3496E0FD05D6}"/>
                </a:ext>
              </a:extLst>
            </p:cNvPr>
            <p:cNvSpPr/>
            <p:nvPr>
              <p:custDataLst>
                <p:tags r:id="rId3"/>
              </p:custDataLst>
            </p:nvPr>
          </p:nvSpPr>
          <p:spPr bwMode="auto">
            <a:xfrm>
              <a:off x="12172" y="6283"/>
              <a:ext cx="458" cy="309"/>
            </a:xfrm>
            <a:custGeom>
              <a:avLst/>
              <a:gdLst>
                <a:gd name="T0" fmla="*/ 270 w 524"/>
                <a:gd name="T1" fmla="*/ 0 h 353"/>
                <a:gd name="T2" fmla="*/ 0 w 524"/>
                <a:gd name="T3" fmla="*/ 353 h 353"/>
                <a:gd name="T4" fmla="*/ 524 w 524"/>
                <a:gd name="T5" fmla="*/ 353 h 353"/>
              </a:gdLst>
              <a:ahLst/>
              <a:cxnLst>
                <a:cxn ang="0">
                  <a:pos x="T0" y="T1"/>
                </a:cxn>
                <a:cxn ang="0">
                  <a:pos x="T2" y="T3"/>
                </a:cxn>
                <a:cxn ang="0">
                  <a:pos x="T4" y="T5"/>
                </a:cxn>
              </a:cxnLst>
              <a:rect l="0" t="0" r="r" b="b"/>
              <a:pathLst>
                <a:path w="524" h="353">
                  <a:moveTo>
                    <a:pt x="270" y="0"/>
                  </a:moveTo>
                  <a:lnTo>
                    <a:pt x="0" y="353"/>
                  </a:lnTo>
                  <a:lnTo>
                    <a:pt x="524" y="353"/>
                  </a:lnTo>
                </a:path>
              </a:pathLst>
            </a:custGeom>
            <a:gradFill>
              <a:gsLst>
                <a:gs pos="0">
                  <a:srgbClr val="08B0D6"/>
                </a:gs>
                <a:gs pos="100000">
                  <a:srgbClr val="242D84"/>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cs typeface="+mn-ea"/>
                <a:sym typeface="+mn-lt"/>
              </a:endParaRPr>
            </a:p>
          </p:txBody>
        </p:sp>
      </p:grpSp>
      <p:sp>
        <p:nvSpPr>
          <p:cNvPr id="45" name="矩形 10">
            <a:extLst>
              <a:ext uri="{FF2B5EF4-FFF2-40B4-BE49-F238E27FC236}">
                <a16:creationId xmlns:a16="http://schemas.microsoft.com/office/drawing/2014/main" id="{659E7B41-98D9-4B5D-8CD1-3E19D1CCF000}"/>
              </a:ext>
            </a:extLst>
          </p:cNvPr>
          <p:cNvSpPr/>
          <p:nvPr/>
        </p:nvSpPr>
        <p:spPr>
          <a:xfrm>
            <a:off x="461628" y="610805"/>
            <a:ext cx="6956869" cy="958660"/>
          </a:xfrm>
          <a:prstGeom prst="rect">
            <a:avLst/>
          </a:prstGeom>
        </p:spPr>
        <p:txBody>
          <a:bodyPr wrap="square">
            <a:spAutoFit/>
          </a:bodyPr>
          <a:lstStyle/>
          <a:p>
            <a:pPr algn="just" eaLnBrk="1" hangingPunct="1">
              <a:lnSpc>
                <a:spcPct val="150000"/>
              </a:lnSpc>
            </a:pPr>
            <a:r>
              <a:rPr lang="en-US" altLang="zh-CN" sz="2000" b="1" dirty="0">
                <a:latin typeface="+mn-ea"/>
                <a:ea typeface="+mn-ea"/>
                <a:sym typeface="Arial" charset="0"/>
              </a:rPr>
              <a:t> Framework Evaluation</a:t>
            </a:r>
          </a:p>
          <a:p>
            <a:pPr algn="just" eaLnBrk="1" hangingPunct="1">
              <a:lnSpc>
                <a:spcPct val="150000"/>
              </a:lnSpc>
            </a:pPr>
            <a:r>
              <a:rPr lang="en-US" altLang="zh-CN" sz="2000" dirty="0"/>
              <a:t>Single Machine Experiments</a:t>
            </a:r>
          </a:p>
        </p:txBody>
      </p:sp>
      <p:sp>
        <p:nvSpPr>
          <p:cNvPr id="3" name="矩形 10">
            <a:extLst>
              <a:ext uri="{FF2B5EF4-FFF2-40B4-BE49-F238E27FC236}">
                <a16:creationId xmlns:a16="http://schemas.microsoft.com/office/drawing/2014/main" id="{05C1C28B-10D3-0C75-6BE5-227760AF1B20}"/>
              </a:ext>
            </a:extLst>
          </p:cNvPr>
          <p:cNvSpPr/>
          <p:nvPr/>
        </p:nvSpPr>
        <p:spPr>
          <a:xfrm>
            <a:off x="209995" y="1569465"/>
            <a:ext cx="3780025" cy="2274149"/>
          </a:xfrm>
          <a:prstGeom prst="rect">
            <a:avLst/>
          </a:prstGeom>
        </p:spPr>
        <p:txBody>
          <a:bodyPr wrap="square">
            <a:spAutoFit/>
          </a:bodyPr>
          <a:lstStyle/>
          <a:p>
            <a:pPr algn="just" eaLnBrk="1" hangingPunct="1">
              <a:lnSpc>
                <a:spcPct val="150000"/>
              </a:lnSpc>
            </a:pPr>
            <a:r>
              <a:rPr lang="en-US" altLang="zh-CN" sz="1200" dirty="0"/>
              <a:t>Experimental Setup. </a:t>
            </a:r>
          </a:p>
          <a:p>
            <a:pPr marL="285750" indent="-285750" algn="just" eaLnBrk="1" hangingPunct="1">
              <a:lnSpc>
                <a:spcPct val="150000"/>
              </a:lnSpc>
              <a:buFont typeface="Wingdings" panose="05000000000000000000" pitchFamily="2" charset="2"/>
              <a:buChar char="n"/>
            </a:pPr>
            <a:r>
              <a:rPr lang="en-US" altLang="zh-CN" sz="1200" dirty="0"/>
              <a:t>To correctly classify characters from the </a:t>
            </a:r>
            <a:r>
              <a:rPr lang="en-US" altLang="zh-CN" sz="1200" b="1" dirty="0">
                <a:solidFill>
                  <a:srgbClr val="FF0000"/>
                </a:solidFill>
              </a:rPr>
              <a:t>FEMNIST dataset</a:t>
            </a:r>
            <a:r>
              <a:rPr lang="en-US" altLang="zh-CN" sz="1200" dirty="0"/>
              <a:t>.</a:t>
            </a:r>
          </a:p>
          <a:p>
            <a:pPr marL="285750" indent="-285750" algn="just" eaLnBrk="1" hangingPunct="1">
              <a:lnSpc>
                <a:spcPct val="150000"/>
              </a:lnSpc>
              <a:buFont typeface="Wingdings" panose="05000000000000000000" pitchFamily="2" charset="2"/>
              <a:buChar char="n"/>
            </a:pPr>
            <a:r>
              <a:rPr lang="en-US" altLang="zh-CN" sz="1200" dirty="0"/>
              <a:t>The total number of rounds and total number of clients are kept constant at </a:t>
            </a:r>
            <a:r>
              <a:rPr lang="en-US" altLang="zh-CN" sz="1200" b="1" dirty="0">
                <a:solidFill>
                  <a:srgbClr val="FF0000"/>
                </a:solidFill>
              </a:rPr>
              <a:t>2000 and 179</a:t>
            </a:r>
            <a:r>
              <a:rPr lang="en-US" altLang="zh-CN" sz="1200" dirty="0"/>
              <a:t>. </a:t>
            </a:r>
          </a:p>
          <a:p>
            <a:pPr marL="285750" indent="-285750" algn="just" eaLnBrk="1" hangingPunct="1">
              <a:lnSpc>
                <a:spcPct val="150000"/>
              </a:lnSpc>
              <a:buFont typeface="Wingdings" panose="05000000000000000000" pitchFamily="2" charset="2"/>
              <a:buChar char="n"/>
            </a:pPr>
            <a:r>
              <a:rPr lang="en-US" altLang="zh-CN" sz="1200" dirty="0"/>
              <a:t>Using eight cores of an Intel Xeon E5-2680 CPU (2.40GHz) equipped with two NVIDIA RTX2080 GPUs and 20GB of RAM.</a:t>
            </a:r>
            <a:endParaRPr lang="en-HK" sz="1200" dirty="0"/>
          </a:p>
        </p:txBody>
      </p:sp>
      <p:pic>
        <p:nvPicPr>
          <p:cNvPr id="5" name="图片 4">
            <a:extLst>
              <a:ext uri="{FF2B5EF4-FFF2-40B4-BE49-F238E27FC236}">
                <a16:creationId xmlns:a16="http://schemas.microsoft.com/office/drawing/2014/main" id="{C5FA102D-6BB3-CB9B-5D46-4F573BCF1C41}"/>
              </a:ext>
            </a:extLst>
          </p:cNvPr>
          <p:cNvPicPr>
            <a:picLocks noChangeAspect="1"/>
          </p:cNvPicPr>
          <p:nvPr/>
        </p:nvPicPr>
        <p:blipFill>
          <a:blip r:embed="rId8"/>
          <a:stretch>
            <a:fillRect/>
          </a:stretch>
        </p:blipFill>
        <p:spPr>
          <a:xfrm>
            <a:off x="4159039" y="1232360"/>
            <a:ext cx="3250966" cy="3384709"/>
          </a:xfrm>
          <a:prstGeom prst="rect">
            <a:avLst/>
          </a:prstGeom>
        </p:spPr>
      </p:pic>
    </p:spTree>
    <p:extLst>
      <p:ext uri="{BB962C8B-B14F-4D97-AF65-F5344CB8AC3E}">
        <p14:creationId xmlns:p14="http://schemas.microsoft.com/office/powerpoint/2010/main" val="145601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3.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14.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15.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16.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17.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18.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9.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0.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2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25.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28.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29.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33.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36.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37.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38.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39.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4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41.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42.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43.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44.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45.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46.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47.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48.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49.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50.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51.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52.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53.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5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55.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56.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57.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58.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59.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60.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61.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62.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63.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64.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65.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66.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67.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68.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69.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7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71.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72.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73.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74.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75.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76.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77.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78.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79.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80.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81.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82.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83.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ags/tag8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85.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86.xml><?xml version="1.0" encoding="utf-8"?>
<p:tagLst xmlns:a="http://schemas.openxmlformats.org/drawingml/2006/main" xmlns:r="http://schemas.openxmlformats.org/officeDocument/2006/relationships" xmlns:p="http://schemas.openxmlformats.org/presentationml/2006/main">
  <p:tag name="KSO_WM_FULL_TEXT_BEAUTIFY_COPY_ID" val="23"/>
</p:tagLst>
</file>

<file path=ppt/tags/tag87.xml><?xml version="1.0" encoding="utf-8"?>
<p:tagLst xmlns:a="http://schemas.openxmlformats.org/drawingml/2006/main" xmlns:r="http://schemas.openxmlformats.org/officeDocument/2006/relationships" xmlns:p="http://schemas.openxmlformats.org/presentationml/2006/main">
  <p:tag name="KSO_WM_FULL_TEXT_BEAUTIFY_COPY_ID" val="24"/>
</p:tagLst>
</file>

<file path=ppt/tags/tag88.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89.xml><?xml version="1.0" encoding="utf-8"?>
<p:tagLst xmlns:a="http://schemas.openxmlformats.org/drawingml/2006/main" xmlns:r="http://schemas.openxmlformats.org/officeDocument/2006/relationships" xmlns:p="http://schemas.openxmlformats.org/presentationml/2006/main">
  <p:tag name="KSO_WM_FULL_TEXT_BEAUTIFY_COPY_ID" val="26"/>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90.xml><?xml version="1.0" encoding="utf-8"?>
<p:tagLst xmlns:a="http://schemas.openxmlformats.org/drawingml/2006/main" xmlns:r="http://schemas.openxmlformats.org/officeDocument/2006/relationships" xmlns:p="http://schemas.openxmlformats.org/presentationml/2006/main">
  <p:tag name="KSO_WM_FULL_TEXT_BEAUTIFY_COPY_ID" val="29"/>
</p:tagLst>
</file>

<file path=ppt/tags/tag91.xml><?xml version="1.0" encoding="utf-8"?>
<p:tagLst xmlns:a="http://schemas.openxmlformats.org/drawingml/2006/main" xmlns:r="http://schemas.openxmlformats.org/officeDocument/2006/relationships" xmlns:p="http://schemas.openxmlformats.org/presentationml/2006/main">
  <p:tag name="KSO_WM_FULL_TEXT_BEAUTIFY_COPY_ID" val="30"/>
</p:tagLst>
</file>

<file path=ppt/tags/tag92.xml><?xml version="1.0" encoding="utf-8"?>
<p:tagLst xmlns:a="http://schemas.openxmlformats.org/drawingml/2006/main" xmlns:r="http://schemas.openxmlformats.org/officeDocument/2006/relationships" xmlns:p="http://schemas.openxmlformats.org/presentationml/2006/main">
  <p:tag name="KSO_WM_FULL_TEXT_BEAUTIFY_COPY_ID" val="31"/>
</p:tagLst>
</file>

<file path=ppt/tags/tag93.xml><?xml version="1.0" encoding="utf-8"?>
<p:tagLst xmlns:a="http://schemas.openxmlformats.org/drawingml/2006/main" xmlns:r="http://schemas.openxmlformats.org/officeDocument/2006/relationships" xmlns:p="http://schemas.openxmlformats.org/presentationml/2006/main">
  <p:tag name="KSO_WM_FULL_TEXT_BEAUTIFY_COPY_ID" val="27"/>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157303868</TotalTime>
  <Pages>0</Pages>
  <Words>933</Words>
  <Characters>0</Characters>
  <Application>Microsoft Office PowerPoint</Application>
  <DocSecurity>0</DocSecurity>
  <PresentationFormat>自定义</PresentationFormat>
  <Lines>0</Lines>
  <Paragraphs>117</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思源黑体 CN Medium</vt:lpstr>
      <vt:lpstr>SimSun</vt:lpstr>
      <vt:lpstr>Microsoft YaHei</vt:lpstr>
      <vt:lpstr>Microsoft YaHei</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dddd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李琼LI QIONG</cp:lastModifiedBy>
  <cp:revision>3605</cp:revision>
  <cp:lastPrinted>1899-12-30T00:00:00Z</cp:lastPrinted>
  <dcterms:created xsi:type="dcterms:W3CDTF">2011-06-23T14:30:00Z</dcterms:created>
  <dcterms:modified xsi:type="dcterms:W3CDTF">2024-03-13T15:13:09Z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