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0" r:id="rId2"/>
    <p:sldId id="275" r:id="rId3"/>
    <p:sldId id="271" r:id="rId4"/>
    <p:sldId id="286" r:id="rId5"/>
    <p:sldId id="285" r:id="rId6"/>
    <p:sldId id="288" r:id="rId7"/>
    <p:sldId id="263" r:id="rId8"/>
    <p:sldId id="272" r:id="rId9"/>
    <p:sldId id="273" r:id="rId10"/>
    <p:sldId id="274" r:id="rId11"/>
    <p:sldId id="289" r:id="rId12"/>
    <p:sldId id="29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 zhen" initials="lz" lastIdx="2" clrIdx="0">
    <p:extLst>
      <p:ext uri="{19B8F6BF-5375-455C-9EA6-DF929625EA0E}">
        <p15:presenceInfo xmlns:p15="http://schemas.microsoft.com/office/powerpoint/2012/main" userId="63125c1b989f47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5622" autoAdjust="0"/>
  </p:normalViewPr>
  <p:slideViewPr>
    <p:cSldViewPr snapToGrid="0">
      <p:cViewPr varScale="1">
        <p:scale>
          <a:sx n="98" d="100"/>
          <a:sy n="98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14538-2763-4012-86D9-9E3B53A84CF9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61F95-C669-4573-A791-6129ECBC3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6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61F95-C669-4573-A791-6129ECBC38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2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35BE7-82B0-9EA8-EE9D-75046E2BB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F25C14-44C3-ACBC-A1C9-58AAEDFB0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4E2B3-2550-624C-61EA-A88649D2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D66D-3D5D-4A8E-8D7E-DE2E71A88273}" type="datetime1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1C164-4B2D-1D77-9FF6-D0D662C7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0B0FC-2CEB-F045-3203-97DCBC80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23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BB2BF-4480-5807-54C2-2B76BC90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A176D8-A82C-0EF1-5D08-C8F3B2BF7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A2D9A-B123-3A6E-4925-68F3235A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31D-B7EA-4624-81D5-B48A606F38F2}" type="datetime1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4004B-6ACE-D6C1-DADF-71DD8BEE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77787-432B-05B7-4139-18E0279A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1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878CC-95C1-2EEE-EB06-BBB76D20E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50B42-479D-8578-ED06-F676C2C79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18009-4D2A-4D89-969C-9181621E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90A6-53FB-43D2-B62A-36423FEA2120}" type="datetime1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003D1-BA59-4807-BDB1-5D69E91B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CE3DB-3520-1DF4-A3E4-5ACF6AFD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2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C0C66-D1DF-64D1-840B-A40ECC38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01DC1-E3AD-44D2-8FFD-CB3764EC6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2A857-EFBA-EBD9-F818-957D9AF8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6CA1-EFFC-48D3-955A-50FECB649CC1}" type="datetime1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A6859-5A84-7270-807F-A2C08FF2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41534-BF73-6816-F0B3-77CBCF3F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2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395F6-EE43-3810-AA22-957CADCB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ADB7F-DC29-E28D-79EC-9749E5466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E5CC0-8109-309B-3C72-9607EFA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E351-B9C4-436B-8BB6-E24AB658D531}" type="datetime1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ED99B-4509-42B9-73BB-B8D23006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92DF2-C415-1451-3C1A-7D214C08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24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5A498-AD22-23AC-8642-82100C68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F5B9E-FA8A-0D39-94E0-A5FEB8D51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481076-1C91-D094-F6B6-6D25A662A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EA1323-676D-1F03-DF79-BCFD1958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250-E761-4FE5-905A-52A811F84767}" type="datetime1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DDE1F-7AAA-237A-040D-FF66BF9F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980B18-B60E-86D5-AF64-87BA4E39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08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AE345-59BE-3F15-0FBD-B6EDC72D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EC77D-E55E-BD39-E7BE-2916779A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B9FFA-5957-5714-CBC0-6AC251111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46E0E2-DFAF-4F21-9DDA-20A03C833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5E7524-C376-EDF0-22DD-D3FD85DE0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34DCB2-87C9-39B3-E5DC-B53E6607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896-C86B-47C5-8233-D997665AF644}" type="datetime1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657519-A01B-5C55-0EAA-A3A19D91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76C0A9-3061-B478-8F3C-96783AC2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EDC2B-A603-843F-CA31-98B513D5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6F3478-0EBA-F568-EC67-025D2FAC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069F-378D-42DA-AF3F-317036F67CD9}" type="datetime1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C243AC-1959-D3FC-6DF4-4A93F35C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DA56DA-51EB-4612-218F-C48140C5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6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C84625-9F66-F85E-1428-FE636E86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66D6-F030-4565-AA87-22BC5E0ECA1B}" type="datetime1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05AFE7-6457-F565-8438-136E5B30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3B110-288B-C04C-88B9-0C0281E2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4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97146-1058-9B61-024B-2A31EA56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AD414-6379-CDE7-149D-35BF67B2D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C485EA-8681-DD30-660D-978FC3ACD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918DB-6F66-0793-976B-1A310C01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5308-F906-49D7-B29A-FCD1ACFA8CC5}" type="datetime1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5FB164-F974-1D06-9F52-E0BE46BA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823CD4-0695-5DBF-F426-1E35111B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2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E48C7-1AFA-9CB4-F778-C92E9949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BE799D-A9E8-6687-BF67-E4E568C03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5DEC1D-B766-F737-AA14-6FFD558FA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C52AC-01CB-B798-A31B-386322B2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4E4F-7B5F-430E-8F76-487672F63A6D}" type="datetime1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CC163-F453-5113-6B7D-A7C3F948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CE6C4-925F-02A7-DE54-8627ED74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55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5BCCB8-CD29-4CA8-460C-973F0988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476DBF-B5CD-3966-8A86-91D1409E6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8E2AE-EB7F-D2BE-7885-1660E3E7E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8E421-3167-4A46-8345-54180E944FEE}" type="datetime1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BB6A9-D5FE-B1C4-804F-114F41EE4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963B3-C623-19C3-F872-3F11472BF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094CD-61B1-4BE0-B942-BDDA401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AFDB17-8D83-3CA5-C308-372A4E977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4" y="74762"/>
            <a:ext cx="9144792" cy="3863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C8D006-4B3A-5A92-CD61-2E1B4C186A72}"/>
              </a:ext>
            </a:extLst>
          </p:cNvPr>
          <p:cNvSpPr txBox="1"/>
          <p:nvPr/>
        </p:nvSpPr>
        <p:spPr>
          <a:xfrm>
            <a:off x="1633812" y="4149453"/>
            <a:ext cx="9034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Regu"/>
              </a:rPr>
              <a:t>32nd Conference on Neural Information Processing Systems (</a:t>
            </a:r>
            <a:r>
              <a:rPr lang="en-US" altLang="zh-CN" sz="1800" b="0" i="0" u="none" strike="noStrike" baseline="0" dirty="0" err="1">
                <a:latin typeface="NimbusRomNo9L-Regu"/>
              </a:rPr>
              <a:t>NeurIPS</a:t>
            </a:r>
            <a:r>
              <a:rPr lang="en-US" altLang="zh-CN" sz="1800" b="0" i="0" u="none" strike="noStrike" baseline="0" dirty="0">
                <a:latin typeface="NimbusRomNo9L-Regu"/>
              </a:rPr>
              <a:t> 2018), Montréal, Canada.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9C6306-AEA3-A694-9983-8C488F1BD4A3}"/>
              </a:ext>
            </a:extLst>
          </p:cNvPr>
          <p:cNvSpPr txBox="1"/>
          <p:nvPr/>
        </p:nvSpPr>
        <p:spPr>
          <a:xfrm>
            <a:off x="2457938" y="5197231"/>
            <a:ext cx="727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Lu Zhen               1st year PhD student              City University of Macau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468CE79-0EEE-FAF3-1424-1A055BBC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03E7A3-FD25-3CA9-E7C8-6F89DE739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922" y="4665784"/>
            <a:ext cx="2192216" cy="219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0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D393D5-5C25-90C1-96E1-090674D6FD0E}"/>
              </a:ext>
            </a:extLst>
          </p:cNvPr>
          <p:cNvSpPr txBox="1"/>
          <p:nvPr/>
        </p:nvSpPr>
        <p:spPr>
          <a:xfrm>
            <a:off x="3352801" y="100120"/>
            <a:ext cx="5916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Extending to New Scene Context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BB9A3B-E7BE-3510-7321-2FA40E08596A}"/>
              </a:ext>
            </a:extLst>
          </p:cNvPr>
          <p:cNvSpPr txBox="1"/>
          <p:nvPr/>
        </p:nvSpPr>
        <p:spPr>
          <a:xfrm>
            <a:off x="468921" y="1047261"/>
            <a:ext cx="278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dataset</a:t>
            </a:r>
            <a:r>
              <a:rPr lang="zh-CN" altLang="en-US" dirty="0"/>
              <a:t>：</a:t>
            </a:r>
            <a:r>
              <a:rPr lang="en-US" altLang="zh-CN" dirty="0"/>
              <a:t> Minecraft world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B66085-41CF-DD6C-9F2E-582932217E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2EFD9"/>
              </a:clrFrom>
              <a:clrTo>
                <a:srgbClr val="E2EF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" y="1621182"/>
            <a:ext cx="11812024" cy="500677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4D02F7-9DCE-71C6-EBED-D6DC756F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32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6F238C-7E92-7371-F563-2F914EEFBF71}"/>
              </a:ext>
            </a:extLst>
          </p:cNvPr>
          <p:cNvSpPr txBox="1"/>
          <p:nvPr/>
        </p:nvSpPr>
        <p:spPr>
          <a:xfrm>
            <a:off x="4734392" y="537328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Discussion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17172F-DEBC-7753-875E-72938B41B61F}"/>
              </a:ext>
            </a:extLst>
          </p:cNvPr>
          <p:cNvSpPr txBox="1"/>
          <p:nvPr/>
        </p:nvSpPr>
        <p:spPr>
          <a:xfrm>
            <a:off x="2344615" y="3057974"/>
            <a:ext cx="7502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Challenge--generalize to truly novel situations</a:t>
            </a:r>
            <a:endParaRPr lang="zh-CN" altLang="en-US" sz="2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09427F5-1727-2DE5-061D-F0132354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2050" name="Picture 2" descr="垂头丧气的金色3d小人图片免费下载_红动网">
            <a:extLst>
              <a:ext uri="{FF2B5EF4-FFF2-40B4-BE49-F238E27FC236}">
                <a16:creationId xmlns:a16="http://schemas.microsoft.com/office/drawing/2014/main" id="{0342174E-4DBD-127C-006B-0BC7BAE9F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57675"/>
            <a:ext cx="27146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07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87C171-00A4-2266-6120-28DFD489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026" name="Picture 2" descr="鞠躬请进礼仪3D小人设计图__3D作品_3D设计_设计图库_昵图网nipic.com">
            <a:extLst>
              <a:ext uri="{FF2B5EF4-FFF2-40B4-BE49-F238E27FC236}">
                <a16:creationId xmlns:a16="http://schemas.microsoft.com/office/drawing/2014/main" id="{45B28CCA-77EB-E4A5-B351-FA3BB2EA5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5" r="4565" b="3020"/>
          <a:stretch/>
        </p:blipFill>
        <p:spPr bwMode="auto">
          <a:xfrm>
            <a:off x="5535245" y="207108"/>
            <a:ext cx="6547339" cy="665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金色谢谢素材免费下载_觅元素">
            <a:extLst>
              <a:ext uri="{FF2B5EF4-FFF2-40B4-BE49-F238E27FC236}">
                <a16:creationId xmlns:a16="http://schemas.microsoft.com/office/drawing/2014/main" id="{3D836D80-3026-89C4-2E5F-E61943B5C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214" y="2115283"/>
            <a:ext cx="5046540" cy="413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22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E7BA5A-0932-8819-8425-15D52BCE9786}"/>
              </a:ext>
            </a:extLst>
          </p:cNvPr>
          <p:cNvSpPr txBox="1"/>
          <p:nvPr/>
        </p:nvSpPr>
        <p:spPr>
          <a:xfrm>
            <a:off x="3964072" y="94267"/>
            <a:ext cx="349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dataset——CLEVR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AA3CD2-C368-3696-135D-ED88CF745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6" y="577522"/>
            <a:ext cx="11252653" cy="553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01B76D-D735-89FC-8F4F-B8325D6E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4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F141058-BEF9-EE6E-4A2A-E4E4EB5FDCB8}"/>
              </a:ext>
            </a:extLst>
          </p:cNvPr>
          <p:cNvSpPr txBox="1"/>
          <p:nvPr/>
        </p:nvSpPr>
        <p:spPr>
          <a:xfrm>
            <a:off x="355791" y="630565"/>
            <a:ext cx="12023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Neural symbolic </a:t>
            </a:r>
            <a:r>
              <a:rPr lang="en-US" altLang="zh-CN" sz="2400" dirty="0" err="1"/>
              <a:t>vqa</a:t>
            </a:r>
            <a:r>
              <a:rPr lang="en-US" altLang="zh-CN" sz="2400" dirty="0"/>
              <a:t> disentangling reasoning from vision and language understanding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15DDFB-916B-73B2-06E5-D31A89CC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2EFD9"/>
              </a:clrFrom>
              <a:clrTo>
                <a:srgbClr val="E2EF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91" y="1889548"/>
            <a:ext cx="11667231" cy="44657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D98631-60E1-FDC6-0CEE-AE24C5612464}"/>
              </a:ext>
            </a:extLst>
          </p:cNvPr>
          <p:cNvSpPr txBox="1"/>
          <p:nvPr/>
        </p:nvSpPr>
        <p:spPr>
          <a:xfrm>
            <a:off x="7165910" y="1175657"/>
            <a:ext cx="12876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ResNet-34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325987-7F69-A342-511D-71231B6D4116}"/>
              </a:ext>
            </a:extLst>
          </p:cNvPr>
          <p:cNvCxnSpPr>
            <a:endCxn id="5" idx="2"/>
          </p:cNvCxnSpPr>
          <p:nvPr/>
        </p:nvCxnSpPr>
        <p:spPr>
          <a:xfrm flipV="1">
            <a:off x="6643077" y="1544989"/>
            <a:ext cx="1166646" cy="65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2623876-E974-1837-48FA-BBABE2AAD2C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453535" y="1360323"/>
            <a:ext cx="2613050" cy="58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4E87BAEB-9FAF-E5FA-7710-A86DFEE25302}"/>
              </a:ext>
            </a:extLst>
          </p:cNvPr>
          <p:cNvSpPr/>
          <p:nvPr/>
        </p:nvSpPr>
        <p:spPr>
          <a:xfrm rot="5400000">
            <a:off x="10966983" y="1472125"/>
            <a:ext cx="281353" cy="1166645"/>
          </a:xfrm>
          <a:prstGeom prst="leftBrace">
            <a:avLst>
              <a:gd name="adj1" fmla="val 30072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428175-8BA8-B373-6BCB-CC8B87184430}"/>
              </a:ext>
            </a:extLst>
          </p:cNvPr>
          <p:cNvSpPr txBox="1"/>
          <p:nvPr/>
        </p:nvSpPr>
        <p:spPr>
          <a:xfrm>
            <a:off x="4600280" y="339365"/>
            <a:ext cx="20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2018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983E6A-33A6-D6A9-B173-503804C02A1D}"/>
              </a:ext>
            </a:extLst>
          </p:cNvPr>
          <p:cNvSpPr txBox="1"/>
          <p:nvPr/>
        </p:nvSpPr>
        <p:spPr>
          <a:xfrm>
            <a:off x="2405183" y="6032089"/>
            <a:ext cx="1010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 bidirectional LSTM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25E97-6EA4-1678-EDE5-65B369BFCFE8}"/>
              </a:ext>
            </a:extLst>
          </p:cNvPr>
          <p:cNvSpPr txBox="1"/>
          <p:nvPr/>
        </p:nvSpPr>
        <p:spPr>
          <a:xfrm>
            <a:off x="424248" y="1347937"/>
            <a:ext cx="151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NS-VQA</a:t>
            </a:r>
            <a:endParaRPr lang="zh-CN" altLang="en-US" b="1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1AB734F-E504-11E7-54F3-26DE10B1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36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E6975D1-8FC5-3AB8-6FFA-C07A1375552A}"/>
              </a:ext>
            </a:extLst>
          </p:cNvPr>
          <p:cNvSpPr/>
          <p:nvPr/>
        </p:nvSpPr>
        <p:spPr>
          <a:xfrm>
            <a:off x="473697" y="1417172"/>
            <a:ext cx="11328661" cy="163082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1E3F91-1671-EF8A-9BAB-EAE53A8E468E}"/>
                  </a:ext>
                </a:extLst>
              </p:cNvPr>
              <p:cNvSpPr txBox="1"/>
              <p:nvPr/>
            </p:nvSpPr>
            <p:spPr>
              <a:xfrm>
                <a:off x="3695307" y="339365"/>
                <a:ext cx="509990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4000" b="1" i="1" dirty="0" smtClean="0">
                        <a:latin typeface="Cambria Math" panose="02040503050406030204" pitchFamily="18" charset="0"/>
                      </a:rPr>
                      <m:t>Ⅱ</m:t>
                    </m:r>
                  </m:oMath>
                </a14:m>
                <a:r>
                  <a:rPr lang="en-US" altLang="zh-CN" sz="4000" b="1" dirty="0"/>
                  <a:t> Question parser</a:t>
                </a:r>
                <a:endParaRPr lang="zh-CN" altLang="en-US" sz="4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1E3F91-1671-EF8A-9BAB-EAE53A8E4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07" y="339365"/>
                <a:ext cx="5099901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B57D512-AFF9-0095-9436-299C29F6979A}"/>
                  </a:ext>
                </a:extLst>
              </p:cNvPr>
              <p:cNvSpPr txBox="1"/>
              <p:nvPr/>
            </p:nvSpPr>
            <p:spPr>
              <a:xfrm>
                <a:off x="473697" y="1417172"/>
                <a:ext cx="1132866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/>
                  <a:t>The encoder is a bidirectional LSTM that takes as input a question of variable lengths and outputs an encoded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zh-CN" altLang="en-US" sz="2000" dirty="0"/>
                  <a:t>at time step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as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B57D512-AFF9-0095-9436-299C29F69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97" y="1417172"/>
                <a:ext cx="11328661" cy="707886"/>
              </a:xfrm>
              <a:prstGeom prst="rect">
                <a:avLst/>
              </a:prstGeom>
              <a:blipFill>
                <a:blip r:embed="rId3"/>
                <a:stretch>
                  <a:fillRect l="-592" t="-4274" b="-1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2274545-68C2-03C2-1746-6DA1AE108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86" y="2391284"/>
            <a:ext cx="11095682" cy="5105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EB6D80-1BD6-E534-BDB7-8420F684C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58" y="5908103"/>
            <a:ext cx="3116850" cy="3200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266FC4-BB1C-4498-4227-E64506E66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704" y="3525049"/>
            <a:ext cx="2903472" cy="4267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57B6077-4B5D-706F-0C9E-A43B34DFDC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16" y="4579813"/>
            <a:ext cx="5075360" cy="80016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9589A2F-5F1C-60B3-769A-B5650554CCDF}"/>
              </a:ext>
            </a:extLst>
          </p:cNvPr>
          <p:cNvSpPr/>
          <p:nvPr/>
        </p:nvSpPr>
        <p:spPr>
          <a:xfrm>
            <a:off x="3424335" y="3481244"/>
            <a:ext cx="4413765" cy="51436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Decoder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7D15DA-AF25-997E-BAAF-E27FB82FFF7B}"/>
              </a:ext>
            </a:extLst>
          </p:cNvPr>
          <p:cNvSpPr/>
          <p:nvPr/>
        </p:nvSpPr>
        <p:spPr>
          <a:xfrm>
            <a:off x="2141418" y="4579813"/>
            <a:ext cx="7310176" cy="77340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Attention layer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AF0398-C87A-E063-8E81-BF05524764C1}"/>
              </a:ext>
            </a:extLst>
          </p:cNvPr>
          <p:cNvSpPr/>
          <p:nvPr/>
        </p:nvSpPr>
        <p:spPr>
          <a:xfrm>
            <a:off x="2195208" y="5810953"/>
            <a:ext cx="7101194" cy="51436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 fully connected layer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1BCFDB-C4FA-B5E3-E178-11E01DC5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60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8B8303-648A-C85C-5E49-06BA1F0CB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112" y="0"/>
            <a:ext cx="6772428" cy="23970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D287AC-CE5F-FDEA-9E07-8E45930B42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63" y="2283927"/>
            <a:ext cx="6593169" cy="24116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399950-E1AE-7C7A-277D-5288BFD6A9A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09" y="4460949"/>
            <a:ext cx="7423682" cy="24497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14835D0-3C15-8199-C190-9BDF8280FEA0}"/>
              </a:ext>
            </a:extLst>
          </p:cNvPr>
          <p:cNvSpPr txBox="1"/>
          <p:nvPr/>
        </p:nvSpPr>
        <p:spPr>
          <a:xfrm>
            <a:off x="433633" y="443059"/>
            <a:ext cx="952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LSTM </a:t>
            </a:r>
            <a:endParaRPr lang="zh-CN" altLang="en-US" sz="2400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28D49E-A1A8-436A-2BEF-4602D05E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1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F743D88-35C0-D7C6-98EE-C49A0FD139DB}"/>
                  </a:ext>
                </a:extLst>
              </p:cNvPr>
              <p:cNvSpPr txBox="1"/>
              <p:nvPr/>
            </p:nvSpPr>
            <p:spPr>
              <a:xfrm>
                <a:off x="3546049" y="100358"/>
                <a:ext cx="509990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/>
                  <a:t>T</a:t>
                </a:r>
                <a14:m>
                  <m:oMath xmlns:m="http://schemas.openxmlformats.org/officeDocument/2006/math">
                    <m:r>
                      <a:rPr lang="en-US" altLang="zh-CN" sz="4000" b="1" i="1" dirty="0" smtClean="0">
                        <a:latin typeface="Cambria Math" panose="02040503050406030204" pitchFamily="18" charset="0"/>
                      </a:rPr>
                      <m:t>𝒓𝒂𝒊𝒏𝒊𝒏𝒈</m:t>
                    </m:r>
                    <m:r>
                      <a:rPr lang="en-US" altLang="zh-CN" sz="4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4000" b="1" i="1" dirty="0" smtClean="0">
                        <a:latin typeface="Cambria Math" panose="02040503050406030204" pitchFamily="18" charset="0"/>
                      </a:rPr>
                      <m:t>𝒑𝒂𝒓𝒂𝒅𝒊𝒈𝒎</m:t>
                    </m:r>
                  </m:oMath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F743D88-35C0-D7C6-98EE-C49A0FD13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049" y="100358"/>
                <a:ext cx="5099901" cy="707886"/>
              </a:xfrm>
              <a:prstGeom prst="rect">
                <a:avLst/>
              </a:prstGeom>
              <a:blipFill>
                <a:blip r:embed="rId2"/>
                <a:stretch>
                  <a:fillRect l="-4306" t="-15385" b="-35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80A9D80-2426-444E-6810-3C16C88C3E71}"/>
              </a:ext>
            </a:extLst>
          </p:cNvPr>
          <p:cNvSpPr txBox="1"/>
          <p:nvPr/>
        </p:nvSpPr>
        <p:spPr>
          <a:xfrm>
            <a:off x="5061084" y="1174376"/>
            <a:ext cx="5284878" cy="6463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Mask R-CNN(use ResNet-50 FPN as the backbone)</a:t>
            </a:r>
          </a:p>
          <a:p>
            <a:r>
              <a:rPr lang="en-US" altLang="zh-CN" dirty="0"/>
              <a:t>30000 </a:t>
            </a:r>
            <a:r>
              <a:rPr lang="en-US" altLang="zh-CN" dirty="0" err="1"/>
              <a:t>interations</a:t>
            </a:r>
            <a:r>
              <a:rPr lang="en-US" altLang="zh-CN" dirty="0"/>
              <a:t> with eight images per batch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CB653F-8A65-7ACF-E929-842642A5DE4B}"/>
              </a:ext>
            </a:extLst>
          </p:cNvPr>
          <p:cNvSpPr txBox="1"/>
          <p:nvPr/>
        </p:nvSpPr>
        <p:spPr>
          <a:xfrm>
            <a:off x="709555" y="2032230"/>
            <a:ext cx="1781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Scene parsing </a:t>
            </a:r>
            <a:endParaRPr lang="zh-CN" altLang="en-US" b="1" dirty="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BA5FB3CA-36FC-9C37-3358-D948D79FD42C}"/>
              </a:ext>
            </a:extLst>
          </p:cNvPr>
          <p:cNvSpPr/>
          <p:nvPr/>
        </p:nvSpPr>
        <p:spPr>
          <a:xfrm>
            <a:off x="2302841" y="1497106"/>
            <a:ext cx="377243" cy="1684358"/>
          </a:xfrm>
          <a:prstGeom prst="leftBrace">
            <a:avLst>
              <a:gd name="adj1" fmla="val 968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AE3343-69A5-3540-CB7F-F8B5231238EE}"/>
              </a:ext>
            </a:extLst>
          </p:cNvPr>
          <p:cNvSpPr/>
          <p:nvPr/>
        </p:nvSpPr>
        <p:spPr>
          <a:xfrm>
            <a:off x="2823882" y="1174376"/>
            <a:ext cx="2205318" cy="7078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 proposal network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4C0B3C-B8B2-6E57-A0B9-3B3D18C728E8}"/>
              </a:ext>
            </a:extLst>
          </p:cNvPr>
          <p:cNvSpPr/>
          <p:nvPr/>
        </p:nvSpPr>
        <p:spPr>
          <a:xfrm>
            <a:off x="2855766" y="2827521"/>
            <a:ext cx="2205318" cy="7078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feature extraction network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FECBCB-1928-36C8-0F8E-B983CE6266EF}"/>
              </a:ext>
            </a:extLst>
          </p:cNvPr>
          <p:cNvSpPr txBox="1"/>
          <p:nvPr/>
        </p:nvSpPr>
        <p:spPr>
          <a:xfrm>
            <a:off x="5165048" y="2719799"/>
            <a:ext cx="5284878" cy="92333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Loss function---the mean square error</a:t>
            </a:r>
          </a:p>
          <a:p>
            <a:r>
              <a:rPr lang="en-US" altLang="zh-CN" dirty="0"/>
              <a:t>Learning rate--- 0.002</a:t>
            </a:r>
          </a:p>
          <a:p>
            <a:r>
              <a:rPr lang="en-US" altLang="zh-CN" dirty="0"/>
              <a:t>Batch size---50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E5299A9-217D-65CE-2400-8BB8ACBA5120}"/>
                  </a:ext>
                </a:extLst>
              </p:cNvPr>
              <p:cNvSpPr txBox="1"/>
              <p:nvPr/>
            </p:nvSpPr>
            <p:spPr>
              <a:xfrm>
                <a:off x="5061081" y="3768733"/>
                <a:ext cx="6599473" cy="120032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Select a small number of ground truth question-program pairs </a:t>
                </a:r>
              </a:p>
              <a:p>
                <a:r>
                  <a:rPr lang="en-US" altLang="zh-CN" dirty="0"/>
                  <a:t>20,000 iterations</a:t>
                </a:r>
              </a:p>
              <a:p>
                <a:r>
                  <a:rPr lang="en-US" altLang="zh-CN" dirty="0"/>
                  <a:t>Learning rate--- 7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Batch size---64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E5299A9-217D-65CE-2400-8BB8ACBA5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81" y="3768733"/>
                <a:ext cx="6599473" cy="1200329"/>
              </a:xfrm>
              <a:prstGeom prst="rect">
                <a:avLst/>
              </a:prstGeom>
              <a:blipFill>
                <a:blip r:embed="rId3"/>
                <a:stretch>
                  <a:fillRect l="-645" t="-2010" b="-6533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B3F6F0E9-8A01-C346-29B9-0F443EB599CE}"/>
              </a:ext>
            </a:extLst>
          </p:cNvPr>
          <p:cNvSpPr txBox="1"/>
          <p:nvPr/>
        </p:nvSpPr>
        <p:spPr>
          <a:xfrm>
            <a:off x="709552" y="4802325"/>
            <a:ext cx="1781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Reasoning</a:t>
            </a:r>
            <a:endParaRPr lang="zh-CN" altLang="en-US" b="1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35FAA0A3-2D84-4DFB-87D3-EB86550FA251}"/>
              </a:ext>
            </a:extLst>
          </p:cNvPr>
          <p:cNvSpPr/>
          <p:nvPr/>
        </p:nvSpPr>
        <p:spPr>
          <a:xfrm>
            <a:off x="2302838" y="4267201"/>
            <a:ext cx="377243" cy="1684358"/>
          </a:xfrm>
          <a:prstGeom prst="leftBrace">
            <a:avLst>
              <a:gd name="adj1" fmla="val 968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90B43D-105E-8644-9DEA-0BC1DCC1F862}"/>
              </a:ext>
            </a:extLst>
          </p:cNvPr>
          <p:cNvSpPr/>
          <p:nvPr/>
        </p:nvSpPr>
        <p:spPr>
          <a:xfrm>
            <a:off x="2823879" y="3944471"/>
            <a:ext cx="2205318" cy="7078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Supervised </a:t>
            </a:r>
            <a:r>
              <a:rPr lang="en-US" altLang="zh-CN" dirty="0" err="1"/>
              <a:t>pretrainig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1AA12D-608B-7492-A1DC-413FEC0A6E26}"/>
              </a:ext>
            </a:extLst>
          </p:cNvPr>
          <p:cNvSpPr/>
          <p:nvPr/>
        </p:nvSpPr>
        <p:spPr>
          <a:xfrm>
            <a:off x="2855763" y="5597616"/>
            <a:ext cx="2205318" cy="7078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Fine-tune the parser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81C81C7-0274-569E-4E3A-90789AC9D57D}"/>
                  </a:ext>
                </a:extLst>
              </p:cNvPr>
              <p:cNvSpPr txBox="1"/>
              <p:nvPr/>
            </p:nvSpPr>
            <p:spPr>
              <a:xfrm>
                <a:off x="5132473" y="5100596"/>
                <a:ext cx="6926666" cy="1757404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Use REIMFORCE to fine-tune the parser on a larger set of question-answer pairs, using only the correctness of the execution result of the reward signal</a:t>
                </a:r>
              </a:p>
              <a:p>
                <a:r>
                  <a:rPr lang="en-US" altLang="zh-CN" dirty="0"/>
                  <a:t> 2M iterations</a:t>
                </a:r>
              </a:p>
              <a:p>
                <a:r>
                  <a:rPr lang="en-US" altLang="zh-CN" dirty="0"/>
                  <a:t>Learning rate---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Batch size---64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81C81C7-0274-569E-4E3A-90789AC9D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473" y="5100596"/>
                <a:ext cx="6926666" cy="1757404"/>
              </a:xfrm>
              <a:prstGeom prst="rect">
                <a:avLst/>
              </a:prstGeom>
              <a:blipFill>
                <a:blip r:embed="rId4"/>
                <a:stretch>
                  <a:fillRect l="-703" t="-1724" b="-4138"/>
                </a:stretch>
              </a:blip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6E3A38-6BEE-D498-D833-63E57960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4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9A2DE3-3D5E-7B4C-E082-E87250CD4B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2EFD9"/>
              </a:clrFrom>
              <a:clrTo>
                <a:srgbClr val="E2EF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1" y="937044"/>
            <a:ext cx="11743438" cy="49839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3B484DF-6367-8097-169D-CFA71007AE25}"/>
              </a:ext>
            </a:extLst>
          </p:cNvPr>
          <p:cNvSpPr txBox="1"/>
          <p:nvPr/>
        </p:nvSpPr>
        <p:spPr>
          <a:xfrm>
            <a:off x="5236307" y="367323"/>
            <a:ext cx="2039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Evaluations</a:t>
            </a:r>
            <a:endParaRPr lang="zh-CN" altLang="en-US" sz="2800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3C599AC-7A35-D0CA-76AE-A61FFC9E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45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D393D5-5C25-90C1-96E1-090674D6FD0E}"/>
              </a:ext>
            </a:extLst>
          </p:cNvPr>
          <p:cNvSpPr txBox="1"/>
          <p:nvPr/>
        </p:nvSpPr>
        <p:spPr>
          <a:xfrm>
            <a:off x="1141046" y="422031"/>
            <a:ext cx="7862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Generalizing to Unseen Attribute Combinations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BB9A3B-E7BE-3510-7321-2FA40E08596A}"/>
              </a:ext>
            </a:extLst>
          </p:cNvPr>
          <p:cNvSpPr txBox="1"/>
          <p:nvPr/>
        </p:nvSpPr>
        <p:spPr>
          <a:xfrm>
            <a:off x="437661" y="1417560"/>
            <a:ext cx="278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dataset</a:t>
            </a:r>
            <a:r>
              <a:rPr lang="zh-CN" altLang="en-US" dirty="0"/>
              <a:t>：</a:t>
            </a:r>
            <a:r>
              <a:rPr lang="en-US" altLang="zh-CN" dirty="0"/>
              <a:t>CLEVR-</a:t>
            </a:r>
            <a:r>
              <a:rPr lang="en-US" altLang="zh-CN" dirty="0" err="1"/>
              <a:t>CoGenT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727978-8804-B779-43D3-A43A51D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2EFD9"/>
              </a:clrFrom>
              <a:clrTo>
                <a:srgbClr val="E2EF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539" y="2160203"/>
            <a:ext cx="7308213" cy="42294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CA4D2A-F369-FB41-DF4C-D2BF9CE29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153" y="123780"/>
            <a:ext cx="2371725" cy="1533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205EBD1-2333-C42F-3462-ED8E75499451}"/>
              </a:ext>
            </a:extLst>
          </p:cNvPr>
          <p:cNvSpPr txBox="1"/>
          <p:nvPr/>
        </p:nvSpPr>
        <p:spPr>
          <a:xfrm>
            <a:off x="54708" y="2160203"/>
            <a:ext cx="41378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split A: </a:t>
            </a:r>
          </a:p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cubes 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-gray, blue, brown or yellow</a:t>
            </a:r>
          </a:p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cylinders --red, green, purple or cyan; </a:t>
            </a:r>
          </a:p>
          <a:p>
            <a:endParaRPr lang="en-US" altLang="zh-CN" sz="1800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split B: </a:t>
            </a:r>
          </a:p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the opposite color-shape pairs for cubes and cylinders.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7DAB63-55B5-695E-6D8B-B0ADBE45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3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D393D5-5C25-90C1-96E1-090674D6FD0E}"/>
              </a:ext>
            </a:extLst>
          </p:cNvPr>
          <p:cNvSpPr txBox="1"/>
          <p:nvPr/>
        </p:nvSpPr>
        <p:spPr>
          <a:xfrm>
            <a:off x="3509109" y="100120"/>
            <a:ext cx="727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Generalizing to Questions from Humans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BB9A3B-E7BE-3510-7321-2FA40E08596A}"/>
              </a:ext>
            </a:extLst>
          </p:cNvPr>
          <p:cNvSpPr txBox="1"/>
          <p:nvPr/>
        </p:nvSpPr>
        <p:spPr>
          <a:xfrm>
            <a:off x="375137" y="922201"/>
            <a:ext cx="278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dataset</a:t>
            </a:r>
            <a:r>
              <a:rPr lang="zh-CN" altLang="en-US" dirty="0"/>
              <a:t>：</a:t>
            </a:r>
            <a:r>
              <a:rPr lang="en-US" altLang="zh-CN" dirty="0"/>
              <a:t> CLEVR-Humans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6018C6-E841-A1AF-5B17-066073DA66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2EFD9"/>
              </a:clrFrom>
              <a:clrTo>
                <a:srgbClr val="E2EF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99" y="2186417"/>
            <a:ext cx="4183743" cy="30635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55C07D-6D24-0A74-C9CE-C161CCBBD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2" y="1590393"/>
            <a:ext cx="5994288" cy="507110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41C84D-A7AE-B472-70AD-FE78798D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94CD-61B1-4BE0-B942-BDDA401436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20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10622</TotalTime>
  <Words>273</Words>
  <Application>Microsoft Office PowerPoint</Application>
  <PresentationFormat>宽屏</PresentationFormat>
  <Paragraphs>62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NimbusRomNo9L-Regu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zhen</dc:creator>
  <cp:lastModifiedBy>lu zhen</cp:lastModifiedBy>
  <cp:revision>200</cp:revision>
  <dcterms:created xsi:type="dcterms:W3CDTF">2024-01-02T08:44:06Z</dcterms:created>
  <dcterms:modified xsi:type="dcterms:W3CDTF">2024-02-09T03:52:37Z</dcterms:modified>
</cp:coreProperties>
</file>