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6.xml" ContentType="application/vnd.openxmlformats-officedocument.presentationml.notesSlid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7.xml" ContentType="application/vnd.openxmlformats-officedocument.presentationml.notesSlid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7" r:id="rId2"/>
    <p:sldId id="288" r:id="rId3"/>
    <p:sldId id="279" r:id="rId4"/>
    <p:sldId id="312" r:id="rId5"/>
    <p:sldId id="311" r:id="rId6"/>
    <p:sldId id="313" r:id="rId7"/>
    <p:sldId id="310" r:id="rId8"/>
    <p:sldId id="330" r:id="rId9"/>
    <p:sldId id="314" r:id="rId10"/>
    <p:sldId id="296" r:id="rId11"/>
    <p:sldId id="317" r:id="rId12"/>
    <p:sldId id="318" r:id="rId13"/>
    <p:sldId id="297" r:id="rId14"/>
    <p:sldId id="315" r:id="rId15"/>
    <p:sldId id="316" r:id="rId16"/>
    <p:sldId id="319" r:id="rId17"/>
    <p:sldId id="320" r:id="rId18"/>
    <p:sldId id="298" r:id="rId19"/>
    <p:sldId id="322" r:id="rId20"/>
    <p:sldId id="323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D00"/>
    <a:srgbClr val="40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93" d="800"/>
        <a:sy n="393" d="800"/>
      </p:scale>
      <p:origin x="0" y="-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915527078802055E-2"/>
          <c:y val="5.7821981548397856E-2"/>
          <c:w val="0.76730865641225965"/>
          <c:h val="0.808109727730159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’137104104100100</c:v>
                </c:pt>
                <c:pt idx="1">
                  <c:v>’137103107100100</c:v>
                </c:pt>
                <c:pt idx="2">
                  <c:v>’137103102100100</c:v>
                </c:pt>
                <c:pt idx="3">
                  <c:v>’137104101100100</c:v>
                </c:pt>
                <c:pt idx="4">
                  <c:v>’137101103100100</c:v>
                </c:pt>
                <c:pt idx="5">
                  <c:v>’137105102100100</c:v>
                </c:pt>
                <c:pt idx="6">
                  <c:v>’137103104100100</c:v>
                </c:pt>
                <c:pt idx="7">
                  <c:v>’137101104100100</c:v>
                </c:pt>
                <c:pt idx="8">
                  <c:v>’137104106100100</c:v>
                </c:pt>
                <c:pt idx="9">
                  <c:v>’137104103100100</c:v>
                </c:pt>
              </c:strCache>
            </c:strRef>
          </c:cat>
          <c:val>
            <c:numRef>
              <c:f>Sheet1!$B$2:$B$11</c:f>
              <c:numCache>
                <c:formatCode>#,##0_ </c:formatCode>
                <c:ptCount val="10"/>
                <c:pt idx="0">
                  <c:v>118906</c:v>
                </c:pt>
                <c:pt idx="1">
                  <c:v>76811</c:v>
                </c:pt>
                <c:pt idx="2">
                  <c:v>66178</c:v>
                </c:pt>
                <c:pt idx="3">
                  <c:v>63023</c:v>
                </c:pt>
                <c:pt idx="4">
                  <c:v>57933</c:v>
                </c:pt>
                <c:pt idx="5">
                  <c:v>51849</c:v>
                </c:pt>
                <c:pt idx="6">
                  <c:v>42765</c:v>
                </c:pt>
                <c:pt idx="7">
                  <c:v>37755</c:v>
                </c:pt>
                <c:pt idx="8">
                  <c:v>37157</c:v>
                </c:pt>
                <c:pt idx="9">
                  <c:v>35907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AB-4E03-A56A-EBA870D5C6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’137104104100100</c:v>
                </c:pt>
                <c:pt idx="1">
                  <c:v>’137103107100100</c:v>
                </c:pt>
                <c:pt idx="2">
                  <c:v>’137103102100100</c:v>
                </c:pt>
                <c:pt idx="3">
                  <c:v>’137104101100100</c:v>
                </c:pt>
                <c:pt idx="4">
                  <c:v>’137101103100100</c:v>
                </c:pt>
                <c:pt idx="5">
                  <c:v>’137105102100100</c:v>
                </c:pt>
                <c:pt idx="6">
                  <c:v>’137103104100100</c:v>
                </c:pt>
                <c:pt idx="7">
                  <c:v>’137101104100100</c:v>
                </c:pt>
                <c:pt idx="8">
                  <c:v>’137104106100100</c:v>
                </c:pt>
                <c:pt idx="9">
                  <c:v>’137104103100100</c:v>
                </c:pt>
              </c:strCache>
            </c:strRef>
          </c:cat>
          <c:val>
            <c:numRef>
              <c:f>Sheet1!$C$2:$C$11</c:f>
            </c:numRef>
          </c:val>
          <c:extLst>
            <c:ext xmlns:c16="http://schemas.microsoft.com/office/drawing/2014/chart" uri="{C3380CC4-5D6E-409C-BE32-E72D297353CC}">
              <c16:uniqueId val="{00000001-5CAB-4E03-A56A-EBA870D5C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4459336"/>
        <c:axId val="10444685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CTR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89C-4BC9-B5A2-BE4E563A87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’137104104100100</c:v>
                </c:pt>
                <c:pt idx="1">
                  <c:v>’137103107100100</c:v>
                </c:pt>
                <c:pt idx="2">
                  <c:v>’137103102100100</c:v>
                </c:pt>
                <c:pt idx="3">
                  <c:v>’137104101100100</c:v>
                </c:pt>
                <c:pt idx="4">
                  <c:v>’137101103100100</c:v>
                </c:pt>
                <c:pt idx="5">
                  <c:v>’137105102100100</c:v>
                </c:pt>
                <c:pt idx="6">
                  <c:v>’137103104100100</c:v>
                </c:pt>
                <c:pt idx="7">
                  <c:v>’137101104100100</c:v>
                </c:pt>
                <c:pt idx="8">
                  <c:v>’137104106100100</c:v>
                </c:pt>
                <c:pt idx="9">
                  <c:v>’137104103100100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0.14169999999999999</c:v>
                </c:pt>
                <c:pt idx="1">
                  <c:v>0.22389999999999999</c:v>
                </c:pt>
                <c:pt idx="2">
                  <c:v>0.21490000000000001</c:v>
                </c:pt>
                <c:pt idx="3">
                  <c:v>0.2102</c:v>
                </c:pt>
                <c:pt idx="4">
                  <c:v>0.1991</c:v>
                </c:pt>
                <c:pt idx="5">
                  <c:v>0.2233</c:v>
                </c:pt>
                <c:pt idx="6">
                  <c:v>0.1784</c:v>
                </c:pt>
                <c:pt idx="7">
                  <c:v>0.23719999999999999</c:v>
                </c:pt>
                <c:pt idx="8">
                  <c:v>0.17380000000000001</c:v>
                </c:pt>
                <c:pt idx="9">
                  <c:v>0.19789999999999999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AB-4E03-A56A-EBA870D5C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473768"/>
        <c:axId val="1044471472"/>
      </c:lineChart>
      <c:catAx>
        <c:axId val="1044459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44468520"/>
        <c:crosses val="autoZero"/>
        <c:auto val="1"/>
        <c:lblAlgn val="ctr"/>
        <c:lblOffset val="100"/>
        <c:noMultiLvlLbl val="0"/>
      </c:catAx>
      <c:valAx>
        <c:axId val="1044468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44459336"/>
        <c:crosses val="autoZero"/>
        <c:crossBetween val="between"/>
        <c:majorUnit val="40000"/>
      </c:valAx>
      <c:valAx>
        <c:axId val="1044471472"/>
        <c:scaling>
          <c:orientation val="minMax"/>
          <c:min val="0.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44473768"/>
        <c:crosses val="max"/>
        <c:crossBetween val="between"/>
        <c:majorUnit val="4.0000000000000008E-2"/>
      </c:valAx>
      <c:catAx>
        <c:axId val="10444737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4471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929555774499082"/>
          <c:y val="0.31685151081801249"/>
          <c:w val="6.8861650962436766E-2"/>
          <c:h val="0.358179096492762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668456798790349E-2"/>
          <c:y val="9.1290434565146933E-2"/>
          <c:w val="0.73893167785165859"/>
          <c:h val="0.718714122832562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投放广告数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230000063</c:v>
                </c:pt>
                <c:pt idx="1">
                  <c:v>230000065</c:v>
                </c:pt>
                <c:pt idx="2">
                  <c:v>230001025</c:v>
                </c:pt>
                <c:pt idx="3">
                  <c:v>230001710</c:v>
                </c:pt>
                <c:pt idx="4">
                  <c:v>230001696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</c:numRef>
          </c:val>
          <c:extLst>
            <c:ext xmlns:c16="http://schemas.microsoft.com/office/drawing/2014/chart" uri="{C3380CC4-5D6E-409C-BE32-E72D297353CC}">
              <c16:uniqueId val="{00000000-1898-49B5-9A8D-7A29CD7B4B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PV曝光量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230000063</c:v>
                </c:pt>
                <c:pt idx="1">
                  <c:v>230000065</c:v>
                </c:pt>
                <c:pt idx="2">
                  <c:v>230001025</c:v>
                </c:pt>
                <c:pt idx="3">
                  <c:v>230001710</c:v>
                </c:pt>
                <c:pt idx="4">
                  <c:v>230001696</c:v>
                </c:pt>
                <c:pt idx="5">
                  <c:v>others</c:v>
                </c:pt>
              </c:strCache>
            </c:strRef>
          </c:cat>
          <c:val>
            <c:numRef>
              <c:f>Sheet1!$C$2:$C$7</c:f>
              <c:numCache>
                <c:formatCode>#,##0_ </c:formatCode>
                <c:ptCount val="6"/>
                <c:pt idx="0">
                  <c:v>411980</c:v>
                </c:pt>
                <c:pt idx="1">
                  <c:v>145470</c:v>
                </c:pt>
                <c:pt idx="2">
                  <c:v>131106</c:v>
                </c:pt>
                <c:pt idx="3">
                  <c:v>72843</c:v>
                </c:pt>
                <c:pt idx="4">
                  <c:v>58624</c:v>
                </c:pt>
                <c:pt idx="5">
                  <c:v>181627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98-49B5-9A8D-7A29CD7B4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3917616"/>
        <c:axId val="75392155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CTR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230000063</c:v>
                </c:pt>
                <c:pt idx="1">
                  <c:v>230000065</c:v>
                </c:pt>
                <c:pt idx="2">
                  <c:v>230001025</c:v>
                </c:pt>
                <c:pt idx="3">
                  <c:v>230001710</c:v>
                </c:pt>
                <c:pt idx="4">
                  <c:v>230001696</c:v>
                </c:pt>
                <c:pt idx="5">
                  <c:v>others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0.24398800000000001</c:v>
                </c:pt>
                <c:pt idx="1">
                  <c:v>0.25607999999999997</c:v>
                </c:pt>
                <c:pt idx="2">
                  <c:v>0.304761</c:v>
                </c:pt>
                <c:pt idx="3">
                  <c:v>4.5014999999999999E-2</c:v>
                </c:pt>
                <c:pt idx="4">
                  <c:v>1.2468999999999999E-2</c:v>
                </c:pt>
                <c:pt idx="5">
                  <c:v>9.3879213993514177E-2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98-49B5-9A8D-7A29CD7B4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152608"/>
        <c:axId val="480155232"/>
      </c:lineChart>
      <c:catAx>
        <c:axId val="75391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3921552"/>
        <c:crosses val="autoZero"/>
        <c:auto val="1"/>
        <c:lblAlgn val="ctr"/>
        <c:lblOffset val="100"/>
        <c:noMultiLvlLbl val="0"/>
      </c:catAx>
      <c:valAx>
        <c:axId val="75392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3917616"/>
        <c:crosses val="autoZero"/>
        <c:crossBetween val="between"/>
        <c:majorUnit val="100000"/>
      </c:valAx>
      <c:valAx>
        <c:axId val="480155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0152608"/>
        <c:crosses val="max"/>
        <c:crossBetween val="between"/>
        <c:majorUnit val="0.1"/>
      </c:valAx>
      <c:catAx>
        <c:axId val="480152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01552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941507448734046"/>
          <c:y val="0.39628189220512033"/>
          <c:w val="0.10969744227014408"/>
          <c:h val="0.308555789902234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求和项:count</c:v>
                </c:pt>
              </c:strCache>
            </c:strRef>
          </c:tx>
          <c:spPr>
            <a:ln w="19050">
              <a:solidFill>
                <a:schemeClr val="bg1">
                  <a:lumMod val="65000"/>
                </a:schemeClr>
              </a:solidFill>
            </a:ln>
          </c:spPr>
          <c:explosion val="8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0F-4A46-ACED-710D7F17D1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0F-4A46-ACED-710D7F17D1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50F-4A46-ACED-710D7F17D19E}"/>
              </c:ext>
            </c:extLst>
          </c:dPt>
          <c:dLbls>
            <c:dLbl>
              <c:idx val="0"/>
              <c:layout>
                <c:manualLayout>
                  <c:x val="-0.2314263167801274"/>
                  <c:y val="-8.17502404233965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0558794702601438"/>
                      <c:h val="0.303743271811482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50F-4A46-ACED-710D7F17D19E}"/>
                </c:ext>
              </c:extLst>
            </c:dLbl>
            <c:dLbl>
              <c:idx val="1"/>
              <c:layout>
                <c:manualLayout>
                  <c:x val="0.21255538546290104"/>
                  <c:y val="-4.049002440759107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1757017966805062"/>
                      <c:h val="0.241813537027584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50F-4A46-ACED-710D7F17D19E}"/>
                </c:ext>
              </c:extLst>
            </c:dLbl>
            <c:dLbl>
              <c:idx val="2"/>
              <c:layout>
                <c:manualLayout>
                  <c:x val="-0.21263549487609842"/>
                  <c:y val="-4.1921386690112724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50F-4A46-ACED-710D7F17D1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bg1">
                      <a:lumMod val="9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102400_102401</c:v>
                </c:pt>
                <c:pt idx="1">
                  <c:v>101700_101704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411980</c:v>
                </c:pt>
                <c:pt idx="1">
                  <c:v>347648</c:v>
                </c:pt>
                <c:pt idx="2">
                  <c:v>242022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0F-4A46-ACED-710D7F17D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4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486402630550867E-2"/>
          <c:y val="5.9500778842741929E-2"/>
          <c:w val="0.75408137222075033"/>
          <c:h val="0.766028824198052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类型8</c:v>
                </c:pt>
                <c:pt idx="1">
                  <c:v>类型5</c:v>
                </c:pt>
                <c:pt idx="2">
                  <c:v>类型3</c:v>
                </c:pt>
                <c:pt idx="3">
                  <c:v>类型2</c:v>
                </c:pt>
                <c:pt idx="4">
                  <c:v>类型10</c:v>
                </c:pt>
              </c:strCache>
            </c:strRef>
          </c:cat>
          <c:val>
            <c:numRef>
              <c:f>Sheet1!$B$2:$B$6</c:f>
              <c:numCache>
                <c:formatCode>#,##0_ </c:formatCode>
                <c:ptCount val="5"/>
                <c:pt idx="0">
                  <c:v>685050</c:v>
                </c:pt>
                <c:pt idx="1">
                  <c:v>182457</c:v>
                </c:pt>
                <c:pt idx="2">
                  <c:v>76875</c:v>
                </c:pt>
                <c:pt idx="3">
                  <c:v>56417</c:v>
                </c:pt>
                <c:pt idx="4">
                  <c:v>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A-4F3E-959E-40093C5A1D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3920568"/>
        <c:axId val="753918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CTR</c:v>
                </c:pt>
              </c:strCache>
            </c:strRef>
          </c:tx>
          <c:spPr>
            <a:ln w="28575" cap="rnd">
              <a:solidFill>
                <a:srgbClr val="FFC000">
                  <a:alpha val="5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类型8</c:v>
                </c:pt>
                <c:pt idx="1">
                  <c:v>类型5</c:v>
                </c:pt>
                <c:pt idx="2">
                  <c:v>类型3</c:v>
                </c:pt>
                <c:pt idx="3">
                  <c:v>类型2</c:v>
                </c:pt>
                <c:pt idx="4">
                  <c:v>类型10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0.27609800000000001</c:v>
                </c:pt>
                <c:pt idx="1">
                  <c:v>2.9885999999999999E-2</c:v>
                </c:pt>
                <c:pt idx="2">
                  <c:v>4.4526999999999997E-2</c:v>
                </c:pt>
                <c:pt idx="3">
                  <c:v>1.0741000000000001E-2</c:v>
                </c:pt>
                <c:pt idx="4">
                  <c:v>0.192714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BA-4F3E-959E-40093C5A1D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390848"/>
        <c:axId val="478394456"/>
      </c:lineChart>
      <c:catAx>
        <c:axId val="753920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3918600"/>
        <c:crosses val="autoZero"/>
        <c:auto val="1"/>
        <c:lblAlgn val="ctr"/>
        <c:lblOffset val="100"/>
        <c:noMultiLvlLbl val="0"/>
      </c:catAx>
      <c:valAx>
        <c:axId val="7539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50000"/>
                </a:schemeClr>
              </a:solidFill>
              <a:prstDash val="sysDash"/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3920568"/>
        <c:crosses val="autoZero"/>
        <c:crossBetween val="between"/>
        <c:majorUnit val="200000"/>
      </c:valAx>
      <c:valAx>
        <c:axId val="47839445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8390848"/>
        <c:crosses val="max"/>
        <c:crossBetween val="between"/>
        <c:majorUnit val="0.1"/>
      </c:valAx>
      <c:catAx>
        <c:axId val="4783908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8394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291405266541225"/>
          <c:y val="0.27240450906845598"/>
          <c:w val="7.8786212446593507E-2"/>
          <c:h val="0.343165529643135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496826821289883E-2"/>
          <c:y val="7.0790144905136909E-2"/>
          <c:w val="0.81910974455927787"/>
          <c:h val="0.7650730774679834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类型2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0%</c:formatCode>
                <c:ptCount val="24"/>
                <c:pt idx="0">
                  <c:v>1.01971447994561E-2</c:v>
                </c:pt>
                <c:pt idx="1">
                  <c:v>1.22699386503067E-2</c:v>
                </c:pt>
                <c:pt idx="2">
                  <c:v>1.12781954887218E-2</c:v>
                </c:pt>
                <c:pt idx="3">
                  <c:v>6.3291139240506302E-3</c:v>
                </c:pt>
                <c:pt idx="4">
                  <c:v>9.0771558245083192E-3</c:v>
                </c:pt>
                <c:pt idx="5">
                  <c:v>2.0452099031216298E-2</c:v>
                </c:pt>
                <c:pt idx="6">
                  <c:v>1.40216698534098E-2</c:v>
                </c:pt>
                <c:pt idx="7">
                  <c:v>1.23334977799704E-2</c:v>
                </c:pt>
                <c:pt idx="8">
                  <c:v>7.4226804123711304E-3</c:v>
                </c:pt>
                <c:pt idx="9">
                  <c:v>9.9228224917309801E-3</c:v>
                </c:pt>
                <c:pt idx="10">
                  <c:v>9.0738423028785906E-3</c:v>
                </c:pt>
                <c:pt idx="11">
                  <c:v>8.6928525434642606E-3</c:v>
                </c:pt>
                <c:pt idx="12">
                  <c:v>7.2180451127819498E-3</c:v>
                </c:pt>
                <c:pt idx="13">
                  <c:v>1.16169544740973E-2</c:v>
                </c:pt>
                <c:pt idx="14">
                  <c:v>1.1428571428571401E-2</c:v>
                </c:pt>
                <c:pt idx="15">
                  <c:v>1.0238907849829299E-2</c:v>
                </c:pt>
                <c:pt idx="16">
                  <c:v>1.3835511145272801E-2</c:v>
                </c:pt>
                <c:pt idx="17">
                  <c:v>1.40734949179046E-2</c:v>
                </c:pt>
                <c:pt idx="18">
                  <c:v>1.0590631364562101E-2</c:v>
                </c:pt>
                <c:pt idx="19">
                  <c:v>1.19199659429544E-2</c:v>
                </c:pt>
                <c:pt idx="20">
                  <c:v>1.12329499866274E-2</c:v>
                </c:pt>
                <c:pt idx="21">
                  <c:v>1.14627460752554E-2</c:v>
                </c:pt>
                <c:pt idx="22">
                  <c:v>1.0863182618907801E-2</c:v>
                </c:pt>
                <c:pt idx="23">
                  <c:v>7.18208702999577E-3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3E-4310-A762-CDCEFF460D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类型3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0%</c:formatCode>
                <c:ptCount val="24"/>
                <c:pt idx="0">
                  <c:v>3.7141073657927501E-2</c:v>
                </c:pt>
                <c:pt idx="1">
                  <c:v>3.2278481012658199E-2</c:v>
                </c:pt>
                <c:pt idx="2">
                  <c:v>2.6516527424627599E-2</c:v>
                </c:pt>
                <c:pt idx="3">
                  <c:v>2.83311199645861E-2</c:v>
                </c:pt>
                <c:pt idx="4">
                  <c:v>2.7501185395922199E-2</c:v>
                </c:pt>
                <c:pt idx="5">
                  <c:v>3.4887991186191701E-2</c:v>
                </c:pt>
                <c:pt idx="6">
                  <c:v>4.7190313567215099E-2</c:v>
                </c:pt>
                <c:pt idx="7">
                  <c:v>4.5494830132939403E-2</c:v>
                </c:pt>
                <c:pt idx="8">
                  <c:v>4.4776119402985003E-2</c:v>
                </c:pt>
                <c:pt idx="9">
                  <c:v>4.5168667810177199E-2</c:v>
                </c:pt>
                <c:pt idx="10">
                  <c:v>4.62475768485184E-2</c:v>
                </c:pt>
                <c:pt idx="11">
                  <c:v>5.2477279390208097E-2</c:v>
                </c:pt>
                <c:pt idx="12">
                  <c:v>5.0232288037165999E-2</c:v>
                </c:pt>
                <c:pt idx="13">
                  <c:v>5.0964583933198901E-2</c:v>
                </c:pt>
                <c:pt idx="14">
                  <c:v>5.0530429927414799E-2</c:v>
                </c:pt>
                <c:pt idx="15">
                  <c:v>4.8057553956834503E-2</c:v>
                </c:pt>
                <c:pt idx="16">
                  <c:v>4.79951397326853E-2</c:v>
                </c:pt>
                <c:pt idx="17">
                  <c:v>5.0412465627864299E-2</c:v>
                </c:pt>
                <c:pt idx="18">
                  <c:v>4.3569711538461502E-2</c:v>
                </c:pt>
                <c:pt idx="19">
                  <c:v>4.8846269103985603E-2</c:v>
                </c:pt>
                <c:pt idx="20">
                  <c:v>5.0384286934244203E-2</c:v>
                </c:pt>
                <c:pt idx="21">
                  <c:v>4.5400238948626E-2</c:v>
                </c:pt>
                <c:pt idx="22">
                  <c:v>5.20898315658141E-2</c:v>
                </c:pt>
                <c:pt idx="23">
                  <c:v>4.3521928356210202E-2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3E-4310-A762-CDCEFF460D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类型5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Sheet1!$D$2:$D$25</c:f>
              <c:numCache>
                <c:formatCode>0%</c:formatCode>
                <c:ptCount val="24"/>
                <c:pt idx="0">
                  <c:v>1.1476131113881301E-2</c:v>
                </c:pt>
                <c:pt idx="1">
                  <c:v>1.29139762549468E-2</c:v>
                </c:pt>
                <c:pt idx="2">
                  <c:v>1.2479046377351401E-2</c:v>
                </c:pt>
                <c:pt idx="3">
                  <c:v>1.81714934696195E-2</c:v>
                </c:pt>
                <c:pt idx="4">
                  <c:v>2.6818638954073E-2</c:v>
                </c:pt>
                <c:pt idx="5">
                  <c:v>3.1654280209193503E-2</c:v>
                </c:pt>
                <c:pt idx="6">
                  <c:v>2.65581494966802E-2</c:v>
                </c:pt>
                <c:pt idx="7">
                  <c:v>2.8558125097004498E-2</c:v>
                </c:pt>
                <c:pt idx="8">
                  <c:v>2.76525398256687E-2</c:v>
                </c:pt>
                <c:pt idx="9">
                  <c:v>3.3328871636996299E-2</c:v>
                </c:pt>
                <c:pt idx="10">
                  <c:v>3.5333418990106599E-2</c:v>
                </c:pt>
                <c:pt idx="11">
                  <c:v>3.7041972018654203E-2</c:v>
                </c:pt>
                <c:pt idx="12">
                  <c:v>3.6375574523965802E-2</c:v>
                </c:pt>
                <c:pt idx="13">
                  <c:v>3.2514553457333499E-2</c:v>
                </c:pt>
                <c:pt idx="14">
                  <c:v>3.5218624085957301E-2</c:v>
                </c:pt>
                <c:pt idx="15">
                  <c:v>2.5077536552946301E-2</c:v>
                </c:pt>
                <c:pt idx="16">
                  <c:v>3.64576762962028E-2</c:v>
                </c:pt>
                <c:pt idx="17">
                  <c:v>4.1886195995784997E-2</c:v>
                </c:pt>
                <c:pt idx="18">
                  <c:v>3.6898395721925097E-2</c:v>
                </c:pt>
                <c:pt idx="19">
                  <c:v>4.1817171436510099E-2</c:v>
                </c:pt>
                <c:pt idx="20">
                  <c:v>4.7830773376448303E-2</c:v>
                </c:pt>
                <c:pt idx="21">
                  <c:v>4.55746367239101E-2</c:v>
                </c:pt>
                <c:pt idx="22">
                  <c:v>4.2214431784983901E-2</c:v>
                </c:pt>
                <c:pt idx="23">
                  <c:v>4.0657084188911702E-2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3E-4310-A762-CDCEFF460D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类型8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Sheet1!$E$2:$E$25</c:f>
              <c:numCache>
                <c:formatCode>0%</c:formatCode>
                <c:ptCount val="24"/>
                <c:pt idx="0">
                  <c:v>0.27612488521579398</c:v>
                </c:pt>
                <c:pt idx="1">
                  <c:v>0.255541481950601</c:v>
                </c:pt>
                <c:pt idx="2">
                  <c:v>0.253421309872922</c:v>
                </c:pt>
                <c:pt idx="3">
                  <c:v>0.23354759718396001</c:v>
                </c:pt>
                <c:pt idx="4">
                  <c:v>0.237964527027027</c:v>
                </c:pt>
                <c:pt idx="5">
                  <c:v>0.25903725562523</c:v>
                </c:pt>
                <c:pt idx="6">
                  <c:v>0.27935884854432402</c:v>
                </c:pt>
                <c:pt idx="7">
                  <c:v>0.28808282381184502</c:v>
                </c:pt>
                <c:pt idx="8">
                  <c:v>0.28526144092573702</c:v>
                </c:pt>
                <c:pt idx="9">
                  <c:v>0.284649597307368</c:v>
                </c:pt>
                <c:pt idx="10">
                  <c:v>0.28032767836393202</c:v>
                </c:pt>
                <c:pt idx="11">
                  <c:v>0.27597978970367298</c:v>
                </c:pt>
                <c:pt idx="12">
                  <c:v>0.27039836044575299</c:v>
                </c:pt>
                <c:pt idx="13">
                  <c:v>0.275627745089914</c:v>
                </c:pt>
                <c:pt idx="14">
                  <c:v>0.281451349505626</c:v>
                </c:pt>
                <c:pt idx="15">
                  <c:v>0.28091401622547202</c:v>
                </c:pt>
                <c:pt idx="16">
                  <c:v>0.28246203392653801</c:v>
                </c:pt>
                <c:pt idx="17">
                  <c:v>0.28287145066988201</c:v>
                </c:pt>
                <c:pt idx="18">
                  <c:v>0.27665410546284103</c:v>
                </c:pt>
                <c:pt idx="19">
                  <c:v>0.27395526565580303</c:v>
                </c:pt>
                <c:pt idx="20">
                  <c:v>0.26531188871984301</c:v>
                </c:pt>
                <c:pt idx="21">
                  <c:v>0.268992493921133</c:v>
                </c:pt>
                <c:pt idx="22">
                  <c:v>0.27248344449455197</c:v>
                </c:pt>
                <c:pt idx="23">
                  <c:v>0.27870158664172301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3E-4310-A762-CDCEFF460D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类型10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Sheet1!$F$2:$F$25</c:f>
              <c:numCache>
                <c:formatCode>0%</c:formatCode>
                <c:ptCount val="24"/>
                <c:pt idx="0">
                  <c:v>7.4074074074074001E-2</c:v>
                </c:pt>
                <c:pt idx="1">
                  <c:v>0.28571428571428498</c:v>
                </c:pt>
                <c:pt idx="2">
                  <c:v>0</c:v>
                </c:pt>
                <c:pt idx="3">
                  <c:v>0.33333333333333298</c:v>
                </c:pt>
                <c:pt idx="4">
                  <c:v>0</c:v>
                </c:pt>
                <c:pt idx="5">
                  <c:v>0.2</c:v>
                </c:pt>
                <c:pt idx="6">
                  <c:v>0.16666666666666599</c:v>
                </c:pt>
                <c:pt idx="7">
                  <c:v>0.23076923076923</c:v>
                </c:pt>
                <c:pt idx="8">
                  <c:v>4.6511627906976702E-2</c:v>
                </c:pt>
                <c:pt idx="9">
                  <c:v>0.162162162162162</c:v>
                </c:pt>
                <c:pt idx="10">
                  <c:v>0.25454545454545402</c:v>
                </c:pt>
                <c:pt idx="11">
                  <c:v>0.23076923076923</c:v>
                </c:pt>
                <c:pt idx="12">
                  <c:v>9.7560975609756101E-2</c:v>
                </c:pt>
                <c:pt idx="13">
                  <c:v>0.33333333333333298</c:v>
                </c:pt>
                <c:pt idx="14">
                  <c:v>0.35714285714285698</c:v>
                </c:pt>
                <c:pt idx="15">
                  <c:v>0.125</c:v>
                </c:pt>
                <c:pt idx="16">
                  <c:v>0.15384615384615299</c:v>
                </c:pt>
                <c:pt idx="17">
                  <c:v>0.148148148148148</c:v>
                </c:pt>
                <c:pt idx="18">
                  <c:v>0.24444444444444399</c:v>
                </c:pt>
                <c:pt idx="19">
                  <c:v>0.170212765957446</c:v>
                </c:pt>
                <c:pt idx="20">
                  <c:v>0.18518518518518501</c:v>
                </c:pt>
                <c:pt idx="21">
                  <c:v>0.23684210526315699</c:v>
                </c:pt>
                <c:pt idx="22">
                  <c:v>0.25581395348837199</c:v>
                </c:pt>
                <c:pt idx="23">
                  <c:v>0.134615384615384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3E-4310-A762-CDCEFF460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585928"/>
        <c:axId val="715583960"/>
      </c:lineChart>
      <c:catAx>
        <c:axId val="715585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583960"/>
        <c:crosses val="autoZero"/>
        <c:auto val="1"/>
        <c:lblAlgn val="ctr"/>
        <c:lblOffset val="100"/>
        <c:noMultiLvlLbl val="0"/>
      </c:catAx>
      <c:valAx>
        <c:axId val="71558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  <a:alpha val="50000"/>
                </a:schemeClr>
              </a:solidFill>
              <a:prstDash val="sysDot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5859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类型</a:t>
            </a:r>
            <a:r>
              <a:rPr lang="en-US" altLang="zh-CN" sz="1600" dirty="0"/>
              <a:t>8</a:t>
            </a:r>
            <a:endParaRPr lang="zh-CN" altLang="en-US" sz="1600" dirty="0"/>
          </a:p>
        </c:rich>
      </c:tx>
      <c:layout>
        <c:manualLayout>
          <c:xMode val="edge"/>
          <c:yMode val="edge"/>
          <c:x val="0.44649319933710963"/>
          <c:y val="5.9093454797102603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'8390272894417697957</c:v>
                </c:pt>
                <c:pt idx="1">
                  <c:v>'8390465404427801098</c:v>
                </c:pt>
                <c:pt idx="2">
                  <c:v>'8390262347072055304</c:v>
                </c:pt>
                <c:pt idx="3">
                  <c:v>'8390404739335806554</c:v>
                </c:pt>
                <c:pt idx="4">
                  <c:v>'8390450942386608675</c:v>
                </c:pt>
                <c:pt idx="5">
                  <c:v>'8390315526253027596</c:v>
                </c:pt>
                <c:pt idx="6">
                  <c:v>'8390266143715132170</c:v>
                </c:pt>
                <c:pt idx="7">
                  <c:v>'8390444191684042888</c:v>
                </c:pt>
                <c:pt idx="8">
                  <c:v>'8390340620840395588</c:v>
                </c:pt>
                <c:pt idx="9">
                  <c:v>'8390408677558032839</c:v>
                </c:pt>
              </c:strCache>
            </c:strRef>
          </c:cat>
          <c:val>
            <c:numRef>
              <c:f>Sheet1!$B$2:$B$11</c:f>
              <c:numCache>
                <c:formatCode>#,##0_ </c:formatCode>
                <c:ptCount val="10"/>
                <c:pt idx="0">
                  <c:v>68878</c:v>
                </c:pt>
                <c:pt idx="1">
                  <c:v>25576</c:v>
                </c:pt>
                <c:pt idx="2">
                  <c:v>23734</c:v>
                </c:pt>
                <c:pt idx="3">
                  <c:v>18707</c:v>
                </c:pt>
                <c:pt idx="4">
                  <c:v>18154</c:v>
                </c:pt>
                <c:pt idx="5">
                  <c:v>12477</c:v>
                </c:pt>
                <c:pt idx="6">
                  <c:v>5896</c:v>
                </c:pt>
                <c:pt idx="7">
                  <c:v>3185</c:v>
                </c:pt>
                <c:pt idx="8">
                  <c:v>2140</c:v>
                </c:pt>
                <c:pt idx="9">
                  <c:v>2058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45-4693-984A-C40AEEF34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447448"/>
        <c:axId val="6734500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'8390272894417697957</c:v>
                </c:pt>
                <c:pt idx="1">
                  <c:v>'8390465404427801098</c:v>
                </c:pt>
                <c:pt idx="2">
                  <c:v>'8390262347072055304</c:v>
                </c:pt>
                <c:pt idx="3">
                  <c:v>'8390404739335806554</c:v>
                </c:pt>
                <c:pt idx="4">
                  <c:v>'8390450942386608675</c:v>
                </c:pt>
                <c:pt idx="5">
                  <c:v>'8390315526253027596</c:v>
                </c:pt>
                <c:pt idx="6">
                  <c:v>'8390266143715132170</c:v>
                </c:pt>
                <c:pt idx="7">
                  <c:v>'8390444191684042888</c:v>
                </c:pt>
                <c:pt idx="8">
                  <c:v>'8390340620840395588</c:v>
                </c:pt>
                <c:pt idx="9">
                  <c:v>'8390408677558032839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1.04968204651703E-2</c:v>
                </c:pt>
                <c:pt idx="1">
                  <c:v>3.41335627150453E-2</c:v>
                </c:pt>
                <c:pt idx="2">
                  <c:v>3.3791185640852699E-2</c:v>
                </c:pt>
                <c:pt idx="3">
                  <c:v>2.9186935371785901E-2</c:v>
                </c:pt>
                <c:pt idx="4">
                  <c:v>5.1999559325768399E-2</c:v>
                </c:pt>
                <c:pt idx="5">
                  <c:v>2.56471908311292E-2</c:v>
                </c:pt>
                <c:pt idx="6">
                  <c:v>0.13008819538670199</c:v>
                </c:pt>
                <c:pt idx="7">
                  <c:v>6.7503924646781704E-2</c:v>
                </c:pt>
                <c:pt idx="8">
                  <c:v>9.5327102803738295E-2</c:v>
                </c:pt>
                <c:pt idx="9">
                  <c:v>1.11758989310009E-2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45-4693-984A-C40AEEF34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405608"/>
        <c:axId val="478405280"/>
      </c:lineChart>
      <c:catAx>
        <c:axId val="67344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3450072"/>
        <c:crosses val="autoZero"/>
        <c:auto val="1"/>
        <c:lblAlgn val="ctr"/>
        <c:lblOffset val="100"/>
        <c:noMultiLvlLbl val="0"/>
      </c:catAx>
      <c:valAx>
        <c:axId val="67345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3447448"/>
        <c:crosses val="autoZero"/>
        <c:crossBetween val="between"/>
        <c:majorUnit val="20000"/>
      </c:valAx>
      <c:valAx>
        <c:axId val="47840528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8405608"/>
        <c:crosses val="max"/>
        <c:crossBetween val="between"/>
        <c:majorUnit val="4.0000000000000008E-2"/>
      </c:valAx>
      <c:catAx>
        <c:axId val="478405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8405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类型</a:t>
            </a:r>
            <a:r>
              <a:rPr lang="en-US" altLang="zh-CN" sz="1600" dirty="0"/>
              <a:t>5</a:t>
            </a:r>
            <a:endParaRPr lang="zh-CN" altLang="en-US" sz="1600" dirty="0"/>
          </a:p>
        </c:rich>
      </c:tx>
      <c:layout>
        <c:manualLayout>
          <c:xMode val="edge"/>
          <c:yMode val="edge"/>
          <c:x val="0.44751780785997114"/>
          <c:y val="5.9093429800431717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'8390272894417697957</c:v>
                </c:pt>
                <c:pt idx="1">
                  <c:v>'8390465404427801098</c:v>
                </c:pt>
                <c:pt idx="2">
                  <c:v>'8390262347072055304</c:v>
                </c:pt>
                <c:pt idx="3">
                  <c:v>'8390404739335806554</c:v>
                </c:pt>
                <c:pt idx="4">
                  <c:v>'8390450942386608675</c:v>
                </c:pt>
                <c:pt idx="5">
                  <c:v>'8390315526253027596</c:v>
                </c:pt>
                <c:pt idx="6">
                  <c:v>'8390266143715132170</c:v>
                </c:pt>
                <c:pt idx="7">
                  <c:v>'8390444191684042888</c:v>
                </c:pt>
                <c:pt idx="8">
                  <c:v>'8390340620840395588</c:v>
                </c:pt>
                <c:pt idx="9">
                  <c:v>'8390408677558032839</c:v>
                </c:pt>
              </c:strCache>
            </c:strRef>
          </c:cat>
          <c:val>
            <c:numRef>
              <c:f>Sheet1!$B$2:$B$11</c:f>
              <c:numCache>
                <c:formatCode>#,##0_ </c:formatCode>
                <c:ptCount val="10"/>
                <c:pt idx="0">
                  <c:v>68878</c:v>
                </c:pt>
                <c:pt idx="1">
                  <c:v>25576</c:v>
                </c:pt>
                <c:pt idx="2">
                  <c:v>23734</c:v>
                </c:pt>
                <c:pt idx="3">
                  <c:v>18707</c:v>
                </c:pt>
                <c:pt idx="4">
                  <c:v>18154</c:v>
                </c:pt>
                <c:pt idx="5">
                  <c:v>12477</c:v>
                </c:pt>
                <c:pt idx="6">
                  <c:v>5896</c:v>
                </c:pt>
                <c:pt idx="7">
                  <c:v>3185</c:v>
                </c:pt>
                <c:pt idx="8">
                  <c:v>2140</c:v>
                </c:pt>
                <c:pt idx="9">
                  <c:v>2058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45-4693-984A-C40AEEF34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447448"/>
        <c:axId val="6734500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'8390272894417697957</c:v>
                </c:pt>
                <c:pt idx="1">
                  <c:v>'8390465404427801098</c:v>
                </c:pt>
                <c:pt idx="2">
                  <c:v>'8390262347072055304</c:v>
                </c:pt>
                <c:pt idx="3">
                  <c:v>'8390404739335806554</c:v>
                </c:pt>
                <c:pt idx="4">
                  <c:v>'8390450942386608675</c:v>
                </c:pt>
                <c:pt idx="5">
                  <c:v>'8390315526253027596</c:v>
                </c:pt>
                <c:pt idx="6">
                  <c:v>'8390266143715132170</c:v>
                </c:pt>
                <c:pt idx="7">
                  <c:v>'8390444191684042888</c:v>
                </c:pt>
                <c:pt idx="8">
                  <c:v>'8390340620840395588</c:v>
                </c:pt>
                <c:pt idx="9">
                  <c:v>'8390408677558032839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1.049682E-2</c:v>
                </c:pt>
                <c:pt idx="1">
                  <c:v>3.4133562999999999E-2</c:v>
                </c:pt>
                <c:pt idx="2">
                  <c:v>3.3791186000000001E-2</c:v>
                </c:pt>
                <c:pt idx="3">
                  <c:v>2.9186935000000001E-2</c:v>
                </c:pt>
                <c:pt idx="4">
                  <c:v>5.1999559000000001E-2</c:v>
                </c:pt>
                <c:pt idx="5">
                  <c:v>2.5647191E-2</c:v>
                </c:pt>
                <c:pt idx="6">
                  <c:v>0.13008819499999999</c:v>
                </c:pt>
                <c:pt idx="7">
                  <c:v>6.7503925000000006E-2</c:v>
                </c:pt>
                <c:pt idx="8">
                  <c:v>9.5327102999999996E-2</c:v>
                </c:pt>
                <c:pt idx="9">
                  <c:v>1.1175899E-2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45-4693-984A-C40AEEF34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405608"/>
        <c:axId val="478405280"/>
      </c:lineChart>
      <c:catAx>
        <c:axId val="67344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3450072"/>
        <c:crosses val="autoZero"/>
        <c:auto val="1"/>
        <c:lblAlgn val="ctr"/>
        <c:lblOffset val="100"/>
        <c:noMultiLvlLbl val="0"/>
      </c:catAx>
      <c:valAx>
        <c:axId val="67345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3447448"/>
        <c:crosses val="autoZero"/>
        <c:crossBetween val="between"/>
        <c:majorUnit val="20000"/>
      </c:valAx>
      <c:valAx>
        <c:axId val="47840528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8405608"/>
        <c:crosses val="max"/>
        <c:crossBetween val="between"/>
        <c:majorUnit val="4.0000000000000008E-2"/>
      </c:valAx>
      <c:catAx>
        <c:axId val="478405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8405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类型</a:t>
            </a:r>
            <a:r>
              <a:rPr lang="en-US" altLang="zh-CN" sz="1600" dirty="0"/>
              <a:t>3</a:t>
            </a:r>
            <a:endParaRPr lang="zh-CN" altLang="en-US" sz="1600" dirty="0"/>
          </a:p>
        </c:rich>
      </c:tx>
      <c:layout>
        <c:manualLayout>
          <c:xMode val="edge"/>
          <c:yMode val="edge"/>
          <c:x val="0.48756451754316621"/>
          <c:y val="9.069663329792843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460984763008072"/>
          <c:y val="6.2773550339184442E-2"/>
          <c:w val="0.77759018801536783"/>
          <c:h val="0.775516031154969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'8390229093704413749</c:v>
                </c:pt>
              </c:strCache>
            </c:strRef>
          </c:cat>
          <c:val>
            <c:numRef>
              <c:f>Sheet1!$B$2</c:f>
              <c:numCache>
                <c:formatCode>#,##0_ </c:formatCode>
                <c:ptCount val="1"/>
                <c:pt idx="0">
                  <c:v>76875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45-4693-984A-C40AEEF34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447448"/>
        <c:axId val="6734500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</c:f>
              <c:strCache>
                <c:ptCount val="1"/>
                <c:pt idx="0">
                  <c:v>'8390229093704413749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4.4526828999999997E-2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45-4693-984A-C40AEEF34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405608"/>
        <c:axId val="478405280"/>
      </c:lineChart>
      <c:catAx>
        <c:axId val="67344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3450072"/>
        <c:crosses val="autoZero"/>
        <c:auto val="1"/>
        <c:lblAlgn val="ctr"/>
        <c:lblOffset val="100"/>
        <c:noMultiLvlLbl val="0"/>
      </c:catAx>
      <c:valAx>
        <c:axId val="67345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3447448"/>
        <c:crosses val="autoZero"/>
        <c:crossBetween val="between"/>
        <c:majorUnit val="40000"/>
      </c:valAx>
      <c:valAx>
        <c:axId val="47840528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8405608"/>
        <c:crosses val="max"/>
        <c:crossBetween val="between"/>
        <c:majorUnit val="4.0000000000000008E-2"/>
      </c:valAx>
      <c:catAx>
        <c:axId val="478405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8405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类型</a:t>
            </a:r>
            <a:r>
              <a:rPr lang="en-US" altLang="zh-CN" sz="1600" dirty="0"/>
              <a:t>2</a:t>
            </a:r>
            <a:endParaRPr lang="zh-CN" altLang="en-US" sz="1600" dirty="0"/>
          </a:p>
        </c:rich>
      </c:tx>
      <c:layout>
        <c:manualLayout>
          <c:xMode val="edge"/>
          <c:yMode val="edge"/>
          <c:x val="0.46318410756985379"/>
          <c:y val="0.10062294599499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'8390422898336367555</c:v>
                </c:pt>
                <c:pt idx="1">
                  <c:v>'8390223573345972946</c:v>
                </c:pt>
                <c:pt idx="2">
                  <c:v>'8390483109367134434</c:v>
                </c:pt>
                <c:pt idx="3">
                  <c:v>'8390219183871226435</c:v>
                </c:pt>
                <c:pt idx="4">
                  <c:v>'8390463243185524240</c:v>
                </c:pt>
              </c:strCache>
            </c:strRef>
          </c:cat>
          <c:val>
            <c:numRef>
              <c:f>Sheet1!$B$2:$B$6</c:f>
              <c:numCache>
                <c:formatCode>#,##0_ </c:formatCode>
                <c:ptCount val="5"/>
                <c:pt idx="0">
                  <c:v>53055</c:v>
                </c:pt>
                <c:pt idx="1">
                  <c:v>2049</c:v>
                </c:pt>
                <c:pt idx="2">
                  <c:v>655</c:v>
                </c:pt>
                <c:pt idx="3">
                  <c:v>651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45-4693-984A-C40AEEF34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447448"/>
        <c:axId val="6734500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'8390422898336367555</c:v>
                </c:pt>
                <c:pt idx="1">
                  <c:v>'8390223573345972946</c:v>
                </c:pt>
                <c:pt idx="2">
                  <c:v>'8390483109367134434</c:v>
                </c:pt>
                <c:pt idx="3">
                  <c:v>'8390219183871226435</c:v>
                </c:pt>
                <c:pt idx="4">
                  <c:v>'8390463243185524240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1.0555083999999999E-2</c:v>
                </c:pt>
                <c:pt idx="1">
                  <c:v>6.8326009999999998E-3</c:v>
                </c:pt>
                <c:pt idx="2">
                  <c:v>1.5267176E-2</c:v>
                </c:pt>
                <c:pt idx="3">
                  <c:v>3.3794163000000002E-2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45-4693-984A-C40AEEF34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405608"/>
        <c:axId val="478405280"/>
      </c:lineChart>
      <c:catAx>
        <c:axId val="67344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3450072"/>
        <c:crosses val="autoZero"/>
        <c:auto val="1"/>
        <c:lblAlgn val="ctr"/>
        <c:lblOffset val="100"/>
        <c:noMultiLvlLbl val="0"/>
      </c:catAx>
      <c:valAx>
        <c:axId val="67345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3447448"/>
        <c:crosses val="autoZero"/>
        <c:crossBetween val="between"/>
        <c:majorUnit val="20000"/>
      </c:valAx>
      <c:valAx>
        <c:axId val="47840528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8405608"/>
        <c:crosses val="max"/>
        <c:crossBetween val="between"/>
        <c:majorUnit val="4.0000000000000008E-2"/>
      </c:valAx>
      <c:catAx>
        <c:axId val="478405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8405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405298776058517E-2"/>
          <c:y val="4.075354513276621E-2"/>
          <c:w val="0.87939463665476969"/>
          <c:h val="0.751461594040315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960_640</c:v>
                </c:pt>
                <c:pt idx="1">
                  <c:v>1280_720</c:v>
                </c:pt>
                <c:pt idx="2">
                  <c:v>320_480</c:v>
                </c:pt>
                <c:pt idx="3">
                  <c:v>100_640</c:v>
                </c:pt>
                <c:pt idx="4">
                  <c:v>160_640</c:v>
                </c:pt>
                <c:pt idx="5">
                  <c:v>240_720</c:v>
                </c:pt>
                <c:pt idx="6">
                  <c:v>320_640</c:v>
                </c:pt>
                <c:pt idx="7">
                  <c:v>300_300</c:v>
                </c:pt>
              </c:strCache>
            </c:strRef>
          </c:cat>
          <c:val>
            <c:numRef>
              <c:f>Sheet1!$B$2:$B$9</c:f>
              <c:numCache>
                <c:formatCode>#,##0_ </c:formatCode>
                <c:ptCount val="8"/>
                <c:pt idx="0">
                  <c:v>511538</c:v>
                </c:pt>
                <c:pt idx="1">
                  <c:v>250000</c:v>
                </c:pt>
                <c:pt idx="2">
                  <c:v>74894</c:v>
                </c:pt>
                <c:pt idx="3">
                  <c:v>53059</c:v>
                </c:pt>
                <c:pt idx="4">
                  <c:v>38053</c:v>
                </c:pt>
                <c:pt idx="5">
                  <c:v>23873</c:v>
                </c:pt>
                <c:pt idx="6">
                  <c:v>22073</c:v>
                </c:pt>
                <c:pt idx="7">
                  <c:v>18710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54-4340-A0E5-530A61877E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960_640</c:v>
                </c:pt>
                <c:pt idx="1">
                  <c:v>1280_720</c:v>
                </c:pt>
                <c:pt idx="2">
                  <c:v>320_480</c:v>
                </c:pt>
                <c:pt idx="3">
                  <c:v>100_640</c:v>
                </c:pt>
                <c:pt idx="4">
                  <c:v>160_640</c:v>
                </c:pt>
                <c:pt idx="5">
                  <c:v>240_720</c:v>
                </c:pt>
                <c:pt idx="6">
                  <c:v>320_640</c:v>
                </c:pt>
                <c:pt idx="7">
                  <c:v>300_300</c:v>
                </c:pt>
              </c:strCache>
            </c:strRef>
          </c:cat>
          <c:val>
            <c:numRef>
              <c:f>Sheet1!$C$2:$C$9</c:f>
            </c:numRef>
          </c:val>
          <c:extLst>
            <c:ext xmlns:c16="http://schemas.microsoft.com/office/drawing/2014/chart" uri="{C3380CC4-5D6E-409C-BE32-E72D297353CC}">
              <c16:uniqueId val="{00000001-9454-4340-A0E5-530A61877E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2032296"/>
        <c:axId val="7620362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CTR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960_640</c:v>
                </c:pt>
                <c:pt idx="1">
                  <c:v>1280_720</c:v>
                </c:pt>
                <c:pt idx="2">
                  <c:v>320_480</c:v>
                </c:pt>
                <c:pt idx="3">
                  <c:v>100_640</c:v>
                </c:pt>
                <c:pt idx="4">
                  <c:v>160_640</c:v>
                </c:pt>
                <c:pt idx="5">
                  <c:v>240_720</c:v>
                </c:pt>
                <c:pt idx="6">
                  <c:v>320_640</c:v>
                </c:pt>
                <c:pt idx="7">
                  <c:v>300_300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0.26588600000000001</c:v>
                </c:pt>
                <c:pt idx="1">
                  <c:v>0.226132</c:v>
                </c:pt>
                <c:pt idx="2">
                  <c:v>1.9894999999999999E-2</c:v>
                </c:pt>
                <c:pt idx="3">
                  <c:v>1.0553999999999999E-2</c:v>
                </c:pt>
                <c:pt idx="4">
                  <c:v>3.1350999999999997E-2</c:v>
                </c:pt>
                <c:pt idx="5">
                  <c:v>3.3593999999999999E-2</c:v>
                </c:pt>
                <c:pt idx="6">
                  <c:v>5.3414000000000003E-2</c:v>
                </c:pt>
                <c:pt idx="7">
                  <c:v>2.9236000000000002E-2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54-4340-A0E5-530A61877E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922536"/>
        <c:axId val="485308312"/>
      </c:lineChart>
      <c:catAx>
        <c:axId val="762032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2036232"/>
        <c:crosses val="autoZero"/>
        <c:auto val="1"/>
        <c:lblAlgn val="ctr"/>
        <c:lblOffset val="100"/>
        <c:noMultiLvlLbl val="0"/>
      </c:catAx>
      <c:valAx>
        <c:axId val="762036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50000"/>
                </a:schemeClr>
              </a:solidFill>
              <a:prstDash val="sysDash"/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2032296"/>
        <c:crosses val="autoZero"/>
        <c:crossBetween val="between"/>
      </c:valAx>
      <c:valAx>
        <c:axId val="4853083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3922536"/>
        <c:crosses val="max"/>
        <c:crossBetween val="between"/>
      </c:valAx>
      <c:catAx>
        <c:axId val="753922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3083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运营商0</c:v>
                </c:pt>
                <c:pt idx="1">
                  <c:v>运营商1</c:v>
                </c:pt>
                <c:pt idx="2">
                  <c:v>运营商2</c:v>
                </c:pt>
                <c:pt idx="3">
                  <c:v>运营商3</c:v>
                </c:pt>
              </c:strCache>
            </c:strRef>
          </c:cat>
          <c:val>
            <c:numRef>
              <c:f>Sheet1!$B$2:$B$5</c:f>
              <c:numCache>
                <c:formatCode>#,##0_ </c:formatCode>
                <c:ptCount val="4"/>
                <c:pt idx="0">
                  <c:v>80029</c:v>
                </c:pt>
                <c:pt idx="1">
                  <c:v>748794</c:v>
                </c:pt>
                <c:pt idx="2">
                  <c:v>104380</c:v>
                </c:pt>
                <c:pt idx="3">
                  <c:v>68447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F-40A6-A906-9431FA572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5634144"/>
        <c:axId val="72563545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CTR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运营商0</c:v>
                </c:pt>
                <c:pt idx="1">
                  <c:v>运营商1</c:v>
                </c:pt>
                <c:pt idx="2">
                  <c:v>运营商2</c:v>
                </c:pt>
                <c:pt idx="3">
                  <c:v>运营商3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4.4184000000000001E-2</c:v>
                </c:pt>
                <c:pt idx="1">
                  <c:v>0.21495600000000001</c:v>
                </c:pt>
                <c:pt idx="2">
                  <c:v>0.19939599999999999</c:v>
                </c:pt>
                <c:pt idx="3">
                  <c:v>0.196941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8F-40A6-A906-9431FA572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8845672"/>
        <c:axId val="728846000"/>
      </c:lineChart>
      <c:catAx>
        <c:axId val="72563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5635456"/>
        <c:crosses val="autoZero"/>
        <c:auto val="1"/>
        <c:lblAlgn val="ctr"/>
        <c:lblOffset val="100"/>
        <c:noMultiLvlLbl val="0"/>
      </c:catAx>
      <c:valAx>
        <c:axId val="72563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5634144"/>
        <c:crosses val="autoZero"/>
        <c:crossBetween val="between"/>
        <c:majorUnit val="200000"/>
      </c:valAx>
      <c:valAx>
        <c:axId val="7288460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8845672"/>
        <c:crosses val="max"/>
        <c:crossBetween val="between"/>
      </c:valAx>
      <c:catAx>
        <c:axId val="728845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88460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B1E-4E03-B16A-D4ED9DE254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操作系统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0.91140358934219357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1E-4E03-B16A-D4ED9DE254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操作系统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8.8596410657806463E-2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1E-4E03-B16A-D4ED9DE25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7746992"/>
        <c:axId val="737747648"/>
      </c:barChart>
      <c:catAx>
        <c:axId val="737746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7747648"/>
        <c:crosses val="autoZero"/>
        <c:auto val="1"/>
        <c:lblAlgn val="ctr"/>
        <c:lblOffset val="100"/>
        <c:noMultiLvlLbl val="0"/>
      </c:catAx>
      <c:valAx>
        <c:axId val="737747648"/>
        <c:scaling>
          <c:orientation val="minMax"/>
          <c:min val="0"/>
        </c:scaling>
        <c:delete val="1"/>
        <c:axPos val="b"/>
        <c:numFmt formatCode="0%" sourceLinked="1"/>
        <c:majorTickMark val="none"/>
        <c:minorTickMark val="none"/>
        <c:tickLblPos val="nextTo"/>
        <c:crossAx val="73774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73348592274943"/>
          <c:y val="0"/>
          <c:w val="0.48403796319438058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曝光占比</c:v>
                </c:pt>
              </c:strCache>
            </c:strRef>
          </c:tx>
          <c:spPr>
            <a:ln>
              <a:solidFill>
                <a:schemeClr val="bg1">
                  <a:alpha val="50000"/>
                </a:schemeClr>
              </a:solidFill>
            </a:ln>
          </c:spPr>
          <c:explosion val="6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74-4921-AF65-7FCD692D2F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74-4921-AF65-7FCD692D2F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74-4921-AF65-7FCD692D2F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74-4921-AF65-7FCD692D2FB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74-4921-AF65-7FCD692D2FB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774-4921-AF65-7FCD692D2FB2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74-4921-AF65-7FCD692D2FB2}"/>
                </c:ext>
              </c:extLst>
            </c:dLbl>
            <c:dLbl>
              <c:idx val="1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74-4921-AF65-7FCD692D2FB2}"/>
                </c:ext>
              </c:extLst>
            </c:dLbl>
            <c:dLbl>
              <c:idx val="2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74-4921-AF65-7FCD692D2F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Oppo</c:v>
                </c:pt>
                <c:pt idx="1">
                  <c:v>Vivo</c:v>
                </c:pt>
                <c:pt idx="2">
                  <c:v>Huawei</c:v>
                </c:pt>
                <c:pt idx="3">
                  <c:v>Xiaomi</c:v>
                </c:pt>
                <c:pt idx="4">
                  <c:v>Apple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0.2081245944192083</c:v>
                </c:pt>
                <c:pt idx="1">
                  <c:v>0.20231018818948734</c:v>
                </c:pt>
                <c:pt idx="2">
                  <c:v>0.14709129935606249</c:v>
                </c:pt>
                <c:pt idx="3">
                  <c:v>8.1037288474017866E-2</c:v>
                </c:pt>
                <c:pt idx="4">
                  <c:v>7.1829481355762989E-2</c:v>
                </c:pt>
                <c:pt idx="5">
                  <c:v>0.28960714820546096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774-4921-AF65-7FCD692D2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94953736093418E-2"/>
          <c:y val="0.10271172047210042"/>
          <c:w val="0.88824991542118537"/>
          <c:h val="0.692032584679015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#,##0_ </c:formatCode>
                <c:ptCount val="24"/>
                <c:pt idx="0">
                  <c:v>42866</c:v>
                </c:pt>
                <c:pt idx="1">
                  <c:v>20077</c:v>
                </c:pt>
                <c:pt idx="2">
                  <c:v>13014</c:v>
                </c:pt>
                <c:pt idx="3">
                  <c:v>9683</c:v>
                </c:pt>
                <c:pt idx="4">
                  <c:v>10491</c:v>
                </c:pt>
                <c:pt idx="5">
                  <c:v>18134</c:v>
                </c:pt>
                <c:pt idx="6">
                  <c:v>27831</c:v>
                </c:pt>
                <c:pt idx="7">
                  <c:v>38540</c:v>
                </c:pt>
                <c:pt idx="8">
                  <c:v>44898</c:v>
                </c:pt>
                <c:pt idx="9">
                  <c:v>47003</c:v>
                </c:pt>
                <c:pt idx="10">
                  <c:v>49069</c:v>
                </c:pt>
                <c:pt idx="11">
                  <c:v>50689</c:v>
                </c:pt>
                <c:pt idx="12">
                  <c:v>53460</c:v>
                </c:pt>
                <c:pt idx="13">
                  <c:v>49926</c:v>
                </c:pt>
                <c:pt idx="14">
                  <c:v>46951</c:v>
                </c:pt>
                <c:pt idx="15">
                  <c:v>53329</c:v>
                </c:pt>
                <c:pt idx="16">
                  <c:v>49879</c:v>
                </c:pt>
                <c:pt idx="17">
                  <c:v>51618</c:v>
                </c:pt>
                <c:pt idx="18">
                  <c:v>52317</c:v>
                </c:pt>
                <c:pt idx="19">
                  <c:v>54018</c:v>
                </c:pt>
                <c:pt idx="20">
                  <c:v>60738</c:v>
                </c:pt>
                <c:pt idx="21">
                  <c:v>62302</c:v>
                </c:pt>
                <c:pt idx="22">
                  <c:v>55675</c:v>
                </c:pt>
                <c:pt idx="23">
                  <c:v>39142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C-4527-8071-77EB70DF7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891368"/>
        <c:axId val="549283136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CTR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0%</c:formatCode>
                <c:ptCount val="24"/>
                <c:pt idx="0">
                  <c:v>8.0623E-2</c:v>
                </c:pt>
                <c:pt idx="1">
                  <c:v>9.2544000000000001E-2</c:v>
                </c:pt>
                <c:pt idx="2">
                  <c:v>9.1133000000000006E-2</c:v>
                </c:pt>
                <c:pt idx="3">
                  <c:v>9.2533000000000004E-2</c:v>
                </c:pt>
                <c:pt idx="4">
                  <c:v>0.12115099999999999</c:v>
                </c:pt>
                <c:pt idx="5">
                  <c:v>0.16758600000000001</c:v>
                </c:pt>
                <c:pt idx="6">
                  <c:v>0.194998</c:v>
                </c:pt>
                <c:pt idx="7">
                  <c:v>0.20884800000000001</c:v>
                </c:pt>
                <c:pt idx="8">
                  <c:v>0.21426300000000001</c:v>
                </c:pt>
                <c:pt idx="9">
                  <c:v>0.21088000000000001</c:v>
                </c:pt>
                <c:pt idx="10">
                  <c:v>0.20654600000000001</c:v>
                </c:pt>
                <c:pt idx="11">
                  <c:v>0.20913799999999999</c:v>
                </c:pt>
                <c:pt idx="12">
                  <c:v>0.20637900000000001</c:v>
                </c:pt>
                <c:pt idx="13">
                  <c:v>0.20888899999999999</c:v>
                </c:pt>
                <c:pt idx="14">
                  <c:v>0.21160399999999999</c:v>
                </c:pt>
                <c:pt idx="15">
                  <c:v>0.196685</c:v>
                </c:pt>
                <c:pt idx="16">
                  <c:v>0.21377699999999999</c:v>
                </c:pt>
                <c:pt idx="17">
                  <c:v>0.219226</c:v>
                </c:pt>
                <c:pt idx="18">
                  <c:v>0.215035</c:v>
                </c:pt>
                <c:pt idx="19">
                  <c:v>0.21763099999999999</c:v>
                </c:pt>
                <c:pt idx="20">
                  <c:v>0.210593</c:v>
                </c:pt>
                <c:pt idx="21">
                  <c:v>0.213203</c:v>
                </c:pt>
                <c:pt idx="22">
                  <c:v>0.215447</c:v>
                </c:pt>
                <c:pt idx="23">
                  <c:v>0.214527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2C-4527-8071-77EB70DF7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3212216"/>
        <c:axId val="735058032"/>
      </c:lineChart>
      <c:valAx>
        <c:axId val="549283136"/>
        <c:scaling>
          <c:orientation val="minMax"/>
        </c:scaling>
        <c:delete val="0"/>
        <c:axPos val="l"/>
        <c:numFmt formatCode="#,##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891368"/>
        <c:crossesAt val="1"/>
        <c:crossBetween val="midCat"/>
      </c:valAx>
      <c:catAx>
        <c:axId val="548891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9283136"/>
        <c:crosses val="autoZero"/>
        <c:auto val="1"/>
        <c:lblAlgn val="ctr"/>
        <c:lblOffset val="100"/>
        <c:noMultiLvlLbl val="0"/>
      </c:catAx>
      <c:valAx>
        <c:axId val="7350580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3212216"/>
        <c:crosses val="max"/>
        <c:crossBetween val="between"/>
      </c:valAx>
      <c:catAx>
        <c:axId val="733212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35058032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42623102569823434"/>
          <c:y val="0.90017979981892338"/>
          <c:w val="0.14753794860353134"/>
          <c:h val="8.00431544481378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流量</a:t>
            </a:r>
            <a:r>
              <a:rPr lang="en-US" altLang="zh-CN" dirty="0"/>
              <a:t>TOP5</a:t>
            </a:r>
            <a:r>
              <a:rPr lang="zh-CN" altLang="en-US" dirty="0"/>
              <a:t>省份 </a:t>
            </a:r>
            <a:r>
              <a:rPr lang="en-US" altLang="zh-CN" dirty="0"/>
              <a:t>—— </a:t>
            </a:r>
            <a:r>
              <a:rPr lang="zh-CN" altLang="en-US" dirty="0"/>
              <a:t>各时间段</a:t>
            </a:r>
            <a:r>
              <a:rPr lang="en-US" altLang="zh-CN" dirty="0"/>
              <a:t>CTR</a:t>
            </a:r>
            <a:r>
              <a:rPr lang="zh-CN" altLang="en-US" dirty="0"/>
              <a:t>表现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137101000000000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0%</c:formatCode>
                <c:ptCount val="24"/>
                <c:pt idx="0">
                  <c:v>7.9974408189379398E-2</c:v>
                </c:pt>
                <c:pt idx="1">
                  <c:v>8.4124830393487102E-2</c:v>
                </c:pt>
                <c:pt idx="2">
                  <c:v>4.9618320610687001E-2</c:v>
                </c:pt>
                <c:pt idx="3">
                  <c:v>9.34579439252336E-2</c:v>
                </c:pt>
                <c:pt idx="4">
                  <c:v>0.12020033388981601</c:v>
                </c:pt>
                <c:pt idx="5">
                  <c:v>0.17400275103163601</c:v>
                </c:pt>
                <c:pt idx="6">
                  <c:v>0.188442211055276</c:v>
                </c:pt>
                <c:pt idx="7">
                  <c:v>0.20295055821371599</c:v>
                </c:pt>
                <c:pt idx="8">
                  <c:v>0.201516793066088</c:v>
                </c:pt>
                <c:pt idx="9">
                  <c:v>0.20498220640569301</c:v>
                </c:pt>
                <c:pt idx="10">
                  <c:v>0.21319444444444399</c:v>
                </c:pt>
                <c:pt idx="11">
                  <c:v>0.20540353307932099</c:v>
                </c:pt>
                <c:pt idx="12">
                  <c:v>0.20708446866485</c:v>
                </c:pt>
                <c:pt idx="13">
                  <c:v>0.19836956521739099</c:v>
                </c:pt>
                <c:pt idx="14">
                  <c:v>0.21048824593128301</c:v>
                </c:pt>
                <c:pt idx="15">
                  <c:v>0.19360158311345599</c:v>
                </c:pt>
                <c:pt idx="16">
                  <c:v>0.20344342937456</c:v>
                </c:pt>
                <c:pt idx="17">
                  <c:v>0.21190476190476101</c:v>
                </c:pt>
                <c:pt idx="18">
                  <c:v>0.22685025817555901</c:v>
                </c:pt>
                <c:pt idx="19">
                  <c:v>0.20770676691729301</c:v>
                </c:pt>
                <c:pt idx="20">
                  <c:v>0.20869810787913001</c:v>
                </c:pt>
                <c:pt idx="21">
                  <c:v>0.21890418073227699</c:v>
                </c:pt>
                <c:pt idx="22">
                  <c:v>0.21443421443421401</c:v>
                </c:pt>
                <c:pt idx="23">
                  <c:v>0.221639656816015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1D-455F-B352-4AD55A5CFA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137103102100100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0%</c:formatCode>
                <c:ptCount val="24"/>
                <c:pt idx="0">
                  <c:v>7.68945022288261E-2</c:v>
                </c:pt>
                <c:pt idx="1">
                  <c:v>9.03954802259887E-2</c:v>
                </c:pt>
                <c:pt idx="2">
                  <c:v>7.5916230366492102E-2</c:v>
                </c:pt>
                <c:pt idx="3">
                  <c:v>0.13076923076923</c:v>
                </c:pt>
                <c:pt idx="4">
                  <c:v>0.14661654135338301</c:v>
                </c:pt>
                <c:pt idx="5">
                  <c:v>0.177223288547664</c:v>
                </c:pt>
                <c:pt idx="6">
                  <c:v>0.21145175834084701</c:v>
                </c:pt>
                <c:pt idx="7">
                  <c:v>0.23518978361120901</c:v>
                </c:pt>
                <c:pt idx="8">
                  <c:v>0.22966666666666599</c:v>
                </c:pt>
                <c:pt idx="9">
                  <c:v>0.23017348203221799</c:v>
                </c:pt>
                <c:pt idx="10">
                  <c:v>0.225816295392126</c:v>
                </c:pt>
                <c:pt idx="11">
                  <c:v>0.23855558714813699</c:v>
                </c:pt>
                <c:pt idx="12">
                  <c:v>0.221159420289855</c:v>
                </c:pt>
                <c:pt idx="13">
                  <c:v>0.22914669223393999</c:v>
                </c:pt>
                <c:pt idx="14">
                  <c:v>0.226190476190476</c:v>
                </c:pt>
                <c:pt idx="15">
                  <c:v>0.206197183098591</c:v>
                </c:pt>
                <c:pt idx="16">
                  <c:v>0.233323362249476</c:v>
                </c:pt>
                <c:pt idx="17">
                  <c:v>0.23662790697674399</c:v>
                </c:pt>
                <c:pt idx="18">
                  <c:v>0.237735849056603</c:v>
                </c:pt>
                <c:pt idx="19">
                  <c:v>0.23314917127071799</c:v>
                </c:pt>
                <c:pt idx="20">
                  <c:v>0.22148288973384</c:v>
                </c:pt>
                <c:pt idx="21">
                  <c:v>0.229613205222961</c:v>
                </c:pt>
                <c:pt idx="22">
                  <c:v>0.227359088030398</c:v>
                </c:pt>
                <c:pt idx="23">
                  <c:v>0.24408656265727199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1D-455F-B352-4AD55A5CFA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137103107100100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Sheet1!$D$2:$D$25</c:f>
              <c:numCache>
                <c:formatCode>0%</c:formatCode>
                <c:ptCount val="24"/>
                <c:pt idx="0">
                  <c:v>9.9906191369606004E-2</c:v>
                </c:pt>
                <c:pt idx="1">
                  <c:v>0.119957537154989</c:v>
                </c:pt>
                <c:pt idx="2">
                  <c:v>0.117924528301886</c:v>
                </c:pt>
                <c:pt idx="3">
                  <c:v>8.9285714285714204E-2</c:v>
                </c:pt>
                <c:pt idx="4">
                  <c:v>0.13530927835051501</c:v>
                </c:pt>
                <c:pt idx="5">
                  <c:v>0.19688311688311599</c:v>
                </c:pt>
                <c:pt idx="6">
                  <c:v>0.209017959495605</c:v>
                </c:pt>
                <c:pt idx="7">
                  <c:v>0.224321853093569</c:v>
                </c:pt>
                <c:pt idx="8">
                  <c:v>0.24402964589623899</c:v>
                </c:pt>
                <c:pt idx="9">
                  <c:v>0.226209896682979</c:v>
                </c:pt>
                <c:pt idx="10">
                  <c:v>0.22821041774110301</c:v>
                </c:pt>
                <c:pt idx="11">
                  <c:v>0.228875064800414</c:v>
                </c:pt>
                <c:pt idx="12">
                  <c:v>0.23415708343528199</c:v>
                </c:pt>
                <c:pt idx="13">
                  <c:v>0.23757047667862599</c:v>
                </c:pt>
                <c:pt idx="14">
                  <c:v>0.23625200213561101</c:v>
                </c:pt>
                <c:pt idx="15">
                  <c:v>0.222925457102672</c:v>
                </c:pt>
                <c:pt idx="16">
                  <c:v>0.23459958932238101</c:v>
                </c:pt>
                <c:pt idx="17">
                  <c:v>0.24101796407185599</c:v>
                </c:pt>
                <c:pt idx="18">
                  <c:v>0.24010747435271099</c:v>
                </c:pt>
                <c:pt idx="19">
                  <c:v>0.23533552322853099</c:v>
                </c:pt>
                <c:pt idx="20">
                  <c:v>0.23638639682870799</c:v>
                </c:pt>
                <c:pt idx="21">
                  <c:v>0.23512080141426001</c:v>
                </c:pt>
                <c:pt idx="22">
                  <c:v>0.23442967109866999</c:v>
                </c:pt>
                <c:pt idx="23">
                  <c:v>0.23277619241744801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1D-455F-B352-4AD55A5CFAD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137104101100100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Sheet1!$E$2:$E$25</c:f>
              <c:numCache>
                <c:formatCode>0%</c:formatCode>
                <c:ptCount val="24"/>
                <c:pt idx="0">
                  <c:v>8.5895558809175196E-2</c:v>
                </c:pt>
                <c:pt idx="1">
                  <c:v>9.9009900990099001E-2</c:v>
                </c:pt>
                <c:pt idx="2">
                  <c:v>0.109427609427609</c:v>
                </c:pt>
                <c:pt idx="3">
                  <c:v>0.10638297872340401</c:v>
                </c:pt>
                <c:pt idx="4">
                  <c:v>0.10351201478743</c:v>
                </c:pt>
                <c:pt idx="5">
                  <c:v>0.19607843137254899</c:v>
                </c:pt>
                <c:pt idx="6">
                  <c:v>0.19882352941176401</c:v>
                </c:pt>
                <c:pt idx="7">
                  <c:v>0.22091609241994301</c:v>
                </c:pt>
                <c:pt idx="8">
                  <c:v>0.209294660514172</c:v>
                </c:pt>
                <c:pt idx="9">
                  <c:v>0.21151315789473599</c:v>
                </c:pt>
                <c:pt idx="10">
                  <c:v>0.21802679658952401</c:v>
                </c:pt>
                <c:pt idx="11">
                  <c:v>0.22165719413700199</c:v>
                </c:pt>
                <c:pt idx="12">
                  <c:v>0.212449255751014</c:v>
                </c:pt>
                <c:pt idx="13">
                  <c:v>0.22441176470588201</c:v>
                </c:pt>
                <c:pt idx="14">
                  <c:v>0.22211749921457699</c:v>
                </c:pt>
                <c:pt idx="15">
                  <c:v>0.22254335260115601</c:v>
                </c:pt>
                <c:pt idx="16">
                  <c:v>0.21864458754983099</c:v>
                </c:pt>
                <c:pt idx="17">
                  <c:v>0.214908325819056</c:v>
                </c:pt>
                <c:pt idx="18">
                  <c:v>0.224424552429667</c:v>
                </c:pt>
                <c:pt idx="19">
                  <c:v>0.22764483627203999</c:v>
                </c:pt>
                <c:pt idx="20">
                  <c:v>0.220091817445314</c:v>
                </c:pt>
                <c:pt idx="21">
                  <c:v>0.227848101265822</c:v>
                </c:pt>
                <c:pt idx="22">
                  <c:v>0.22176422093981801</c:v>
                </c:pt>
                <c:pt idx="23">
                  <c:v>0.23080133555926499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1D-455F-B352-4AD55A5CFAD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137104000000000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Sheet1!$F$2:$F$25</c:f>
              <c:numCache>
                <c:formatCode>0%</c:formatCode>
                <c:ptCount val="24"/>
                <c:pt idx="0">
                  <c:v>6.6738865574658093E-2</c:v>
                </c:pt>
                <c:pt idx="1">
                  <c:v>7.2136144272288497E-2</c:v>
                </c:pt>
                <c:pt idx="2">
                  <c:v>5.9564719358533698E-2</c:v>
                </c:pt>
                <c:pt idx="3">
                  <c:v>5.3333333333333302E-2</c:v>
                </c:pt>
                <c:pt idx="4">
                  <c:v>6.7830758898589597E-2</c:v>
                </c:pt>
                <c:pt idx="5">
                  <c:v>9.4109681787406904E-2</c:v>
                </c:pt>
                <c:pt idx="6">
                  <c:v>0.124418604651162</c:v>
                </c:pt>
                <c:pt idx="7">
                  <c:v>0.14268081955072801</c:v>
                </c:pt>
                <c:pt idx="8">
                  <c:v>0.152683134582623</c:v>
                </c:pt>
                <c:pt idx="9">
                  <c:v>0.16475927387529599</c:v>
                </c:pt>
                <c:pt idx="10">
                  <c:v>0.145886654478976</c:v>
                </c:pt>
                <c:pt idx="11">
                  <c:v>0.15381777941718899</c:v>
                </c:pt>
                <c:pt idx="12">
                  <c:v>0.14833387253315999</c:v>
                </c:pt>
                <c:pt idx="13">
                  <c:v>0.14960770328102699</c:v>
                </c:pt>
                <c:pt idx="14">
                  <c:v>0.153830963665086</c:v>
                </c:pt>
                <c:pt idx="15">
                  <c:v>0.14056505057551399</c:v>
                </c:pt>
                <c:pt idx="16">
                  <c:v>0.16313680595306199</c:v>
                </c:pt>
                <c:pt idx="17">
                  <c:v>0.17831795599716099</c:v>
                </c:pt>
                <c:pt idx="18">
                  <c:v>0.15603487838457999</c:v>
                </c:pt>
                <c:pt idx="19">
                  <c:v>0.15906614785992201</c:v>
                </c:pt>
                <c:pt idx="20">
                  <c:v>0.15512856739191799</c:v>
                </c:pt>
                <c:pt idx="21">
                  <c:v>0.15837621497998799</c:v>
                </c:pt>
                <c:pt idx="22">
                  <c:v>0.16246246246246199</c:v>
                </c:pt>
                <c:pt idx="23">
                  <c:v>0.169897779344377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1D-455F-B352-4AD55A5CF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581336"/>
        <c:axId val="715581664"/>
      </c:lineChart>
      <c:catAx>
        <c:axId val="71558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581664"/>
        <c:crosses val="autoZero"/>
        <c:auto val="1"/>
        <c:lblAlgn val="ctr"/>
        <c:lblOffset val="100"/>
        <c:noMultiLvlLbl val="0"/>
      </c:catAx>
      <c:valAx>
        <c:axId val="71558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ys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5581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500189790461791E-2"/>
          <c:y val="4.9453330751807266E-2"/>
          <c:w val="0.88526366211519492"/>
          <c:h val="0.69993158511588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标签出现次数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Sheet1!$A$2:$A$17</c:f>
              <c:numCache>
                <c:formatCode>General</c:formatCode>
                <c:ptCount val="16"/>
                <c:pt idx="0">
                  <c:v>3004376</c:v>
                </c:pt>
                <c:pt idx="1">
                  <c:v>3004210</c:v>
                </c:pt>
                <c:pt idx="2">
                  <c:v>2100136</c:v>
                </c:pt>
                <c:pt idx="3">
                  <c:v>3002621</c:v>
                </c:pt>
                <c:pt idx="4">
                  <c:v>3002509</c:v>
                </c:pt>
                <c:pt idx="5">
                  <c:v>3007639321</c:v>
                </c:pt>
                <c:pt idx="6">
                  <c:v>3003371</c:v>
                </c:pt>
                <c:pt idx="7">
                  <c:v>3003299</c:v>
                </c:pt>
                <c:pt idx="8">
                  <c:v>3004412</c:v>
                </c:pt>
                <c:pt idx="9">
                  <c:v>3003409</c:v>
                </c:pt>
                <c:pt idx="10">
                  <c:v>3003301</c:v>
                </c:pt>
                <c:pt idx="11">
                  <c:v>3003303</c:v>
                </c:pt>
                <c:pt idx="12">
                  <c:v>2100969</c:v>
                </c:pt>
                <c:pt idx="13">
                  <c:v>2101106</c:v>
                </c:pt>
                <c:pt idx="14">
                  <c:v>2100541</c:v>
                </c:pt>
                <c:pt idx="15">
                  <c:v>2100819</c:v>
                </c:pt>
              </c:numCache>
            </c:numRef>
          </c:cat>
          <c:val>
            <c:numRef>
              <c:f>Sheet1!$B$2:$B$17</c:f>
              <c:numCache>
                <c:formatCode>#,##0_);[Red]\(#,##0\)</c:formatCode>
                <c:ptCount val="16"/>
                <c:pt idx="0">
                  <c:v>43134</c:v>
                </c:pt>
                <c:pt idx="1">
                  <c:v>15362</c:v>
                </c:pt>
                <c:pt idx="2">
                  <c:v>16319</c:v>
                </c:pt>
                <c:pt idx="3">
                  <c:v>9503</c:v>
                </c:pt>
                <c:pt idx="4">
                  <c:v>9279</c:v>
                </c:pt>
                <c:pt idx="5">
                  <c:v>8930</c:v>
                </c:pt>
                <c:pt idx="6">
                  <c:v>13330</c:v>
                </c:pt>
                <c:pt idx="7">
                  <c:v>9884</c:v>
                </c:pt>
                <c:pt idx="8">
                  <c:v>7790</c:v>
                </c:pt>
                <c:pt idx="9">
                  <c:v>8925</c:v>
                </c:pt>
                <c:pt idx="10">
                  <c:v>8659</c:v>
                </c:pt>
                <c:pt idx="11">
                  <c:v>8165</c:v>
                </c:pt>
                <c:pt idx="12">
                  <c:v>9590</c:v>
                </c:pt>
                <c:pt idx="13">
                  <c:v>10084</c:v>
                </c:pt>
                <c:pt idx="14">
                  <c:v>15249</c:v>
                </c:pt>
                <c:pt idx="15">
                  <c:v>7964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F-415B-B304-71EA69008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6665184"/>
        <c:axId val="876661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出现后的点击率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</c:f>
              <c:numCache>
                <c:formatCode>General</c:formatCode>
                <c:ptCount val="16"/>
                <c:pt idx="0">
                  <c:v>3004376</c:v>
                </c:pt>
                <c:pt idx="1">
                  <c:v>3004210</c:v>
                </c:pt>
                <c:pt idx="2">
                  <c:v>2100136</c:v>
                </c:pt>
                <c:pt idx="3">
                  <c:v>3002621</c:v>
                </c:pt>
                <c:pt idx="4">
                  <c:v>3002509</c:v>
                </c:pt>
                <c:pt idx="5">
                  <c:v>3007639321</c:v>
                </c:pt>
                <c:pt idx="6">
                  <c:v>3003371</c:v>
                </c:pt>
                <c:pt idx="7">
                  <c:v>3003299</c:v>
                </c:pt>
                <c:pt idx="8">
                  <c:v>3004412</c:v>
                </c:pt>
                <c:pt idx="9">
                  <c:v>3003409</c:v>
                </c:pt>
                <c:pt idx="10">
                  <c:v>3003301</c:v>
                </c:pt>
                <c:pt idx="11">
                  <c:v>3003303</c:v>
                </c:pt>
                <c:pt idx="12">
                  <c:v>2100969</c:v>
                </c:pt>
                <c:pt idx="13">
                  <c:v>2101106</c:v>
                </c:pt>
                <c:pt idx="14">
                  <c:v>2100541</c:v>
                </c:pt>
                <c:pt idx="15">
                  <c:v>2100819</c:v>
                </c:pt>
              </c:numCache>
            </c:numRef>
          </c:cat>
          <c:val>
            <c:numRef>
              <c:f>Sheet1!$C$2:$C$17</c:f>
              <c:numCache>
                <c:formatCode>0%</c:formatCode>
                <c:ptCount val="16"/>
                <c:pt idx="0">
                  <c:v>0.96811499999999995</c:v>
                </c:pt>
                <c:pt idx="1">
                  <c:v>0.94781899999999997</c:v>
                </c:pt>
                <c:pt idx="2">
                  <c:v>0.92508500000000005</c:v>
                </c:pt>
                <c:pt idx="3">
                  <c:v>0.92239300000000002</c:v>
                </c:pt>
                <c:pt idx="4">
                  <c:v>0.92234899999999997</c:v>
                </c:pt>
                <c:pt idx="5">
                  <c:v>0.913273</c:v>
                </c:pt>
                <c:pt idx="6">
                  <c:v>0.89400599999999997</c:v>
                </c:pt>
                <c:pt idx="7">
                  <c:v>0.88919499999999996</c:v>
                </c:pt>
                <c:pt idx="8">
                  <c:v>0.88787099999999997</c:v>
                </c:pt>
                <c:pt idx="9">
                  <c:v>0.88393699999999997</c:v>
                </c:pt>
                <c:pt idx="10">
                  <c:v>0.883243</c:v>
                </c:pt>
                <c:pt idx="11">
                  <c:v>0.88193500000000002</c:v>
                </c:pt>
                <c:pt idx="12">
                  <c:v>0.88103900000000002</c:v>
                </c:pt>
                <c:pt idx="13">
                  <c:v>0.880471</c:v>
                </c:pt>
                <c:pt idx="14">
                  <c:v>0.87942299999999995</c:v>
                </c:pt>
                <c:pt idx="15">
                  <c:v>0.87938300000000003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9F-415B-B304-71EA69008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667808"/>
        <c:axId val="876664200"/>
      </c:lineChart>
      <c:catAx>
        <c:axId val="87666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6661904"/>
        <c:crosses val="autoZero"/>
        <c:auto val="1"/>
        <c:lblAlgn val="ctr"/>
        <c:lblOffset val="100"/>
        <c:noMultiLvlLbl val="0"/>
      </c:catAx>
      <c:valAx>
        <c:axId val="87666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6665184"/>
        <c:crosses val="autoZero"/>
        <c:crossBetween val="between"/>
        <c:majorUnit val="10000"/>
      </c:valAx>
      <c:valAx>
        <c:axId val="8766642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6667808"/>
        <c:crosses val="max"/>
        <c:crossBetween val="between"/>
        <c:majorUnit val="4.0000000000000008E-2"/>
      </c:valAx>
      <c:catAx>
        <c:axId val="876667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66642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228366218155984E-2"/>
          <c:y val="4.4217345535016474E-2"/>
          <c:w val="0.87639932548618771"/>
          <c:h val="0.71520096396196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100</c:v>
                </c:pt>
                <c:pt idx="1">
                  <c:v>107</c:v>
                </c:pt>
                <c:pt idx="2">
                  <c:v>108</c:v>
                </c:pt>
                <c:pt idx="3">
                  <c:v>111</c:v>
                </c:pt>
                <c:pt idx="4">
                  <c:v>103</c:v>
                </c:pt>
                <c:pt idx="5">
                  <c:v>101</c:v>
                </c:pt>
                <c:pt idx="6">
                  <c:v>102</c:v>
                </c:pt>
                <c:pt idx="7">
                  <c:v>109</c:v>
                </c:pt>
                <c:pt idx="8">
                  <c:v>105</c:v>
                </c:pt>
                <c:pt idx="9">
                  <c:v>117</c:v>
                </c:pt>
                <c:pt idx="10">
                  <c:v>119</c:v>
                </c:pt>
              </c:numCache>
            </c:numRef>
          </c:cat>
          <c:val>
            <c:numRef>
              <c:f>Sheet1!$B$2:$B$12</c:f>
              <c:numCache>
                <c:formatCode>#,##0_ </c:formatCode>
                <c:ptCount val="11"/>
                <c:pt idx="0">
                  <c:v>323736</c:v>
                </c:pt>
                <c:pt idx="1">
                  <c:v>291949</c:v>
                </c:pt>
                <c:pt idx="2">
                  <c:v>175891</c:v>
                </c:pt>
                <c:pt idx="3">
                  <c:v>66607</c:v>
                </c:pt>
                <c:pt idx="4">
                  <c:v>65512</c:v>
                </c:pt>
                <c:pt idx="5">
                  <c:v>14111</c:v>
                </c:pt>
                <c:pt idx="6">
                  <c:v>11369</c:v>
                </c:pt>
                <c:pt idx="7">
                  <c:v>10646</c:v>
                </c:pt>
                <c:pt idx="8">
                  <c:v>8995</c:v>
                </c:pt>
                <c:pt idx="9">
                  <c:v>5601</c:v>
                </c:pt>
                <c:pt idx="10">
                  <c:v>5258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A7-4B77-8269-EFC065851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431048"/>
        <c:axId val="67343203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CTR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100</c:v>
                </c:pt>
                <c:pt idx="1">
                  <c:v>107</c:v>
                </c:pt>
                <c:pt idx="2">
                  <c:v>108</c:v>
                </c:pt>
                <c:pt idx="3">
                  <c:v>111</c:v>
                </c:pt>
                <c:pt idx="4">
                  <c:v>103</c:v>
                </c:pt>
                <c:pt idx="5">
                  <c:v>101</c:v>
                </c:pt>
                <c:pt idx="6">
                  <c:v>102</c:v>
                </c:pt>
                <c:pt idx="7">
                  <c:v>109</c:v>
                </c:pt>
                <c:pt idx="8">
                  <c:v>105</c:v>
                </c:pt>
                <c:pt idx="9">
                  <c:v>117</c:v>
                </c:pt>
                <c:pt idx="10">
                  <c:v>119</c:v>
                </c:pt>
              </c:numCache>
            </c:numRef>
          </c:cat>
          <c:val>
            <c:numRef>
              <c:f>Sheet1!$C$2:$C$12</c:f>
              <c:numCache>
                <c:formatCode>0%</c:formatCode>
                <c:ptCount val="11"/>
                <c:pt idx="0">
                  <c:v>0.169237</c:v>
                </c:pt>
                <c:pt idx="1">
                  <c:v>0.23944299999999999</c:v>
                </c:pt>
                <c:pt idx="2">
                  <c:v>0.21034600000000001</c:v>
                </c:pt>
                <c:pt idx="3">
                  <c:v>0.20121</c:v>
                </c:pt>
                <c:pt idx="4">
                  <c:v>0.154918</c:v>
                </c:pt>
                <c:pt idx="5">
                  <c:v>0.25292300000000001</c:v>
                </c:pt>
                <c:pt idx="6">
                  <c:v>5.5326E-2</c:v>
                </c:pt>
                <c:pt idx="7">
                  <c:v>0.41132800000000003</c:v>
                </c:pt>
                <c:pt idx="8">
                  <c:v>9.2161999999999994E-2</c:v>
                </c:pt>
                <c:pt idx="9">
                  <c:v>0.26656000000000002</c:v>
                </c:pt>
                <c:pt idx="10">
                  <c:v>5.9338000000000002E-2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A7-4B77-8269-EFC065851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6221144"/>
        <c:axId val="666219832"/>
      </c:lineChart>
      <c:catAx>
        <c:axId val="673431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3432032"/>
        <c:crosses val="autoZero"/>
        <c:auto val="1"/>
        <c:lblAlgn val="ctr"/>
        <c:lblOffset val="100"/>
        <c:noMultiLvlLbl val="0"/>
      </c:catAx>
      <c:valAx>
        <c:axId val="67343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3431048"/>
        <c:crosses val="autoZero"/>
        <c:crossBetween val="between"/>
        <c:majorUnit val="100000"/>
      </c:valAx>
      <c:valAx>
        <c:axId val="6662198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221144"/>
        <c:crosses val="max"/>
        <c:crossBetween val="between"/>
        <c:majorUnit val="0.1"/>
      </c:valAx>
      <c:catAx>
        <c:axId val="666221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6219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719544581673019"/>
          <c:y val="0.88384246349014894"/>
          <c:w val="0.14560910836653967"/>
          <c:h val="8.9668843665760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71568625200041E-2"/>
          <c:y val="0"/>
          <c:w val="0.92297321365022444"/>
          <c:h val="0.9258838758966088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6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CF1DF61-B5D8-417C-B304-C8BBDEBE9130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6F0-46E1-B049-F8D2C30C49D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37B0AA0-4923-47B3-AA5B-46463A58FCD4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6F0-46E1-B049-F8D2C30C49D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70AA08E-FC84-4DBD-9BCF-A7F622D24827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6F0-46E1-B049-F8D2C30C49D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72BAB33-03DF-4AD3-8291-1BA64EFD220A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6F0-46E1-B049-F8D2C30C49D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59EF321-3656-4B58-AA7A-FC6B9DDFF305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6F0-46E1-B049-F8D2C30C49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100类</c:v>
                </c:pt>
                <c:pt idx="1">
                  <c:v>107类</c:v>
                </c:pt>
                <c:pt idx="2">
                  <c:v>108类</c:v>
                </c:pt>
                <c:pt idx="3">
                  <c:v>111类</c:v>
                </c:pt>
                <c:pt idx="4">
                  <c:v>103类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201561</c:v>
                </c:pt>
                <c:pt idx="1">
                  <c:v>195475</c:v>
                </c:pt>
                <c:pt idx="2">
                  <c:v>49700</c:v>
                </c:pt>
                <c:pt idx="3">
                  <c:v>39823</c:v>
                </c:pt>
                <c:pt idx="4" formatCode="0_);[Red]\(0\)">
                  <c:v>43176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Sheet1!$I$2:$I$6</c15:f>
                <c15:dlblRangeCache>
                  <c:ptCount val="5"/>
                  <c:pt idx="0">
                    <c:v>62%</c:v>
                  </c:pt>
                  <c:pt idx="1">
                    <c:v>67%</c:v>
                  </c:pt>
                  <c:pt idx="2">
                    <c:v>28%</c:v>
                  </c:pt>
                  <c:pt idx="3">
                    <c:v>60%</c:v>
                  </c:pt>
                  <c:pt idx="4">
                    <c:v>66%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A6F0-46E1-B049-F8D2C30C49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6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C85AA77-3ED5-4EDE-924A-96AAA53CD678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A6F0-46E1-B049-F8D2C30C49D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155E307-79F3-424F-AABE-28F89E180A95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A6F0-46E1-B049-F8D2C30C49D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A812477-0CF1-4E3B-9C91-AB63F3585BBA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6F0-46E1-B049-F8D2C30C49D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6F0-46E1-B049-F8D2C30C49D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 altLang="zh-C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A6F0-46E1-B049-F8D2C30C49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100类</c:v>
                </c:pt>
                <c:pt idx="1">
                  <c:v>107类</c:v>
                </c:pt>
                <c:pt idx="2">
                  <c:v>108类</c:v>
                </c:pt>
                <c:pt idx="3">
                  <c:v>111类</c:v>
                </c:pt>
                <c:pt idx="4">
                  <c:v>103类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76391</c:v>
                </c:pt>
                <c:pt idx="1">
                  <c:v>35513</c:v>
                </c:pt>
                <c:pt idx="2">
                  <c:v>26896</c:v>
                </c:pt>
                <c:pt idx="3">
                  <c:v>5957</c:v>
                </c:pt>
                <c:pt idx="4" formatCode="0_);[Red]\(0\)">
                  <c:v>9312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Sheet1!$J$2:$J$5</c15:f>
                <c15:dlblRangeCache>
                  <c:ptCount val="4"/>
                  <c:pt idx="0">
                    <c:v>24%</c:v>
                  </c:pt>
                  <c:pt idx="1">
                    <c:v>12%</c:v>
                  </c:pt>
                  <c:pt idx="2">
                    <c:v>15%</c:v>
                  </c:pt>
                  <c:pt idx="3">
                    <c:v>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A6F0-46E1-B049-F8D2C30C49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6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100类</c:v>
                </c:pt>
                <c:pt idx="1">
                  <c:v>107类</c:v>
                </c:pt>
                <c:pt idx="2">
                  <c:v>108类</c:v>
                </c:pt>
                <c:pt idx="3">
                  <c:v>111类</c:v>
                </c:pt>
                <c:pt idx="4">
                  <c:v>103类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23504</c:v>
                </c:pt>
                <c:pt idx="1">
                  <c:v>28876</c:v>
                </c:pt>
                <c:pt idx="2">
                  <c:v>13305</c:v>
                </c:pt>
                <c:pt idx="3">
                  <c:v>5434</c:v>
                </c:pt>
                <c:pt idx="4" formatCode="0_);[Red]\(0\)">
                  <c:v>6650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F0-46E1-B049-F8D2C30C49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6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100类</c:v>
                </c:pt>
                <c:pt idx="1">
                  <c:v>107类</c:v>
                </c:pt>
                <c:pt idx="2">
                  <c:v>108类</c:v>
                </c:pt>
                <c:pt idx="3">
                  <c:v>111类</c:v>
                </c:pt>
                <c:pt idx="4">
                  <c:v>103类</c:v>
                </c:pt>
              </c:strCache>
            </c:strRef>
          </c:cat>
          <c:val>
            <c:numRef>
              <c:f>Sheet1!$E$2:$E$6</c:f>
              <c:numCache>
                <c:formatCode>0_);[Red]\(0\)</c:formatCode>
                <c:ptCount val="5"/>
                <c:pt idx="0">
                  <c:v>22280</c:v>
                </c:pt>
                <c:pt idx="1">
                  <c:v>32085</c:v>
                </c:pt>
                <c:pt idx="2">
                  <c:v>85990</c:v>
                </c:pt>
                <c:pt idx="3">
                  <c:v>15393</c:v>
                </c:pt>
                <c:pt idx="4">
                  <c:v>6374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6F0-46E1-B049-F8D2C30C49D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672482040"/>
        <c:axId val="672485648"/>
      </c:barChart>
      <c:catAx>
        <c:axId val="6724820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2485648"/>
        <c:crosses val="autoZero"/>
        <c:auto val="1"/>
        <c:lblAlgn val="ctr"/>
        <c:lblOffset val="100"/>
        <c:noMultiLvlLbl val="0"/>
      </c:catAx>
      <c:valAx>
        <c:axId val="67248564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724820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Sheet1!$A$2:$A$158</cx:f>
        <cx:lvl ptCount="157">
          <cx:pt idx="0">137104104100100</cx:pt>
          <cx:pt idx="1">137104104100100</cx:pt>
          <cx:pt idx="2">137104104100100</cx:pt>
          <cx:pt idx="3">137104104100100</cx:pt>
          <cx:pt idx="4">137104104100100</cx:pt>
          <cx:pt idx="5">137104104100100</cx:pt>
          <cx:pt idx="6">137104104100100</cx:pt>
          <cx:pt idx="7">137104104100100</cx:pt>
          <cx:pt idx="8">137104104100100</cx:pt>
          <cx:pt idx="9">137104104100100</cx:pt>
          <cx:pt idx="10">137104104100100</cx:pt>
          <cx:pt idx="11">137104104100100</cx:pt>
          <cx:pt idx="12">137104104100100</cx:pt>
          <cx:pt idx="13">137104104100100</cx:pt>
          <cx:pt idx="14">137104104100100</cx:pt>
          <cx:pt idx="15">137104104100100</cx:pt>
          <cx:pt idx="16">137104104100100</cx:pt>
          <cx:pt idx="17">137104104100100</cx:pt>
          <cx:pt idx="18">137104104100100</cx:pt>
          <cx:pt idx="19">137104104100100</cx:pt>
          <cx:pt idx="20">137104104100100</cx:pt>
          <cx:pt idx="21">137104104100100</cx:pt>
          <cx:pt idx="22">137103107100100</cx:pt>
          <cx:pt idx="23">137103107100100</cx:pt>
          <cx:pt idx="24">137103107100100</cx:pt>
          <cx:pt idx="25">137103107100100</cx:pt>
          <cx:pt idx="26">137103107100100</cx:pt>
          <cx:pt idx="27">137103107100100</cx:pt>
          <cx:pt idx="28">137103107100100</cx:pt>
          <cx:pt idx="29">137103107100100</cx:pt>
          <cx:pt idx="30">137103107100100</cx:pt>
          <cx:pt idx="31">137103107100100</cx:pt>
          <cx:pt idx="32">137103107100100</cx:pt>
          <cx:pt idx="33">137103107100100</cx:pt>
          <cx:pt idx="34">137103107100100</cx:pt>
          <cx:pt idx="35">137103107100100</cx:pt>
          <cx:pt idx="36">137103107100100</cx:pt>
          <cx:pt idx="37">137103107100100</cx:pt>
          <cx:pt idx="38">137103107100100</cx:pt>
          <cx:pt idx="39">137103107100100</cx:pt>
          <cx:pt idx="40">137103102100100</cx:pt>
          <cx:pt idx="41">137103102100100</cx:pt>
          <cx:pt idx="42">137103102100100</cx:pt>
          <cx:pt idx="43">137103102100100</cx:pt>
          <cx:pt idx="44">137103102100100</cx:pt>
          <cx:pt idx="45">137103102100100</cx:pt>
          <cx:pt idx="46">137103102100100</cx:pt>
          <cx:pt idx="47">137103102100100</cx:pt>
          <cx:pt idx="48">137103102100100</cx:pt>
          <cx:pt idx="49">137103102100100</cx:pt>
          <cx:pt idx="50">137103102100100</cx:pt>
          <cx:pt idx="51">137103102100100</cx:pt>
          <cx:pt idx="52">137103102100100</cx:pt>
          <cx:pt idx="53">137104101100100</cx:pt>
          <cx:pt idx="54">137104101100100</cx:pt>
          <cx:pt idx="55">137104101100100</cx:pt>
          <cx:pt idx="56">137104101100100</cx:pt>
          <cx:pt idx="57">137104101100100</cx:pt>
          <cx:pt idx="58">137104101100100</cx:pt>
          <cx:pt idx="59">137104101100100</cx:pt>
          <cx:pt idx="60">137104101100100</cx:pt>
          <cx:pt idx="61">137104101100100</cx:pt>
          <cx:pt idx="62">137104101100100</cx:pt>
          <cx:pt idx="63">137104101100100</cx:pt>
          <cx:pt idx="64">137104101100100</cx:pt>
          <cx:pt idx="65">137104101100100</cx:pt>
          <cx:pt idx="66">137104101100100</cx:pt>
          <cx:pt idx="67">137104101100100</cx:pt>
          <cx:pt idx="68">137104101100100</cx:pt>
          <cx:pt idx="69">137104101100100</cx:pt>
          <cx:pt idx="70">137101103100100</cx:pt>
          <cx:pt idx="71">137101103100100</cx:pt>
          <cx:pt idx="72">137101103100100</cx:pt>
          <cx:pt idx="73">137101103100100</cx:pt>
          <cx:pt idx="74">137101103100100</cx:pt>
          <cx:pt idx="75">137101103100100</cx:pt>
          <cx:pt idx="76">137101103100100</cx:pt>
          <cx:pt idx="77">137101103100100</cx:pt>
          <cx:pt idx="78">137101103100100</cx:pt>
          <cx:pt idx="79">137101103100100</cx:pt>
          <cx:pt idx="80">137101103100100</cx:pt>
          <cx:pt idx="81">137105102100100</cx:pt>
          <cx:pt idx="82">137105102100100</cx:pt>
          <cx:pt idx="83">137105102100100</cx:pt>
          <cx:pt idx="84">137105102100100</cx:pt>
          <cx:pt idx="85">137105102100100</cx:pt>
          <cx:pt idx="86">137105102100100</cx:pt>
          <cx:pt idx="87">137105102100100</cx:pt>
          <cx:pt idx="88">137105102100100</cx:pt>
          <cx:pt idx="89">137105102100100</cx:pt>
          <cx:pt idx="90">137105102100100</cx:pt>
          <cx:pt idx="91">137105102100100</cx:pt>
          <cx:pt idx="92">137105102100100</cx:pt>
          <cx:pt idx="93">137105102100100</cx:pt>
          <cx:pt idx="94">137105102100100</cx:pt>
          <cx:pt idx="95">137105102100100</cx:pt>
          <cx:pt idx="96">137105102100100</cx:pt>
          <cx:pt idx="97">137105102100100</cx:pt>
          <cx:pt idx="98">137105102100100</cx:pt>
          <cx:pt idx="99">137105102100100</cx:pt>
          <cx:pt idx="100">137105102100100</cx:pt>
          <cx:pt idx="101">137105102100100</cx:pt>
          <cx:pt idx="102">137103104100100</cx:pt>
          <cx:pt idx="103">137103104100100</cx:pt>
          <cx:pt idx="104">137103104100100</cx:pt>
          <cx:pt idx="105">137103104100100</cx:pt>
          <cx:pt idx="106">137103104100100</cx:pt>
          <cx:pt idx="107">137103104100100</cx:pt>
          <cx:pt idx="108">137103104100100</cx:pt>
          <cx:pt idx="109">137103104100100</cx:pt>
          <cx:pt idx="110">137103104100100</cx:pt>
          <cx:pt idx="111">137103104100100</cx:pt>
          <cx:pt idx="112">137103104100100</cx:pt>
          <cx:pt idx="113">137103104100100</cx:pt>
          <cx:pt idx="114">137103104100100</cx:pt>
          <cx:pt idx="115">137103104100100</cx:pt>
          <cx:pt idx="116">137103104100100</cx:pt>
          <cx:pt idx="117">137103104100100</cx:pt>
          <cx:pt idx="118">137101104100100</cx:pt>
          <cx:pt idx="119">137101104100100</cx:pt>
          <cx:pt idx="120">137101104100100</cx:pt>
          <cx:pt idx="121">137101104100100</cx:pt>
          <cx:pt idx="122">137101104100100</cx:pt>
          <cx:pt idx="123">137101104100100</cx:pt>
          <cx:pt idx="124">137101104100100</cx:pt>
          <cx:pt idx="125">137101104100100</cx:pt>
          <cx:pt idx="126">137101104100100</cx:pt>
          <cx:pt idx="127">137101104100100</cx:pt>
          <cx:pt idx="128">137101104100100</cx:pt>
          <cx:pt idx="129">137104106100100</cx:pt>
          <cx:pt idx="130">137104106100100</cx:pt>
          <cx:pt idx="131">137104106100100</cx:pt>
          <cx:pt idx="132">137104106100100</cx:pt>
          <cx:pt idx="133">137104106100100</cx:pt>
          <cx:pt idx="134">137104106100100</cx:pt>
          <cx:pt idx="135">137104106100100</cx:pt>
          <cx:pt idx="136">137104106100100</cx:pt>
          <cx:pt idx="137">137104106100100</cx:pt>
          <cx:pt idx="138">137104106100100</cx:pt>
          <cx:pt idx="139">137104106100100</cx:pt>
          <cx:pt idx="140">137104106100100</cx:pt>
          <cx:pt idx="141">137104106100100</cx:pt>
          <cx:pt idx="142">137104106100100</cx:pt>
          <cx:pt idx="143">137104103100100</cx:pt>
          <cx:pt idx="144">137104103100100</cx:pt>
          <cx:pt idx="145">137104103100100</cx:pt>
          <cx:pt idx="146">137104103100100</cx:pt>
          <cx:pt idx="147">137104103100100</cx:pt>
          <cx:pt idx="148">137104103100100</cx:pt>
          <cx:pt idx="149">137104103100100</cx:pt>
          <cx:pt idx="150">137104103100100</cx:pt>
          <cx:pt idx="151">137104103100100</cx:pt>
          <cx:pt idx="152">137104103100100</cx:pt>
          <cx:pt idx="153">137104103100100</cx:pt>
          <cx:pt idx="154">137104103100100</cx:pt>
          <cx:pt idx="155">137104103100100</cx:pt>
          <cx:pt idx="156">137104103100100</cx:pt>
        </cx:lvl>
      </cx:strDim>
      <cx:numDim type="val">
        <cx:f>Sheet1!$B$2:$B$158</cx:f>
        <cx:lvl ptCount="157" formatCode="0%">
          <cx:pt idx="0">0.18229999999999999</cx:pt>
          <cx:pt idx="1">0.16059999999999999</cx:pt>
          <cx:pt idx="2">0.10780000000000001</cx:pt>
          <cx:pt idx="3">0.14399999999999999</cx:pt>
          <cx:pt idx="4">0.14349999999999999</cx:pt>
          <cx:pt idx="5">0.14099999999999999</cx:pt>
          <cx:pt idx="6">0.1135</cx:pt>
          <cx:pt idx="7">0.14699999999999999</cx:pt>
          <cx:pt idx="8">0.1462</cx:pt>
          <cx:pt idx="9">0.1225</cx:pt>
          <cx:pt idx="10">0.14749999999999999</cx:pt>
          <cx:pt idx="11">0.1186</cx:pt>
          <cx:pt idx="12">0.1003</cx:pt>
          <cx:pt idx="13">0.12379999999999999</cx:pt>
          <cx:pt idx="14">0.1212</cx:pt>
          <cx:pt idx="15">0.14230000000000001</cx:pt>
          <cx:pt idx="16">0.14910000000000001</cx:pt>
          <cx:pt idx="17">0.17299999999999999</cx:pt>
          <cx:pt idx="18">0.1749</cx:pt>
          <cx:pt idx="19">0.12509999999999999</cx:pt>
          <cx:pt idx="20">0.098100000000000007</cx:pt>
          <cx:pt idx="21">0.1522</cx:pt>
          <cx:pt idx="22">0.1988</cx:pt>
          <cx:pt idx="23">0.22969999999999999</cx:pt>
          <cx:pt idx="24">0.217</cx:pt>
          <cx:pt idx="25">0.2077</cx:pt>
          <cx:pt idx="26">0.20749999999999999</cx:pt>
          <cx:pt idx="27">0.22389999999999999</cx:pt>
          <cx:pt idx="28">0.2084</cx:pt>
          <cx:pt idx="29">0.22550000000000001</cx:pt>
          <cx:pt idx="30">0.21629999999999999</cx:pt>
          <cx:pt idx="31">0.23230000000000001</cx:pt>
          <cx:pt idx="32">0.23130000000000001</cx:pt>
          <cx:pt idx="33">0.2268</cx:pt>
          <cx:pt idx="34">0.1167</cx:pt>
          <cx:pt idx="35">0.22439999999999999</cx:pt>
          <cx:pt idx="36">0.21560000000000001</cx:pt>
          <cx:pt idx="37">0.25080000000000002</cx:pt>
          <cx:pt idx="38">0.2049</cx:pt>
          <cx:pt idx="39">0.22450000000000001</cx:pt>
          <cx:pt idx="40">0.19819999999999999</cx:pt>
          <cx:pt idx="41">0.20849999999999999</cx:pt>
          <cx:pt idx="42">0.18090000000000001</cx:pt>
          <cx:pt idx="43">0.20280000000000001</cx:pt>
          <cx:pt idx="44">0.22539999999999999</cx:pt>
          <cx:pt idx="45">0.20019999999999999</cx:pt>
          <cx:pt idx="46">0.1976</cx:pt>
          <cx:pt idx="47">0.2175</cx:pt>
          <cx:pt idx="48">0.20499999999999999</cx:pt>
          <cx:pt idx="49">0.20180000000000001</cx:pt>
          <cx:pt idx="50">0.2283</cx:pt>
          <cx:pt idx="51">0.23269999999999999</cx:pt>
          <cx:pt idx="52">0.21099999999999999</cx:pt>
          <cx:pt idx="53">0.22589999999999999</cx:pt>
          <cx:pt idx="54">0.219</cx:pt>
          <cx:pt idx="55">0.2162</cx:pt>
          <cx:pt idx="56">0.20549999999999999</cx:pt>
          <cx:pt idx="57">0.19969999999999999</cx:pt>
          <cx:pt idx="58">0.19739999999999999</cx:pt>
          <cx:pt idx="59">0.20399999999999999</cx:pt>
          <cx:pt idx="60">0.2059</cx:pt>
          <cx:pt idx="61">0.2021</cx:pt>
          <cx:pt idx="62">0.22900000000000001</cx:pt>
          <cx:pt idx="63">0.21299999999999999</cx:pt>
          <cx:pt idx="64">0.18779999999999999</cx:pt>
          <cx:pt idx="65">0.20069999999999999</cx:pt>
          <cx:pt idx="66">0.19950000000000001</cx:pt>
          <cx:pt idx="67">0.20780000000000001</cx:pt>
          <cx:pt idx="68">0.21049999999999999</cx:pt>
          <cx:pt idx="69">0.2039</cx:pt>
          <cx:pt idx="70">0.22009999999999999</cx:pt>
          <cx:pt idx="71">0.2069</cx:pt>
          <cx:pt idx="72">0.1905</cx:pt>
          <cx:pt idx="73">0.20180000000000001</cx:pt>
          <cx:pt idx="74">0.21820000000000001</cx:pt>
          <cx:pt idx="75">0.1963</cx:pt>
          <cx:pt idx="76">0.1938</cx:pt>
          <cx:pt idx="77">0.17960000000000001</cx:pt>
          <cx:pt idx="78">0.1832</cx:pt>
          <cx:pt idx="79">0.22409999999999999</cx:pt>
          <cx:pt idx="80">0.188</cx:pt>
          <cx:pt idx="81">0.19040000000000001</cx:pt>
          <cx:pt idx="82">0.1862</cx:pt>
          <cx:pt idx="83">0.24590000000000001</cx:pt>
          <cx:pt idx="84">0.21440000000000001</cx:pt>
          <cx:pt idx="85">0.22520000000000001</cx:pt>
          <cx:pt idx="86">0.23599999999999999</cx:pt>
          <cx:pt idx="87">0.20860000000000001</cx:pt>
          <cx:pt idx="88">0.2056</cx:pt>
          <cx:pt idx="89">0.23499999999999999</cx:pt>
          <cx:pt idx="90">0.20610000000000001</cx:pt>
          <cx:pt idx="91">0.22309999999999999</cx:pt>
          <cx:pt idx="92">0.1983</cx:pt>
          <cx:pt idx="93">0.21590000000000001</cx:pt>
          <cx:pt idx="94">0.24249999999999999</cx:pt>
          <cx:pt idx="95">0.2051</cx:pt>
          <cx:pt idx="96">0.21160000000000001</cx:pt>
          <cx:pt idx="97">0.23669999999999999</cx:pt>
          <cx:pt idx="98">0.21940000000000001</cx:pt>
          <cx:pt idx="99">0.21199999999999999</cx:pt>
          <cx:pt idx="100">0.2165</cx:pt>
          <cx:pt idx="101">0.21629999999999999</cx:pt>
          <cx:pt idx="102">0.17180000000000001</cx:pt>
          <cx:pt idx="103">0.14699999999999999</cx:pt>
          <cx:pt idx="104">0.2031</cx:pt>
          <cx:pt idx="105">0.17130000000000001</cx:pt>
          <cx:pt idx="106">0.15629999999999999</cx:pt>
          <cx:pt idx="107">0.184</cx:pt>
          <cx:pt idx="108">0.19040000000000001</cx:pt>
          <cx:pt idx="109">0.1736</cx:pt>
          <cx:pt idx="110">0.18729999999999999</cx:pt>
          <cx:pt idx="111">0.1759</cx:pt>
          <cx:pt idx="112">0.18090000000000001</cx:pt>
          <cx:pt idx="113">0.16209999999999999</cx:pt>
          <cx:pt idx="114">0.16839999999999999</cx:pt>
          <cx:pt idx="115">0.1777</cx:pt>
          <cx:pt idx="116">0.17419999999999999</cx:pt>
          <cx:pt idx="117">0.17680000000000001</cx:pt>
          <cx:pt idx="118">0.24279999999999999</cx:pt>
          <cx:pt idx="119">0.21959999999999999</cx:pt>
          <cx:pt idx="120">0.22950000000000001</cx:pt>
          <cx:pt idx="121">0.25629999999999997</cx:pt>
          <cx:pt idx="122">0.252</cx:pt>
          <cx:pt idx="123">0.23180000000000001</cx:pt>
          <cx:pt idx="124">0.22819999999999999</cx:pt>
          <cx:pt idx="125">0.24809999999999999</cx:pt>
          <cx:pt idx="126">0.24460000000000001</cx:pt>
          <cx:pt idx="127">0.25140000000000001</cx:pt>
          <cx:pt idx="128">0.21149999999999999</cx:pt>
          <cx:pt idx="129">0.154</cx:pt>
          <cx:pt idx="130">0.18859999999999999</cx:pt>
          <cx:pt idx="131">0.17519999999999999</cx:pt>
          <cx:pt idx="132">0.1772</cx:pt>
          <cx:pt idx="133">0.19570000000000001</cx:pt>
          <cx:pt idx="134">0.1736</cx:pt>
          <cx:pt idx="135">0.17580000000000001</cx:pt>
          <cx:pt idx="136">0.16619999999999999</cx:pt>
          <cx:pt idx="137">0.1404</cx:pt>
          <cx:pt idx="138">0.14979999999999999</cx:pt>
          <cx:pt idx="139">0.16339999999999999</cx:pt>
          <cx:pt idx="140">0.1799</cx:pt>
          <cx:pt idx="141">0.1888</cx:pt>
          <cx:pt idx="142">0.1762</cx:pt>
          <cx:pt idx="143">0.16200000000000001</cx:pt>
          <cx:pt idx="144">0.17979999999999999</cx:pt>
          <cx:pt idx="145">0.19450000000000001</cx:pt>
          <cx:pt idx="146">0.18440000000000001</cx:pt>
          <cx:pt idx="147">0.22220000000000001</cx:pt>
          <cx:pt idx="148">0.17849999999999999</cx:pt>
          <cx:pt idx="149">0.20449999999999999</cx:pt>
          <cx:pt idx="150">0.1966</cx:pt>
          <cx:pt idx="151">0.18210000000000001</cx:pt>
          <cx:pt idx="152">0.19939999999999999</cx:pt>
          <cx:pt idx="153">0.1925</cx:pt>
          <cx:pt idx="154">0.18099999999999999</cx:pt>
          <cx:pt idx="155">0.17130000000000001</cx:pt>
          <cx:pt idx="156">0.19359999999999999</cx:pt>
        </cx:lvl>
      </cx:numDim>
    </cx:data>
  </cx:chartData>
  <cx:chart>
    <cx:plotArea>
      <cx:plotAreaRegion>
        <cx:series layoutId="boxWhisker" uniqueId="{1ECF3832-D052-4C89-80BE-5E2FA1EA4D27}">
          <cx:tx>
            <cx:txData>
              <cx:f>Sheet1!$B$1</cx:f>
              <cx:v>CTR分布</cx:v>
            </cx:txData>
          </cx:tx>
          <cx:spPr>
            <a:solidFill>
              <a:srgbClr val="FFC000"/>
            </a:solidFill>
            <a:ln>
              <a:solidFill>
                <a:srgbClr val="FFC000"/>
              </a:solidFill>
            </a:ln>
          </cx:spPr>
          <cx:dataId val="0"/>
          <cx:layoutPr>
            <cx:statistics quartileMethod="ex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8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 sz="800">
              <a:solidFill>
                <a:schemeClr val="bg1"/>
              </a:solidFill>
            </a:endParaRPr>
          </a:p>
        </cx:txPr>
      </cx:axis>
      <cx:axis id="1">
        <cx:valScaling max="0.30000000000000004" min="0"/>
        <cx:majorGridlines>
          <cx:spPr>
            <a:ln>
              <a:solidFill>
                <a:schemeClr val="bg1">
                  <a:lumMod val="50000"/>
                </a:schemeClr>
              </a:solidFill>
              <a:prstDash val="sysDash"/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1197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zh-CN" altLang="en-US">
              <a:solidFill>
                <a:schemeClr val="bg1"/>
              </a:solidFill>
            </a:endParaRPr>
          </a:p>
        </cx:txPr>
      </cx:axis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zh-CN" altLang="en-US" sz="1197" b="0" i="0" u="none" strike="noStrike" baseline="0">
            <a:solidFill>
              <a:schemeClr val="bg1"/>
            </a:solidFill>
            <a:latin typeface="Arial"/>
            <a:ea typeface="微软雅黑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3A7EB9D-8B4B-4534-BEE8-95F7A422B6FE}" type="datetimeFigureOut">
              <a:rPr lang="zh-CN" altLang="en-US" smtClean="0"/>
              <a:pPr/>
              <a:t>2021/2/6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E31ADD49-AF98-4591-9710-FC94183C3A3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94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35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86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4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84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02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24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06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31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38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55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2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21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1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1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1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6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86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92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96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DD49-AF98-4591-9710-FC94183C3A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6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499851" y="62895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bg1"/>
                </a:solidFill>
                <a:latin typeface="字魂59号-创粗黑" panose="00000500000000000000" pitchFamily="2" charset="-122"/>
              </a:defRPr>
            </a:lvl1pPr>
          </a:lstStyle>
          <a:p>
            <a:fld id="{DF20058A-C6D7-4652-A4A9-825FFE6C96A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25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sh dir="u"/>
      </p:transition>
    </mc:Choice>
    <mc:Fallback xmlns="">
      <p:transition spd="slow" advClick="0" advTm="3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499851" y="62895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bg1"/>
                </a:solidFill>
                <a:latin typeface="字魂59号-创粗黑" panose="00000500000000000000" pitchFamily="2" charset="-122"/>
              </a:defRPr>
            </a:lvl1pPr>
          </a:lstStyle>
          <a:p>
            <a:fld id="{DF20058A-C6D7-4652-A4A9-825FFE6C96A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91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sh dir="u"/>
      </p:transition>
    </mc:Choice>
    <mc:Fallback xmlns="">
      <p:transition spd="slow" advClick="0" advTm="3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499851" y="62895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bg1"/>
                </a:solidFill>
                <a:latin typeface="字魂59号-创粗黑" panose="00000500000000000000" pitchFamily="2" charset="-122"/>
              </a:defRPr>
            </a:lvl1pPr>
          </a:lstStyle>
          <a:p>
            <a:fld id="{DF20058A-C6D7-4652-A4A9-825FFE6C96A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12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sh dir="u"/>
      </p:transition>
    </mc:Choice>
    <mc:Fallback xmlns="">
      <p:transition spd="slow" advClick="0" advTm="3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062788" y="1625598"/>
            <a:ext cx="3840260" cy="4354287"/>
          </a:xfrm>
          <a:prstGeom prst="rect">
            <a:avLst/>
          </a:prstGeom>
          <a:gradFill>
            <a:gsLst>
              <a:gs pos="0">
                <a:srgbClr val="5C606F"/>
              </a:gs>
              <a:gs pos="100000">
                <a:srgbClr val="4E4857"/>
              </a:gs>
            </a:gsLst>
            <a:lin ang="5400000" scaled="1"/>
          </a:gradFill>
          <a:effectLst>
            <a:outerShdw blurRad="381000" dist="3048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499851" y="62895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bg1"/>
                </a:solidFill>
                <a:latin typeface="字魂59号-创粗黑" panose="00000500000000000000" pitchFamily="2" charset="-122"/>
              </a:defRPr>
            </a:lvl1pPr>
          </a:lstStyle>
          <a:p>
            <a:fld id="{DF20058A-C6D7-4652-A4A9-825FFE6C96A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1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sh dir="u"/>
      </p:transition>
    </mc:Choice>
    <mc:Fallback xmlns="">
      <p:transition spd="slow" advClick="0" advTm="3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53AB2-9ECE-42C7-A82A-9807957B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765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sh dir="u"/>
      </p:transition>
    </mc:Choice>
    <mc:Fallback xmlns="">
      <p:transition spd="slow" advClick="0" advTm="3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63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74" r:id="rId5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sh dir="u"/>
      </p:transition>
    </mc:Choice>
    <mc:Fallback xmlns="">
      <p:transition spd="slow" advClick="0" advTm="3000">
        <p:push dir="u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microsoft.com/office/2014/relationships/chartEx" Target="../charts/chartEx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chart" Target="../charts/chart3.xm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E6F7AD1-D1F1-4787-ADDC-CF74C8D05B1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C55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6AEF62EE-98CF-415E-BA44-68EA271EBA4E}"/>
              </a:ext>
            </a:extLst>
          </p:cNvPr>
          <p:cNvSpPr/>
          <p:nvPr/>
        </p:nvSpPr>
        <p:spPr>
          <a:xfrm>
            <a:off x="8632705" y="5204014"/>
            <a:ext cx="919922" cy="631538"/>
          </a:xfrm>
          <a:custGeom>
            <a:avLst/>
            <a:gdLst>
              <a:gd name="connsiteX0" fmla="*/ 79471 w 4826000"/>
              <a:gd name="connsiteY0" fmla="*/ 3269708 h 3313113"/>
              <a:gd name="connsiteX1" fmla="*/ 2413001 w 4826000"/>
              <a:gd name="connsiteY1" fmla="*/ 65708 h 3313113"/>
              <a:gd name="connsiteX2" fmla="*/ 4746530 w 4826000"/>
              <a:gd name="connsiteY2" fmla="*/ 3269708 h 3313113"/>
              <a:gd name="connsiteX3" fmla="*/ 0 w 4826000"/>
              <a:gd name="connsiteY3" fmla="*/ 3313113 h 3313113"/>
              <a:gd name="connsiteX4" fmla="*/ 4826000 w 4826000"/>
              <a:gd name="connsiteY4" fmla="*/ 3313113 h 3313113"/>
              <a:gd name="connsiteX5" fmla="*/ 2413000 w 4826000"/>
              <a:gd name="connsiteY5" fmla="*/ 0 h 33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000" h="3313113">
                <a:moveTo>
                  <a:pt x="79471" y="3269708"/>
                </a:moveTo>
                <a:lnTo>
                  <a:pt x="2413001" y="65708"/>
                </a:lnTo>
                <a:lnTo>
                  <a:pt x="4746530" y="3269708"/>
                </a:lnTo>
                <a:close/>
                <a:moveTo>
                  <a:pt x="0" y="3313113"/>
                </a:moveTo>
                <a:lnTo>
                  <a:pt x="4826000" y="3313113"/>
                </a:lnTo>
                <a:lnTo>
                  <a:pt x="2413000" y="0"/>
                </a:lnTo>
                <a:close/>
              </a:path>
            </a:pathLst>
          </a:custGeom>
          <a:noFill/>
          <a:ln w="3175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D278ADC3-35DB-488B-8D44-3F44DE5AB0DA}"/>
              </a:ext>
            </a:extLst>
          </p:cNvPr>
          <p:cNvSpPr/>
          <p:nvPr/>
        </p:nvSpPr>
        <p:spPr>
          <a:xfrm flipV="1">
            <a:off x="7720948" y="1143012"/>
            <a:ext cx="1280264" cy="878919"/>
          </a:xfrm>
          <a:prstGeom prst="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358FB12D-3FB3-42BF-84FE-3C7D887D885E}"/>
              </a:ext>
            </a:extLst>
          </p:cNvPr>
          <p:cNvSpPr/>
          <p:nvPr/>
        </p:nvSpPr>
        <p:spPr>
          <a:xfrm flipV="1">
            <a:off x="3174373" y="2308379"/>
            <a:ext cx="562430" cy="386116"/>
          </a:xfrm>
          <a:prstGeom prst="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16243CF7-863A-4253-BCFE-9798C3B8D679}"/>
              </a:ext>
            </a:extLst>
          </p:cNvPr>
          <p:cNvSpPr/>
          <p:nvPr/>
        </p:nvSpPr>
        <p:spPr>
          <a:xfrm flipV="1">
            <a:off x="2583485" y="5232839"/>
            <a:ext cx="872104" cy="598711"/>
          </a:xfrm>
          <a:prstGeom prst="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F1DFC5C-D599-40AA-BE0A-2B880B89642D}"/>
              </a:ext>
            </a:extLst>
          </p:cNvPr>
          <p:cNvSpPr/>
          <p:nvPr/>
        </p:nvSpPr>
        <p:spPr>
          <a:xfrm flipV="1">
            <a:off x="2646847" y="1395432"/>
            <a:ext cx="6898307" cy="4735779"/>
          </a:xfrm>
          <a:custGeom>
            <a:avLst/>
            <a:gdLst>
              <a:gd name="connsiteX0" fmla="*/ 1479905 w 4826000"/>
              <a:gd name="connsiteY0" fmla="*/ 1281164 h 3313113"/>
              <a:gd name="connsiteX1" fmla="*/ 1527763 w 4826000"/>
              <a:gd name="connsiteY1" fmla="*/ 1281164 h 3313113"/>
              <a:gd name="connsiteX2" fmla="*/ 2413001 w 4826000"/>
              <a:gd name="connsiteY2" fmla="*/ 65708 h 3313113"/>
              <a:gd name="connsiteX3" fmla="*/ 3298239 w 4826000"/>
              <a:gd name="connsiteY3" fmla="*/ 1281164 h 3313113"/>
              <a:gd name="connsiteX4" fmla="*/ 3346095 w 4826000"/>
              <a:gd name="connsiteY4" fmla="*/ 1281164 h 3313113"/>
              <a:gd name="connsiteX5" fmla="*/ 2413000 w 4826000"/>
              <a:gd name="connsiteY5" fmla="*/ 0 h 3313113"/>
              <a:gd name="connsiteX6" fmla="*/ 0 w 4826000"/>
              <a:gd name="connsiteY6" fmla="*/ 3313113 h 3313113"/>
              <a:gd name="connsiteX7" fmla="*/ 4826000 w 4826000"/>
              <a:gd name="connsiteY7" fmla="*/ 3313113 h 3313113"/>
              <a:gd name="connsiteX8" fmla="*/ 3870484 w 4826000"/>
              <a:gd name="connsiteY8" fmla="*/ 2001164 h 3313113"/>
              <a:gd name="connsiteX9" fmla="*/ 3822628 w 4826000"/>
              <a:gd name="connsiteY9" fmla="*/ 2001164 h 3313113"/>
              <a:gd name="connsiteX10" fmla="*/ 4746530 w 4826000"/>
              <a:gd name="connsiteY10" fmla="*/ 3269708 h 3313113"/>
              <a:gd name="connsiteX11" fmla="*/ 79471 w 4826000"/>
              <a:gd name="connsiteY11" fmla="*/ 3269708 h 3313113"/>
              <a:gd name="connsiteX12" fmla="*/ 1003374 w 4826000"/>
              <a:gd name="connsiteY12" fmla="*/ 2001164 h 3313113"/>
              <a:gd name="connsiteX13" fmla="*/ 955517 w 4826000"/>
              <a:gd name="connsiteY13" fmla="*/ 2001164 h 33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6000" h="3313113">
                <a:moveTo>
                  <a:pt x="1479905" y="1281164"/>
                </a:moveTo>
                <a:lnTo>
                  <a:pt x="1527763" y="1281164"/>
                </a:lnTo>
                <a:lnTo>
                  <a:pt x="2413001" y="65708"/>
                </a:lnTo>
                <a:lnTo>
                  <a:pt x="3298239" y="1281164"/>
                </a:lnTo>
                <a:lnTo>
                  <a:pt x="3346095" y="1281164"/>
                </a:lnTo>
                <a:lnTo>
                  <a:pt x="2413000" y="0"/>
                </a:lnTo>
                <a:close/>
                <a:moveTo>
                  <a:pt x="0" y="3313113"/>
                </a:moveTo>
                <a:lnTo>
                  <a:pt x="4826000" y="3313113"/>
                </a:lnTo>
                <a:lnTo>
                  <a:pt x="3870484" y="2001164"/>
                </a:lnTo>
                <a:lnTo>
                  <a:pt x="3822628" y="2001164"/>
                </a:lnTo>
                <a:lnTo>
                  <a:pt x="4746530" y="3269708"/>
                </a:lnTo>
                <a:lnTo>
                  <a:pt x="79471" y="3269708"/>
                </a:lnTo>
                <a:lnTo>
                  <a:pt x="1003374" y="2001164"/>
                </a:lnTo>
                <a:lnTo>
                  <a:pt x="955517" y="20011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1B7D7E6-44DA-45F4-A92A-8F682DED5FC2}"/>
              </a:ext>
            </a:extLst>
          </p:cNvPr>
          <p:cNvSpPr txBox="1"/>
          <p:nvPr/>
        </p:nvSpPr>
        <p:spPr>
          <a:xfrm>
            <a:off x="1974381" y="3240852"/>
            <a:ext cx="8243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广告</a:t>
            </a:r>
            <a:r>
              <a:rPr lang="en-US" altLang="zh-CN" sz="6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CTR</a:t>
            </a:r>
            <a:r>
              <a:rPr lang="zh-CN" altLang="en-US" sz="6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分析报告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A2B047-E42C-40E9-ACF9-BFA1A0FC417F}"/>
              </a:ext>
            </a:extLst>
          </p:cNvPr>
          <p:cNvSpPr txBox="1">
            <a:spLocks noChangeAspect="1"/>
          </p:cNvSpPr>
          <p:nvPr/>
        </p:nvSpPr>
        <p:spPr>
          <a:xfrm>
            <a:off x="4105417" y="1812303"/>
            <a:ext cx="4031822" cy="122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科大讯飞</a:t>
            </a:r>
            <a:endParaRPr lang="en-US" altLang="zh-CN" sz="3200" dirty="0">
              <a:solidFill>
                <a:schemeClr val="accent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AI</a:t>
            </a:r>
            <a:r>
              <a:rPr lang="zh-CN" altLang="en-US" sz="3200" dirty="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广告营销大赛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8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39CB8183-5DD1-49FE-8B6B-C06386E470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C5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1386304" y="630486"/>
            <a:ext cx="369967" cy="135524"/>
            <a:chOff x="10132933" y="854814"/>
            <a:chExt cx="369967" cy="135524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10132933" y="854814"/>
              <a:ext cx="369967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132933" y="922576"/>
              <a:ext cx="369967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0132933" y="990338"/>
              <a:ext cx="369967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B809536-5B56-4E9C-8240-9C0B056C2417}"/>
              </a:ext>
            </a:extLst>
          </p:cNvPr>
          <p:cNvGrpSpPr/>
          <p:nvPr/>
        </p:nvGrpSpPr>
        <p:grpSpPr>
          <a:xfrm>
            <a:off x="0" y="5350624"/>
            <a:ext cx="1130532" cy="1507376"/>
            <a:chOff x="-7876" y="5350624"/>
            <a:chExt cx="1130532" cy="150737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BA8B98B-39AE-4FD2-B7AF-7F2DE176D2BD}"/>
                </a:ext>
              </a:extLst>
            </p:cNvPr>
            <p:cNvSpPr/>
            <p:nvPr/>
          </p:nvSpPr>
          <p:spPr>
            <a:xfrm>
              <a:off x="745812" y="6481156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4647FD-57AF-498C-8064-702AAA8F8328}"/>
                </a:ext>
              </a:extLst>
            </p:cNvPr>
            <p:cNvGrpSpPr/>
            <p:nvPr/>
          </p:nvGrpSpPr>
          <p:grpSpPr>
            <a:xfrm>
              <a:off x="-7876" y="6104312"/>
              <a:ext cx="753688" cy="753688"/>
              <a:chOff x="-7876" y="6104312"/>
              <a:chExt cx="753688" cy="75368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53C4F9A-684A-4602-8662-03360D6210D1}"/>
                  </a:ext>
                </a:extLst>
              </p:cNvPr>
              <p:cNvSpPr/>
              <p:nvPr/>
            </p:nvSpPr>
            <p:spPr>
              <a:xfrm>
                <a:off x="-7876" y="6481156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D8B430F-9474-48C2-91DB-4C8EBA139415}"/>
                  </a:ext>
                </a:extLst>
              </p:cNvPr>
              <p:cNvSpPr/>
              <p:nvPr/>
            </p:nvSpPr>
            <p:spPr>
              <a:xfrm>
                <a:off x="368968" y="6481156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F88734C-2E7A-417D-B4A7-05637D59C487}"/>
                  </a:ext>
                </a:extLst>
              </p:cNvPr>
              <p:cNvSpPr/>
              <p:nvPr/>
            </p:nvSpPr>
            <p:spPr>
              <a:xfrm>
                <a:off x="-7876" y="6104312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F6F6C24-4996-45C6-9D08-6BBE0FF22E3D}"/>
                  </a:ext>
                </a:extLst>
              </p:cNvPr>
              <p:cNvSpPr/>
              <p:nvPr/>
            </p:nvSpPr>
            <p:spPr>
              <a:xfrm>
                <a:off x="368968" y="6104312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D6E445-EAEA-4FBE-A60E-32E6660BC4CF}"/>
                </a:ext>
              </a:extLst>
            </p:cNvPr>
            <p:cNvSpPr/>
            <p:nvPr/>
          </p:nvSpPr>
          <p:spPr>
            <a:xfrm>
              <a:off x="368968" y="5727468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7FE46E0-3D79-44C0-BFE8-38F4B5E04446}"/>
                </a:ext>
              </a:extLst>
            </p:cNvPr>
            <p:cNvSpPr/>
            <p:nvPr/>
          </p:nvSpPr>
          <p:spPr>
            <a:xfrm>
              <a:off x="745812" y="5350624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2D4F8A-C536-4EBE-AFA3-C22523F0A2D5}"/>
              </a:ext>
            </a:extLst>
          </p:cNvPr>
          <p:cNvGrpSpPr/>
          <p:nvPr/>
        </p:nvGrpSpPr>
        <p:grpSpPr>
          <a:xfrm>
            <a:off x="11061468" y="5350624"/>
            <a:ext cx="1130532" cy="1507376"/>
            <a:chOff x="11061468" y="5350624"/>
            <a:chExt cx="1130532" cy="150737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501B729-9EB8-4A0C-907C-93693DA773B4}"/>
                </a:ext>
              </a:extLst>
            </p:cNvPr>
            <p:cNvSpPr/>
            <p:nvPr/>
          </p:nvSpPr>
          <p:spPr>
            <a:xfrm>
              <a:off x="11438312" y="6481156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2E009FB-1D71-4243-97A6-B6A1DBE1A9D4}"/>
                </a:ext>
              </a:extLst>
            </p:cNvPr>
            <p:cNvSpPr/>
            <p:nvPr/>
          </p:nvSpPr>
          <p:spPr>
            <a:xfrm>
              <a:off x="11815156" y="6481156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250A570-FA57-42CD-A7BB-1F8E6EB3E5EA}"/>
                </a:ext>
              </a:extLst>
            </p:cNvPr>
            <p:cNvSpPr/>
            <p:nvPr/>
          </p:nvSpPr>
          <p:spPr>
            <a:xfrm>
              <a:off x="11438312" y="6104312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69C433D-B6AC-4585-AD55-584B7B218053}"/>
                </a:ext>
              </a:extLst>
            </p:cNvPr>
            <p:cNvSpPr/>
            <p:nvPr/>
          </p:nvSpPr>
          <p:spPr>
            <a:xfrm>
              <a:off x="11815156" y="6104312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71D0592-0B4A-40D0-A438-5AA72B0F34B7}"/>
                </a:ext>
              </a:extLst>
            </p:cNvPr>
            <p:cNvSpPr/>
            <p:nvPr/>
          </p:nvSpPr>
          <p:spPr>
            <a:xfrm>
              <a:off x="11061468" y="5727468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564D396-F93E-47B1-9C77-40CCF7B8F948}"/>
                </a:ext>
              </a:extLst>
            </p:cNvPr>
            <p:cNvSpPr/>
            <p:nvPr/>
          </p:nvSpPr>
          <p:spPr>
            <a:xfrm>
              <a:off x="11438312" y="5350624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F1A996-34EC-4D09-B824-B9D2412D2A1B}"/>
              </a:ext>
            </a:extLst>
          </p:cNvPr>
          <p:cNvGrpSpPr/>
          <p:nvPr/>
        </p:nvGrpSpPr>
        <p:grpSpPr>
          <a:xfrm>
            <a:off x="3233679" y="1310642"/>
            <a:ext cx="5724644" cy="4268584"/>
            <a:chOff x="3233679" y="1310642"/>
            <a:chExt cx="5724644" cy="426858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46F5EBB-2B84-4273-B422-CF0AD604EDA7}"/>
                </a:ext>
              </a:extLst>
            </p:cNvPr>
            <p:cNvSpPr txBox="1"/>
            <p:nvPr/>
          </p:nvSpPr>
          <p:spPr>
            <a:xfrm>
              <a:off x="3233679" y="2289961"/>
              <a:ext cx="5724644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lvl="0" algn="ctr">
                <a:defRPr/>
              </a:pPr>
              <a:r>
                <a:rPr lang="zh-CN" altLang="en-US" sz="7200" dirty="0">
                  <a:solidFill>
                    <a:schemeClr val="accent2">
                      <a:alpha val="9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媒体环境层面</a:t>
              </a:r>
              <a:endPara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alpha val="95000"/>
                  </a:scheme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39B8C792-8A51-4251-B561-6140BBA47499}"/>
                </a:ext>
              </a:extLst>
            </p:cNvPr>
            <p:cNvSpPr/>
            <p:nvPr/>
          </p:nvSpPr>
          <p:spPr>
            <a:xfrm>
              <a:off x="5178001" y="1310642"/>
              <a:ext cx="1836000" cy="4268584"/>
            </a:xfrm>
            <a:custGeom>
              <a:avLst/>
              <a:gdLst>
                <a:gd name="connsiteX0" fmla="*/ 0 w 1836000"/>
                <a:gd name="connsiteY0" fmla="*/ 2479406 h 4268584"/>
                <a:gd name="connsiteX1" fmla="*/ 44046 w 1836000"/>
                <a:gd name="connsiteY1" fmla="*/ 2479406 h 4268584"/>
                <a:gd name="connsiteX2" fmla="*/ 44046 w 1836000"/>
                <a:gd name="connsiteY2" fmla="*/ 4224538 h 4268584"/>
                <a:gd name="connsiteX3" fmla="*/ 1791954 w 1836000"/>
                <a:gd name="connsiteY3" fmla="*/ 4224538 h 4268584"/>
                <a:gd name="connsiteX4" fmla="*/ 1791954 w 1836000"/>
                <a:gd name="connsiteY4" fmla="*/ 2479406 h 4268584"/>
                <a:gd name="connsiteX5" fmla="*/ 1836000 w 1836000"/>
                <a:gd name="connsiteY5" fmla="*/ 2479406 h 4268584"/>
                <a:gd name="connsiteX6" fmla="*/ 1836000 w 1836000"/>
                <a:gd name="connsiteY6" fmla="*/ 4268584 h 4268584"/>
                <a:gd name="connsiteX7" fmla="*/ 0 w 1836000"/>
                <a:gd name="connsiteY7" fmla="*/ 4268584 h 4268584"/>
                <a:gd name="connsiteX8" fmla="*/ 0 w 1836000"/>
                <a:gd name="connsiteY8" fmla="*/ 0 h 4268584"/>
                <a:gd name="connsiteX9" fmla="*/ 1836000 w 1836000"/>
                <a:gd name="connsiteY9" fmla="*/ 0 h 4268584"/>
                <a:gd name="connsiteX10" fmla="*/ 1836000 w 1836000"/>
                <a:gd name="connsiteY10" fmla="*/ 835175 h 4268584"/>
                <a:gd name="connsiteX11" fmla="*/ 1791954 w 1836000"/>
                <a:gd name="connsiteY11" fmla="*/ 835175 h 4268584"/>
                <a:gd name="connsiteX12" fmla="*/ 1791954 w 1836000"/>
                <a:gd name="connsiteY12" fmla="*/ 44046 h 4268584"/>
                <a:gd name="connsiteX13" fmla="*/ 44046 w 1836000"/>
                <a:gd name="connsiteY13" fmla="*/ 44046 h 4268584"/>
                <a:gd name="connsiteX14" fmla="*/ 44046 w 1836000"/>
                <a:gd name="connsiteY14" fmla="*/ 835175 h 4268584"/>
                <a:gd name="connsiteX15" fmla="*/ 0 w 1836000"/>
                <a:gd name="connsiteY15" fmla="*/ 835175 h 4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6000" h="4268584">
                  <a:moveTo>
                    <a:pt x="0" y="2479406"/>
                  </a:moveTo>
                  <a:lnTo>
                    <a:pt x="44046" y="2479406"/>
                  </a:lnTo>
                  <a:lnTo>
                    <a:pt x="44046" y="4224538"/>
                  </a:lnTo>
                  <a:lnTo>
                    <a:pt x="1791954" y="4224538"/>
                  </a:lnTo>
                  <a:lnTo>
                    <a:pt x="1791954" y="2479406"/>
                  </a:lnTo>
                  <a:lnTo>
                    <a:pt x="1836000" y="2479406"/>
                  </a:lnTo>
                  <a:lnTo>
                    <a:pt x="1836000" y="4268584"/>
                  </a:lnTo>
                  <a:lnTo>
                    <a:pt x="0" y="4268584"/>
                  </a:lnTo>
                  <a:close/>
                  <a:moveTo>
                    <a:pt x="0" y="0"/>
                  </a:moveTo>
                  <a:lnTo>
                    <a:pt x="1836000" y="0"/>
                  </a:lnTo>
                  <a:lnTo>
                    <a:pt x="1836000" y="835175"/>
                  </a:lnTo>
                  <a:lnTo>
                    <a:pt x="1791954" y="835175"/>
                  </a:lnTo>
                  <a:lnTo>
                    <a:pt x="1791954" y="44046"/>
                  </a:lnTo>
                  <a:lnTo>
                    <a:pt x="44046" y="44046"/>
                  </a:lnTo>
                  <a:lnTo>
                    <a:pt x="44046" y="835175"/>
                  </a:lnTo>
                  <a:lnTo>
                    <a:pt x="0" y="835175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6AE1F5C9-DB05-4125-A85D-26AF575AA7F1}"/>
                </a:ext>
              </a:extLst>
            </p:cNvPr>
            <p:cNvSpPr/>
            <p:nvPr/>
          </p:nvSpPr>
          <p:spPr>
            <a:xfrm flipV="1">
              <a:off x="5978391" y="5023490"/>
              <a:ext cx="235221" cy="117040"/>
            </a:xfrm>
            <a:custGeom>
              <a:avLst/>
              <a:gdLst>
                <a:gd name="connsiteX0" fmla="*/ 0 w 359191"/>
                <a:gd name="connsiteY0" fmla="*/ 178724 h 178724"/>
                <a:gd name="connsiteX1" fmla="*/ 110341 w 359191"/>
                <a:gd name="connsiteY1" fmla="*/ 178724 h 178724"/>
                <a:gd name="connsiteX2" fmla="*/ 179595 w 359191"/>
                <a:gd name="connsiteY2" fmla="*/ 109806 h 178724"/>
                <a:gd name="connsiteX3" fmla="*/ 248849 w 359191"/>
                <a:gd name="connsiteY3" fmla="*/ 178724 h 178724"/>
                <a:gd name="connsiteX4" fmla="*/ 359191 w 359191"/>
                <a:gd name="connsiteY4" fmla="*/ 178724 h 178724"/>
                <a:gd name="connsiteX5" fmla="*/ 179596 w 359191"/>
                <a:gd name="connsiteY5" fmla="*/ 0 h 17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191" h="178724">
                  <a:moveTo>
                    <a:pt x="0" y="178724"/>
                  </a:moveTo>
                  <a:lnTo>
                    <a:pt x="110341" y="178724"/>
                  </a:lnTo>
                  <a:lnTo>
                    <a:pt x="179595" y="109806"/>
                  </a:lnTo>
                  <a:lnTo>
                    <a:pt x="248849" y="178724"/>
                  </a:lnTo>
                  <a:lnTo>
                    <a:pt x="359191" y="178724"/>
                  </a:lnTo>
                  <a:lnTo>
                    <a:pt x="1795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E75E14E-431B-496E-B8F6-EC7C7FC3F32F}"/>
                </a:ext>
              </a:extLst>
            </p:cNvPr>
            <p:cNvSpPr txBox="1"/>
            <p:nvPr/>
          </p:nvSpPr>
          <p:spPr>
            <a:xfrm>
              <a:off x="5627765" y="3915923"/>
              <a:ext cx="9364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rPr>
                <a:t>02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B6C4E57-9D02-4486-9118-18F6FBCCDEB8}"/>
                </a:ext>
              </a:extLst>
            </p:cNvPr>
            <p:cNvCxnSpPr>
              <a:cxnSpLocks/>
            </p:cNvCxnSpPr>
            <p:nvPr/>
          </p:nvCxnSpPr>
          <p:spPr>
            <a:xfrm>
              <a:off x="5980008" y="3779320"/>
              <a:ext cx="2319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3807717-3CDF-45D1-8554-6F01924A10B7}"/>
                </a:ext>
              </a:extLst>
            </p:cNvPr>
            <p:cNvCxnSpPr>
              <a:cxnSpLocks/>
            </p:cNvCxnSpPr>
            <p:nvPr/>
          </p:nvCxnSpPr>
          <p:spPr>
            <a:xfrm>
              <a:off x="5980008" y="2155627"/>
              <a:ext cx="2319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剪去单角的矩形 23">
            <a:extLst>
              <a:ext uri="{FF2B5EF4-FFF2-40B4-BE49-F238E27FC236}">
                <a16:creationId xmlns:a16="http://schemas.microsoft.com/office/drawing/2014/main" id="{20CB70A3-E819-4DD6-9726-2401FB7AACBF}"/>
              </a:ext>
            </a:extLst>
          </p:cNvPr>
          <p:cNvSpPr/>
          <p:nvPr/>
        </p:nvSpPr>
        <p:spPr>
          <a:xfrm rot="10800000">
            <a:off x="874713" y="419101"/>
            <a:ext cx="882799" cy="643536"/>
          </a:xfrm>
          <a:prstGeom prst="snip1Rect">
            <a:avLst>
              <a:gd name="adj" fmla="val 342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26CC78-E3DF-412C-9B51-A06940371595}"/>
              </a:ext>
            </a:extLst>
          </p:cNvPr>
          <p:cNvSpPr txBox="1"/>
          <p:nvPr/>
        </p:nvSpPr>
        <p:spPr>
          <a:xfrm>
            <a:off x="1904234" y="448482"/>
            <a:ext cx="996218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APP</a:t>
            </a:r>
            <a:r>
              <a:rPr lang="zh-CN" altLang="en-US" sz="3200" b="1" dirty="0">
                <a:solidFill>
                  <a:schemeClr val="bg1"/>
                </a:solidFill>
              </a:rPr>
              <a:t>类别：</a:t>
            </a:r>
            <a:r>
              <a:rPr lang="en-US" altLang="zh-CN" sz="3200" b="1" dirty="0">
                <a:solidFill>
                  <a:schemeClr val="bg1"/>
                </a:solidFill>
              </a:rPr>
              <a:t>100</a:t>
            </a:r>
            <a:r>
              <a:rPr lang="zh-CN" altLang="en-US" sz="3200" b="1" dirty="0">
                <a:solidFill>
                  <a:schemeClr val="bg1"/>
                </a:solidFill>
              </a:rPr>
              <a:t>类</a:t>
            </a:r>
            <a:r>
              <a:rPr lang="en-US" altLang="zh-CN" sz="3200" b="1" dirty="0">
                <a:solidFill>
                  <a:schemeClr val="bg1"/>
                </a:solidFill>
              </a:rPr>
              <a:t>APP</a:t>
            </a:r>
            <a:r>
              <a:rPr lang="zh-CN" altLang="en-US" sz="3200" b="1" dirty="0">
                <a:solidFill>
                  <a:schemeClr val="bg1"/>
                </a:solidFill>
              </a:rPr>
              <a:t>流量最大，</a:t>
            </a:r>
            <a:r>
              <a:rPr lang="en-US" altLang="zh-CN" sz="3200" b="1" dirty="0">
                <a:solidFill>
                  <a:schemeClr val="bg1"/>
                </a:solidFill>
              </a:rPr>
              <a:t>109</a:t>
            </a:r>
            <a:r>
              <a:rPr lang="zh-CN" altLang="en-US" sz="3200" b="1" dirty="0">
                <a:solidFill>
                  <a:schemeClr val="bg1"/>
                </a:solidFill>
              </a:rPr>
              <a:t>类点击率最高</a:t>
            </a:r>
          </a:p>
        </p:txBody>
      </p:sp>
      <p:sp>
        <p:nvSpPr>
          <p:cNvPr id="24" name="椭圆 3">
            <a:extLst>
              <a:ext uri="{FF2B5EF4-FFF2-40B4-BE49-F238E27FC236}">
                <a16:creationId xmlns:a16="http://schemas.microsoft.com/office/drawing/2014/main" id="{C3569157-A5D8-4E3C-A73D-69E32E7198D6}"/>
              </a:ext>
            </a:extLst>
          </p:cNvPr>
          <p:cNvSpPr/>
          <p:nvPr/>
        </p:nvSpPr>
        <p:spPr>
          <a:xfrm>
            <a:off x="1176412" y="563319"/>
            <a:ext cx="330200" cy="329701"/>
          </a:xfrm>
          <a:custGeom>
            <a:avLst/>
            <a:gdLst>
              <a:gd name="connsiteX0" fmla="*/ 354450 w 607639"/>
              <a:gd name="connsiteY0" fmla="*/ 222564 h 606722"/>
              <a:gd name="connsiteX1" fmla="*/ 354450 w 607639"/>
              <a:gd name="connsiteY1" fmla="*/ 384088 h 606722"/>
              <a:gd name="connsiteX2" fmla="*/ 225033 w 607639"/>
              <a:gd name="connsiteY2" fmla="*/ 303326 h 606722"/>
              <a:gd name="connsiteX3" fmla="*/ 391979 w 607639"/>
              <a:gd name="connsiteY3" fmla="*/ 154813 h 606722"/>
              <a:gd name="connsiteX4" fmla="*/ 366346 w 607639"/>
              <a:gd name="connsiteY4" fmla="*/ 155524 h 606722"/>
              <a:gd name="connsiteX5" fmla="*/ 163770 w 607639"/>
              <a:gd name="connsiteY5" fmla="*/ 281899 h 606722"/>
              <a:gd name="connsiteX6" fmla="*/ 151932 w 607639"/>
              <a:gd name="connsiteY6" fmla="*/ 303317 h 606722"/>
              <a:gd name="connsiteX7" fmla="*/ 163770 w 607639"/>
              <a:gd name="connsiteY7" fmla="*/ 324824 h 606722"/>
              <a:gd name="connsiteX8" fmla="*/ 366346 w 607639"/>
              <a:gd name="connsiteY8" fmla="*/ 451198 h 606722"/>
              <a:gd name="connsiteX9" fmla="*/ 379786 w 607639"/>
              <a:gd name="connsiteY9" fmla="*/ 455020 h 606722"/>
              <a:gd name="connsiteX10" fmla="*/ 391979 w 607639"/>
              <a:gd name="connsiteY10" fmla="*/ 451820 h 606722"/>
              <a:gd name="connsiteX11" fmla="*/ 405063 w 607639"/>
              <a:gd name="connsiteY11" fmla="*/ 429780 h 606722"/>
              <a:gd name="connsiteX12" fmla="*/ 405063 w 607639"/>
              <a:gd name="connsiteY12" fmla="*/ 176942 h 606722"/>
              <a:gd name="connsiteX13" fmla="*/ 391979 w 607639"/>
              <a:gd name="connsiteY13" fmla="*/ 154813 h 606722"/>
              <a:gd name="connsiteX14" fmla="*/ 303775 w 607639"/>
              <a:gd name="connsiteY14" fmla="*/ 0 h 606722"/>
              <a:gd name="connsiteX15" fmla="*/ 607639 w 607639"/>
              <a:gd name="connsiteY15" fmla="*/ 303317 h 606722"/>
              <a:gd name="connsiteX16" fmla="*/ 303775 w 607639"/>
              <a:gd name="connsiteY16" fmla="*/ 606722 h 606722"/>
              <a:gd name="connsiteX17" fmla="*/ 0 w 607639"/>
              <a:gd name="connsiteY17" fmla="*/ 303317 h 606722"/>
              <a:gd name="connsiteX18" fmla="*/ 303775 w 607639"/>
              <a:gd name="connsiteY1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7639" h="606722">
                <a:moveTo>
                  <a:pt x="354450" y="222564"/>
                </a:moveTo>
                <a:lnTo>
                  <a:pt x="354450" y="384088"/>
                </a:lnTo>
                <a:lnTo>
                  <a:pt x="225033" y="303326"/>
                </a:lnTo>
                <a:close/>
                <a:moveTo>
                  <a:pt x="391979" y="154813"/>
                </a:moveTo>
                <a:cubicBezTo>
                  <a:pt x="383969" y="150370"/>
                  <a:pt x="374178" y="150637"/>
                  <a:pt x="366346" y="155524"/>
                </a:cubicBezTo>
                <a:lnTo>
                  <a:pt x="163770" y="281899"/>
                </a:lnTo>
                <a:cubicBezTo>
                  <a:pt x="156382" y="286520"/>
                  <a:pt x="151932" y="294607"/>
                  <a:pt x="151932" y="303317"/>
                </a:cubicBezTo>
                <a:cubicBezTo>
                  <a:pt x="151932" y="312026"/>
                  <a:pt x="156382" y="320113"/>
                  <a:pt x="163770" y="324824"/>
                </a:cubicBezTo>
                <a:lnTo>
                  <a:pt x="366346" y="451198"/>
                </a:lnTo>
                <a:cubicBezTo>
                  <a:pt x="370440" y="453775"/>
                  <a:pt x="375068" y="455020"/>
                  <a:pt x="379786" y="455020"/>
                </a:cubicBezTo>
                <a:cubicBezTo>
                  <a:pt x="383969" y="455020"/>
                  <a:pt x="388241" y="453953"/>
                  <a:pt x="391979" y="451820"/>
                </a:cubicBezTo>
                <a:cubicBezTo>
                  <a:pt x="400079" y="447377"/>
                  <a:pt x="405063" y="438934"/>
                  <a:pt x="405063" y="429780"/>
                </a:cubicBezTo>
                <a:lnTo>
                  <a:pt x="405063" y="176942"/>
                </a:lnTo>
                <a:cubicBezTo>
                  <a:pt x="405063" y="167789"/>
                  <a:pt x="400079" y="159346"/>
                  <a:pt x="391979" y="154813"/>
                </a:cubicBezTo>
                <a:close/>
                <a:moveTo>
                  <a:pt x="303775" y="0"/>
                </a:moveTo>
                <a:cubicBezTo>
                  <a:pt x="471372" y="0"/>
                  <a:pt x="607639" y="136062"/>
                  <a:pt x="607639" y="303317"/>
                </a:cubicBezTo>
                <a:cubicBezTo>
                  <a:pt x="607639" y="470661"/>
                  <a:pt x="471372" y="606722"/>
                  <a:pt x="303775" y="606722"/>
                </a:cubicBezTo>
                <a:cubicBezTo>
                  <a:pt x="136267" y="606722"/>
                  <a:pt x="0" y="470661"/>
                  <a:pt x="0" y="303317"/>
                </a:cubicBezTo>
                <a:cubicBezTo>
                  <a:pt x="0" y="136062"/>
                  <a:pt x="136267" y="0"/>
                  <a:pt x="303775" y="0"/>
                </a:cubicBezTo>
                <a:close/>
              </a:path>
            </a:pathLst>
          </a:custGeom>
          <a:solidFill>
            <a:srgbClr val="40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6A4D9C1F-50BD-4DBC-8605-94FD69795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235479"/>
              </p:ext>
            </p:extLst>
          </p:nvPr>
        </p:nvGraphicFramePr>
        <p:xfrm>
          <a:off x="874712" y="2971775"/>
          <a:ext cx="10699262" cy="335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hape 4090">
            <a:extLst>
              <a:ext uri="{FF2B5EF4-FFF2-40B4-BE49-F238E27FC236}">
                <a16:creationId xmlns:a16="http://schemas.microsoft.com/office/drawing/2014/main" id="{066D5994-A90D-42CE-BE38-8A0B6FB756B8}"/>
              </a:ext>
            </a:extLst>
          </p:cNvPr>
          <p:cNvSpPr/>
          <p:nvPr/>
        </p:nvSpPr>
        <p:spPr>
          <a:xfrm>
            <a:off x="794884" y="1538721"/>
            <a:ext cx="10650747" cy="1230193"/>
          </a:xfrm>
          <a:prstGeom prst="roundRect">
            <a:avLst>
              <a:gd name="adj" fmla="val 4765"/>
            </a:avLst>
          </a:prstGeom>
          <a:solidFill>
            <a:srgbClr val="4F5D68"/>
          </a:solidFill>
          <a:ln w="25400">
            <a:solidFill>
              <a:srgbClr val="404C55"/>
            </a:solidFill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6" name="Shape 4094">
            <a:extLst>
              <a:ext uri="{FF2B5EF4-FFF2-40B4-BE49-F238E27FC236}">
                <a16:creationId xmlns:a16="http://schemas.microsoft.com/office/drawing/2014/main" id="{837F8701-E3DB-4D1F-BDE9-58DD9661D5D2}"/>
              </a:ext>
            </a:extLst>
          </p:cNvPr>
          <p:cNvSpPr/>
          <p:nvPr/>
        </p:nvSpPr>
        <p:spPr>
          <a:xfrm>
            <a:off x="1206141" y="1969717"/>
            <a:ext cx="335213" cy="345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id="{432BFE5C-B7AA-4ECB-8116-EE7CC77E3F4F}"/>
              </a:ext>
            </a:extLst>
          </p:cNvPr>
          <p:cNvSpPr txBox="1"/>
          <p:nvPr/>
        </p:nvSpPr>
        <p:spPr>
          <a:xfrm>
            <a:off x="1814174" y="1702635"/>
            <a:ext cx="9759800" cy="9023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各类</a:t>
            </a:r>
            <a:r>
              <a:rPr lang="en-US" altLang="zh-CN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的广告流量及点击率 均存在一定差异</a:t>
            </a:r>
            <a:endParaRPr lang="en-US" altLang="zh-CN" sz="24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其中</a:t>
            </a:r>
            <a:r>
              <a:rPr lang="en-US" altLang="zh-CN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, 100</a:t>
            </a:r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类的广告流量最大 </a:t>
            </a:r>
            <a:r>
              <a:rPr lang="en-US" altLang="zh-CN" sz="24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(32W)</a:t>
            </a:r>
            <a:r>
              <a:rPr lang="en-US" altLang="zh-CN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,109</a:t>
            </a:r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类的广告点击率最高 </a:t>
            </a:r>
            <a:r>
              <a:rPr lang="en-US" altLang="zh-CN" sz="24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(41%)</a:t>
            </a:r>
          </a:p>
        </p:txBody>
      </p:sp>
    </p:spTree>
    <p:extLst>
      <p:ext uri="{BB962C8B-B14F-4D97-AF65-F5344CB8AC3E}">
        <p14:creationId xmlns:p14="http://schemas.microsoft.com/office/powerpoint/2010/main" val="278323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剪去单角的矩形 23">
            <a:extLst>
              <a:ext uri="{FF2B5EF4-FFF2-40B4-BE49-F238E27FC236}">
                <a16:creationId xmlns:a16="http://schemas.microsoft.com/office/drawing/2014/main" id="{20CB70A3-E819-4DD6-9726-2401FB7AACBF}"/>
              </a:ext>
            </a:extLst>
          </p:cNvPr>
          <p:cNvSpPr/>
          <p:nvPr/>
        </p:nvSpPr>
        <p:spPr>
          <a:xfrm rot="10800000">
            <a:off x="874713" y="419101"/>
            <a:ext cx="882799" cy="643536"/>
          </a:xfrm>
          <a:prstGeom prst="snip1Rect">
            <a:avLst>
              <a:gd name="adj" fmla="val 342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26CC78-E3DF-412C-9B51-A06940371595}"/>
              </a:ext>
            </a:extLst>
          </p:cNvPr>
          <p:cNvSpPr txBox="1"/>
          <p:nvPr/>
        </p:nvSpPr>
        <p:spPr>
          <a:xfrm>
            <a:off x="1904233" y="448482"/>
            <a:ext cx="97598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各软件类型 内部呈</a:t>
            </a:r>
            <a:r>
              <a:rPr lang="en-US" altLang="zh-CN" sz="3200" b="1" dirty="0">
                <a:solidFill>
                  <a:schemeClr val="bg1"/>
                </a:solidFill>
              </a:rPr>
              <a:t>28</a:t>
            </a:r>
            <a:r>
              <a:rPr lang="zh-CN" altLang="en-US" sz="3200" b="1" dirty="0">
                <a:solidFill>
                  <a:schemeClr val="bg1"/>
                </a:solidFill>
              </a:rPr>
              <a:t>分布，部分</a:t>
            </a:r>
            <a:r>
              <a:rPr lang="en-US" altLang="zh-CN" sz="3200" b="1" dirty="0">
                <a:solidFill>
                  <a:schemeClr val="bg1"/>
                </a:solidFill>
              </a:rPr>
              <a:t>APP</a:t>
            </a:r>
            <a:r>
              <a:rPr lang="zh-CN" altLang="en-US" sz="3200" b="1" dirty="0">
                <a:solidFill>
                  <a:schemeClr val="bg1"/>
                </a:solidFill>
              </a:rPr>
              <a:t>广告效果突出</a:t>
            </a:r>
          </a:p>
        </p:txBody>
      </p:sp>
      <p:sp>
        <p:nvSpPr>
          <p:cNvPr id="24" name="椭圆 3">
            <a:extLst>
              <a:ext uri="{FF2B5EF4-FFF2-40B4-BE49-F238E27FC236}">
                <a16:creationId xmlns:a16="http://schemas.microsoft.com/office/drawing/2014/main" id="{C3569157-A5D8-4E3C-A73D-69E32E7198D6}"/>
              </a:ext>
            </a:extLst>
          </p:cNvPr>
          <p:cNvSpPr/>
          <p:nvPr/>
        </p:nvSpPr>
        <p:spPr>
          <a:xfrm>
            <a:off x="1176412" y="563319"/>
            <a:ext cx="330200" cy="329701"/>
          </a:xfrm>
          <a:custGeom>
            <a:avLst/>
            <a:gdLst>
              <a:gd name="connsiteX0" fmla="*/ 354450 w 607639"/>
              <a:gd name="connsiteY0" fmla="*/ 222564 h 606722"/>
              <a:gd name="connsiteX1" fmla="*/ 354450 w 607639"/>
              <a:gd name="connsiteY1" fmla="*/ 384088 h 606722"/>
              <a:gd name="connsiteX2" fmla="*/ 225033 w 607639"/>
              <a:gd name="connsiteY2" fmla="*/ 303326 h 606722"/>
              <a:gd name="connsiteX3" fmla="*/ 391979 w 607639"/>
              <a:gd name="connsiteY3" fmla="*/ 154813 h 606722"/>
              <a:gd name="connsiteX4" fmla="*/ 366346 w 607639"/>
              <a:gd name="connsiteY4" fmla="*/ 155524 h 606722"/>
              <a:gd name="connsiteX5" fmla="*/ 163770 w 607639"/>
              <a:gd name="connsiteY5" fmla="*/ 281899 h 606722"/>
              <a:gd name="connsiteX6" fmla="*/ 151932 w 607639"/>
              <a:gd name="connsiteY6" fmla="*/ 303317 h 606722"/>
              <a:gd name="connsiteX7" fmla="*/ 163770 w 607639"/>
              <a:gd name="connsiteY7" fmla="*/ 324824 h 606722"/>
              <a:gd name="connsiteX8" fmla="*/ 366346 w 607639"/>
              <a:gd name="connsiteY8" fmla="*/ 451198 h 606722"/>
              <a:gd name="connsiteX9" fmla="*/ 379786 w 607639"/>
              <a:gd name="connsiteY9" fmla="*/ 455020 h 606722"/>
              <a:gd name="connsiteX10" fmla="*/ 391979 w 607639"/>
              <a:gd name="connsiteY10" fmla="*/ 451820 h 606722"/>
              <a:gd name="connsiteX11" fmla="*/ 405063 w 607639"/>
              <a:gd name="connsiteY11" fmla="*/ 429780 h 606722"/>
              <a:gd name="connsiteX12" fmla="*/ 405063 w 607639"/>
              <a:gd name="connsiteY12" fmla="*/ 176942 h 606722"/>
              <a:gd name="connsiteX13" fmla="*/ 391979 w 607639"/>
              <a:gd name="connsiteY13" fmla="*/ 154813 h 606722"/>
              <a:gd name="connsiteX14" fmla="*/ 303775 w 607639"/>
              <a:gd name="connsiteY14" fmla="*/ 0 h 606722"/>
              <a:gd name="connsiteX15" fmla="*/ 607639 w 607639"/>
              <a:gd name="connsiteY15" fmla="*/ 303317 h 606722"/>
              <a:gd name="connsiteX16" fmla="*/ 303775 w 607639"/>
              <a:gd name="connsiteY16" fmla="*/ 606722 h 606722"/>
              <a:gd name="connsiteX17" fmla="*/ 0 w 607639"/>
              <a:gd name="connsiteY17" fmla="*/ 303317 h 606722"/>
              <a:gd name="connsiteX18" fmla="*/ 303775 w 607639"/>
              <a:gd name="connsiteY1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7639" h="606722">
                <a:moveTo>
                  <a:pt x="354450" y="222564"/>
                </a:moveTo>
                <a:lnTo>
                  <a:pt x="354450" y="384088"/>
                </a:lnTo>
                <a:lnTo>
                  <a:pt x="225033" y="303326"/>
                </a:lnTo>
                <a:close/>
                <a:moveTo>
                  <a:pt x="391979" y="154813"/>
                </a:moveTo>
                <a:cubicBezTo>
                  <a:pt x="383969" y="150370"/>
                  <a:pt x="374178" y="150637"/>
                  <a:pt x="366346" y="155524"/>
                </a:cubicBezTo>
                <a:lnTo>
                  <a:pt x="163770" y="281899"/>
                </a:lnTo>
                <a:cubicBezTo>
                  <a:pt x="156382" y="286520"/>
                  <a:pt x="151932" y="294607"/>
                  <a:pt x="151932" y="303317"/>
                </a:cubicBezTo>
                <a:cubicBezTo>
                  <a:pt x="151932" y="312026"/>
                  <a:pt x="156382" y="320113"/>
                  <a:pt x="163770" y="324824"/>
                </a:cubicBezTo>
                <a:lnTo>
                  <a:pt x="366346" y="451198"/>
                </a:lnTo>
                <a:cubicBezTo>
                  <a:pt x="370440" y="453775"/>
                  <a:pt x="375068" y="455020"/>
                  <a:pt x="379786" y="455020"/>
                </a:cubicBezTo>
                <a:cubicBezTo>
                  <a:pt x="383969" y="455020"/>
                  <a:pt x="388241" y="453953"/>
                  <a:pt x="391979" y="451820"/>
                </a:cubicBezTo>
                <a:cubicBezTo>
                  <a:pt x="400079" y="447377"/>
                  <a:pt x="405063" y="438934"/>
                  <a:pt x="405063" y="429780"/>
                </a:cubicBezTo>
                <a:lnTo>
                  <a:pt x="405063" y="176942"/>
                </a:lnTo>
                <a:cubicBezTo>
                  <a:pt x="405063" y="167789"/>
                  <a:pt x="400079" y="159346"/>
                  <a:pt x="391979" y="154813"/>
                </a:cubicBezTo>
                <a:close/>
                <a:moveTo>
                  <a:pt x="303775" y="0"/>
                </a:moveTo>
                <a:cubicBezTo>
                  <a:pt x="471372" y="0"/>
                  <a:pt x="607639" y="136062"/>
                  <a:pt x="607639" y="303317"/>
                </a:cubicBezTo>
                <a:cubicBezTo>
                  <a:pt x="607639" y="470661"/>
                  <a:pt x="471372" y="606722"/>
                  <a:pt x="303775" y="606722"/>
                </a:cubicBezTo>
                <a:cubicBezTo>
                  <a:pt x="136267" y="606722"/>
                  <a:pt x="0" y="470661"/>
                  <a:pt x="0" y="303317"/>
                </a:cubicBezTo>
                <a:cubicBezTo>
                  <a:pt x="0" y="136062"/>
                  <a:pt x="136267" y="0"/>
                  <a:pt x="303775" y="0"/>
                </a:cubicBezTo>
                <a:close/>
              </a:path>
            </a:pathLst>
          </a:custGeom>
          <a:solidFill>
            <a:srgbClr val="40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5C514CAE-7C04-4F4A-9E16-009344359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128354"/>
              </p:ext>
            </p:extLst>
          </p:nvPr>
        </p:nvGraphicFramePr>
        <p:xfrm>
          <a:off x="78974" y="2977846"/>
          <a:ext cx="12195316" cy="376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E46ED77-47E7-4FC2-9562-BC02865D0A0A}"/>
              </a:ext>
            </a:extLst>
          </p:cNvPr>
          <p:cNvSpPr txBox="1"/>
          <p:nvPr/>
        </p:nvSpPr>
        <p:spPr>
          <a:xfrm>
            <a:off x="2351315" y="3891192"/>
            <a:ext cx="3215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u="sng" dirty="0">
                <a:solidFill>
                  <a:srgbClr val="FFFF00"/>
                </a:solidFill>
                <a:latin typeface="+mn-ea"/>
              </a:rPr>
              <a:t>APP:2089229 CTR:29%</a:t>
            </a:r>
            <a:endParaRPr lang="zh-CN" altLang="en-US" sz="1400" b="1" u="sng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C3DCDD-4C20-41F1-9E4A-2F351CC0F49D}"/>
              </a:ext>
            </a:extLst>
          </p:cNvPr>
          <p:cNvSpPr txBox="1"/>
          <p:nvPr/>
        </p:nvSpPr>
        <p:spPr>
          <a:xfrm>
            <a:off x="7889631" y="3181800"/>
            <a:ext cx="3215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>
                <a:solidFill>
                  <a:schemeClr val="bg1"/>
                </a:solidFill>
                <a:latin typeface="+mn-ea"/>
              </a:rPr>
              <a:t>APP:2071234 CTR:4.5%</a:t>
            </a:r>
            <a:endParaRPr lang="zh-CN" altLang="en-US" sz="1100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327F83-E13D-4689-960B-3C1772E7B1EB}"/>
              </a:ext>
            </a:extLst>
          </p:cNvPr>
          <p:cNvSpPr txBox="1"/>
          <p:nvPr/>
        </p:nvSpPr>
        <p:spPr>
          <a:xfrm>
            <a:off x="1285240" y="5220438"/>
            <a:ext cx="32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u="sng" dirty="0">
                <a:solidFill>
                  <a:srgbClr val="FFFF00"/>
                </a:solidFill>
                <a:latin typeface="+mn-ea"/>
              </a:rPr>
              <a:t>APP:1110016</a:t>
            </a:r>
          </a:p>
          <a:p>
            <a:r>
              <a:rPr lang="en-US" altLang="zh-CN" sz="900" b="1" u="sng" dirty="0">
                <a:solidFill>
                  <a:srgbClr val="FFFF00"/>
                </a:solidFill>
                <a:latin typeface="+mn-ea"/>
              </a:rPr>
              <a:t>CTR:20.5%</a:t>
            </a:r>
            <a:endParaRPr lang="zh-CN" altLang="en-US" sz="900" b="1" u="sng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6087129-14A6-4F4E-A694-E3C30D457650}"/>
              </a:ext>
            </a:extLst>
          </p:cNvPr>
          <p:cNvSpPr txBox="1"/>
          <p:nvPr/>
        </p:nvSpPr>
        <p:spPr>
          <a:xfrm>
            <a:off x="1285240" y="5920602"/>
            <a:ext cx="32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u="sng" dirty="0">
                <a:solidFill>
                  <a:schemeClr val="bg1"/>
                </a:solidFill>
                <a:latin typeface="+mn-ea"/>
              </a:rPr>
              <a:t>APP:1030051</a:t>
            </a:r>
          </a:p>
          <a:p>
            <a:r>
              <a:rPr lang="en-US" altLang="zh-CN" sz="900" u="sng" dirty="0">
                <a:solidFill>
                  <a:schemeClr val="bg1"/>
                </a:solidFill>
                <a:latin typeface="+mn-ea"/>
              </a:rPr>
              <a:t>CTR:7.7%</a:t>
            </a:r>
            <a:endParaRPr lang="zh-CN" altLang="en-US" sz="900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A10BC99-B78F-4F6D-AA0B-C85AC358532D}"/>
              </a:ext>
            </a:extLst>
          </p:cNvPr>
          <p:cNvSpPr txBox="1"/>
          <p:nvPr/>
        </p:nvSpPr>
        <p:spPr>
          <a:xfrm>
            <a:off x="2351315" y="3174105"/>
            <a:ext cx="3215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u="sng" dirty="0">
                <a:solidFill>
                  <a:srgbClr val="FFFF00"/>
                </a:solidFill>
                <a:latin typeface="+mn-ea"/>
              </a:rPr>
              <a:t>APP:2089397 CTR:25%</a:t>
            </a:r>
            <a:endParaRPr lang="zh-CN" altLang="en-US" sz="1400" b="1" u="sng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3AD48E0-C5AD-4B73-9875-24CE159F4673}"/>
              </a:ext>
            </a:extLst>
          </p:cNvPr>
          <p:cNvSpPr txBox="1"/>
          <p:nvPr/>
        </p:nvSpPr>
        <p:spPr>
          <a:xfrm>
            <a:off x="7635799" y="3808907"/>
            <a:ext cx="32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u="sng" dirty="0">
                <a:solidFill>
                  <a:schemeClr val="bg1"/>
                </a:solidFill>
                <a:latin typeface="+mn-ea"/>
              </a:rPr>
              <a:t>APP:1100001</a:t>
            </a:r>
          </a:p>
          <a:p>
            <a:r>
              <a:rPr lang="en-US" altLang="zh-CN" sz="900" u="sng" dirty="0">
                <a:solidFill>
                  <a:schemeClr val="bg1"/>
                </a:solidFill>
                <a:latin typeface="+mn-ea"/>
              </a:rPr>
              <a:t>CTR:1.8%</a:t>
            </a:r>
            <a:endParaRPr lang="zh-CN" altLang="en-US" sz="900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F1E319-A38D-4F2A-8123-5BD1C4981C91}"/>
              </a:ext>
            </a:extLst>
          </p:cNvPr>
          <p:cNvSpPr txBox="1"/>
          <p:nvPr/>
        </p:nvSpPr>
        <p:spPr>
          <a:xfrm>
            <a:off x="2892976" y="4520274"/>
            <a:ext cx="32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u="sng" dirty="0">
                <a:solidFill>
                  <a:schemeClr val="bg1"/>
                </a:solidFill>
                <a:latin typeface="+mn-ea"/>
              </a:rPr>
              <a:t>APP:2071003</a:t>
            </a:r>
          </a:p>
          <a:p>
            <a:r>
              <a:rPr lang="en-US" altLang="zh-CN" sz="900" u="sng" dirty="0">
                <a:solidFill>
                  <a:schemeClr val="bg1"/>
                </a:solidFill>
                <a:latin typeface="+mn-ea"/>
              </a:rPr>
              <a:t>CTR:27.9%</a:t>
            </a:r>
            <a:endParaRPr lang="zh-CN" altLang="en-US" sz="900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D0D18AB-9974-47A7-8124-875DFD28F171}"/>
              </a:ext>
            </a:extLst>
          </p:cNvPr>
          <p:cNvSpPr txBox="1"/>
          <p:nvPr/>
        </p:nvSpPr>
        <p:spPr>
          <a:xfrm>
            <a:off x="1295288" y="4530322"/>
            <a:ext cx="105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u="sng" dirty="0">
                <a:solidFill>
                  <a:schemeClr val="bg1"/>
                </a:solidFill>
                <a:latin typeface="+mn-ea"/>
              </a:rPr>
              <a:t>APP:1080008</a:t>
            </a:r>
          </a:p>
          <a:p>
            <a:r>
              <a:rPr lang="en-US" altLang="zh-CN" sz="900" u="sng" dirty="0">
                <a:solidFill>
                  <a:schemeClr val="bg1"/>
                </a:solidFill>
                <a:latin typeface="+mn-ea"/>
              </a:rPr>
              <a:t>CTR:9%</a:t>
            </a:r>
            <a:endParaRPr lang="zh-CN" altLang="en-US" sz="900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Shape 4090">
            <a:extLst>
              <a:ext uri="{FF2B5EF4-FFF2-40B4-BE49-F238E27FC236}">
                <a16:creationId xmlns:a16="http://schemas.microsoft.com/office/drawing/2014/main" id="{A290D997-FFED-490A-91A8-30F1D9A55BD4}"/>
              </a:ext>
            </a:extLst>
          </p:cNvPr>
          <p:cNvSpPr/>
          <p:nvPr/>
        </p:nvSpPr>
        <p:spPr>
          <a:xfrm>
            <a:off x="823267" y="1398212"/>
            <a:ext cx="10650747" cy="1359339"/>
          </a:xfrm>
          <a:prstGeom prst="roundRect">
            <a:avLst>
              <a:gd name="adj" fmla="val 4765"/>
            </a:avLst>
          </a:prstGeom>
          <a:solidFill>
            <a:srgbClr val="4F5D68"/>
          </a:solidFill>
          <a:ln w="25400">
            <a:solidFill>
              <a:srgbClr val="404C55"/>
            </a:solidFill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2" name="Shape 4094">
            <a:extLst>
              <a:ext uri="{FF2B5EF4-FFF2-40B4-BE49-F238E27FC236}">
                <a16:creationId xmlns:a16="http://schemas.microsoft.com/office/drawing/2014/main" id="{5E41C52C-85D9-402A-92D4-B9FFAD882543}"/>
              </a:ext>
            </a:extLst>
          </p:cNvPr>
          <p:cNvSpPr/>
          <p:nvPr/>
        </p:nvSpPr>
        <p:spPr>
          <a:xfrm>
            <a:off x="1234524" y="1865928"/>
            <a:ext cx="335213" cy="345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3" name="文本框 8">
            <a:extLst>
              <a:ext uri="{FF2B5EF4-FFF2-40B4-BE49-F238E27FC236}">
                <a16:creationId xmlns:a16="http://schemas.microsoft.com/office/drawing/2014/main" id="{6F30C3D1-017C-4ECC-9611-0D7B6DEAA2EC}"/>
              </a:ext>
            </a:extLst>
          </p:cNvPr>
          <p:cNvSpPr txBox="1"/>
          <p:nvPr/>
        </p:nvSpPr>
        <p:spPr>
          <a:xfrm>
            <a:off x="1842557" y="1528510"/>
            <a:ext cx="9759800" cy="11182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流量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TOP 5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种类内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均呈现近似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28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状态分布</a:t>
            </a:r>
            <a:endParaRPr lang="en-US" altLang="zh-CN" sz="20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其中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,</a:t>
            </a:r>
            <a:r>
              <a:rPr lang="en-US" altLang="zh-CN" sz="20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100</a:t>
            </a:r>
            <a:r>
              <a:rPr lang="zh-CN" altLang="en-US" sz="20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类的</a:t>
            </a:r>
            <a:r>
              <a:rPr lang="en-US" altLang="zh-CN" sz="20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2089397APP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, </a:t>
            </a:r>
            <a:r>
              <a:rPr lang="en-US" altLang="zh-CN" sz="20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107</a:t>
            </a:r>
            <a:r>
              <a:rPr lang="zh-CN" altLang="en-US" sz="20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类的</a:t>
            </a:r>
            <a:r>
              <a:rPr lang="en-US" altLang="zh-CN" sz="20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2089229APP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, </a:t>
            </a:r>
            <a:r>
              <a:rPr lang="en-US" altLang="zh-CN" sz="20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111</a:t>
            </a:r>
            <a:r>
              <a:rPr lang="zh-CN" altLang="en-US" sz="20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类的</a:t>
            </a:r>
            <a:r>
              <a:rPr lang="en-US" altLang="zh-CN" sz="20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1110016</a:t>
            </a:r>
          </a:p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其 曝光量 及 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CTR 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均表现出色，值得关注</a:t>
            </a:r>
            <a:endParaRPr lang="en-US" altLang="zh-CN" sz="20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25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39CB8183-5DD1-49FE-8B6B-C06386E470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C5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1386304" y="630486"/>
            <a:ext cx="369967" cy="135524"/>
            <a:chOff x="10132933" y="854814"/>
            <a:chExt cx="369967" cy="135524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10132933" y="854814"/>
              <a:ext cx="369967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132933" y="922576"/>
              <a:ext cx="369967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0132933" y="990338"/>
              <a:ext cx="369967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B809536-5B56-4E9C-8240-9C0B056C2417}"/>
              </a:ext>
            </a:extLst>
          </p:cNvPr>
          <p:cNvGrpSpPr/>
          <p:nvPr/>
        </p:nvGrpSpPr>
        <p:grpSpPr>
          <a:xfrm>
            <a:off x="0" y="5350624"/>
            <a:ext cx="1130532" cy="1507376"/>
            <a:chOff x="-7876" y="5350624"/>
            <a:chExt cx="1130532" cy="150737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BA8B98B-39AE-4FD2-B7AF-7F2DE176D2BD}"/>
                </a:ext>
              </a:extLst>
            </p:cNvPr>
            <p:cNvSpPr/>
            <p:nvPr/>
          </p:nvSpPr>
          <p:spPr>
            <a:xfrm>
              <a:off x="745812" y="6481156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4647FD-57AF-498C-8064-702AAA8F8328}"/>
                </a:ext>
              </a:extLst>
            </p:cNvPr>
            <p:cNvGrpSpPr/>
            <p:nvPr/>
          </p:nvGrpSpPr>
          <p:grpSpPr>
            <a:xfrm>
              <a:off x="-7876" y="6104312"/>
              <a:ext cx="753688" cy="753688"/>
              <a:chOff x="-7876" y="6104312"/>
              <a:chExt cx="753688" cy="75368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53C4F9A-684A-4602-8662-03360D6210D1}"/>
                  </a:ext>
                </a:extLst>
              </p:cNvPr>
              <p:cNvSpPr/>
              <p:nvPr/>
            </p:nvSpPr>
            <p:spPr>
              <a:xfrm>
                <a:off x="-7876" y="6481156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D8B430F-9474-48C2-91DB-4C8EBA139415}"/>
                  </a:ext>
                </a:extLst>
              </p:cNvPr>
              <p:cNvSpPr/>
              <p:nvPr/>
            </p:nvSpPr>
            <p:spPr>
              <a:xfrm>
                <a:off x="368968" y="6481156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F88734C-2E7A-417D-B4A7-05637D59C487}"/>
                  </a:ext>
                </a:extLst>
              </p:cNvPr>
              <p:cNvSpPr/>
              <p:nvPr/>
            </p:nvSpPr>
            <p:spPr>
              <a:xfrm>
                <a:off x="-7876" y="6104312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F6F6C24-4996-45C6-9D08-6BBE0FF22E3D}"/>
                  </a:ext>
                </a:extLst>
              </p:cNvPr>
              <p:cNvSpPr/>
              <p:nvPr/>
            </p:nvSpPr>
            <p:spPr>
              <a:xfrm>
                <a:off x="368968" y="6104312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D6E445-EAEA-4FBE-A60E-32E6660BC4CF}"/>
                </a:ext>
              </a:extLst>
            </p:cNvPr>
            <p:cNvSpPr/>
            <p:nvPr/>
          </p:nvSpPr>
          <p:spPr>
            <a:xfrm>
              <a:off x="368968" y="5727468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7FE46E0-3D79-44C0-BFE8-38F4B5E04446}"/>
                </a:ext>
              </a:extLst>
            </p:cNvPr>
            <p:cNvSpPr/>
            <p:nvPr/>
          </p:nvSpPr>
          <p:spPr>
            <a:xfrm>
              <a:off x="745812" y="5350624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2D4F8A-C536-4EBE-AFA3-C22523F0A2D5}"/>
              </a:ext>
            </a:extLst>
          </p:cNvPr>
          <p:cNvGrpSpPr/>
          <p:nvPr/>
        </p:nvGrpSpPr>
        <p:grpSpPr>
          <a:xfrm>
            <a:off x="11061468" y="5350624"/>
            <a:ext cx="1130532" cy="1507376"/>
            <a:chOff x="11061468" y="5350624"/>
            <a:chExt cx="1130532" cy="150737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501B729-9EB8-4A0C-907C-93693DA773B4}"/>
                </a:ext>
              </a:extLst>
            </p:cNvPr>
            <p:cNvSpPr/>
            <p:nvPr/>
          </p:nvSpPr>
          <p:spPr>
            <a:xfrm>
              <a:off x="11438312" y="6481156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2E009FB-1D71-4243-97A6-B6A1DBE1A9D4}"/>
                </a:ext>
              </a:extLst>
            </p:cNvPr>
            <p:cNvSpPr/>
            <p:nvPr/>
          </p:nvSpPr>
          <p:spPr>
            <a:xfrm>
              <a:off x="11815156" y="6481156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250A570-FA57-42CD-A7BB-1F8E6EB3E5EA}"/>
                </a:ext>
              </a:extLst>
            </p:cNvPr>
            <p:cNvSpPr/>
            <p:nvPr/>
          </p:nvSpPr>
          <p:spPr>
            <a:xfrm>
              <a:off x="11438312" y="6104312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69C433D-B6AC-4585-AD55-584B7B218053}"/>
                </a:ext>
              </a:extLst>
            </p:cNvPr>
            <p:cNvSpPr/>
            <p:nvPr/>
          </p:nvSpPr>
          <p:spPr>
            <a:xfrm>
              <a:off x="11815156" y="6104312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71D0592-0B4A-40D0-A438-5AA72B0F34B7}"/>
                </a:ext>
              </a:extLst>
            </p:cNvPr>
            <p:cNvSpPr/>
            <p:nvPr/>
          </p:nvSpPr>
          <p:spPr>
            <a:xfrm>
              <a:off x="11061468" y="5727468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564D396-F93E-47B1-9C77-40CCF7B8F948}"/>
                </a:ext>
              </a:extLst>
            </p:cNvPr>
            <p:cNvSpPr/>
            <p:nvPr/>
          </p:nvSpPr>
          <p:spPr>
            <a:xfrm>
              <a:off x="11438312" y="5350624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F1A996-34EC-4D09-B824-B9D2412D2A1B}"/>
              </a:ext>
            </a:extLst>
          </p:cNvPr>
          <p:cNvGrpSpPr/>
          <p:nvPr/>
        </p:nvGrpSpPr>
        <p:grpSpPr>
          <a:xfrm>
            <a:off x="3233679" y="1310642"/>
            <a:ext cx="5724644" cy="4268584"/>
            <a:chOff x="3233679" y="1310642"/>
            <a:chExt cx="5724644" cy="426858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46F5EBB-2B84-4273-B422-CF0AD604EDA7}"/>
                </a:ext>
              </a:extLst>
            </p:cNvPr>
            <p:cNvSpPr txBox="1"/>
            <p:nvPr/>
          </p:nvSpPr>
          <p:spPr>
            <a:xfrm>
              <a:off x="3233679" y="2289961"/>
              <a:ext cx="5724644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lvl="0" algn="ctr">
                <a:defRPr/>
              </a:pPr>
              <a:r>
                <a:rPr lang="zh-CN" altLang="en-US" sz="7200" dirty="0">
                  <a:solidFill>
                    <a:schemeClr val="accent2">
                      <a:alpha val="9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广告创意层面</a:t>
              </a:r>
              <a:endPara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alpha val="95000"/>
                  </a:scheme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39B8C792-8A51-4251-B561-6140BBA47499}"/>
                </a:ext>
              </a:extLst>
            </p:cNvPr>
            <p:cNvSpPr/>
            <p:nvPr/>
          </p:nvSpPr>
          <p:spPr>
            <a:xfrm>
              <a:off x="5178001" y="1310642"/>
              <a:ext cx="1836000" cy="4268584"/>
            </a:xfrm>
            <a:custGeom>
              <a:avLst/>
              <a:gdLst>
                <a:gd name="connsiteX0" fmla="*/ 0 w 1836000"/>
                <a:gd name="connsiteY0" fmla="*/ 2479406 h 4268584"/>
                <a:gd name="connsiteX1" fmla="*/ 44046 w 1836000"/>
                <a:gd name="connsiteY1" fmla="*/ 2479406 h 4268584"/>
                <a:gd name="connsiteX2" fmla="*/ 44046 w 1836000"/>
                <a:gd name="connsiteY2" fmla="*/ 4224538 h 4268584"/>
                <a:gd name="connsiteX3" fmla="*/ 1791954 w 1836000"/>
                <a:gd name="connsiteY3" fmla="*/ 4224538 h 4268584"/>
                <a:gd name="connsiteX4" fmla="*/ 1791954 w 1836000"/>
                <a:gd name="connsiteY4" fmla="*/ 2479406 h 4268584"/>
                <a:gd name="connsiteX5" fmla="*/ 1836000 w 1836000"/>
                <a:gd name="connsiteY5" fmla="*/ 2479406 h 4268584"/>
                <a:gd name="connsiteX6" fmla="*/ 1836000 w 1836000"/>
                <a:gd name="connsiteY6" fmla="*/ 4268584 h 4268584"/>
                <a:gd name="connsiteX7" fmla="*/ 0 w 1836000"/>
                <a:gd name="connsiteY7" fmla="*/ 4268584 h 4268584"/>
                <a:gd name="connsiteX8" fmla="*/ 0 w 1836000"/>
                <a:gd name="connsiteY8" fmla="*/ 0 h 4268584"/>
                <a:gd name="connsiteX9" fmla="*/ 1836000 w 1836000"/>
                <a:gd name="connsiteY9" fmla="*/ 0 h 4268584"/>
                <a:gd name="connsiteX10" fmla="*/ 1836000 w 1836000"/>
                <a:gd name="connsiteY10" fmla="*/ 835175 h 4268584"/>
                <a:gd name="connsiteX11" fmla="*/ 1791954 w 1836000"/>
                <a:gd name="connsiteY11" fmla="*/ 835175 h 4268584"/>
                <a:gd name="connsiteX12" fmla="*/ 1791954 w 1836000"/>
                <a:gd name="connsiteY12" fmla="*/ 44046 h 4268584"/>
                <a:gd name="connsiteX13" fmla="*/ 44046 w 1836000"/>
                <a:gd name="connsiteY13" fmla="*/ 44046 h 4268584"/>
                <a:gd name="connsiteX14" fmla="*/ 44046 w 1836000"/>
                <a:gd name="connsiteY14" fmla="*/ 835175 h 4268584"/>
                <a:gd name="connsiteX15" fmla="*/ 0 w 1836000"/>
                <a:gd name="connsiteY15" fmla="*/ 835175 h 4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6000" h="4268584">
                  <a:moveTo>
                    <a:pt x="0" y="2479406"/>
                  </a:moveTo>
                  <a:lnTo>
                    <a:pt x="44046" y="2479406"/>
                  </a:lnTo>
                  <a:lnTo>
                    <a:pt x="44046" y="4224538"/>
                  </a:lnTo>
                  <a:lnTo>
                    <a:pt x="1791954" y="4224538"/>
                  </a:lnTo>
                  <a:lnTo>
                    <a:pt x="1791954" y="2479406"/>
                  </a:lnTo>
                  <a:lnTo>
                    <a:pt x="1836000" y="2479406"/>
                  </a:lnTo>
                  <a:lnTo>
                    <a:pt x="1836000" y="4268584"/>
                  </a:lnTo>
                  <a:lnTo>
                    <a:pt x="0" y="4268584"/>
                  </a:lnTo>
                  <a:close/>
                  <a:moveTo>
                    <a:pt x="0" y="0"/>
                  </a:moveTo>
                  <a:lnTo>
                    <a:pt x="1836000" y="0"/>
                  </a:lnTo>
                  <a:lnTo>
                    <a:pt x="1836000" y="835175"/>
                  </a:lnTo>
                  <a:lnTo>
                    <a:pt x="1791954" y="835175"/>
                  </a:lnTo>
                  <a:lnTo>
                    <a:pt x="1791954" y="44046"/>
                  </a:lnTo>
                  <a:lnTo>
                    <a:pt x="44046" y="44046"/>
                  </a:lnTo>
                  <a:lnTo>
                    <a:pt x="44046" y="835175"/>
                  </a:lnTo>
                  <a:lnTo>
                    <a:pt x="0" y="835175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6AE1F5C9-DB05-4125-A85D-26AF575AA7F1}"/>
                </a:ext>
              </a:extLst>
            </p:cNvPr>
            <p:cNvSpPr/>
            <p:nvPr/>
          </p:nvSpPr>
          <p:spPr>
            <a:xfrm flipV="1">
              <a:off x="5978391" y="5023490"/>
              <a:ext cx="235221" cy="117040"/>
            </a:xfrm>
            <a:custGeom>
              <a:avLst/>
              <a:gdLst>
                <a:gd name="connsiteX0" fmla="*/ 0 w 359191"/>
                <a:gd name="connsiteY0" fmla="*/ 178724 h 178724"/>
                <a:gd name="connsiteX1" fmla="*/ 110341 w 359191"/>
                <a:gd name="connsiteY1" fmla="*/ 178724 h 178724"/>
                <a:gd name="connsiteX2" fmla="*/ 179595 w 359191"/>
                <a:gd name="connsiteY2" fmla="*/ 109806 h 178724"/>
                <a:gd name="connsiteX3" fmla="*/ 248849 w 359191"/>
                <a:gd name="connsiteY3" fmla="*/ 178724 h 178724"/>
                <a:gd name="connsiteX4" fmla="*/ 359191 w 359191"/>
                <a:gd name="connsiteY4" fmla="*/ 178724 h 178724"/>
                <a:gd name="connsiteX5" fmla="*/ 179596 w 359191"/>
                <a:gd name="connsiteY5" fmla="*/ 0 h 17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191" h="178724">
                  <a:moveTo>
                    <a:pt x="0" y="178724"/>
                  </a:moveTo>
                  <a:lnTo>
                    <a:pt x="110341" y="178724"/>
                  </a:lnTo>
                  <a:lnTo>
                    <a:pt x="179595" y="109806"/>
                  </a:lnTo>
                  <a:lnTo>
                    <a:pt x="248849" y="178724"/>
                  </a:lnTo>
                  <a:lnTo>
                    <a:pt x="359191" y="178724"/>
                  </a:lnTo>
                  <a:lnTo>
                    <a:pt x="1795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E75E14E-431B-496E-B8F6-EC7C7FC3F32F}"/>
                </a:ext>
              </a:extLst>
            </p:cNvPr>
            <p:cNvSpPr txBox="1"/>
            <p:nvPr/>
          </p:nvSpPr>
          <p:spPr>
            <a:xfrm>
              <a:off x="5630170" y="3915923"/>
              <a:ext cx="9316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rPr>
                <a:t>03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B6C4E57-9D02-4486-9118-18F6FBCCDEB8}"/>
                </a:ext>
              </a:extLst>
            </p:cNvPr>
            <p:cNvCxnSpPr>
              <a:cxnSpLocks/>
            </p:cNvCxnSpPr>
            <p:nvPr/>
          </p:nvCxnSpPr>
          <p:spPr>
            <a:xfrm>
              <a:off x="5980008" y="3779320"/>
              <a:ext cx="2319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3807717-3CDF-45D1-8554-6F01924A10B7}"/>
                </a:ext>
              </a:extLst>
            </p:cNvPr>
            <p:cNvCxnSpPr>
              <a:cxnSpLocks/>
            </p:cNvCxnSpPr>
            <p:nvPr/>
          </p:nvCxnSpPr>
          <p:spPr>
            <a:xfrm>
              <a:off x="5980008" y="2155627"/>
              <a:ext cx="2319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44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4B0F61FB-C018-4BE0-AE95-9AD285BC1063}"/>
              </a:ext>
            </a:extLst>
          </p:cNvPr>
          <p:cNvSpPr txBox="1"/>
          <p:nvPr/>
        </p:nvSpPr>
        <p:spPr>
          <a:xfrm>
            <a:off x="215473" y="6391620"/>
            <a:ext cx="157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创意素材数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E7A4DAA-17CF-426B-AAC8-BFC61CB7083F}"/>
              </a:ext>
            </a:extLst>
          </p:cNvPr>
          <p:cNvSpPr txBox="1"/>
          <p:nvPr/>
        </p:nvSpPr>
        <p:spPr>
          <a:xfrm>
            <a:off x="215473" y="6062245"/>
            <a:ext cx="157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广告项目数</a:t>
            </a:r>
          </a:p>
        </p:txBody>
      </p:sp>
      <p:sp>
        <p:nvSpPr>
          <p:cNvPr id="35" name="Shape 4090">
            <a:extLst>
              <a:ext uri="{FF2B5EF4-FFF2-40B4-BE49-F238E27FC236}">
                <a16:creationId xmlns:a16="http://schemas.microsoft.com/office/drawing/2014/main" id="{AE4E156B-B13F-41CD-80D5-0D41FEA68DF9}"/>
              </a:ext>
            </a:extLst>
          </p:cNvPr>
          <p:cNvSpPr/>
          <p:nvPr/>
        </p:nvSpPr>
        <p:spPr>
          <a:xfrm>
            <a:off x="478937" y="1195747"/>
            <a:ext cx="11086120" cy="1953940"/>
          </a:xfrm>
          <a:prstGeom prst="roundRect">
            <a:avLst>
              <a:gd name="adj" fmla="val 476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9" name="剪去单角的矩形 23">
            <a:extLst>
              <a:ext uri="{FF2B5EF4-FFF2-40B4-BE49-F238E27FC236}">
                <a16:creationId xmlns:a16="http://schemas.microsoft.com/office/drawing/2014/main" id="{20CB70A3-E819-4DD6-9726-2401FB7AACBF}"/>
              </a:ext>
            </a:extLst>
          </p:cNvPr>
          <p:cNvSpPr/>
          <p:nvPr/>
        </p:nvSpPr>
        <p:spPr>
          <a:xfrm rot="10800000">
            <a:off x="874713" y="419101"/>
            <a:ext cx="882799" cy="643536"/>
          </a:xfrm>
          <a:prstGeom prst="snip1Rect">
            <a:avLst>
              <a:gd name="adj" fmla="val 342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26CC78-E3DF-412C-9B51-A06940371595}"/>
              </a:ext>
            </a:extLst>
          </p:cNvPr>
          <p:cNvSpPr txBox="1"/>
          <p:nvPr/>
        </p:nvSpPr>
        <p:spPr>
          <a:xfrm>
            <a:off x="1904234" y="448482"/>
            <a:ext cx="849706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重要广告主 分布及投放情况</a:t>
            </a:r>
          </a:p>
        </p:txBody>
      </p:sp>
      <p:sp>
        <p:nvSpPr>
          <p:cNvPr id="24" name="椭圆 3">
            <a:extLst>
              <a:ext uri="{FF2B5EF4-FFF2-40B4-BE49-F238E27FC236}">
                <a16:creationId xmlns:a16="http://schemas.microsoft.com/office/drawing/2014/main" id="{C3569157-A5D8-4E3C-A73D-69E32E7198D6}"/>
              </a:ext>
            </a:extLst>
          </p:cNvPr>
          <p:cNvSpPr/>
          <p:nvPr/>
        </p:nvSpPr>
        <p:spPr>
          <a:xfrm>
            <a:off x="1176412" y="563319"/>
            <a:ext cx="330200" cy="329701"/>
          </a:xfrm>
          <a:custGeom>
            <a:avLst/>
            <a:gdLst>
              <a:gd name="connsiteX0" fmla="*/ 354450 w 607639"/>
              <a:gd name="connsiteY0" fmla="*/ 222564 h 606722"/>
              <a:gd name="connsiteX1" fmla="*/ 354450 w 607639"/>
              <a:gd name="connsiteY1" fmla="*/ 384088 h 606722"/>
              <a:gd name="connsiteX2" fmla="*/ 225033 w 607639"/>
              <a:gd name="connsiteY2" fmla="*/ 303326 h 606722"/>
              <a:gd name="connsiteX3" fmla="*/ 391979 w 607639"/>
              <a:gd name="connsiteY3" fmla="*/ 154813 h 606722"/>
              <a:gd name="connsiteX4" fmla="*/ 366346 w 607639"/>
              <a:gd name="connsiteY4" fmla="*/ 155524 h 606722"/>
              <a:gd name="connsiteX5" fmla="*/ 163770 w 607639"/>
              <a:gd name="connsiteY5" fmla="*/ 281899 h 606722"/>
              <a:gd name="connsiteX6" fmla="*/ 151932 w 607639"/>
              <a:gd name="connsiteY6" fmla="*/ 303317 h 606722"/>
              <a:gd name="connsiteX7" fmla="*/ 163770 w 607639"/>
              <a:gd name="connsiteY7" fmla="*/ 324824 h 606722"/>
              <a:gd name="connsiteX8" fmla="*/ 366346 w 607639"/>
              <a:gd name="connsiteY8" fmla="*/ 451198 h 606722"/>
              <a:gd name="connsiteX9" fmla="*/ 379786 w 607639"/>
              <a:gd name="connsiteY9" fmla="*/ 455020 h 606722"/>
              <a:gd name="connsiteX10" fmla="*/ 391979 w 607639"/>
              <a:gd name="connsiteY10" fmla="*/ 451820 h 606722"/>
              <a:gd name="connsiteX11" fmla="*/ 405063 w 607639"/>
              <a:gd name="connsiteY11" fmla="*/ 429780 h 606722"/>
              <a:gd name="connsiteX12" fmla="*/ 405063 w 607639"/>
              <a:gd name="connsiteY12" fmla="*/ 176942 h 606722"/>
              <a:gd name="connsiteX13" fmla="*/ 391979 w 607639"/>
              <a:gd name="connsiteY13" fmla="*/ 154813 h 606722"/>
              <a:gd name="connsiteX14" fmla="*/ 303775 w 607639"/>
              <a:gd name="connsiteY14" fmla="*/ 0 h 606722"/>
              <a:gd name="connsiteX15" fmla="*/ 607639 w 607639"/>
              <a:gd name="connsiteY15" fmla="*/ 303317 h 606722"/>
              <a:gd name="connsiteX16" fmla="*/ 303775 w 607639"/>
              <a:gd name="connsiteY16" fmla="*/ 606722 h 606722"/>
              <a:gd name="connsiteX17" fmla="*/ 0 w 607639"/>
              <a:gd name="connsiteY17" fmla="*/ 303317 h 606722"/>
              <a:gd name="connsiteX18" fmla="*/ 303775 w 607639"/>
              <a:gd name="connsiteY1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7639" h="606722">
                <a:moveTo>
                  <a:pt x="354450" y="222564"/>
                </a:moveTo>
                <a:lnTo>
                  <a:pt x="354450" y="384088"/>
                </a:lnTo>
                <a:lnTo>
                  <a:pt x="225033" y="303326"/>
                </a:lnTo>
                <a:close/>
                <a:moveTo>
                  <a:pt x="391979" y="154813"/>
                </a:moveTo>
                <a:cubicBezTo>
                  <a:pt x="383969" y="150370"/>
                  <a:pt x="374178" y="150637"/>
                  <a:pt x="366346" y="155524"/>
                </a:cubicBezTo>
                <a:lnTo>
                  <a:pt x="163770" y="281899"/>
                </a:lnTo>
                <a:cubicBezTo>
                  <a:pt x="156382" y="286520"/>
                  <a:pt x="151932" y="294607"/>
                  <a:pt x="151932" y="303317"/>
                </a:cubicBezTo>
                <a:cubicBezTo>
                  <a:pt x="151932" y="312026"/>
                  <a:pt x="156382" y="320113"/>
                  <a:pt x="163770" y="324824"/>
                </a:cubicBezTo>
                <a:lnTo>
                  <a:pt x="366346" y="451198"/>
                </a:lnTo>
                <a:cubicBezTo>
                  <a:pt x="370440" y="453775"/>
                  <a:pt x="375068" y="455020"/>
                  <a:pt x="379786" y="455020"/>
                </a:cubicBezTo>
                <a:cubicBezTo>
                  <a:pt x="383969" y="455020"/>
                  <a:pt x="388241" y="453953"/>
                  <a:pt x="391979" y="451820"/>
                </a:cubicBezTo>
                <a:cubicBezTo>
                  <a:pt x="400079" y="447377"/>
                  <a:pt x="405063" y="438934"/>
                  <a:pt x="405063" y="429780"/>
                </a:cubicBezTo>
                <a:lnTo>
                  <a:pt x="405063" y="176942"/>
                </a:lnTo>
                <a:cubicBezTo>
                  <a:pt x="405063" y="167789"/>
                  <a:pt x="400079" y="159346"/>
                  <a:pt x="391979" y="154813"/>
                </a:cubicBezTo>
                <a:close/>
                <a:moveTo>
                  <a:pt x="303775" y="0"/>
                </a:moveTo>
                <a:cubicBezTo>
                  <a:pt x="471372" y="0"/>
                  <a:pt x="607639" y="136062"/>
                  <a:pt x="607639" y="303317"/>
                </a:cubicBezTo>
                <a:cubicBezTo>
                  <a:pt x="607639" y="470661"/>
                  <a:pt x="471372" y="606722"/>
                  <a:pt x="303775" y="606722"/>
                </a:cubicBezTo>
                <a:cubicBezTo>
                  <a:pt x="136267" y="606722"/>
                  <a:pt x="0" y="470661"/>
                  <a:pt x="0" y="303317"/>
                </a:cubicBezTo>
                <a:cubicBezTo>
                  <a:pt x="0" y="136062"/>
                  <a:pt x="136267" y="0"/>
                  <a:pt x="303775" y="0"/>
                </a:cubicBezTo>
                <a:close/>
              </a:path>
            </a:pathLst>
          </a:custGeom>
          <a:solidFill>
            <a:srgbClr val="40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01668-BD4B-4147-A8FD-2CDF44086921}"/>
              </a:ext>
            </a:extLst>
          </p:cNvPr>
          <p:cNvSpPr txBox="1"/>
          <p:nvPr/>
        </p:nvSpPr>
        <p:spPr>
          <a:xfrm>
            <a:off x="1696414" y="6391620"/>
            <a:ext cx="106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59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582CC7-E2FA-42DF-A703-2C14CC91E7EC}"/>
              </a:ext>
            </a:extLst>
          </p:cNvPr>
          <p:cNvSpPr txBox="1"/>
          <p:nvPr/>
        </p:nvSpPr>
        <p:spPr>
          <a:xfrm>
            <a:off x="3030429" y="6391620"/>
            <a:ext cx="98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69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86825A-DFC0-4392-BD65-55DEC33F9E40}"/>
              </a:ext>
            </a:extLst>
          </p:cNvPr>
          <p:cNvSpPr txBox="1"/>
          <p:nvPr/>
        </p:nvSpPr>
        <p:spPr>
          <a:xfrm>
            <a:off x="4354055" y="6391620"/>
            <a:ext cx="98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22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CA9EF94-87AF-4832-ABCC-D0E91EB038FA}"/>
              </a:ext>
            </a:extLst>
          </p:cNvPr>
          <p:cNvSpPr txBox="1"/>
          <p:nvPr/>
        </p:nvSpPr>
        <p:spPr>
          <a:xfrm>
            <a:off x="5656903" y="6391620"/>
            <a:ext cx="98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6367BE-43A4-4B6A-8A78-63D787A64AC9}"/>
              </a:ext>
            </a:extLst>
          </p:cNvPr>
          <p:cNvSpPr txBox="1"/>
          <p:nvPr/>
        </p:nvSpPr>
        <p:spPr>
          <a:xfrm>
            <a:off x="6946975" y="6391620"/>
            <a:ext cx="98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270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支</a:t>
            </a:r>
          </a:p>
        </p:txBody>
      </p:sp>
      <p:sp>
        <p:nvSpPr>
          <p:cNvPr id="31" name="Shape 4090">
            <a:extLst>
              <a:ext uri="{FF2B5EF4-FFF2-40B4-BE49-F238E27FC236}">
                <a16:creationId xmlns:a16="http://schemas.microsoft.com/office/drawing/2014/main" id="{A5D30AFF-F3AA-40A7-B209-948BC8B7F34A}"/>
              </a:ext>
            </a:extLst>
          </p:cNvPr>
          <p:cNvSpPr/>
          <p:nvPr/>
        </p:nvSpPr>
        <p:spPr>
          <a:xfrm>
            <a:off x="461070" y="3327411"/>
            <a:ext cx="11184970" cy="800803"/>
          </a:xfrm>
          <a:prstGeom prst="roundRect">
            <a:avLst/>
          </a:prstGeom>
          <a:solidFill>
            <a:srgbClr val="4F5D68"/>
          </a:solidFill>
          <a:ln w="25400">
            <a:solidFill>
              <a:srgbClr val="404C55"/>
            </a:solidFill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32" name="Shape 4094">
            <a:extLst>
              <a:ext uri="{FF2B5EF4-FFF2-40B4-BE49-F238E27FC236}">
                <a16:creationId xmlns:a16="http://schemas.microsoft.com/office/drawing/2014/main" id="{F674FABE-11F1-4829-A727-E33C3B0BA882}"/>
              </a:ext>
            </a:extLst>
          </p:cNvPr>
          <p:cNvSpPr/>
          <p:nvPr/>
        </p:nvSpPr>
        <p:spPr>
          <a:xfrm>
            <a:off x="834928" y="3543817"/>
            <a:ext cx="335213" cy="345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33" name="文本框 8">
            <a:extLst>
              <a:ext uri="{FF2B5EF4-FFF2-40B4-BE49-F238E27FC236}">
                <a16:creationId xmlns:a16="http://schemas.microsoft.com/office/drawing/2014/main" id="{079B3FD5-80EF-499D-BCF1-D3A3F004419E}"/>
              </a:ext>
            </a:extLst>
          </p:cNvPr>
          <p:cNvSpPr txBox="1"/>
          <p:nvPr/>
        </p:nvSpPr>
        <p:spPr>
          <a:xfrm>
            <a:off x="1365171" y="3397572"/>
            <a:ext cx="10199885" cy="6648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230000063(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102400_102401)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, 230000065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(101700_101704) 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和 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230001025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(101700_101704) 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三位金主</a:t>
            </a:r>
            <a:endParaRPr lang="en-US" altLang="zh-CN" sz="16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占据了整体 </a:t>
            </a:r>
            <a:r>
              <a:rPr lang="en-US" altLang="zh-CN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58%</a:t>
            </a:r>
            <a:r>
              <a:rPr lang="en-US" altLang="zh-CN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的广告流量，分别投放了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223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支，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93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支和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74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支广告素材；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CTR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效果表现出色，均在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24%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以上</a:t>
            </a:r>
            <a:endParaRPr lang="en-US" altLang="zh-CN" sz="16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64F08A-068B-497C-B47E-23C6FD3EAEC2}"/>
              </a:ext>
            </a:extLst>
          </p:cNvPr>
          <p:cNvSpPr/>
          <p:nvPr/>
        </p:nvSpPr>
        <p:spPr>
          <a:xfrm>
            <a:off x="241160" y="6380703"/>
            <a:ext cx="11323897" cy="329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1C59DA60-F080-4899-841B-CA0DCCF1D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774801"/>
              </p:ext>
            </p:extLst>
          </p:nvPr>
        </p:nvGraphicFramePr>
        <p:xfrm>
          <a:off x="823267" y="4240405"/>
          <a:ext cx="10498294" cy="1768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471A504F-7FD7-44AC-8B23-6B547B346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545571"/>
              </p:ext>
            </p:extLst>
          </p:nvPr>
        </p:nvGraphicFramePr>
        <p:xfrm>
          <a:off x="5139880" y="1292508"/>
          <a:ext cx="5796279" cy="1909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文本框 8">
            <a:extLst>
              <a:ext uri="{FF2B5EF4-FFF2-40B4-BE49-F238E27FC236}">
                <a16:creationId xmlns:a16="http://schemas.microsoft.com/office/drawing/2014/main" id="{5A8B5FD9-B99F-47EB-82F2-06A4ED82977A}"/>
              </a:ext>
            </a:extLst>
          </p:cNvPr>
          <p:cNvSpPr txBox="1"/>
          <p:nvPr/>
        </p:nvSpPr>
        <p:spPr>
          <a:xfrm>
            <a:off x="818549" y="1299777"/>
            <a:ext cx="5519440" cy="17377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广告投放流量 </a:t>
            </a:r>
            <a:r>
              <a: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主要源于 ：</a:t>
            </a:r>
            <a:endParaRPr lang="en-US" altLang="zh-CN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102400_102401</a:t>
            </a:r>
            <a:r>
              <a:rPr lang="en-US" altLang="zh-CN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, </a:t>
            </a:r>
            <a:r>
              <a:rPr lang="en-US" altLang="zh-CN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101700_101704</a:t>
            </a:r>
            <a:r>
              <a:rPr lang="en-US" altLang="zh-CN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两大行业</a:t>
            </a:r>
            <a:endParaRPr lang="en-US" altLang="zh-CN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流量占比分别达 </a:t>
            </a:r>
            <a:r>
              <a:rPr lang="en-US" altLang="zh-CN" sz="24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41%</a:t>
            </a:r>
            <a:r>
              <a:rPr lang="en-US" altLang="zh-CN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和 </a:t>
            </a:r>
            <a:r>
              <a:rPr lang="en-US" altLang="zh-CN" sz="24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35%</a:t>
            </a:r>
            <a:endParaRPr lang="en-US" altLang="zh-CN" u="sng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CTR </a:t>
            </a:r>
            <a:r>
              <a: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均达到 </a:t>
            </a:r>
            <a:r>
              <a:rPr lang="en-US" altLang="zh-CN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24%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2F19880-D682-43A8-A5E2-D5173A040E1D}"/>
              </a:ext>
            </a:extLst>
          </p:cNvPr>
          <p:cNvSpPr/>
          <p:nvPr/>
        </p:nvSpPr>
        <p:spPr>
          <a:xfrm>
            <a:off x="241159" y="6039059"/>
            <a:ext cx="11323897" cy="6612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E7B0AC3-5755-452A-B672-22CD7F7DF696}"/>
              </a:ext>
            </a:extLst>
          </p:cNvPr>
          <p:cNvSpPr txBox="1"/>
          <p:nvPr/>
        </p:nvSpPr>
        <p:spPr>
          <a:xfrm>
            <a:off x="1696414" y="6062245"/>
            <a:ext cx="106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9520221-1781-46CB-8BDF-F0EF8223DF30}"/>
              </a:ext>
            </a:extLst>
          </p:cNvPr>
          <p:cNvSpPr txBox="1"/>
          <p:nvPr/>
        </p:nvSpPr>
        <p:spPr>
          <a:xfrm>
            <a:off x="3030429" y="6062245"/>
            <a:ext cx="98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波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73A0AD1-7F4C-482B-961A-A257359876F9}"/>
              </a:ext>
            </a:extLst>
          </p:cNvPr>
          <p:cNvSpPr txBox="1"/>
          <p:nvPr/>
        </p:nvSpPr>
        <p:spPr>
          <a:xfrm>
            <a:off x="4354055" y="6062245"/>
            <a:ext cx="98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B46D87F-06BD-4AF7-9F59-9B73C0D1A328}"/>
              </a:ext>
            </a:extLst>
          </p:cNvPr>
          <p:cNvSpPr txBox="1"/>
          <p:nvPr/>
        </p:nvSpPr>
        <p:spPr>
          <a:xfrm>
            <a:off x="5656903" y="6062245"/>
            <a:ext cx="98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552FEE-C27C-406E-BFA3-11FBD14B0D63}"/>
              </a:ext>
            </a:extLst>
          </p:cNvPr>
          <p:cNvSpPr txBox="1"/>
          <p:nvPr/>
        </p:nvSpPr>
        <p:spPr>
          <a:xfrm>
            <a:off x="6946975" y="6062245"/>
            <a:ext cx="98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波</a:t>
            </a:r>
          </a:p>
        </p:txBody>
      </p:sp>
    </p:spTree>
    <p:extLst>
      <p:ext uri="{BB962C8B-B14F-4D97-AF65-F5344CB8AC3E}">
        <p14:creationId xmlns:p14="http://schemas.microsoft.com/office/powerpoint/2010/main" val="14890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4090">
            <a:extLst>
              <a:ext uri="{FF2B5EF4-FFF2-40B4-BE49-F238E27FC236}">
                <a16:creationId xmlns:a16="http://schemas.microsoft.com/office/drawing/2014/main" id="{CCD485CD-43BE-43DE-AB0F-F1F7CAA3AC74}"/>
              </a:ext>
            </a:extLst>
          </p:cNvPr>
          <p:cNvSpPr/>
          <p:nvPr/>
        </p:nvSpPr>
        <p:spPr>
          <a:xfrm>
            <a:off x="520002" y="1382360"/>
            <a:ext cx="11127991" cy="1019197"/>
          </a:xfrm>
          <a:prstGeom prst="rect">
            <a:avLst/>
          </a:prstGeom>
          <a:solidFill>
            <a:srgbClr val="4F5D68"/>
          </a:solidFill>
          <a:ln w="25400">
            <a:solidFill>
              <a:srgbClr val="404C55"/>
            </a:solidFill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9" name="剪去单角的矩形 23">
            <a:extLst>
              <a:ext uri="{FF2B5EF4-FFF2-40B4-BE49-F238E27FC236}">
                <a16:creationId xmlns:a16="http://schemas.microsoft.com/office/drawing/2014/main" id="{20CB70A3-E819-4DD6-9726-2401FB7AACBF}"/>
              </a:ext>
            </a:extLst>
          </p:cNvPr>
          <p:cNvSpPr/>
          <p:nvPr/>
        </p:nvSpPr>
        <p:spPr>
          <a:xfrm rot="10800000">
            <a:off x="874713" y="419101"/>
            <a:ext cx="882799" cy="643536"/>
          </a:xfrm>
          <a:prstGeom prst="snip1Rect">
            <a:avLst>
              <a:gd name="adj" fmla="val 342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26CC78-E3DF-412C-9B51-A06940371595}"/>
              </a:ext>
            </a:extLst>
          </p:cNvPr>
          <p:cNvSpPr txBox="1"/>
          <p:nvPr/>
        </p:nvSpPr>
        <p:spPr>
          <a:xfrm>
            <a:off x="1904234" y="448482"/>
            <a:ext cx="878721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广告创意：类型</a:t>
            </a:r>
            <a:r>
              <a:rPr lang="en-US" altLang="zh-CN" sz="3200" b="1" dirty="0">
                <a:solidFill>
                  <a:schemeClr val="bg1"/>
                </a:solidFill>
              </a:rPr>
              <a:t>8</a:t>
            </a:r>
            <a:r>
              <a:rPr lang="zh-CN" altLang="en-US" sz="3200" b="1" dirty="0">
                <a:solidFill>
                  <a:schemeClr val="bg1"/>
                </a:solidFill>
              </a:rPr>
              <a:t>的广告创意 最受用户青睐</a:t>
            </a:r>
          </a:p>
        </p:txBody>
      </p:sp>
      <p:sp>
        <p:nvSpPr>
          <p:cNvPr id="24" name="椭圆 3">
            <a:extLst>
              <a:ext uri="{FF2B5EF4-FFF2-40B4-BE49-F238E27FC236}">
                <a16:creationId xmlns:a16="http://schemas.microsoft.com/office/drawing/2014/main" id="{C3569157-A5D8-4E3C-A73D-69E32E7198D6}"/>
              </a:ext>
            </a:extLst>
          </p:cNvPr>
          <p:cNvSpPr/>
          <p:nvPr/>
        </p:nvSpPr>
        <p:spPr>
          <a:xfrm>
            <a:off x="1176412" y="563319"/>
            <a:ext cx="330200" cy="329701"/>
          </a:xfrm>
          <a:custGeom>
            <a:avLst/>
            <a:gdLst>
              <a:gd name="connsiteX0" fmla="*/ 354450 w 607639"/>
              <a:gd name="connsiteY0" fmla="*/ 222564 h 606722"/>
              <a:gd name="connsiteX1" fmla="*/ 354450 w 607639"/>
              <a:gd name="connsiteY1" fmla="*/ 384088 h 606722"/>
              <a:gd name="connsiteX2" fmla="*/ 225033 w 607639"/>
              <a:gd name="connsiteY2" fmla="*/ 303326 h 606722"/>
              <a:gd name="connsiteX3" fmla="*/ 391979 w 607639"/>
              <a:gd name="connsiteY3" fmla="*/ 154813 h 606722"/>
              <a:gd name="connsiteX4" fmla="*/ 366346 w 607639"/>
              <a:gd name="connsiteY4" fmla="*/ 155524 h 606722"/>
              <a:gd name="connsiteX5" fmla="*/ 163770 w 607639"/>
              <a:gd name="connsiteY5" fmla="*/ 281899 h 606722"/>
              <a:gd name="connsiteX6" fmla="*/ 151932 w 607639"/>
              <a:gd name="connsiteY6" fmla="*/ 303317 h 606722"/>
              <a:gd name="connsiteX7" fmla="*/ 163770 w 607639"/>
              <a:gd name="connsiteY7" fmla="*/ 324824 h 606722"/>
              <a:gd name="connsiteX8" fmla="*/ 366346 w 607639"/>
              <a:gd name="connsiteY8" fmla="*/ 451198 h 606722"/>
              <a:gd name="connsiteX9" fmla="*/ 379786 w 607639"/>
              <a:gd name="connsiteY9" fmla="*/ 455020 h 606722"/>
              <a:gd name="connsiteX10" fmla="*/ 391979 w 607639"/>
              <a:gd name="connsiteY10" fmla="*/ 451820 h 606722"/>
              <a:gd name="connsiteX11" fmla="*/ 405063 w 607639"/>
              <a:gd name="connsiteY11" fmla="*/ 429780 h 606722"/>
              <a:gd name="connsiteX12" fmla="*/ 405063 w 607639"/>
              <a:gd name="connsiteY12" fmla="*/ 176942 h 606722"/>
              <a:gd name="connsiteX13" fmla="*/ 391979 w 607639"/>
              <a:gd name="connsiteY13" fmla="*/ 154813 h 606722"/>
              <a:gd name="connsiteX14" fmla="*/ 303775 w 607639"/>
              <a:gd name="connsiteY14" fmla="*/ 0 h 606722"/>
              <a:gd name="connsiteX15" fmla="*/ 607639 w 607639"/>
              <a:gd name="connsiteY15" fmla="*/ 303317 h 606722"/>
              <a:gd name="connsiteX16" fmla="*/ 303775 w 607639"/>
              <a:gd name="connsiteY16" fmla="*/ 606722 h 606722"/>
              <a:gd name="connsiteX17" fmla="*/ 0 w 607639"/>
              <a:gd name="connsiteY17" fmla="*/ 303317 h 606722"/>
              <a:gd name="connsiteX18" fmla="*/ 303775 w 607639"/>
              <a:gd name="connsiteY1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7639" h="606722">
                <a:moveTo>
                  <a:pt x="354450" y="222564"/>
                </a:moveTo>
                <a:lnTo>
                  <a:pt x="354450" y="384088"/>
                </a:lnTo>
                <a:lnTo>
                  <a:pt x="225033" y="303326"/>
                </a:lnTo>
                <a:close/>
                <a:moveTo>
                  <a:pt x="391979" y="154813"/>
                </a:moveTo>
                <a:cubicBezTo>
                  <a:pt x="383969" y="150370"/>
                  <a:pt x="374178" y="150637"/>
                  <a:pt x="366346" y="155524"/>
                </a:cubicBezTo>
                <a:lnTo>
                  <a:pt x="163770" y="281899"/>
                </a:lnTo>
                <a:cubicBezTo>
                  <a:pt x="156382" y="286520"/>
                  <a:pt x="151932" y="294607"/>
                  <a:pt x="151932" y="303317"/>
                </a:cubicBezTo>
                <a:cubicBezTo>
                  <a:pt x="151932" y="312026"/>
                  <a:pt x="156382" y="320113"/>
                  <a:pt x="163770" y="324824"/>
                </a:cubicBezTo>
                <a:lnTo>
                  <a:pt x="366346" y="451198"/>
                </a:lnTo>
                <a:cubicBezTo>
                  <a:pt x="370440" y="453775"/>
                  <a:pt x="375068" y="455020"/>
                  <a:pt x="379786" y="455020"/>
                </a:cubicBezTo>
                <a:cubicBezTo>
                  <a:pt x="383969" y="455020"/>
                  <a:pt x="388241" y="453953"/>
                  <a:pt x="391979" y="451820"/>
                </a:cubicBezTo>
                <a:cubicBezTo>
                  <a:pt x="400079" y="447377"/>
                  <a:pt x="405063" y="438934"/>
                  <a:pt x="405063" y="429780"/>
                </a:cubicBezTo>
                <a:lnTo>
                  <a:pt x="405063" y="176942"/>
                </a:lnTo>
                <a:cubicBezTo>
                  <a:pt x="405063" y="167789"/>
                  <a:pt x="400079" y="159346"/>
                  <a:pt x="391979" y="154813"/>
                </a:cubicBezTo>
                <a:close/>
                <a:moveTo>
                  <a:pt x="303775" y="0"/>
                </a:moveTo>
                <a:cubicBezTo>
                  <a:pt x="471372" y="0"/>
                  <a:pt x="607639" y="136062"/>
                  <a:pt x="607639" y="303317"/>
                </a:cubicBezTo>
                <a:cubicBezTo>
                  <a:pt x="607639" y="470661"/>
                  <a:pt x="471372" y="606722"/>
                  <a:pt x="303775" y="606722"/>
                </a:cubicBezTo>
                <a:cubicBezTo>
                  <a:pt x="136267" y="606722"/>
                  <a:pt x="0" y="470661"/>
                  <a:pt x="0" y="303317"/>
                </a:cubicBezTo>
                <a:cubicBezTo>
                  <a:pt x="0" y="136062"/>
                  <a:pt x="136267" y="0"/>
                  <a:pt x="303775" y="0"/>
                </a:cubicBezTo>
                <a:close/>
              </a:path>
            </a:pathLst>
          </a:custGeom>
          <a:solidFill>
            <a:srgbClr val="40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B242CE0-B03C-48F5-ABA4-1541976A4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807546"/>
              </p:ext>
            </p:extLst>
          </p:nvPr>
        </p:nvGraphicFramePr>
        <p:xfrm>
          <a:off x="704775" y="2685250"/>
          <a:ext cx="10943218" cy="200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Shape 4094">
            <a:extLst>
              <a:ext uri="{FF2B5EF4-FFF2-40B4-BE49-F238E27FC236}">
                <a16:creationId xmlns:a16="http://schemas.microsoft.com/office/drawing/2014/main" id="{A366B770-E9A4-4D64-B098-05C0647CFBB2}"/>
              </a:ext>
            </a:extLst>
          </p:cNvPr>
          <p:cNvSpPr/>
          <p:nvPr/>
        </p:nvSpPr>
        <p:spPr>
          <a:xfrm>
            <a:off x="883812" y="1709294"/>
            <a:ext cx="335213" cy="345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id="{1D7A4F3A-FD0E-465A-9F8D-E7A026ADC28F}"/>
              </a:ext>
            </a:extLst>
          </p:cNvPr>
          <p:cNvSpPr txBox="1"/>
          <p:nvPr/>
        </p:nvSpPr>
        <p:spPr>
          <a:xfrm>
            <a:off x="1430581" y="1468425"/>
            <a:ext cx="9991900" cy="83753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类型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8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的广告创意 占到了总体广告流量的 </a:t>
            </a:r>
            <a:r>
              <a:rPr lang="en-US" altLang="zh-CN" sz="24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68%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，并且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CTR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高达 </a:t>
            </a:r>
            <a:r>
              <a:rPr lang="en-US" altLang="zh-CN" sz="24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27.6%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，表现出色</a:t>
            </a:r>
            <a:endParaRPr lang="en-US" altLang="zh-CN" sz="20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同时发现，各创意类型的点击率 不受时间因素的影响（类型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的量级过小，可以忽略）</a:t>
            </a:r>
            <a:endParaRPr lang="en-US" altLang="zh-CN" sz="20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4BADB90F-451A-4277-B63E-772D84F06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796607"/>
              </p:ext>
            </p:extLst>
          </p:nvPr>
        </p:nvGraphicFramePr>
        <p:xfrm>
          <a:off x="803868" y="4686300"/>
          <a:ext cx="10751735" cy="2096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3758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4090">
            <a:extLst>
              <a:ext uri="{FF2B5EF4-FFF2-40B4-BE49-F238E27FC236}">
                <a16:creationId xmlns:a16="http://schemas.microsoft.com/office/drawing/2014/main" id="{91B98DF1-F5C5-4242-9C4F-6477DB8BABC5}"/>
              </a:ext>
            </a:extLst>
          </p:cNvPr>
          <p:cNvSpPr/>
          <p:nvPr/>
        </p:nvSpPr>
        <p:spPr>
          <a:xfrm>
            <a:off x="265833" y="1288778"/>
            <a:ext cx="11691705" cy="550507"/>
          </a:xfrm>
          <a:prstGeom prst="rect">
            <a:avLst/>
          </a:prstGeom>
          <a:solidFill>
            <a:srgbClr val="4F5D68"/>
          </a:solidFill>
          <a:ln w="25400">
            <a:solidFill>
              <a:srgbClr val="404C55"/>
            </a:solidFill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9" name="剪去单角的矩形 23">
            <a:extLst>
              <a:ext uri="{FF2B5EF4-FFF2-40B4-BE49-F238E27FC236}">
                <a16:creationId xmlns:a16="http://schemas.microsoft.com/office/drawing/2014/main" id="{20CB70A3-E819-4DD6-9726-2401FB7AACBF}"/>
              </a:ext>
            </a:extLst>
          </p:cNvPr>
          <p:cNvSpPr/>
          <p:nvPr/>
        </p:nvSpPr>
        <p:spPr>
          <a:xfrm rot="10800000">
            <a:off x="874713" y="419101"/>
            <a:ext cx="882799" cy="643536"/>
          </a:xfrm>
          <a:prstGeom prst="snip1Rect">
            <a:avLst>
              <a:gd name="adj" fmla="val 342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26CC78-E3DF-412C-9B51-A06940371595}"/>
              </a:ext>
            </a:extLst>
          </p:cNvPr>
          <p:cNvSpPr txBox="1"/>
          <p:nvPr/>
        </p:nvSpPr>
        <p:spPr>
          <a:xfrm>
            <a:off x="1904234" y="448482"/>
            <a:ext cx="750102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创意类型</a:t>
            </a: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</a:rPr>
              <a:t>匹配最合适的 样式定向类型</a:t>
            </a:r>
          </a:p>
        </p:txBody>
      </p:sp>
      <p:sp>
        <p:nvSpPr>
          <p:cNvPr id="24" name="椭圆 3">
            <a:extLst>
              <a:ext uri="{FF2B5EF4-FFF2-40B4-BE49-F238E27FC236}">
                <a16:creationId xmlns:a16="http://schemas.microsoft.com/office/drawing/2014/main" id="{C3569157-A5D8-4E3C-A73D-69E32E7198D6}"/>
              </a:ext>
            </a:extLst>
          </p:cNvPr>
          <p:cNvSpPr/>
          <p:nvPr/>
        </p:nvSpPr>
        <p:spPr>
          <a:xfrm>
            <a:off x="1176412" y="563319"/>
            <a:ext cx="330200" cy="329701"/>
          </a:xfrm>
          <a:custGeom>
            <a:avLst/>
            <a:gdLst>
              <a:gd name="connsiteX0" fmla="*/ 354450 w 607639"/>
              <a:gd name="connsiteY0" fmla="*/ 222564 h 606722"/>
              <a:gd name="connsiteX1" fmla="*/ 354450 w 607639"/>
              <a:gd name="connsiteY1" fmla="*/ 384088 h 606722"/>
              <a:gd name="connsiteX2" fmla="*/ 225033 w 607639"/>
              <a:gd name="connsiteY2" fmla="*/ 303326 h 606722"/>
              <a:gd name="connsiteX3" fmla="*/ 391979 w 607639"/>
              <a:gd name="connsiteY3" fmla="*/ 154813 h 606722"/>
              <a:gd name="connsiteX4" fmla="*/ 366346 w 607639"/>
              <a:gd name="connsiteY4" fmla="*/ 155524 h 606722"/>
              <a:gd name="connsiteX5" fmla="*/ 163770 w 607639"/>
              <a:gd name="connsiteY5" fmla="*/ 281899 h 606722"/>
              <a:gd name="connsiteX6" fmla="*/ 151932 w 607639"/>
              <a:gd name="connsiteY6" fmla="*/ 303317 h 606722"/>
              <a:gd name="connsiteX7" fmla="*/ 163770 w 607639"/>
              <a:gd name="connsiteY7" fmla="*/ 324824 h 606722"/>
              <a:gd name="connsiteX8" fmla="*/ 366346 w 607639"/>
              <a:gd name="connsiteY8" fmla="*/ 451198 h 606722"/>
              <a:gd name="connsiteX9" fmla="*/ 379786 w 607639"/>
              <a:gd name="connsiteY9" fmla="*/ 455020 h 606722"/>
              <a:gd name="connsiteX10" fmla="*/ 391979 w 607639"/>
              <a:gd name="connsiteY10" fmla="*/ 451820 h 606722"/>
              <a:gd name="connsiteX11" fmla="*/ 405063 w 607639"/>
              <a:gd name="connsiteY11" fmla="*/ 429780 h 606722"/>
              <a:gd name="connsiteX12" fmla="*/ 405063 w 607639"/>
              <a:gd name="connsiteY12" fmla="*/ 176942 h 606722"/>
              <a:gd name="connsiteX13" fmla="*/ 391979 w 607639"/>
              <a:gd name="connsiteY13" fmla="*/ 154813 h 606722"/>
              <a:gd name="connsiteX14" fmla="*/ 303775 w 607639"/>
              <a:gd name="connsiteY14" fmla="*/ 0 h 606722"/>
              <a:gd name="connsiteX15" fmla="*/ 607639 w 607639"/>
              <a:gd name="connsiteY15" fmla="*/ 303317 h 606722"/>
              <a:gd name="connsiteX16" fmla="*/ 303775 w 607639"/>
              <a:gd name="connsiteY16" fmla="*/ 606722 h 606722"/>
              <a:gd name="connsiteX17" fmla="*/ 0 w 607639"/>
              <a:gd name="connsiteY17" fmla="*/ 303317 h 606722"/>
              <a:gd name="connsiteX18" fmla="*/ 303775 w 607639"/>
              <a:gd name="connsiteY1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7639" h="606722">
                <a:moveTo>
                  <a:pt x="354450" y="222564"/>
                </a:moveTo>
                <a:lnTo>
                  <a:pt x="354450" y="384088"/>
                </a:lnTo>
                <a:lnTo>
                  <a:pt x="225033" y="303326"/>
                </a:lnTo>
                <a:close/>
                <a:moveTo>
                  <a:pt x="391979" y="154813"/>
                </a:moveTo>
                <a:cubicBezTo>
                  <a:pt x="383969" y="150370"/>
                  <a:pt x="374178" y="150637"/>
                  <a:pt x="366346" y="155524"/>
                </a:cubicBezTo>
                <a:lnTo>
                  <a:pt x="163770" y="281899"/>
                </a:lnTo>
                <a:cubicBezTo>
                  <a:pt x="156382" y="286520"/>
                  <a:pt x="151932" y="294607"/>
                  <a:pt x="151932" y="303317"/>
                </a:cubicBezTo>
                <a:cubicBezTo>
                  <a:pt x="151932" y="312026"/>
                  <a:pt x="156382" y="320113"/>
                  <a:pt x="163770" y="324824"/>
                </a:cubicBezTo>
                <a:lnTo>
                  <a:pt x="366346" y="451198"/>
                </a:lnTo>
                <a:cubicBezTo>
                  <a:pt x="370440" y="453775"/>
                  <a:pt x="375068" y="455020"/>
                  <a:pt x="379786" y="455020"/>
                </a:cubicBezTo>
                <a:cubicBezTo>
                  <a:pt x="383969" y="455020"/>
                  <a:pt x="388241" y="453953"/>
                  <a:pt x="391979" y="451820"/>
                </a:cubicBezTo>
                <a:cubicBezTo>
                  <a:pt x="400079" y="447377"/>
                  <a:pt x="405063" y="438934"/>
                  <a:pt x="405063" y="429780"/>
                </a:cubicBezTo>
                <a:lnTo>
                  <a:pt x="405063" y="176942"/>
                </a:lnTo>
                <a:cubicBezTo>
                  <a:pt x="405063" y="167789"/>
                  <a:pt x="400079" y="159346"/>
                  <a:pt x="391979" y="154813"/>
                </a:cubicBezTo>
                <a:close/>
                <a:moveTo>
                  <a:pt x="303775" y="0"/>
                </a:moveTo>
                <a:cubicBezTo>
                  <a:pt x="471372" y="0"/>
                  <a:pt x="607639" y="136062"/>
                  <a:pt x="607639" y="303317"/>
                </a:cubicBezTo>
                <a:cubicBezTo>
                  <a:pt x="607639" y="470661"/>
                  <a:pt x="471372" y="606722"/>
                  <a:pt x="303775" y="606722"/>
                </a:cubicBezTo>
                <a:cubicBezTo>
                  <a:pt x="136267" y="606722"/>
                  <a:pt x="0" y="470661"/>
                  <a:pt x="0" y="303317"/>
                </a:cubicBezTo>
                <a:cubicBezTo>
                  <a:pt x="0" y="136062"/>
                  <a:pt x="136267" y="0"/>
                  <a:pt x="303775" y="0"/>
                </a:cubicBezTo>
                <a:close/>
              </a:path>
            </a:pathLst>
          </a:custGeom>
          <a:solidFill>
            <a:srgbClr val="40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C51A518-5AC2-483A-B762-55F5477E7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994465"/>
              </p:ext>
            </p:extLst>
          </p:nvPr>
        </p:nvGraphicFramePr>
        <p:xfrm>
          <a:off x="253443" y="2050467"/>
          <a:ext cx="5565928" cy="2475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84398D42-1728-4BBB-A400-429943A04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633669"/>
              </p:ext>
            </p:extLst>
          </p:nvPr>
        </p:nvGraphicFramePr>
        <p:xfrm>
          <a:off x="6025661" y="2050466"/>
          <a:ext cx="5674601" cy="2475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AA4AA185-8D44-455F-A22A-CDD77C73B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267467"/>
              </p:ext>
            </p:extLst>
          </p:nvPr>
        </p:nvGraphicFramePr>
        <p:xfrm>
          <a:off x="253443" y="4657816"/>
          <a:ext cx="5565928" cy="1936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D3FAB0B3-8E4B-497F-867A-B06387CBD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477477"/>
              </p:ext>
            </p:extLst>
          </p:nvPr>
        </p:nvGraphicFramePr>
        <p:xfrm>
          <a:off x="6025661" y="4657816"/>
          <a:ext cx="5674601" cy="1834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5" name="chart">
            <a:extLst>
              <a:ext uri="{FF2B5EF4-FFF2-40B4-BE49-F238E27FC236}">
                <a16:creationId xmlns:a16="http://schemas.microsoft.com/office/drawing/2014/main" id="{0D91935E-F8CB-4737-83D1-614219B117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2877" y="916746"/>
            <a:ext cx="1713771" cy="287224"/>
          </a:xfrm>
          <a:prstGeom prst="rect">
            <a:avLst/>
          </a:prstGeom>
        </p:spPr>
      </p:pic>
      <p:sp>
        <p:nvSpPr>
          <p:cNvPr id="17" name="Shape 4094">
            <a:extLst>
              <a:ext uri="{FF2B5EF4-FFF2-40B4-BE49-F238E27FC236}">
                <a16:creationId xmlns:a16="http://schemas.microsoft.com/office/drawing/2014/main" id="{08DED504-AC7C-4ED3-A7C5-17D73FF69B1B}"/>
              </a:ext>
            </a:extLst>
          </p:cNvPr>
          <p:cNvSpPr/>
          <p:nvPr/>
        </p:nvSpPr>
        <p:spPr>
          <a:xfrm>
            <a:off x="536124" y="1388825"/>
            <a:ext cx="335213" cy="345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2A264A76-5777-4C87-89C2-D64872198C46}"/>
              </a:ext>
            </a:extLst>
          </p:cNvPr>
          <p:cNvSpPr txBox="1"/>
          <p:nvPr/>
        </p:nvSpPr>
        <p:spPr>
          <a:xfrm>
            <a:off x="1093970" y="1352689"/>
            <a:ext cx="11315744" cy="4165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各创意类型均有最为合适的样式定向类型（如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: 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最匹配类型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8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的样式定向为</a:t>
            </a:r>
            <a:r>
              <a:rPr lang="en-US" altLang="zh-CN" sz="1600" u="sng" dirty="0">
                <a:solidFill>
                  <a:schemeClr val="bg1"/>
                </a:solidFill>
                <a:ea typeface="+mj-ea"/>
              </a:rPr>
              <a:t>8390208550469153745</a:t>
            </a:r>
            <a:r>
              <a:rPr lang="en-US" altLang="zh-CN" sz="1600" dirty="0">
                <a:solidFill>
                  <a:schemeClr val="bg1"/>
                </a:solidFill>
                <a:ea typeface="+mj-ea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ea typeface="+mj-ea"/>
              </a:rPr>
              <a:t>）</a:t>
            </a:r>
            <a:endParaRPr lang="en-US" altLang="zh-CN" sz="200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BA970F5-67A4-4541-8C3B-5D1A489A38EA}"/>
              </a:ext>
            </a:extLst>
          </p:cNvPr>
          <p:cNvSpPr/>
          <p:nvPr/>
        </p:nvSpPr>
        <p:spPr>
          <a:xfrm>
            <a:off x="3567165" y="2324937"/>
            <a:ext cx="416535" cy="416535"/>
          </a:xfrm>
          <a:prstGeom prst="ellipse">
            <a:avLst/>
          </a:prstGeom>
          <a:noFill/>
          <a:ln w="63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9C6A3B1-0417-4239-9109-2825D6594A53}"/>
              </a:ext>
            </a:extLst>
          </p:cNvPr>
          <p:cNvSpPr/>
          <p:nvPr/>
        </p:nvSpPr>
        <p:spPr>
          <a:xfrm>
            <a:off x="9405257" y="2324936"/>
            <a:ext cx="416535" cy="416535"/>
          </a:xfrm>
          <a:prstGeom prst="ellipse">
            <a:avLst/>
          </a:prstGeom>
          <a:noFill/>
          <a:ln w="63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40D8B67-7A98-448B-BC1C-D38576AC572F}"/>
              </a:ext>
            </a:extLst>
          </p:cNvPr>
          <p:cNvSpPr/>
          <p:nvPr/>
        </p:nvSpPr>
        <p:spPr>
          <a:xfrm>
            <a:off x="9752631" y="4894037"/>
            <a:ext cx="332592" cy="332592"/>
          </a:xfrm>
          <a:prstGeom prst="ellipse">
            <a:avLst/>
          </a:prstGeom>
          <a:noFill/>
          <a:ln w="63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121D67C-ED21-4055-883A-CEEEFE53E7C4}"/>
              </a:ext>
            </a:extLst>
          </p:cNvPr>
          <p:cNvSpPr/>
          <p:nvPr/>
        </p:nvSpPr>
        <p:spPr>
          <a:xfrm>
            <a:off x="8583915" y="3040284"/>
            <a:ext cx="316246" cy="316246"/>
          </a:xfrm>
          <a:prstGeom prst="ellipse">
            <a:avLst/>
          </a:prstGeom>
          <a:noFill/>
          <a:ln w="63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0747501-66BF-4638-9E5F-AA08277B1D4E}"/>
              </a:ext>
            </a:extLst>
          </p:cNvPr>
          <p:cNvSpPr/>
          <p:nvPr/>
        </p:nvSpPr>
        <p:spPr>
          <a:xfrm>
            <a:off x="2777475" y="3040284"/>
            <a:ext cx="316246" cy="316246"/>
          </a:xfrm>
          <a:prstGeom prst="ellipse">
            <a:avLst/>
          </a:prstGeom>
          <a:noFill/>
          <a:ln w="63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剪去单角的矩形 23">
            <a:extLst>
              <a:ext uri="{FF2B5EF4-FFF2-40B4-BE49-F238E27FC236}">
                <a16:creationId xmlns:a16="http://schemas.microsoft.com/office/drawing/2014/main" id="{20CB70A3-E819-4DD6-9726-2401FB7AACBF}"/>
              </a:ext>
            </a:extLst>
          </p:cNvPr>
          <p:cNvSpPr/>
          <p:nvPr/>
        </p:nvSpPr>
        <p:spPr>
          <a:xfrm rot="10800000">
            <a:off x="874713" y="419101"/>
            <a:ext cx="882799" cy="643536"/>
          </a:xfrm>
          <a:prstGeom prst="snip1Rect">
            <a:avLst>
              <a:gd name="adj" fmla="val 342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26CC78-E3DF-412C-9B51-A06940371595}"/>
              </a:ext>
            </a:extLst>
          </p:cNvPr>
          <p:cNvSpPr txBox="1"/>
          <p:nvPr/>
        </p:nvSpPr>
        <p:spPr>
          <a:xfrm>
            <a:off x="1904234" y="448482"/>
            <a:ext cx="861646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广告尺寸：主流</a:t>
            </a:r>
            <a:r>
              <a:rPr lang="en-US" altLang="zh-CN" sz="3200" b="1" dirty="0">
                <a:solidFill>
                  <a:schemeClr val="bg1"/>
                </a:solidFill>
              </a:rPr>
              <a:t>960</a:t>
            </a:r>
            <a:r>
              <a:rPr lang="zh-CN" altLang="en-US" sz="3200" b="1" dirty="0">
                <a:solidFill>
                  <a:schemeClr val="bg1"/>
                </a:solidFill>
              </a:rPr>
              <a:t>*</a:t>
            </a:r>
            <a:r>
              <a:rPr lang="en-US" altLang="zh-CN" sz="3200" b="1" dirty="0">
                <a:solidFill>
                  <a:schemeClr val="bg1"/>
                </a:solidFill>
              </a:rPr>
              <a:t>640 &amp; 1280</a:t>
            </a:r>
            <a:r>
              <a:rPr lang="zh-CN" altLang="en-US" sz="3200" b="1" dirty="0">
                <a:solidFill>
                  <a:schemeClr val="bg1"/>
                </a:solidFill>
              </a:rPr>
              <a:t>*</a:t>
            </a:r>
            <a:r>
              <a:rPr lang="en-US" altLang="zh-CN" sz="3200" b="1" dirty="0">
                <a:solidFill>
                  <a:schemeClr val="bg1"/>
                </a:solidFill>
              </a:rPr>
              <a:t>720 </a:t>
            </a:r>
            <a:r>
              <a:rPr lang="zh-CN" altLang="en-US" sz="3200" b="1" dirty="0">
                <a:solidFill>
                  <a:schemeClr val="bg1"/>
                </a:solidFill>
              </a:rPr>
              <a:t>更受青睐</a:t>
            </a:r>
          </a:p>
        </p:txBody>
      </p:sp>
      <p:sp>
        <p:nvSpPr>
          <p:cNvPr id="24" name="椭圆 3">
            <a:extLst>
              <a:ext uri="{FF2B5EF4-FFF2-40B4-BE49-F238E27FC236}">
                <a16:creationId xmlns:a16="http://schemas.microsoft.com/office/drawing/2014/main" id="{C3569157-A5D8-4E3C-A73D-69E32E7198D6}"/>
              </a:ext>
            </a:extLst>
          </p:cNvPr>
          <p:cNvSpPr/>
          <p:nvPr/>
        </p:nvSpPr>
        <p:spPr>
          <a:xfrm>
            <a:off x="1176412" y="563319"/>
            <a:ext cx="330200" cy="329701"/>
          </a:xfrm>
          <a:custGeom>
            <a:avLst/>
            <a:gdLst>
              <a:gd name="connsiteX0" fmla="*/ 354450 w 607639"/>
              <a:gd name="connsiteY0" fmla="*/ 222564 h 606722"/>
              <a:gd name="connsiteX1" fmla="*/ 354450 w 607639"/>
              <a:gd name="connsiteY1" fmla="*/ 384088 h 606722"/>
              <a:gd name="connsiteX2" fmla="*/ 225033 w 607639"/>
              <a:gd name="connsiteY2" fmla="*/ 303326 h 606722"/>
              <a:gd name="connsiteX3" fmla="*/ 391979 w 607639"/>
              <a:gd name="connsiteY3" fmla="*/ 154813 h 606722"/>
              <a:gd name="connsiteX4" fmla="*/ 366346 w 607639"/>
              <a:gd name="connsiteY4" fmla="*/ 155524 h 606722"/>
              <a:gd name="connsiteX5" fmla="*/ 163770 w 607639"/>
              <a:gd name="connsiteY5" fmla="*/ 281899 h 606722"/>
              <a:gd name="connsiteX6" fmla="*/ 151932 w 607639"/>
              <a:gd name="connsiteY6" fmla="*/ 303317 h 606722"/>
              <a:gd name="connsiteX7" fmla="*/ 163770 w 607639"/>
              <a:gd name="connsiteY7" fmla="*/ 324824 h 606722"/>
              <a:gd name="connsiteX8" fmla="*/ 366346 w 607639"/>
              <a:gd name="connsiteY8" fmla="*/ 451198 h 606722"/>
              <a:gd name="connsiteX9" fmla="*/ 379786 w 607639"/>
              <a:gd name="connsiteY9" fmla="*/ 455020 h 606722"/>
              <a:gd name="connsiteX10" fmla="*/ 391979 w 607639"/>
              <a:gd name="connsiteY10" fmla="*/ 451820 h 606722"/>
              <a:gd name="connsiteX11" fmla="*/ 405063 w 607639"/>
              <a:gd name="connsiteY11" fmla="*/ 429780 h 606722"/>
              <a:gd name="connsiteX12" fmla="*/ 405063 w 607639"/>
              <a:gd name="connsiteY12" fmla="*/ 176942 h 606722"/>
              <a:gd name="connsiteX13" fmla="*/ 391979 w 607639"/>
              <a:gd name="connsiteY13" fmla="*/ 154813 h 606722"/>
              <a:gd name="connsiteX14" fmla="*/ 303775 w 607639"/>
              <a:gd name="connsiteY14" fmla="*/ 0 h 606722"/>
              <a:gd name="connsiteX15" fmla="*/ 607639 w 607639"/>
              <a:gd name="connsiteY15" fmla="*/ 303317 h 606722"/>
              <a:gd name="connsiteX16" fmla="*/ 303775 w 607639"/>
              <a:gd name="connsiteY16" fmla="*/ 606722 h 606722"/>
              <a:gd name="connsiteX17" fmla="*/ 0 w 607639"/>
              <a:gd name="connsiteY17" fmla="*/ 303317 h 606722"/>
              <a:gd name="connsiteX18" fmla="*/ 303775 w 607639"/>
              <a:gd name="connsiteY1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7639" h="606722">
                <a:moveTo>
                  <a:pt x="354450" y="222564"/>
                </a:moveTo>
                <a:lnTo>
                  <a:pt x="354450" y="384088"/>
                </a:lnTo>
                <a:lnTo>
                  <a:pt x="225033" y="303326"/>
                </a:lnTo>
                <a:close/>
                <a:moveTo>
                  <a:pt x="391979" y="154813"/>
                </a:moveTo>
                <a:cubicBezTo>
                  <a:pt x="383969" y="150370"/>
                  <a:pt x="374178" y="150637"/>
                  <a:pt x="366346" y="155524"/>
                </a:cubicBezTo>
                <a:lnTo>
                  <a:pt x="163770" y="281899"/>
                </a:lnTo>
                <a:cubicBezTo>
                  <a:pt x="156382" y="286520"/>
                  <a:pt x="151932" y="294607"/>
                  <a:pt x="151932" y="303317"/>
                </a:cubicBezTo>
                <a:cubicBezTo>
                  <a:pt x="151932" y="312026"/>
                  <a:pt x="156382" y="320113"/>
                  <a:pt x="163770" y="324824"/>
                </a:cubicBezTo>
                <a:lnTo>
                  <a:pt x="366346" y="451198"/>
                </a:lnTo>
                <a:cubicBezTo>
                  <a:pt x="370440" y="453775"/>
                  <a:pt x="375068" y="455020"/>
                  <a:pt x="379786" y="455020"/>
                </a:cubicBezTo>
                <a:cubicBezTo>
                  <a:pt x="383969" y="455020"/>
                  <a:pt x="388241" y="453953"/>
                  <a:pt x="391979" y="451820"/>
                </a:cubicBezTo>
                <a:cubicBezTo>
                  <a:pt x="400079" y="447377"/>
                  <a:pt x="405063" y="438934"/>
                  <a:pt x="405063" y="429780"/>
                </a:cubicBezTo>
                <a:lnTo>
                  <a:pt x="405063" y="176942"/>
                </a:lnTo>
                <a:cubicBezTo>
                  <a:pt x="405063" y="167789"/>
                  <a:pt x="400079" y="159346"/>
                  <a:pt x="391979" y="154813"/>
                </a:cubicBezTo>
                <a:close/>
                <a:moveTo>
                  <a:pt x="303775" y="0"/>
                </a:moveTo>
                <a:cubicBezTo>
                  <a:pt x="471372" y="0"/>
                  <a:pt x="607639" y="136062"/>
                  <a:pt x="607639" y="303317"/>
                </a:cubicBezTo>
                <a:cubicBezTo>
                  <a:pt x="607639" y="470661"/>
                  <a:pt x="471372" y="606722"/>
                  <a:pt x="303775" y="606722"/>
                </a:cubicBezTo>
                <a:cubicBezTo>
                  <a:pt x="136267" y="606722"/>
                  <a:pt x="0" y="470661"/>
                  <a:pt x="0" y="303317"/>
                </a:cubicBezTo>
                <a:cubicBezTo>
                  <a:pt x="0" y="136062"/>
                  <a:pt x="136267" y="0"/>
                  <a:pt x="303775" y="0"/>
                </a:cubicBezTo>
                <a:close/>
              </a:path>
            </a:pathLst>
          </a:custGeom>
          <a:solidFill>
            <a:srgbClr val="40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AA6AB36D-A726-458D-BABE-FB0EEEE3E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824440"/>
              </p:ext>
            </p:extLst>
          </p:nvPr>
        </p:nvGraphicFramePr>
        <p:xfrm>
          <a:off x="801635" y="2613086"/>
          <a:ext cx="10964985" cy="364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hape 4090">
            <a:extLst>
              <a:ext uri="{FF2B5EF4-FFF2-40B4-BE49-F238E27FC236}">
                <a16:creationId xmlns:a16="http://schemas.microsoft.com/office/drawing/2014/main" id="{E8B66FD3-9496-4651-B02E-4803C9A430C4}"/>
              </a:ext>
            </a:extLst>
          </p:cNvPr>
          <p:cNvSpPr/>
          <p:nvPr/>
        </p:nvSpPr>
        <p:spPr>
          <a:xfrm>
            <a:off x="801635" y="1405561"/>
            <a:ext cx="10964985" cy="977617"/>
          </a:xfrm>
          <a:prstGeom prst="rect">
            <a:avLst/>
          </a:prstGeom>
          <a:solidFill>
            <a:srgbClr val="4F5D68"/>
          </a:solidFill>
          <a:ln w="25400">
            <a:solidFill>
              <a:srgbClr val="404C55"/>
            </a:solidFill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6" name="Shape 4094">
            <a:extLst>
              <a:ext uri="{FF2B5EF4-FFF2-40B4-BE49-F238E27FC236}">
                <a16:creationId xmlns:a16="http://schemas.microsoft.com/office/drawing/2014/main" id="{30A0CAA6-0A71-4970-936E-7F3807F0B7B0}"/>
              </a:ext>
            </a:extLst>
          </p:cNvPr>
          <p:cNvSpPr/>
          <p:nvPr/>
        </p:nvSpPr>
        <p:spPr>
          <a:xfrm>
            <a:off x="1071925" y="1662259"/>
            <a:ext cx="335213" cy="345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id="{D07F271D-85FB-4076-AD4F-FF89438622CB}"/>
              </a:ext>
            </a:extLst>
          </p:cNvPr>
          <p:cNvSpPr txBox="1"/>
          <p:nvPr/>
        </p:nvSpPr>
        <p:spPr>
          <a:xfrm>
            <a:off x="1589579" y="1485447"/>
            <a:ext cx="9263825" cy="7647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/>
                </a:solidFill>
                <a:ea typeface="+mj-ea"/>
              </a:rPr>
              <a:t>主流的</a:t>
            </a:r>
            <a:r>
              <a:rPr lang="en-US" altLang="zh-CN" sz="2000" dirty="0">
                <a:solidFill>
                  <a:schemeClr val="bg1"/>
                </a:solidFill>
                <a:ea typeface="+mj-ea"/>
              </a:rPr>
              <a:t>960*640 </a:t>
            </a:r>
            <a:r>
              <a:rPr lang="zh-CN" altLang="en-US" sz="2000" dirty="0">
                <a:solidFill>
                  <a:schemeClr val="bg1"/>
                </a:solidFill>
                <a:ea typeface="+mj-ea"/>
              </a:rPr>
              <a:t>和 </a:t>
            </a:r>
            <a:r>
              <a:rPr lang="en-US" altLang="zh-CN" sz="2000" dirty="0">
                <a:solidFill>
                  <a:schemeClr val="bg1"/>
                </a:solidFill>
                <a:ea typeface="+mj-ea"/>
              </a:rPr>
              <a:t>1280*720 </a:t>
            </a:r>
            <a:r>
              <a:rPr lang="zh-CN" altLang="en-US" sz="2000" dirty="0">
                <a:solidFill>
                  <a:schemeClr val="bg1"/>
                </a:solidFill>
                <a:ea typeface="+mj-ea"/>
              </a:rPr>
              <a:t>两大尺寸的物料 霸占了</a:t>
            </a:r>
            <a:r>
              <a:rPr lang="en-US" altLang="zh-CN" sz="2000" dirty="0">
                <a:solidFill>
                  <a:schemeClr val="bg1"/>
                </a:solidFill>
                <a:ea typeface="+mj-ea"/>
              </a:rPr>
              <a:t>77%</a:t>
            </a:r>
            <a:r>
              <a:rPr lang="zh-CN" altLang="en-US" sz="2000" dirty="0">
                <a:solidFill>
                  <a:schemeClr val="bg1"/>
                </a:solidFill>
                <a:ea typeface="+mj-ea"/>
              </a:rPr>
              <a:t>的广告曝光</a:t>
            </a:r>
            <a:endParaRPr lang="en-US" altLang="zh-CN" sz="2000" dirty="0">
              <a:solidFill>
                <a:schemeClr val="bg1"/>
              </a:solidFill>
              <a:ea typeface="+mj-ea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1"/>
                </a:solidFill>
                <a:ea typeface="+mj-ea"/>
              </a:rPr>
              <a:t>960*640</a:t>
            </a:r>
            <a:r>
              <a:rPr lang="zh-CN" altLang="en-US" sz="2000" dirty="0">
                <a:solidFill>
                  <a:schemeClr val="bg1"/>
                </a:solidFill>
                <a:ea typeface="+mj-ea"/>
              </a:rPr>
              <a:t>的平均广告点击率最高，达</a:t>
            </a:r>
            <a:r>
              <a:rPr lang="en-US" altLang="zh-CN" sz="2000" dirty="0">
                <a:solidFill>
                  <a:schemeClr val="bg1"/>
                </a:solidFill>
                <a:ea typeface="+mj-ea"/>
              </a:rPr>
              <a:t>27%</a:t>
            </a:r>
          </a:p>
        </p:txBody>
      </p:sp>
    </p:spTree>
    <p:extLst>
      <p:ext uri="{BB962C8B-B14F-4D97-AF65-F5344CB8AC3E}">
        <p14:creationId xmlns:p14="http://schemas.microsoft.com/office/powerpoint/2010/main" val="341177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39CB8183-5DD1-49FE-8B6B-C06386E470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C5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1386304" y="630486"/>
            <a:ext cx="369967" cy="135524"/>
            <a:chOff x="10132933" y="854814"/>
            <a:chExt cx="369967" cy="135524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10132933" y="854814"/>
              <a:ext cx="369967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132933" y="922576"/>
              <a:ext cx="369967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0132933" y="990338"/>
              <a:ext cx="369967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B809536-5B56-4E9C-8240-9C0B056C2417}"/>
              </a:ext>
            </a:extLst>
          </p:cNvPr>
          <p:cNvGrpSpPr/>
          <p:nvPr/>
        </p:nvGrpSpPr>
        <p:grpSpPr>
          <a:xfrm>
            <a:off x="0" y="5350624"/>
            <a:ext cx="1130532" cy="1507376"/>
            <a:chOff x="-7876" y="5350624"/>
            <a:chExt cx="1130532" cy="150737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BA8B98B-39AE-4FD2-B7AF-7F2DE176D2BD}"/>
                </a:ext>
              </a:extLst>
            </p:cNvPr>
            <p:cNvSpPr/>
            <p:nvPr/>
          </p:nvSpPr>
          <p:spPr>
            <a:xfrm>
              <a:off x="745812" y="6481156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4647FD-57AF-498C-8064-702AAA8F8328}"/>
                </a:ext>
              </a:extLst>
            </p:cNvPr>
            <p:cNvGrpSpPr/>
            <p:nvPr/>
          </p:nvGrpSpPr>
          <p:grpSpPr>
            <a:xfrm>
              <a:off x="-7876" y="6104312"/>
              <a:ext cx="753688" cy="753688"/>
              <a:chOff x="-7876" y="6104312"/>
              <a:chExt cx="753688" cy="75368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53C4F9A-684A-4602-8662-03360D6210D1}"/>
                  </a:ext>
                </a:extLst>
              </p:cNvPr>
              <p:cNvSpPr/>
              <p:nvPr/>
            </p:nvSpPr>
            <p:spPr>
              <a:xfrm>
                <a:off x="-7876" y="6481156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D8B430F-9474-48C2-91DB-4C8EBA139415}"/>
                  </a:ext>
                </a:extLst>
              </p:cNvPr>
              <p:cNvSpPr/>
              <p:nvPr/>
            </p:nvSpPr>
            <p:spPr>
              <a:xfrm>
                <a:off x="368968" y="6481156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F88734C-2E7A-417D-B4A7-05637D59C487}"/>
                  </a:ext>
                </a:extLst>
              </p:cNvPr>
              <p:cNvSpPr/>
              <p:nvPr/>
            </p:nvSpPr>
            <p:spPr>
              <a:xfrm>
                <a:off x="-7876" y="6104312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F6F6C24-4996-45C6-9D08-6BBE0FF22E3D}"/>
                  </a:ext>
                </a:extLst>
              </p:cNvPr>
              <p:cNvSpPr/>
              <p:nvPr/>
            </p:nvSpPr>
            <p:spPr>
              <a:xfrm>
                <a:off x="368968" y="6104312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D6E445-EAEA-4FBE-A60E-32E6660BC4CF}"/>
                </a:ext>
              </a:extLst>
            </p:cNvPr>
            <p:cNvSpPr/>
            <p:nvPr/>
          </p:nvSpPr>
          <p:spPr>
            <a:xfrm>
              <a:off x="368968" y="5727468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7FE46E0-3D79-44C0-BFE8-38F4B5E04446}"/>
                </a:ext>
              </a:extLst>
            </p:cNvPr>
            <p:cNvSpPr/>
            <p:nvPr/>
          </p:nvSpPr>
          <p:spPr>
            <a:xfrm>
              <a:off x="745812" y="5350624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2D4F8A-C536-4EBE-AFA3-C22523F0A2D5}"/>
              </a:ext>
            </a:extLst>
          </p:cNvPr>
          <p:cNvGrpSpPr/>
          <p:nvPr/>
        </p:nvGrpSpPr>
        <p:grpSpPr>
          <a:xfrm>
            <a:off x="11061468" y="5350624"/>
            <a:ext cx="1130532" cy="1507376"/>
            <a:chOff x="11061468" y="5350624"/>
            <a:chExt cx="1130532" cy="150737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501B729-9EB8-4A0C-907C-93693DA773B4}"/>
                </a:ext>
              </a:extLst>
            </p:cNvPr>
            <p:cNvSpPr/>
            <p:nvPr/>
          </p:nvSpPr>
          <p:spPr>
            <a:xfrm>
              <a:off x="11438312" y="6481156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2E009FB-1D71-4243-97A6-B6A1DBE1A9D4}"/>
                </a:ext>
              </a:extLst>
            </p:cNvPr>
            <p:cNvSpPr/>
            <p:nvPr/>
          </p:nvSpPr>
          <p:spPr>
            <a:xfrm>
              <a:off x="11815156" y="6481156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250A570-FA57-42CD-A7BB-1F8E6EB3E5EA}"/>
                </a:ext>
              </a:extLst>
            </p:cNvPr>
            <p:cNvSpPr/>
            <p:nvPr/>
          </p:nvSpPr>
          <p:spPr>
            <a:xfrm>
              <a:off x="11438312" y="6104312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69C433D-B6AC-4585-AD55-584B7B218053}"/>
                </a:ext>
              </a:extLst>
            </p:cNvPr>
            <p:cNvSpPr/>
            <p:nvPr/>
          </p:nvSpPr>
          <p:spPr>
            <a:xfrm>
              <a:off x="11815156" y="6104312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71D0592-0B4A-40D0-A438-5AA72B0F34B7}"/>
                </a:ext>
              </a:extLst>
            </p:cNvPr>
            <p:cNvSpPr/>
            <p:nvPr/>
          </p:nvSpPr>
          <p:spPr>
            <a:xfrm>
              <a:off x="11061468" y="5727468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564D396-F93E-47B1-9C77-40CCF7B8F948}"/>
                </a:ext>
              </a:extLst>
            </p:cNvPr>
            <p:cNvSpPr/>
            <p:nvPr/>
          </p:nvSpPr>
          <p:spPr>
            <a:xfrm>
              <a:off x="11438312" y="5350624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F1A996-34EC-4D09-B824-B9D2412D2A1B}"/>
              </a:ext>
            </a:extLst>
          </p:cNvPr>
          <p:cNvGrpSpPr/>
          <p:nvPr/>
        </p:nvGrpSpPr>
        <p:grpSpPr>
          <a:xfrm>
            <a:off x="3233679" y="1310642"/>
            <a:ext cx="5724644" cy="4268584"/>
            <a:chOff x="3233679" y="1310642"/>
            <a:chExt cx="5724644" cy="426858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46F5EBB-2B84-4273-B422-CF0AD604EDA7}"/>
                </a:ext>
              </a:extLst>
            </p:cNvPr>
            <p:cNvSpPr txBox="1"/>
            <p:nvPr/>
          </p:nvSpPr>
          <p:spPr>
            <a:xfrm>
              <a:off x="3233679" y="2289961"/>
              <a:ext cx="5724644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lvl="0" algn="ctr">
                <a:defRPr/>
              </a:pPr>
              <a:r>
                <a:rPr lang="zh-CN" altLang="en-US" sz="7200" dirty="0">
                  <a:solidFill>
                    <a:schemeClr val="accent2">
                      <a:alpha val="9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联合洞察层面</a:t>
              </a:r>
              <a:endPara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alpha val="95000"/>
                  </a:scheme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39B8C792-8A51-4251-B561-6140BBA47499}"/>
                </a:ext>
              </a:extLst>
            </p:cNvPr>
            <p:cNvSpPr/>
            <p:nvPr/>
          </p:nvSpPr>
          <p:spPr>
            <a:xfrm>
              <a:off x="5178001" y="1310642"/>
              <a:ext cx="1836000" cy="4268584"/>
            </a:xfrm>
            <a:custGeom>
              <a:avLst/>
              <a:gdLst>
                <a:gd name="connsiteX0" fmla="*/ 0 w 1836000"/>
                <a:gd name="connsiteY0" fmla="*/ 2479406 h 4268584"/>
                <a:gd name="connsiteX1" fmla="*/ 44046 w 1836000"/>
                <a:gd name="connsiteY1" fmla="*/ 2479406 h 4268584"/>
                <a:gd name="connsiteX2" fmla="*/ 44046 w 1836000"/>
                <a:gd name="connsiteY2" fmla="*/ 4224538 h 4268584"/>
                <a:gd name="connsiteX3" fmla="*/ 1791954 w 1836000"/>
                <a:gd name="connsiteY3" fmla="*/ 4224538 h 4268584"/>
                <a:gd name="connsiteX4" fmla="*/ 1791954 w 1836000"/>
                <a:gd name="connsiteY4" fmla="*/ 2479406 h 4268584"/>
                <a:gd name="connsiteX5" fmla="*/ 1836000 w 1836000"/>
                <a:gd name="connsiteY5" fmla="*/ 2479406 h 4268584"/>
                <a:gd name="connsiteX6" fmla="*/ 1836000 w 1836000"/>
                <a:gd name="connsiteY6" fmla="*/ 4268584 h 4268584"/>
                <a:gd name="connsiteX7" fmla="*/ 0 w 1836000"/>
                <a:gd name="connsiteY7" fmla="*/ 4268584 h 4268584"/>
                <a:gd name="connsiteX8" fmla="*/ 0 w 1836000"/>
                <a:gd name="connsiteY8" fmla="*/ 0 h 4268584"/>
                <a:gd name="connsiteX9" fmla="*/ 1836000 w 1836000"/>
                <a:gd name="connsiteY9" fmla="*/ 0 h 4268584"/>
                <a:gd name="connsiteX10" fmla="*/ 1836000 w 1836000"/>
                <a:gd name="connsiteY10" fmla="*/ 835175 h 4268584"/>
                <a:gd name="connsiteX11" fmla="*/ 1791954 w 1836000"/>
                <a:gd name="connsiteY11" fmla="*/ 835175 h 4268584"/>
                <a:gd name="connsiteX12" fmla="*/ 1791954 w 1836000"/>
                <a:gd name="connsiteY12" fmla="*/ 44046 h 4268584"/>
                <a:gd name="connsiteX13" fmla="*/ 44046 w 1836000"/>
                <a:gd name="connsiteY13" fmla="*/ 44046 h 4268584"/>
                <a:gd name="connsiteX14" fmla="*/ 44046 w 1836000"/>
                <a:gd name="connsiteY14" fmla="*/ 835175 h 4268584"/>
                <a:gd name="connsiteX15" fmla="*/ 0 w 1836000"/>
                <a:gd name="connsiteY15" fmla="*/ 835175 h 4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6000" h="4268584">
                  <a:moveTo>
                    <a:pt x="0" y="2479406"/>
                  </a:moveTo>
                  <a:lnTo>
                    <a:pt x="44046" y="2479406"/>
                  </a:lnTo>
                  <a:lnTo>
                    <a:pt x="44046" y="4224538"/>
                  </a:lnTo>
                  <a:lnTo>
                    <a:pt x="1791954" y="4224538"/>
                  </a:lnTo>
                  <a:lnTo>
                    <a:pt x="1791954" y="2479406"/>
                  </a:lnTo>
                  <a:lnTo>
                    <a:pt x="1836000" y="2479406"/>
                  </a:lnTo>
                  <a:lnTo>
                    <a:pt x="1836000" y="4268584"/>
                  </a:lnTo>
                  <a:lnTo>
                    <a:pt x="0" y="4268584"/>
                  </a:lnTo>
                  <a:close/>
                  <a:moveTo>
                    <a:pt x="0" y="0"/>
                  </a:moveTo>
                  <a:lnTo>
                    <a:pt x="1836000" y="0"/>
                  </a:lnTo>
                  <a:lnTo>
                    <a:pt x="1836000" y="835175"/>
                  </a:lnTo>
                  <a:lnTo>
                    <a:pt x="1791954" y="835175"/>
                  </a:lnTo>
                  <a:lnTo>
                    <a:pt x="1791954" y="44046"/>
                  </a:lnTo>
                  <a:lnTo>
                    <a:pt x="44046" y="44046"/>
                  </a:lnTo>
                  <a:lnTo>
                    <a:pt x="44046" y="835175"/>
                  </a:lnTo>
                  <a:lnTo>
                    <a:pt x="0" y="835175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6AE1F5C9-DB05-4125-A85D-26AF575AA7F1}"/>
                </a:ext>
              </a:extLst>
            </p:cNvPr>
            <p:cNvSpPr/>
            <p:nvPr/>
          </p:nvSpPr>
          <p:spPr>
            <a:xfrm flipV="1">
              <a:off x="5978391" y="5023490"/>
              <a:ext cx="235221" cy="117040"/>
            </a:xfrm>
            <a:custGeom>
              <a:avLst/>
              <a:gdLst>
                <a:gd name="connsiteX0" fmla="*/ 0 w 359191"/>
                <a:gd name="connsiteY0" fmla="*/ 178724 h 178724"/>
                <a:gd name="connsiteX1" fmla="*/ 110341 w 359191"/>
                <a:gd name="connsiteY1" fmla="*/ 178724 h 178724"/>
                <a:gd name="connsiteX2" fmla="*/ 179595 w 359191"/>
                <a:gd name="connsiteY2" fmla="*/ 109806 h 178724"/>
                <a:gd name="connsiteX3" fmla="*/ 248849 w 359191"/>
                <a:gd name="connsiteY3" fmla="*/ 178724 h 178724"/>
                <a:gd name="connsiteX4" fmla="*/ 359191 w 359191"/>
                <a:gd name="connsiteY4" fmla="*/ 178724 h 178724"/>
                <a:gd name="connsiteX5" fmla="*/ 179596 w 359191"/>
                <a:gd name="connsiteY5" fmla="*/ 0 h 17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191" h="178724">
                  <a:moveTo>
                    <a:pt x="0" y="178724"/>
                  </a:moveTo>
                  <a:lnTo>
                    <a:pt x="110341" y="178724"/>
                  </a:lnTo>
                  <a:lnTo>
                    <a:pt x="179595" y="109806"/>
                  </a:lnTo>
                  <a:lnTo>
                    <a:pt x="248849" y="178724"/>
                  </a:lnTo>
                  <a:lnTo>
                    <a:pt x="359191" y="178724"/>
                  </a:lnTo>
                  <a:lnTo>
                    <a:pt x="1795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E75E14E-431B-496E-B8F6-EC7C7FC3F32F}"/>
                </a:ext>
              </a:extLst>
            </p:cNvPr>
            <p:cNvSpPr txBox="1"/>
            <p:nvPr/>
          </p:nvSpPr>
          <p:spPr>
            <a:xfrm>
              <a:off x="5626162" y="3915923"/>
              <a:ext cx="9396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rPr>
                <a:t>04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B6C4E57-9D02-4486-9118-18F6FBCCDEB8}"/>
                </a:ext>
              </a:extLst>
            </p:cNvPr>
            <p:cNvCxnSpPr>
              <a:cxnSpLocks/>
            </p:cNvCxnSpPr>
            <p:nvPr/>
          </p:nvCxnSpPr>
          <p:spPr>
            <a:xfrm>
              <a:off x="5980008" y="3779320"/>
              <a:ext cx="2319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3807717-3CDF-45D1-8554-6F01924A10B7}"/>
                </a:ext>
              </a:extLst>
            </p:cNvPr>
            <p:cNvCxnSpPr>
              <a:cxnSpLocks/>
            </p:cNvCxnSpPr>
            <p:nvPr/>
          </p:nvCxnSpPr>
          <p:spPr>
            <a:xfrm>
              <a:off x="5980008" y="2155627"/>
              <a:ext cx="2319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09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7"/>
          <p:cNvSpPr txBox="1"/>
          <p:nvPr/>
        </p:nvSpPr>
        <p:spPr>
          <a:xfrm>
            <a:off x="1984618" y="4306170"/>
            <a:ext cx="10013105" cy="16416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u="sng" dirty="0">
                <a:solidFill>
                  <a:srgbClr val="FEBD00"/>
                </a:solidFill>
                <a:latin typeface="字魂59号-创粗黑" panose="00000500000000000000" pitchFamily="2" charset="-122"/>
                <a:ea typeface="+mj-ea"/>
              </a:rPr>
              <a:t>广告创意层面：</a:t>
            </a:r>
            <a:endParaRPr lang="en-US" altLang="zh-CN" u="sng" dirty="0">
              <a:solidFill>
                <a:srgbClr val="FEBD00"/>
              </a:solidFill>
              <a:latin typeface="字魂59号-创粗黑" panose="00000500000000000000" pitchFamily="2" charset="-122"/>
              <a:ea typeface="+mj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广告流量 主要源于 ：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102400_102401 , 101700_101704  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两大行业；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230000063(102400_102401) , 230000065(101700_101704) 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和 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230001025(101700_101704)  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三位广告主占据了整体 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58% 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的广告流量</a:t>
            </a:r>
            <a:endParaRPr lang="en-US" altLang="zh-CN" sz="16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广告创意：创意类型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8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最受用户青睐；此外，创意类型 匹配不同样式定向，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CTR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表现不同</a:t>
            </a:r>
            <a:endParaRPr lang="en-US" altLang="zh-CN" sz="16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物料尺寸：主流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960*640 &amp; 1280*720 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更受青睐</a:t>
            </a:r>
            <a:endParaRPr lang="en-US" altLang="zh-CN" sz="16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857341" y="1590088"/>
            <a:ext cx="857251" cy="857251"/>
          </a:xfrm>
          <a:prstGeom prst="ellipse">
            <a:avLst/>
          </a:pr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857341" y="3166871"/>
            <a:ext cx="857251" cy="857251"/>
          </a:xfrm>
          <a:prstGeom prst="ellipse">
            <a:avLst/>
          </a:pr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857341" y="4596212"/>
            <a:ext cx="857251" cy="857251"/>
          </a:xfrm>
          <a:prstGeom prst="ellipse">
            <a:avLst/>
          </a:pr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543" name="Shape 543"/>
          <p:cNvSpPr/>
          <p:nvPr/>
        </p:nvSpPr>
        <p:spPr>
          <a:xfrm flipV="1">
            <a:off x="9701149" y="1517060"/>
            <a:ext cx="0" cy="1389042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544" name="Shape 544"/>
          <p:cNvSpPr/>
          <p:nvPr/>
        </p:nvSpPr>
        <p:spPr>
          <a:xfrm flipV="1">
            <a:off x="9701149" y="3248951"/>
            <a:ext cx="0" cy="999409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545" name="Shape 545"/>
          <p:cNvSpPr/>
          <p:nvPr/>
        </p:nvSpPr>
        <p:spPr>
          <a:xfrm flipV="1">
            <a:off x="11979671" y="4306169"/>
            <a:ext cx="0" cy="1421589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8443F41-B53A-4E7D-9792-F452F68F301B}"/>
              </a:ext>
            </a:extLst>
          </p:cNvPr>
          <p:cNvGrpSpPr/>
          <p:nvPr/>
        </p:nvGrpSpPr>
        <p:grpSpPr>
          <a:xfrm>
            <a:off x="997377" y="6171439"/>
            <a:ext cx="534919" cy="534919"/>
            <a:chOff x="857341" y="5859553"/>
            <a:chExt cx="857251" cy="857251"/>
          </a:xfrm>
        </p:grpSpPr>
        <p:sp>
          <p:nvSpPr>
            <p:cNvPr id="534" name="Shape 534"/>
            <p:cNvSpPr/>
            <p:nvPr/>
          </p:nvSpPr>
          <p:spPr>
            <a:xfrm>
              <a:off x="857341" y="5859553"/>
              <a:ext cx="857251" cy="857251"/>
            </a:xfrm>
            <a:prstGeom prst="ellipse">
              <a:avLst/>
            </a:prstGeom>
            <a:ln w="38100">
              <a:solidFill>
                <a:schemeClr val="bg1">
                  <a:lumMod val="85000"/>
                </a:schemeClr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1160255" y="6124584"/>
              <a:ext cx="251424" cy="309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13500"/>
                  </a:moveTo>
                  <a:cubicBezTo>
                    <a:pt x="19731" y="12150"/>
                    <a:pt x="20769" y="10125"/>
                    <a:pt x="20769" y="8100"/>
                  </a:cubicBezTo>
                  <a:cubicBezTo>
                    <a:pt x="20769" y="3713"/>
                    <a:pt x="16408" y="0"/>
                    <a:pt x="10800" y="0"/>
                  </a:cubicBezTo>
                  <a:cubicBezTo>
                    <a:pt x="5192" y="0"/>
                    <a:pt x="831" y="3713"/>
                    <a:pt x="831" y="8100"/>
                  </a:cubicBezTo>
                  <a:cubicBezTo>
                    <a:pt x="831" y="10125"/>
                    <a:pt x="1869" y="12150"/>
                    <a:pt x="3323" y="13500"/>
                  </a:cubicBezTo>
                  <a:cubicBezTo>
                    <a:pt x="1869" y="15694"/>
                    <a:pt x="0" y="18225"/>
                    <a:pt x="0" y="18225"/>
                  </a:cubicBezTo>
                  <a:cubicBezTo>
                    <a:pt x="4362" y="18731"/>
                    <a:pt x="4362" y="18731"/>
                    <a:pt x="4362" y="18731"/>
                  </a:cubicBezTo>
                  <a:cubicBezTo>
                    <a:pt x="7062" y="21600"/>
                    <a:pt x="7062" y="21600"/>
                    <a:pt x="7062" y="21600"/>
                  </a:cubicBezTo>
                  <a:cubicBezTo>
                    <a:pt x="7062" y="21600"/>
                    <a:pt x="9138" y="18731"/>
                    <a:pt x="10800" y="16369"/>
                  </a:cubicBezTo>
                  <a:cubicBezTo>
                    <a:pt x="12462" y="18731"/>
                    <a:pt x="14538" y="21600"/>
                    <a:pt x="14538" y="21600"/>
                  </a:cubicBezTo>
                  <a:cubicBezTo>
                    <a:pt x="17238" y="18731"/>
                    <a:pt x="17238" y="18731"/>
                    <a:pt x="17238" y="18731"/>
                  </a:cubicBezTo>
                  <a:cubicBezTo>
                    <a:pt x="21600" y="18225"/>
                    <a:pt x="21600" y="18225"/>
                    <a:pt x="21600" y="18225"/>
                  </a:cubicBezTo>
                  <a:cubicBezTo>
                    <a:pt x="21600" y="18225"/>
                    <a:pt x="19731" y="15694"/>
                    <a:pt x="18277" y="13500"/>
                  </a:cubicBezTo>
                  <a:close/>
                  <a:moveTo>
                    <a:pt x="6646" y="19575"/>
                  </a:moveTo>
                  <a:cubicBezTo>
                    <a:pt x="5400" y="17381"/>
                    <a:pt x="5400" y="17381"/>
                    <a:pt x="5400" y="17381"/>
                  </a:cubicBezTo>
                  <a:cubicBezTo>
                    <a:pt x="2492" y="17550"/>
                    <a:pt x="2492" y="17550"/>
                    <a:pt x="2492" y="17550"/>
                  </a:cubicBezTo>
                  <a:cubicBezTo>
                    <a:pt x="2492" y="17550"/>
                    <a:pt x="3531" y="16031"/>
                    <a:pt x="4569" y="14344"/>
                  </a:cubicBezTo>
                  <a:cubicBezTo>
                    <a:pt x="5815" y="15188"/>
                    <a:pt x="7269" y="15862"/>
                    <a:pt x="9138" y="16031"/>
                  </a:cubicBezTo>
                  <a:cubicBezTo>
                    <a:pt x="7892" y="17888"/>
                    <a:pt x="6646" y="19575"/>
                    <a:pt x="6646" y="19575"/>
                  </a:cubicBezTo>
                  <a:close/>
                  <a:moveTo>
                    <a:pt x="2492" y="8100"/>
                  </a:moveTo>
                  <a:cubicBezTo>
                    <a:pt x="2492" y="4388"/>
                    <a:pt x="6231" y="1350"/>
                    <a:pt x="10800" y="1350"/>
                  </a:cubicBezTo>
                  <a:cubicBezTo>
                    <a:pt x="15369" y="1350"/>
                    <a:pt x="19108" y="4388"/>
                    <a:pt x="19108" y="8100"/>
                  </a:cubicBezTo>
                  <a:cubicBezTo>
                    <a:pt x="19108" y="11813"/>
                    <a:pt x="15369" y="14850"/>
                    <a:pt x="10800" y="14850"/>
                  </a:cubicBezTo>
                  <a:cubicBezTo>
                    <a:pt x="6231" y="14850"/>
                    <a:pt x="2492" y="11813"/>
                    <a:pt x="2492" y="8100"/>
                  </a:cubicBezTo>
                  <a:close/>
                  <a:moveTo>
                    <a:pt x="16200" y="17381"/>
                  </a:moveTo>
                  <a:cubicBezTo>
                    <a:pt x="14954" y="19575"/>
                    <a:pt x="14954" y="19575"/>
                    <a:pt x="14954" y="19575"/>
                  </a:cubicBezTo>
                  <a:cubicBezTo>
                    <a:pt x="14954" y="19575"/>
                    <a:pt x="13708" y="17888"/>
                    <a:pt x="12462" y="16031"/>
                  </a:cubicBezTo>
                  <a:cubicBezTo>
                    <a:pt x="14331" y="15862"/>
                    <a:pt x="15785" y="15188"/>
                    <a:pt x="17031" y="14344"/>
                  </a:cubicBezTo>
                  <a:cubicBezTo>
                    <a:pt x="18069" y="16031"/>
                    <a:pt x="19108" y="17550"/>
                    <a:pt x="19108" y="17550"/>
                  </a:cubicBezTo>
                  <a:cubicBezTo>
                    <a:pt x="16200" y="17381"/>
                    <a:pt x="16200" y="17381"/>
                    <a:pt x="16200" y="17381"/>
                  </a:cubicBezTo>
                  <a:close/>
                  <a:moveTo>
                    <a:pt x="10800" y="3375"/>
                  </a:moveTo>
                  <a:cubicBezTo>
                    <a:pt x="7685" y="3375"/>
                    <a:pt x="4985" y="5569"/>
                    <a:pt x="4985" y="8100"/>
                  </a:cubicBezTo>
                  <a:cubicBezTo>
                    <a:pt x="4985" y="10800"/>
                    <a:pt x="7685" y="12825"/>
                    <a:pt x="10800" y="12825"/>
                  </a:cubicBezTo>
                  <a:cubicBezTo>
                    <a:pt x="13915" y="12825"/>
                    <a:pt x="16615" y="10800"/>
                    <a:pt x="16615" y="8100"/>
                  </a:cubicBezTo>
                  <a:cubicBezTo>
                    <a:pt x="16615" y="5569"/>
                    <a:pt x="13915" y="3375"/>
                    <a:pt x="10800" y="3375"/>
                  </a:cubicBezTo>
                  <a:close/>
                  <a:moveTo>
                    <a:pt x="10800" y="11475"/>
                  </a:moveTo>
                  <a:cubicBezTo>
                    <a:pt x="8515" y="11475"/>
                    <a:pt x="6646" y="9956"/>
                    <a:pt x="6646" y="8100"/>
                  </a:cubicBezTo>
                  <a:cubicBezTo>
                    <a:pt x="6646" y="6244"/>
                    <a:pt x="8515" y="4725"/>
                    <a:pt x="10800" y="4725"/>
                  </a:cubicBezTo>
                  <a:cubicBezTo>
                    <a:pt x="13085" y="4725"/>
                    <a:pt x="14954" y="6244"/>
                    <a:pt x="14954" y="8100"/>
                  </a:cubicBezTo>
                  <a:cubicBezTo>
                    <a:pt x="14954" y="9956"/>
                    <a:pt x="13085" y="11475"/>
                    <a:pt x="10800" y="1147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2860" rIns="22860"/>
            <a:lstStyle/>
            <a:p>
              <a:pPr defTabSz="1219169">
                <a:defRPr sz="4800">
                  <a:solidFill>
                    <a:srgbClr val="27282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</p:grpSp>
      <p:sp>
        <p:nvSpPr>
          <p:cNvPr id="556" name="Shape 556"/>
          <p:cNvSpPr/>
          <p:nvPr/>
        </p:nvSpPr>
        <p:spPr>
          <a:xfrm>
            <a:off x="1131126" y="1863873"/>
            <a:ext cx="309681" cy="309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75" y="5400"/>
                </a:moveTo>
                <a:cubicBezTo>
                  <a:pt x="19575" y="16369"/>
                  <a:pt x="19575" y="16369"/>
                  <a:pt x="19575" y="16369"/>
                </a:cubicBezTo>
                <a:cubicBezTo>
                  <a:pt x="20756" y="16537"/>
                  <a:pt x="21600" y="17719"/>
                  <a:pt x="21600" y="18900"/>
                </a:cubicBezTo>
                <a:cubicBezTo>
                  <a:pt x="21600" y="20419"/>
                  <a:pt x="20419" y="21600"/>
                  <a:pt x="18900" y="21600"/>
                </a:cubicBezTo>
                <a:cubicBezTo>
                  <a:pt x="17719" y="21600"/>
                  <a:pt x="16537" y="20756"/>
                  <a:pt x="16369" y="19575"/>
                </a:cubicBezTo>
                <a:cubicBezTo>
                  <a:pt x="5231" y="19575"/>
                  <a:pt x="5231" y="19575"/>
                  <a:pt x="5231" y="19575"/>
                </a:cubicBezTo>
                <a:cubicBezTo>
                  <a:pt x="5063" y="20756"/>
                  <a:pt x="3881" y="21600"/>
                  <a:pt x="2700" y="21600"/>
                </a:cubicBezTo>
                <a:cubicBezTo>
                  <a:pt x="1181" y="21600"/>
                  <a:pt x="0" y="20419"/>
                  <a:pt x="0" y="18900"/>
                </a:cubicBezTo>
                <a:cubicBezTo>
                  <a:pt x="0" y="17719"/>
                  <a:pt x="844" y="16537"/>
                  <a:pt x="2025" y="16369"/>
                </a:cubicBezTo>
                <a:cubicBezTo>
                  <a:pt x="2025" y="5400"/>
                  <a:pt x="2025" y="5400"/>
                  <a:pt x="2025" y="5400"/>
                </a:cubicBezTo>
                <a:cubicBezTo>
                  <a:pt x="844" y="5063"/>
                  <a:pt x="0" y="4050"/>
                  <a:pt x="0" y="2700"/>
                </a:cubicBezTo>
                <a:cubicBezTo>
                  <a:pt x="0" y="1181"/>
                  <a:pt x="1181" y="0"/>
                  <a:pt x="2700" y="0"/>
                </a:cubicBezTo>
                <a:cubicBezTo>
                  <a:pt x="3881" y="0"/>
                  <a:pt x="5063" y="844"/>
                  <a:pt x="5231" y="2025"/>
                </a:cubicBezTo>
                <a:cubicBezTo>
                  <a:pt x="16369" y="2025"/>
                  <a:pt x="16369" y="2025"/>
                  <a:pt x="16369" y="2025"/>
                </a:cubicBezTo>
                <a:cubicBezTo>
                  <a:pt x="16537" y="844"/>
                  <a:pt x="17719" y="0"/>
                  <a:pt x="18900" y="0"/>
                </a:cubicBezTo>
                <a:cubicBezTo>
                  <a:pt x="20419" y="0"/>
                  <a:pt x="21600" y="1181"/>
                  <a:pt x="21600" y="2700"/>
                </a:cubicBezTo>
                <a:cubicBezTo>
                  <a:pt x="21600" y="4050"/>
                  <a:pt x="20756" y="5063"/>
                  <a:pt x="19575" y="5400"/>
                </a:cubicBezTo>
                <a:close/>
                <a:moveTo>
                  <a:pt x="18900" y="20250"/>
                </a:moveTo>
                <a:cubicBezTo>
                  <a:pt x="19575" y="20250"/>
                  <a:pt x="20250" y="19744"/>
                  <a:pt x="20250" y="18900"/>
                </a:cubicBezTo>
                <a:cubicBezTo>
                  <a:pt x="20250" y="18225"/>
                  <a:pt x="19575" y="17550"/>
                  <a:pt x="18900" y="17550"/>
                </a:cubicBezTo>
                <a:cubicBezTo>
                  <a:pt x="18225" y="17550"/>
                  <a:pt x="17550" y="18225"/>
                  <a:pt x="17550" y="18900"/>
                </a:cubicBezTo>
                <a:cubicBezTo>
                  <a:pt x="17550" y="19744"/>
                  <a:pt x="18225" y="20250"/>
                  <a:pt x="18900" y="20250"/>
                </a:cubicBezTo>
                <a:close/>
                <a:moveTo>
                  <a:pt x="1350" y="18900"/>
                </a:moveTo>
                <a:cubicBezTo>
                  <a:pt x="1350" y="19744"/>
                  <a:pt x="2025" y="20250"/>
                  <a:pt x="2700" y="20250"/>
                </a:cubicBezTo>
                <a:cubicBezTo>
                  <a:pt x="3375" y="20250"/>
                  <a:pt x="4050" y="19744"/>
                  <a:pt x="4050" y="18900"/>
                </a:cubicBezTo>
                <a:cubicBezTo>
                  <a:pt x="4050" y="18225"/>
                  <a:pt x="3375" y="17550"/>
                  <a:pt x="2700" y="17550"/>
                </a:cubicBezTo>
                <a:cubicBezTo>
                  <a:pt x="2025" y="17550"/>
                  <a:pt x="1350" y="18225"/>
                  <a:pt x="1350" y="18900"/>
                </a:cubicBezTo>
                <a:close/>
                <a:moveTo>
                  <a:pt x="2700" y="1350"/>
                </a:moveTo>
                <a:cubicBezTo>
                  <a:pt x="2025" y="1350"/>
                  <a:pt x="1350" y="2025"/>
                  <a:pt x="1350" y="2700"/>
                </a:cubicBezTo>
                <a:cubicBezTo>
                  <a:pt x="1350" y="3544"/>
                  <a:pt x="2025" y="4050"/>
                  <a:pt x="2700" y="4050"/>
                </a:cubicBezTo>
                <a:cubicBezTo>
                  <a:pt x="3375" y="4050"/>
                  <a:pt x="4050" y="3544"/>
                  <a:pt x="4050" y="2700"/>
                </a:cubicBezTo>
                <a:cubicBezTo>
                  <a:pt x="4050" y="2025"/>
                  <a:pt x="3375" y="1350"/>
                  <a:pt x="2700" y="1350"/>
                </a:cubicBezTo>
                <a:close/>
                <a:moveTo>
                  <a:pt x="16369" y="3375"/>
                </a:moveTo>
                <a:cubicBezTo>
                  <a:pt x="5231" y="3375"/>
                  <a:pt x="5231" y="3375"/>
                  <a:pt x="5231" y="3375"/>
                </a:cubicBezTo>
                <a:cubicBezTo>
                  <a:pt x="5063" y="4388"/>
                  <a:pt x="4388" y="5063"/>
                  <a:pt x="3375" y="5400"/>
                </a:cubicBezTo>
                <a:cubicBezTo>
                  <a:pt x="3375" y="16369"/>
                  <a:pt x="3375" y="16369"/>
                  <a:pt x="3375" y="16369"/>
                </a:cubicBezTo>
                <a:cubicBezTo>
                  <a:pt x="4388" y="16537"/>
                  <a:pt x="5063" y="17381"/>
                  <a:pt x="5231" y="18225"/>
                </a:cubicBezTo>
                <a:cubicBezTo>
                  <a:pt x="16369" y="18225"/>
                  <a:pt x="16369" y="18225"/>
                  <a:pt x="16369" y="18225"/>
                </a:cubicBezTo>
                <a:cubicBezTo>
                  <a:pt x="16537" y="17381"/>
                  <a:pt x="17213" y="16537"/>
                  <a:pt x="18225" y="16369"/>
                </a:cubicBezTo>
                <a:cubicBezTo>
                  <a:pt x="18225" y="5400"/>
                  <a:pt x="18225" y="5400"/>
                  <a:pt x="18225" y="5400"/>
                </a:cubicBezTo>
                <a:cubicBezTo>
                  <a:pt x="17213" y="5063"/>
                  <a:pt x="16537" y="4388"/>
                  <a:pt x="16369" y="3375"/>
                </a:cubicBezTo>
                <a:close/>
                <a:moveTo>
                  <a:pt x="18900" y="1350"/>
                </a:moveTo>
                <a:cubicBezTo>
                  <a:pt x="18225" y="1350"/>
                  <a:pt x="17550" y="2025"/>
                  <a:pt x="17550" y="2700"/>
                </a:cubicBezTo>
                <a:cubicBezTo>
                  <a:pt x="17550" y="3544"/>
                  <a:pt x="18225" y="4050"/>
                  <a:pt x="18900" y="4050"/>
                </a:cubicBezTo>
                <a:cubicBezTo>
                  <a:pt x="19575" y="4050"/>
                  <a:pt x="20250" y="3544"/>
                  <a:pt x="20250" y="2700"/>
                </a:cubicBezTo>
                <a:cubicBezTo>
                  <a:pt x="20250" y="2025"/>
                  <a:pt x="19575" y="1350"/>
                  <a:pt x="18900" y="135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/>
          <a:lstStyle/>
          <a:p>
            <a:pPr defTabSz="1219169">
              <a:defRPr sz="4800">
                <a:solidFill>
                  <a:srgbClr val="27282D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/>
          </a:p>
        </p:txBody>
      </p:sp>
      <p:sp>
        <p:nvSpPr>
          <p:cNvPr id="557" name="Shape 557"/>
          <p:cNvSpPr/>
          <p:nvPr/>
        </p:nvSpPr>
        <p:spPr>
          <a:xfrm>
            <a:off x="1135725" y="4861404"/>
            <a:ext cx="300482" cy="309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7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/>
          <a:lstStyle/>
          <a:p>
            <a:pPr defTabSz="1219169">
              <a:defRPr sz="4800">
                <a:solidFill>
                  <a:srgbClr val="27282D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/>
          </a:p>
        </p:txBody>
      </p:sp>
      <p:sp>
        <p:nvSpPr>
          <p:cNvPr id="558" name="Shape 558"/>
          <p:cNvSpPr/>
          <p:nvPr/>
        </p:nvSpPr>
        <p:spPr>
          <a:xfrm>
            <a:off x="1179673" y="3441167"/>
            <a:ext cx="212587" cy="308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6750"/>
                  <a:pt x="12764" y="0"/>
                  <a:pt x="10800" y="0"/>
                </a:cubicBezTo>
                <a:cubicBezTo>
                  <a:pt x="8836" y="0"/>
                  <a:pt x="0" y="6750"/>
                  <a:pt x="0" y="10800"/>
                </a:cubicBezTo>
                <a:cubicBezTo>
                  <a:pt x="0" y="14681"/>
                  <a:pt x="4418" y="17887"/>
                  <a:pt x="9818" y="18225"/>
                </a:cubicBezTo>
                <a:cubicBezTo>
                  <a:pt x="9818" y="20925"/>
                  <a:pt x="9818" y="20925"/>
                  <a:pt x="9818" y="20925"/>
                </a:cubicBezTo>
                <a:cubicBezTo>
                  <a:pt x="9818" y="21262"/>
                  <a:pt x="10309" y="21600"/>
                  <a:pt x="10800" y="21600"/>
                </a:cubicBezTo>
                <a:cubicBezTo>
                  <a:pt x="11291" y="21600"/>
                  <a:pt x="11782" y="21262"/>
                  <a:pt x="11782" y="20925"/>
                </a:cubicBezTo>
                <a:cubicBezTo>
                  <a:pt x="11782" y="18225"/>
                  <a:pt x="11782" y="18225"/>
                  <a:pt x="11782" y="18225"/>
                </a:cubicBezTo>
                <a:cubicBezTo>
                  <a:pt x="17182" y="17887"/>
                  <a:pt x="21600" y="14681"/>
                  <a:pt x="21600" y="10800"/>
                </a:cubicBezTo>
                <a:close/>
                <a:moveTo>
                  <a:pt x="11782" y="16875"/>
                </a:moveTo>
                <a:cubicBezTo>
                  <a:pt x="11782" y="14344"/>
                  <a:pt x="11782" y="14344"/>
                  <a:pt x="11782" y="14344"/>
                </a:cubicBezTo>
                <a:cubicBezTo>
                  <a:pt x="15464" y="11981"/>
                  <a:pt x="15464" y="11981"/>
                  <a:pt x="15464" y="11981"/>
                </a:cubicBezTo>
                <a:cubicBezTo>
                  <a:pt x="15709" y="11644"/>
                  <a:pt x="15709" y="11306"/>
                  <a:pt x="15464" y="10969"/>
                </a:cubicBezTo>
                <a:cubicBezTo>
                  <a:pt x="14973" y="10800"/>
                  <a:pt x="14482" y="10800"/>
                  <a:pt x="13991" y="10969"/>
                </a:cubicBezTo>
                <a:cubicBezTo>
                  <a:pt x="11782" y="12656"/>
                  <a:pt x="11782" y="12656"/>
                  <a:pt x="11782" y="12656"/>
                </a:cubicBezTo>
                <a:cubicBezTo>
                  <a:pt x="11782" y="7425"/>
                  <a:pt x="11782" y="7425"/>
                  <a:pt x="11782" y="7425"/>
                </a:cubicBezTo>
                <a:cubicBezTo>
                  <a:pt x="11782" y="7087"/>
                  <a:pt x="11291" y="6750"/>
                  <a:pt x="10800" y="6750"/>
                </a:cubicBezTo>
                <a:cubicBezTo>
                  <a:pt x="10309" y="6750"/>
                  <a:pt x="9818" y="7087"/>
                  <a:pt x="9818" y="7425"/>
                </a:cubicBezTo>
                <a:cubicBezTo>
                  <a:pt x="9818" y="10631"/>
                  <a:pt x="9818" y="10631"/>
                  <a:pt x="9818" y="10631"/>
                </a:cubicBezTo>
                <a:cubicBezTo>
                  <a:pt x="7609" y="8944"/>
                  <a:pt x="7609" y="8944"/>
                  <a:pt x="7609" y="8944"/>
                </a:cubicBezTo>
                <a:cubicBezTo>
                  <a:pt x="7118" y="8775"/>
                  <a:pt x="6627" y="8775"/>
                  <a:pt x="6136" y="8944"/>
                </a:cubicBezTo>
                <a:cubicBezTo>
                  <a:pt x="5891" y="9281"/>
                  <a:pt x="5891" y="9619"/>
                  <a:pt x="6136" y="9956"/>
                </a:cubicBezTo>
                <a:cubicBezTo>
                  <a:pt x="9082" y="11981"/>
                  <a:pt x="9082" y="11981"/>
                  <a:pt x="9082" y="11981"/>
                </a:cubicBezTo>
                <a:cubicBezTo>
                  <a:pt x="9327" y="12150"/>
                  <a:pt x="9573" y="12150"/>
                  <a:pt x="9818" y="12150"/>
                </a:cubicBezTo>
                <a:cubicBezTo>
                  <a:pt x="9818" y="14175"/>
                  <a:pt x="9818" y="14175"/>
                  <a:pt x="9818" y="14175"/>
                </a:cubicBezTo>
                <a:cubicBezTo>
                  <a:pt x="9818" y="14175"/>
                  <a:pt x="9818" y="14175"/>
                  <a:pt x="9818" y="14344"/>
                </a:cubicBezTo>
                <a:cubicBezTo>
                  <a:pt x="9818" y="16875"/>
                  <a:pt x="9818" y="16875"/>
                  <a:pt x="9818" y="16875"/>
                </a:cubicBezTo>
                <a:cubicBezTo>
                  <a:pt x="5400" y="16537"/>
                  <a:pt x="1964" y="14006"/>
                  <a:pt x="1964" y="10800"/>
                </a:cubicBezTo>
                <a:cubicBezTo>
                  <a:pt x="1964" y="7762"/>
                  <a:pt x="8591" y="2531"/>
                  <a:pt x="10800" y="1519"/>
                </a:cubicBezTo>
                <a:cubicBezTo>
                  <a:pt x="13009" y="2531"/>
                  <a:pt x="19636" y="7762"/>
                  <a:pt x="19636" y="10800"/>
                </a:cubicBezTo>
                <a:cubicBezTo>
                  <a:pt x="19636" y="14006"/>
                  <a:pt x="16200" y="16537"/>
                  <a:pt x="11782" y="1687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/>
          <a:lstStyle/>
          <a:p>
            <a:pPr defTabSz="1219169">
              <a:defRPr sz="4800">
                <a:solidFill>
                  <a:srgbClr val="27282D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/>
          </a:p>
        </p:txBody>
      </p:sp>
      <p:sp>
        <p:nvSpPr>
          <p:cNvPr id="50" name="文本框 7"/>
          <p:cNvSpPr txBox="1"/>
          <p:nvPr/>
        </p:nvSpPr>
        <p:spPr>
          <a:xfrm>
            <a:off x="1984618" y="1322308"/>
            <a:ext cx="7716531" cy="16416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u="sng" dirty="0">
                <a:solidFill>
                  <a:srgbClr val="FFC000"/>
                </a:solidFill>
                <a:latin typeface="字魂59号-创粗黑" panose="00000500000000000000" pitchFamily="2" charset="-122"/>
                <a:ea typeface="+mj-ea"/>
              </a:rPr>
              <a:t>用户信息层面：</a:t>
            </a:r>
            <a:endParaRPr lang="en-US" altLang="zh-CN" u="sng" dirty="0">
              <a:solidFill>
                <a:srgbClr val="FFC000"/>
              </a:solidFill>
              <a:latin typeface="字魂59号-创粗黑" panose="00000500000000000000" pitchFamily="2" charset="-122"/>
              <a:ea typeface="+mj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不同省份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CTR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差异较大，同省城市无明显差异</a:t>
            </a:r>
            <a:endParaRPr lang="en-US" altLang="zh-CN" sz="16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号运营商几近垄断市场；安卓系统 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&amp;OV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品牌 瓜分用户市场，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CTR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表现平均</a:t>
            </a:r>
            <a:endParaRPr lang="en-US" altLang="zh-CN" sz="16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用户时间：每日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点起 急速上升，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8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点开始维持稳定</a:t>
            </a:r>
            <a:endParaRPr lang="en-US" altLang="zh-CN" sz="16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人群标签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: 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带有 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3004376 , 3004210 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等标签的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TA 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更倾向于点击广告</a:t>
            </a:r>
            <a:endParaRPr lang="en-US" altLang="zh-CN" sz="16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  <p:sp>
        <p:nvSpPr>
          <p:cNvPr id="54" name="文本框 7"/>
          <p:cNvSpPr txBox="1"/>
          <p:nvPr/>
        </p:nvSpPr>
        <p:spPr>
          <a:xfrm>
            <a:off x="1984618" y="3123267"/>
            <a:ext cx="7716531" cy="10260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u="sng" dirty="0">
                <a:solidFill>
                  <a:srgbClr val="FFC000"/>
                </a:solidFill>
                <a:latin typeface="字魂59号-创粗黑" panose="00000500000000000000" pitchFamily="2" charset="-122"/>
                <a:ea typeface="+mj-ea"/>
              </a:rPr>
              <a:t>媒体环境层面：</a:t>
            </a:r>
            <a:endParaRPr lang="en-US" altLang="zh-CN" u="sng" dirty="0">
              <a:solidFill>
                <a:srgbClr val="FFC000"/>
              </a:solidFill>
              <a:latin typeface="字魂59号-创粗黑" panose="00000500000000000000" pitchFamily="2" charset="-122"/>
              <a:ea typeface="+mj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100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类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APP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流量最大，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109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类点击率最高</a:t>
            </a:r>
            <a:endParaRPr lang="en-US" altLang="zh-CN" sz="16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各软件类型 内部呈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28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分布，部分</a:t>
            </a:r>
            <a:r>
              <a:rPr lang="en-US" altLang="zh-CN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APP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广告效果突出</a:t>
            </a:r>
            <a:endParaRPr lang="en-US" altLang="zh-CN" sz="16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  <p:sp>
        <p:nvSpPr>
          <p:cNvPr id="56" name="文本框 7"/>
          <p:cNvSpPr txBox="1"/>
          <p:nvPr/>
        </p:nvSpPr>
        <p:spPr>
          <a:xfrm>
            <a:off x="1984618" y="6223698"/>
            <a:ext cx="7716531" cy="371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联合维度探索</a:t>
            </a:r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  <a:sym typeface="Wingdings" panose="05000000000000000000" pitchFamily="2" charset="2"/>
              </a:rPr>
              <a:t>（暂缺）</a:t>
            </a:r>
            <a:endParaRPr lang="en-US" altLang="zh-CN" sz="16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6AC7928-21B9-46E6-8EAE-E8C22FBA5CA9}"/>
              </a:ext>
            </a:extLst>
          </p:cNvPr>
          <p:cNvGrpSpPr/>
          <p:nvPr/>
        </p:nvGrpSpPr>
        <p:grpSpPr>
          <a:xfrm>
            <a:off x="874713" y="419101"/>
            <a:ext cx="2855662" cy="643536"/>
            <a:chOff x="874713" y="419101"/>
            <a:chExt cx="2855662" cy="643536"/>
          </a:xfrm>
        </p:grpSpPr>
        <p:sp>
          <p:nvSpPr>
            <p:cNvPr id="51" name="剪去单角的矩形 23">
              <a:extLst>
                <a:ext uri="{FF2B5EF4-FFF2-40B4-BE49-F238E27FC236}">
                  <a16:creationId xmlns:a16="http://schemas.microsoft.com/office/drawing/2014/main" id="{3E3692C5-7A2E-4C2E-97F0-4C2DF6B499EA}"/>
                </a:ext>
              </a:extLst>
            </p:cNvPr>
            <p:cNvSpPr/>
            <p:nvPr/>
          </p:nvSpPr>
          <p:spPr>
            <a:xfrm rot="10800000">
              <a:off x="874713" y="419101"/>
              <a:ext cx="882799" cy="643536"/>
            </a:xfrm>
            <a:prstGeom prst="snip1Rect">
              <a:avLst>
                <a:gd name="adj" fmla="val 342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3CC9ED4-6620-4BBE-AF9B-5245D61F55FD}"/>
                </a:ext>
              </a:extLst>
            </p:cNvPr>
            <p:cNvSpPr txBox="1"/>
            <p:nvPr/>
          </p:nvSpPr>
          <p:spPr>
            <a:xfrm>
              <a:off x="1904234" y="448482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</a:rPr>
                <a:t>分析总结</a:t>
              </a:r>
            </a:p>
          </p:txBody>
        </p:sp>
        <p:sp>
          <p:nvSpPr>
            <p:cNvPr id="58" name="椭圆 3">
              <a:extLst>
                <a:ext uri="{FF2B5EF4-FFF2-40B4-BE49-F238E27FC236}">
                  <a16:creationId xmlns:a16="http://schemas.microsoft.com/office/drawing/2014/main" id="{89880752-0D64-4163-ACE6-9CBA66FF4A8C}"/>
                </a:ext>
              </a:extLst>
            </p:cNvPr>
            <p:cNvSpPr/>
            <p:nvPr/>
          </p:nvSpPr>
          <p:spPr>
            <a:xfrm>
              <a:off x="1176412" y="563319"/>
              <a:ext cx="330200" cy="329701"/>
            </a:xfrm>
            <a:custGeom>
              <a:avLst/>
              <a:gdLst>
                <a:gd name="connsiteX0" fmla="*/ 354450 w 607639"/>
                <a:gd name="connsiteY0" fmla="*/ 222564 h 606722"/>
                <a:gd name="connsiteX1" fmla="*/ 354450 w 607639"/>
                <a:gd name="connsiteY1" fmla="*/ 384088 h 606722"/>
                <a:gd name="connsiteX2" fmla="*/ 225033 w 607639"/>
                <a:gd name="connsiteY2" fmla="*/ 303326 h 606722"/>
                <a:gd name="connsiteX3" fmla="*/ 391979 w 607639"/>
                <a:gd name="connsiteY3" fmla="*/ 154813 h 606722"/>
                <a:gd name="connsiteX4" fmla="*/ 366346 w 607639"/>
                <a:gd name="connsiteY4" fmla="*/ 155524 h 606722"/>
                <a:gd name="connsiteX5" fmla="*/ 163770 w 607639"/>
                <a:gd name="connsiteY5" fmla="*/ 281899 h 606722"/>
                <a:gd name="connsiteX6" fmla="*/ 151932 w 607639"/>
                <a:gd name="connsiteY6" fmla="*/ 303317 h 606722"/>
                <a:gd name="connsiteX7" fmla="*/ 163770 w 607639"/>
                <a:gd name="connsiteY7" fmla="*/ 324824 h 606722"/>
                <a:gd name="connsiteX8" fmla="*/ 366346 w 607639"/>
                <a:gd name="connsiteY8" fmla="*/ 451198 h 606722"/>
                <a:gd name="connsiteX9" fmla="*/ 379786 w 607639"/>
                <a:gd name="connsiteY9" fmla="*/ 455020 h 606722"/>
                <a:gd name="connsiteX10" fmla="*/ 391979 w 607639"/>
                <a:gd name="connsiteY10" fmla="*/ 451820 h 606722"/>
                <a:gd name="connsiteX11" fmla="*/ 405063 w 607639"/>
                <a:gd name="connsiteY11" fmla="*/ 429780 h 606722"/>
                <a:gd name="connsiteX12" fmla="*/ 405063 w 607639"/>
                <a:gd name="connsiteY12" fmla="*/ 176942 h 606722"/>
                <a:gd name="connsiteX13" fmla="*/ 391979 w 607639"/>
                <a:gd name="connsiteY13" fmla="*/ 154813 h 606722"/>
                <a:gd name="connsiteX14" fmla="*/ 303775 w 607639"/>
                <a:gd name="connsiteY14" fmla="*/ 0 h 606722"/>
                <a:gd name="connsiteX15" fmla="*/ 607639 w 607639"/>
                <a:gd name="connsiteY15" fmla="*/ 303317 h 606722"/>
                <a:gd name="connsiteX16" fmla="*/ 303775 w 607639"/>
                <a:gd name="connsiteY16" fmla="*/ 606722 h 606722"/>
                <a:gd name="connsiteX17" fmla="*/ 0 w 607639"/>
                <a:gd name="connsiteY17" fmla="*/ 303317 h 606722"/>
                <a:gd name="connsiteX18" fmla="*/ 303775 w 607639"/>
                <a:gd name="connsiteY1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7639" h="606722">
                  <a:moveTo>
                    <a:pt x="354450" y="222564"/>
                  </a:moveTo>
                  <a:lnTo>
                    <a:pt x="354450" y="384088"/>
                  </a:lnTo>
                  <a:lnTo>
                    <a:pt x="225033" y="303326"/>
                  </a:lnTo>
                  <a:close/>
                  <a:moveTo>
                    <a:pt x="391979" y="154813"/>
                  </a:moveTo>
                  <a:cubicBezTo>
                    <a:pt x="383969" y="150370"/>
                    <a:pt x="374178" y="150637"/>
                    <a:pt x="366346" y="155524"/>
                  </a:cubicBezTo>
                  <a:lnTo>
                    <a:pt x="163770" y="281899"/>
                  </a:lnTo>
                  <a:cubicBezTo>
                    <a:pt x="156382" y="286520"/>
                    <a:pt x="151932" y="294607"/>
                    <a:pt x="151932" y="303317"/>
                  </a:cubicBezTo>
                  <a:cubicBezTo>
                    <a:pt x="151932" y="312026"/>
                    <a:pt x="156382" y="320113"/>
                    <a:pt x="163770" y="324824"/>
                  </a:cubicBezTo>
                  <a:lnTo>
                    <a:pt x="366346" y="451198"/>
                  </a:lnTo>
                  <a:cubicBezTo>
                    <a:pt x="370440" y="453775"/>
                    <a:pt x="375068" y="455020"/>
                    <a:pt x="379786" y="455020"/>
                  </a:cubicBezTo>
                  <a:cubicBezTo>
                    <a:pt x="383969" y="455020"/>
                    <a:pt x="388241" y="453953"/>
                    <a:pt x="391979" y="451820"/>
                  </a:cubicBezTo>
                  <a:cubicBezTo>
                    <a:pt x="400079" y="447377"/>
                    <a:pt x="405063" y="438934"/>
                    <a:pt x="405063" y="429780"/>
                  </a:cubicBezTo>
                  <a:lnTo>
                    <a:pt x="405063" y="176942"/>
                  </a:lnTo>
                  <a:cubicBezTo>
                    <a:pt x="405063" y="167789"/>
                    <a:pt x="400079" y="159346"/>
                    <a:pt x="391979" y="154813"/>
                  </a:cubicBezTo>
                  <a:close/>
                  <a:moveTo>
                    <a:pt x="303775" y="0"/>
                  </a:moveTo>
                  <a:cubicBezTo>
                    <a:pt x="471372" y="0"/>
                    <a:pt x="607639" y="136062"/>
                    <a:pt x="607639" y="303317"/>
                  </a:cubicBezTo>
                  <a:cubicBezTo>
                    <a:pt x="607639" y="470661"/>
                    <a:pt x="471372" y="606722"/>
                    <a:pt x="303775" y="606722"/>
                  </a:cubicBezTo>
                  <a:cubicBezTo>
                    <a:pt x="136267" y="606722"/>
                    <a:pt x="0" y="470661"/>
                    <a:pt x="0" y="303317"/>
                  </a:cubicBezTo>
                  <a:cubicBezTo>
                    <a:pt x="0" y="136062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rgbClr val="404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3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31" grpId="0" animBg="1"/>
      <p:bldP spid="532" grpId="0" animBg="1"/>
      <p:bldP spid="533" grpId="0" animBg="1"/>
      <p:bldP spid="543" grpId="0" animBg="1"/>
      <p:bldP spid="544" grpId="0" animBg="1"/>
      <p:bldP spid="545" grpId="0" animBg="1"/>
      <p:bldP spid="556" grpId="0" animBg="1"/>
      <p:bldP spid="557" grpId="0" animBg="1"/>
      <p:bldP spid="558" grpId="0" animBg="1"/>
      <p:bldP spid="50" grpId="0"/>
      <p:bldP spid="54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103D55DF-6048-4034-AD06-76F4007AA4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C5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17513" y="6175779"/>
            <a:ext cx="355600" cy="355600"/>
            <a:chOff x="7823200" y="2641600"/>
            <a:chExt cx="787400" cy="787400"/>
          </a:xfrm>
          <a:solidFill>
            <a:schemeClr val="accent2"/>
          </a:solidFill>
        </p:grpSpPr>
        <p:sp>
          <p:nvSpPr>
            <p:cNvPr id="22" name="矩形 21"/>
            <p:cNvSpPr/>
            <p:nvPr/>
          </p:nvSpPr>
          <p:spPr>
            <a:xfrm>
              <a:off x="7823200" y="2641600"/>
              <a:ext cx="355600" cy="35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823200" y="3073400"/>
              <a:ext cx="355600" cy="35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255000" y="3073400"/>
              <a:ext cx="355600" cy="35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BD5994D-2953-4D22-A777-24951DFBAA80}"/>
              </a:ext>
            </a:extLst>
          </p:cNvPr>
          <p:cNvGrpSpPr/>
          <p:nvPr/>
        </p:nvGrpSpPr>
        <p:grpSpPr>
          <a:xfrm flipH="1" flipV="1">
            <a:off x="11418887" y="314729"/>
            <a:ext cx="355600" cy="355600"/>
            <a:chOff x="7823200" y="2641600"/>
            <a:chExt cx="787400" cy="787400"/>
          </a:xfrm>
          <a:solidFill>
            <a:schemeClr val="accent2"/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BCAB9F6-6612-424F-AF9E-FAB77F6CF045}"/>
                </a:ext>
              </a:extLst>
            </p:cNvPr>
            <p:cNvSpPr/>
            <p:nvPr/>
          </p:nvSpPr>
          <p:spPr>
            <a:xfrm>
              <a:off x="7823200" y="2641600"/>
              <a:ext cx="355600" cy="35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8164F82-4E1D-410E-80CC-BBC7AC7954D1}"/>
                </a:ext>
              </a:extLst>
            </p:cNvPr>
            <p:cNvSpPr/>
            <p:nvPr/>
          </p:nvSpPr>
          <p:spPr>
            <a:xfrm>
              <a:off x="7823200" y="3073400"/>
              <a:ext cx="355600" cy="35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30DA02B-3BE5-4276-86DC-450208CEB555}"/>
                </a:ext>
              </a:extLst>
            </p:cNvPr>
            <p:cNvSpPr/>
            <p:nvPr/>
          </p:nvSpPr>
          <p:spPr>
            <a:xfrm>
              <a:off x="8255000" y="3073400"/>
              <a:ext cx="355600" cy="35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3326E7A-DD4E-4B92-AD80-09A2FD424FBA}"/>
              </a:ext>
            </a:extLst>
          </p:cNvPr>
          <p:cNvGrpSpPr/>
          <p:nvPr/>
        </p:nvGrpSpPr>
        <p:grpSpPr>
          <a:xfrm rot="16200000">
            <a:off x="11418887" y="6175779"/>
            <a:ext cx="355600" cy="355600"/>
            <a:chOff x="7823200" y="2641600"/>
            <a:chExt cx="787400" cy="787400"/>
          </a:xfrm>
          <a:solidFill>
            <a:schemeClr val="accent2"/>
          </a:solid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17FEDEE-8A91-43CE-9E2F-905E39DCB56A}"/>
                </a:ext>
              </a:extLst>
            </p:cNvPr>
            <p:cNvSpPr/>
            <p:nvPr/>
          </p:nvSpPr>
          <p:spPr>
            <a:xfrm>
              <a:off x="7823200" y="2641600"/>
              <a:ext cx="355600" cy="35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F14F64C-C2E2-4EE2-B167-55CFE0E70F7C}"/>
                </a:ext>
              </a:extLst>
            </p:cNvPr>
            <p:cNvSpPr/>
            <p:nvPr/>
          </p:nvSpPr>
          <p:spPr>
            <a:xfrm>
              <a:off x="7823200" y="3073400"/>
              <a:ext cx="355600" cy="35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DECD757-C338-4002-A38A-2F333081DF91}"/>
                </a:ext>
              </a:extLst>
            </p:cNvPr>
            <p:cNvSpPr/>
            <p:nvPr/>
          </p:nvSpPr>
          <p:spPr>
            <a:xfrm>
              <a:off x="8255000" y="3073400"/>
              <a:ext cx="355600" cy="35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8942068-942E-449E-B1FC-234AAD960261}"/>
              </a:ext>
            </a:extLst>
          </p:cNvPr>
          <p:cNvGrpSpPr/>
          <p:nvPr/>
        </p:nvGrpSpPr>
        <p:grpSpPr>
          <a:xfrm rot="5400000">
            <a:off x="417513" y="314729"/>
            <a:ext cx="355600" cy="355600"/>
            <a:chOff x="7823200" y="2641600"/>
            <a:chExt cx="787400" cy="787400"/>
          </a:xfrm>
          <a:solidFill>
            <a:schemeClr val="accent2"/>
          </a:solidFill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99A85AD-F128-450E-AF88-CACC9E78FA80}"/>
                </a:ext>
              </a:extLst>
            </p:cNvPr>
            <p:cNvSpPr/>
            <p:nvPr/>
          </p:nvSpPr>
          <p:spPr>
            <a:xfrm>
              <a:off x="7823200" y="2641600"/>
              <a:ext cx="355600" cy="35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73C82B7-2869-4161-8D63-4FB9026305DF}"/>
                </a:ext>
              </a:extLst>
            </p:cNvPr>
            <p:cNvSpPr/>
            <p:nvPr/>
          </p:nvSpPr>
          <p:spPr>
            <a:xfrm>
              <a:off x="7823200" y="3073400"/>
              <a:ext cx="355600" cy="35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E230596-1489-4F31-B181-4A45904F0CC8}"/>
                </a:ext>
              </a:extLst>
            </p:cNvPr>
            <p:cNvSpPr/>
            <p:nvPr/>
          </p:nvSpPr>
          <p:spPr>
            <a:xfrm>
              <a:off x="8255000" y="3073400"/>
              <a:ext cx="355600" cy="35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D9C8C37-32AB-4E25-A990-A2603CA62725}"/>
              </a:ext>
            </a:extLst>
          </p:cNvPr>
          <p:cNvGrpSpPr/>
          <p:nvPr/>
        </p:nvGrpSpPr>
        <p:grpSpPr>
          <a:xfrm>
            <a:off x="-1439026" y="2348126"/>
            <a:ext cx="7533409" cy="2296391"/>
            <a:chOff x="-1439026" y="2348126"/>
            <a:chExt cx="7533409" cy="2296391"/>
          </a:xfrm>
        </p:grpSpPr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9956C3CD-1C73-4CD0-999E-34D019453B0F}"/>
                </a:ext>
              </a:extLst>
            </p:cNvPr>
            <p:cNvSpPr/>
            <p:nvPr/>
          </p:nvSpPr>
          <p:spPr>
            <a:xfrm flipH="1">
              <a:off x="-1439026" y="2348126"/>
              <a:ext cx="7533409" cy="774221"/>
            </a:xfrm>
            <a:prstGeom prst="parallelogram">
              <a:avLst>
                <a:gd name="adj" fmla="val 665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平行四边形 59">
              <a:extLst>
                <a:ext uri="{FF2B5EF4-FFF2-40B4-BE49-F238E27FC236}">
                  <a16:creationId xmlns:a16="http://schemas.microsoft.com/office/drawing/2014/main" id="{B9A95776-9E0D-4FCD-84FC-F8BD6A9CD410}"/>
                </a:ext>
              </a:extLst>
            </p:cNvPr>
            <p:cNvSpPr/>
            <p:nvPr/>
          </p:nvSpPr>
          <p:spPr>
            <a:xfrm flipH="1">
              <a:off x="-1439026" y="3870296"/>
              <a:ext cx="7533409" cy="774221"/>
            </a:xfrm>
            <a:prstGeom prst="parallelogram">
              <a:avLst>
                <a:gd name="adj" fmla="val 665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757897" y="2515015"/>
              <a:ext cx="2400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字魂59号-创粗黑" panose="00000500000000000000" pitchFamily="2" charset="-122"/>
                </a:rPr>
                <a:t>1. </a:t>
              </a:r>
              <a:r>
                <a:rPr lang="zh-CN" altLang="en-US" sz="2400" b="1" dirty="0">
                  <a:solidFill>
                    <a:schemeClr val="accent2"/>
                  </a:solidFill>
                  <a:latin typeface="字魂59号-创粗黑" panose="00000500000000000000" pitchFamily="2" charset="-122"/>
                </a:rPr>
                <a:t>用户信息层面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57897" y="4037185"/>
              <a:ext cx="2400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字魂59号-创粗黑" panose="00000500000000000000" pitchFamily="2" charset="-122"/>
                </a:rPr>
                <a:t>3. </a:t>
              </a:r>
              <a:r>
                <a:rPr lang="zh-CN" altLang="en-US" sz="2400" b="1" dirty="0">
                  <a:solidFill>
                    <a:schemeClr val="accent2"/>
                  </a:solidFill>
                  <a:latin typeface="字魂59号-创粗黑" panose="00000500000000000000" pitchFamily="2" charset="-122"/>
                </a:rPr>
                <a:t>广告创意层面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C9E6EB-A895-4ECA-AAF8-A3117511B45C}"/>
              </a:ext>
            </a:extLst>
          </p:cNvPr>
          <p:cNvGrpSpPr/>
          <p:nvPr/>
        </p:nvGrpSpPr>
        <p:grpSpPr>
          <a:xfrm>
            <a:off x="6116675" y="3104646"/>
            <a:ext cx="7533409" cy="2348106"/>
            <a:chOff x="6116675" y="3104646"/>
            <a:chExt cx="7533409" cy="2348106"/>
          </a:xfrm>
        </p:grpSpPr>
        <p:sp>
          <p:nvSpPr>
            <p:cNvPr id="61" name="平行四边形 60">
              <a:extLst>
                <a:ext uri="{FF2B5EF4-FFF2-40B4-BE49-F238E27FC236}">
                  <a16:creationId xmlns:a16="http://schemas.microsoft.com/office/drawing/2014/main" id="{2F3D27AC-01D0-4192-95E0-5200DEB7E19E}"/>
                </a:ext>
              </a:extLst>
            </p:cNvPr>
            <p:cNvSpPr/>
            <p:nvPr/>
          </p:nvSpPr>
          <p:spPr>
            <a:xfrm flipH="1">
              <a:off x="6116675" y="3104646"/>
              <a:ext cx="7533409" cy="774221"/>
            </a:xfrm>
            <a:prstGeom prst="parallelogram">
              <a:avLst>
                <a:gd name="adj" fmla="val 665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平行四边形 61">
              <a:extLst>
                <a:ext uri="{FF2B5EF4-FFF2-40B4-BE49-F238E27FC236}">
                  <a16:creationId xmlns:a16="http://schemas.microsoft.com/office/drawing/2014/main" id="{70DF4798-D154-446D-9760-086CC7F7E6DE}"/>
                </a:ext>
              </a:extLst>
            </p:cNvPr>
            <p:cNvSpPr/>
            <p:nvPr/>
          </p:nvSpPr>
          <p:spPr>
            <a:xfrm flipH="1">
              <a:off x="6116675" y="4678531"/>
              <a:ext cx="7533409" cy="774221"/>
            </a:xfrm>
            <a:prstGeom prst="parallelogram">
              <a:avLst>
                <a:gd name="adj" fmla="val 665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021530" y="3260924"/>
              <a:ext cx="2400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2400" b="1" dirty="0">
                  <a:solidFill>
                    <a:schemeClr val="accent2"/>
                  </a:solidFill>
                  <a:latin typeface="字魂59号-创粗黑" panose="00000500000000000000" pitchFamily="2" charset="-122"/>
                </a:rPr>
                <a:t>2. </a:t>
              </a:r>
              <a:r>
                <a:rPr lang="zh-CN" altLang="en-US" sz="2400" b="1" dirty="0">
                  <a:solidFill>
                    <a:schemeClr val="accent2"/>
                  </a:solidFill>
                  <a:latin typeface="字魂59号-创粗黑" panose="00000500000000000000" pitchFamily="2" charset="-122"/>
                </a:rPr>
                <a:t>媒体环境层面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637083" y="4834809"/>
              <a:ext cx="1784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2400" b="1" dirty="0">
                  <a:solidFill>
                    <a:schemeClr val="accent2"/>
                  </a:solidFill>
                  <a:latin typeface="字魂59号-创粗黑" panose="00000500000000000000" pitchFamily="2" charset="-122"/>
                </a:rPr>
                <a:t>4. </a:t>
              </a:r>
              <a:r>
                <a:rPr lang="zh-CN" altLang="en-US" sz="2400" b="1" dirty="0">
                  <a:solidFill>
                    <a:schemeClr val="accent2"/>
                  </a:solidFill>
                  <a:latin typeface="字魂59号-创粗黑" panose="00000500000000000000" pitchFamily="2" charset="-122"/>
                </a:rPr>
                <a:t>分析总结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C21DF6B-F554-4862-8098-9DB7DC9C2561}"/>
              </a:ext>
            </a:extLst>
          </p:cNvPr>
          <p:cNvSpPr txBox="1"/>
          <p:nvPr/>
        </p:nvSpPr>
        <p:spPr>
          <a:xfrm>
            <a:off x="3081336" y="818226"/>
            <a:ext cx="591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bg1"/>
                </a:solidFill>
              </a:rPr>
              <a:t>【</a:t>
            </a:r>
            <a:r>
              <a:rPr lang="zh-CN" altLang="en-US" sz="4800" dirty="0">
                <a:solidFill>
                  <a:schemeClr val="bg1"/>
                </a:solidFill>
              </a:rPr>
              <a:t>效果差异分析</a:t>
            </a:r>
            <a:r>
              <a:rPr lang="en-US" altLang="zh-CN" sz="4800" dirty="0">
                <a:solidFill>
                  <a:schemeClr val="bg1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52574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占位符 4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矩形 1"/>
          <p:cNvSpPr/>
          <p:nvPr/>
        </p:nvSpPr>
        <p:spPr>
          <a:xfrm>
            <a:off x="-1" y="-10063"/>
            <a:ext cx="12192000" cy="6858000"/>
          </a:xfrm>
          <a:prstGeom prst="rect">
            <a:avLst/>
          </a:prstGeom>
          <a:solidFill>
            <a:srgbClr val="404C5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6AEF62EE-98CF-415E-BA44-68EA271EBA4E}"/>
              </a:ext>
            </a:extLst>
          </p:cNvPr>
          <p:cNvSpPr/>
          <p:nvPr/>
        </p:nvSpPr>
        <p:spPr>
          <a:xfrm>
            <a:off x="8632705" y="5204014"/>
            <a:ext cx="919922" cy="631538"/>
          </a:xfrm>
          <a:custGeom>
            <a:avLst/>
            <a:gdLst>
              <a:gd name="connsiteX0" fmla="*/ 79471 w 4826000"/>
              <a:gd name="connsiteY0" fmla="*/ 3269708 h 3313113"/>
              <a:gd name="connsiteX1" fmla="*/ 2413001 w 4826000"/>
              <a:gd name="connsiteY1" fmla="*/ 65708 h 3313113"/>
              <a:gd name="connsiteX2" fmla="*/ 4746530 w 4826000"/>
              <a:gd name="connsiteY2" fmla="*/ 3269708 h 3313113"/>
              <a:gd name="connsiteX3" fmla="*/ 0 w 4826000"/>
              <a:gd name="connsiteY3" fmla="*/ 3313113 h 3313113"/>
              <a:gd name="connsiteX4" fmla="*/ 4826000 w 4826000"/>
              <a:gd name="connsiteY4" fmla="*/ 3313113 h 3313113"/>
              <a:gd name="connsiteX5" fmla="*/ 2413000 w 4826000"/>
              <a:gd name="connsiteY5" fmla="*/ 0 h 33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000" h="3313113">
                <a:moveTo>
                  <a:pt x="79471" y="3269708"/>
                </a:moveTo>
                <a:lnTo>
                  <a:pt x="2413001" y="65708"/>
                </a:lnTo>
                <a:lnTo>
                  <a:pt x="4746530" y="3269708"/>
                </a:lnTo>
                <a:close/>
                <a:moveTo>
                  <a:pt x="0" y="3313113"/>
                </a:moveTo>
                <a:lnTo>
                  <a:pt x="4826000" y="3313113"/>
                </a:lnTo>
                <a:lnTo>
                  <a:pt x="2413000" y="0"/>
                </a:lnTo>
                <a:close/>
              </a:path>
            </a:pathLst>
          </a:custGeom>
          <a:noFill/>
          <a:ln w="3175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D278ADC3-35DB-488B-8D44-3F44DE5AB0DA}"/>
              </a:ext>
            </a:extLst>
          </p:cNvPr>
          <p:cNvSpPr/>
          <p:nvPr/>
        </p:nvSpPr>
        <p:spPr>
          <a:xfrm flipV="1">
            <a:off x="7720948" y="1143012"/>
            <a:ext cx="1280264" cy="878919"/>
          </a:xfrm>
          <a:prstGeom prst="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358FB12D-3FB3-42BF-84FE-3C7D887D885E}"/>
              </a:ext>
            </a:extLst>
          </p:cNvPr>
          <p:cNvSpPr/>
          <p:nvPr/>
        </p:nvSpPr>
        <p:spPr>
          <a:xfrm flipV="1">
            <a:off x="3174373" y="2308379"/>
            <a:ext cx="562430" cy="386116"/>
          </a:xfrm>
          <a:prstGeom prst="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16243CF7-863A-4253-BCFE-9798C3B8D679}"/>
              </a:ext>
            </a:extLst>
          </p:cNvPr>
          <p:cNvSpPr/>
          <p:nvPr/>
        </p:nvSpPr>
        <p:spPr>
          <a:xfrm flipV="1">
            <a:off x="2583485" y="5232839"/>
            <a:ext cx="872104" cy="598711"/>
          </a:xfrm>
          <a:prstGeom prst="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F1DFC5C-D599-40AA-BE0A-2B880B89642D}"/>
              </a:ext>
            </a:extLst>
          </p:cNvPr>
          <p:cNvSpPr/>
          <p:nvPr/>
        </p:nvSpPr>
        <p:spPr>
          <a:xfrm flipV="1">
            <a:off x="2646847" y="1395432"/>
            <a:ext cx="6898307" cy="4735779"/>
          </a:xfrm>
          <a:custGeom>
            <a:avLst/>
            <a:gdLst>
              <a:gd name="connsiteX0" fmla="*/ 1479905 w 4826000"/>
              <a:gd name="connsiteY0" fmla="*/ 1281164 h 3313113"/>
              <a:gd name="connsiteX1" fmla="*/ 1527763 w 4826000"/>
              <a:gd name="connsiteY1" fmla="*/ 1281164 h 3313113"/>
              <a:gd name="connsiteX2" fmla="*/ 2413001 w 4826000"/>
              <a:gd name="connsiteY2" fmla="*/ 65708 h 3313113"/>
              <a:gd name="connsiteX3" fmla="*/ 3298239 w 4826000"/>
              <a:gd name="connsiteY3" fmla="*/ 1281164 h 3313113"/>
              <a:gd name="connsiteX4" fmla="*/ 3346095 w 4826000"/>
              <a:gd name="connsiteY4" fmla="*/ 1281164 h 3313113"/>
              <a:gd name="connsiteX5" fmla="*/ 2413000 w 4826000"/>
              <a:gd name="connsiteY5" fmla="*/ 0 h 3313113"/>
              <a:gd name="connsiteX6" fmla="*/ 0 w 4826000"/>
              <a:gd name="connsiteY6" fmla="*/ 3313113 h 3313113"/>
              <a:gd name="connsiteX7" fmla="*/ 4826000 w 4826000"/>
              <a:gd name="connsiteY7" fmla="*/ 3313113 h 3313113"/>
              <a:gd name="connsiteX8" fmla="*/ 3870484 w 4826000"/>
              <a:gd name="connsiteY8" fmla="*/ 2001164 h 3313113"/>
              <a:gd name="connsiteX9" fmla="*/ 3822628 w 4826000"/>
              <a:gd name="connsiteY9" fmla="*/ 2001164 h 3313113"/>
              <a:gd name="connsiteX10" fmla="*/ 4746530 w 4826000"/>
              <a:gd name="connsiteY10" fmla="*/ 3269708 h 3313113"/>
              <a:gd name="connsiteX11" fmla="*/ 79471 w 4826000"/>
              <a:gd name="connsiteY11" fmla="*/ 3269708 h 3313113"/>
              <a:gd name="connsiteX12" fmla="*/ 1003374 w 4826000"/>
              <a:gd name="connsiteY12" fmla="*/ 2001164 h 3313113"/>
              <a:gd name="connsiteX13" fmla="*/ 955517 w 4826000"/>
              <a:gd name="connsiteY13" fmla="*/ 2001164 h 33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6000" h="3313113">
                <a:moveTo>
                  <a:pt x="1479905" y="1281164"/>
                </a:moveTo>
                <a:lnTo>
                  <a:pt x="1527763" y="1281164"/>
                </a:lnTo>
                <a:lnTo>
                  <a:pt x="2413001" y="65708"/>
                </a:lnTo>
                <a:lnTo>
                  <a:pt x="3298239" y="1281164"/>
                </a:lnTo>
                <a:lnTo>
                  <a:pt x="3346095" y="1281164"/>
                </a:lnTo>
                <a:lnTo>
                  <a:pt x="2413000" y="0"/>
                </a:lnTo>
                <a:close/>
                <a:moveTo>
                  <a:pt x="0" y="3313113"/>
                </a:moveTo>
                <a:lnTo>
                  <a:pt x="4826000" y="3313113"/>
                </a:lnTo>
                <a:lnTo>
                  <a:pt x="3870484" y="2001164"/>
                </a:lnTo>
                <a:lnTo>
                  <a:pt x="3822628" y="2001164"/>
                </a:lnTo>
                <a:lnTo>
                  <a:pt x="4746530" y="3269708"/>
                </a:lnTo>
                <a:lnTo>
                  <a:pt x="79471" y="3269708"/>
                </a:lnTo>
                <a:lnTo>
                  <a:pt x="1003374" y="2001164"/>
                </a:lnTo>
                <a:lnTo>
                  <a:pt x="955517" y="20011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1B7D7E6-44DA-45F4-A92A-8F682DED5FC2}"/>
              </a:ext>
            </a:extLst>
          </p:cNvPr>
          <p:cNvSpPr txBox="1"/>
          <p:nvPr/>
        </p:nvSpPr>
        <p:spPr>
          <a:xfrm>
            <a:off x="1974381" y="3157728"/>
            <a:ext cx="8243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white">
                    <a:alpha val="90000"/>
                  </a:prst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感    谢    观    看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0000"/>
                </a:prst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A2B047-E42C-40E9-ACF9-BFA1A0FC417F}"/>
              </a:ext>
            </a:extLst>
          </p:cNvPr>
          <p:cNvSpPr txBox="1">
            <a:spLocks noChangeAspect="1"/>
          </p:cNvSpPr>
          <p:nvPr/>
        </p:nvSpPr>
        <p:spPr>
          <a:xfrm>
            <a:off x="3840694" y="1948511"/>
            <a:ext cx="4544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39CB8183-5DD1-49FE-8B6B-C06386E470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C5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1386304" y="630486"/>
            <a:ext cx="369967" cy="135524"/>
            <a:chOff x="10132933" y="854814"/>
            <a:chExt cx="369967" cy="135524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10132933" y="854814"/>
              <a:ext cx="369967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132933" y="922576"/>
              <a:ext cx="369967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0132933" y="990338"/>
              <a:ext cx="369967" cy="0"/>
            </a:xfrm>
            <a:prstGeom prst="line">
              <a:avLst/>
            </a:prstGeom>
            <a:ln w="285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B809536-5B56-4E9C-8240-9C0B056C2417}"/>
              </a:ext>
            </a:extLst>
          </p:cNvPr>
          <p:cNvGrpSpPr/>
          <p:nvPr/>
        </p:nvGrpSpPr>
        <p:grpSpPr>
          <a:xfrm>
            <a:off x="0" y="5350624"/>
            <a:ext cx="1130532" cy="1507376"/>
            <a:chOff x="-7876" y="5350624"/>
            <a:chExt cx="1130532" cy="150737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BA8B98B-39AE-4FD2-B7AF-7F2DE176D2BD}"/>
                </a:ext>
              </a:extLst>
            </p:cNvPr>
            <p:cNvSpPr/>
            <p:nvPr/>
          </p:nvSpPr>
          <p:spPr>
            <a:xfrm>
              <a:off x="745812" y="6481156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4647FD-57AF-498C-8064-702AAA8F8328}"/>
                </a:ext>
              </a:extLst>
            </p:cNvPr>
            <p:cNvGrpSpPr/>
            <p:nvPr/>
          </p:nvGrpSpPr>
          <p:grpSpPr>
            <a:xfrm>
              <a:off x="-7876" y="6104312"/>
              <a:ext cx="753688" cy="753688"/>
              <a:chOff x="-7876" y="6104312"/>
              <a:chExt cx="753688" cy="75368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53C4F9A-684A-4602-8662-03360D6210D1}"/>
                  </a:ext>
                </a:extLst>
              </p:cNvPr>
              <p:cNvSpPr/>
              <p:nvPr/>
            </p:nvSpPr>
            <p:spPr>
              <a:xfrm>
                <a:off x="-7876" y="6481156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D8B430F-9474-48C2-91DB-4C8EBA139415}"/>
                  </a:ext>
                </a:extLst>
              </p:cNvPr>
              <p:cNvSpPr/>
              <p:nvPr/>
            </p:nvSpPr>
            <p:spPr>
              <a:xfrm>
                <a:off x="368968" y="6481156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F88734C-2E7A-417D-B4A7-05637D59C487}"/>
                  </a:ext>
                </a:extLst>
              </p:cNvPr>
              <p:cNvSpPr/>
              <p:nvPr/>
            </p:nvSpPr>
            <p:spPr>
              <a:xfrm>
                <a:off x="-7876" y="6104312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F6F6C24-4996-45C6-9D08-6BBE0FF22E3D}"/>
                  </a:ext>
                </a:extLst>
              </p:cNvPr>
              <p:cNvSpPr/>
              <p:nvPr/>
            </p:nvSpPr>
            <p:spPr>
              <a:xfrm>
                <a:off x="368968" y="6104312"/>
                <a:ext cx="376844" cy="376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endParaRP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D6E445-EAEA-4FBE-A60E-32E6660BC4CF}"/>
                </a:ext>
              </a:extLst>
            </p:cNvPr>
            <p:cNvSpPr/>
            <p:nvPr/>
          </p:nvSpPr>
          <p:spPr>
            <a:xfrm>
              <a:off x="368968" y="5727468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7FE46E0-3D79-44C0-BFE8-38F4B5E04446}"/>
                </a:ext>
              </a:extLst>
            </p:cNvPr>
            <p:cNvSpPr/>
            <p:nvPr/>
          </p:nvSpPr>
          <p:spPr>
            <a:xfrm>
              <a:off x="745812" y="5350624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2D4F8A-C536-4EBE-AFA3-C22523F0A2D5}"/>
              </a:ext>
            </a:extLst>
          </p:cNvPr>
          <p:cNvGrpSpPr/>
          <p:nvPr/>
        </p:nvGrpSpPr>
        <p:grpSpPr>
          <a:xfrm>
            <a:off x="11061468" y="5350624"/>
            <a:ext cx="1130532" cy="1507376"/>
            <a:chOff x="11061468" y="5350624"/>
            <a:chExt cx="1130532" cy="150737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501B729-9EB8-4A0C-907C-93693DA773B4}"/>
                </a:ext>
              </a:extLst>
            </p:cNvPr>
            <p:cNvSpPr/>
            <p:nvPr/>
          </p:nvSpPr>
          <p:spPr>
            <a:xfrm>
              <a:off x="11438312" y="6481156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2E009FB-1D71-4243-97A6-B6A1DBE1A9D4}"/>
                </a:ext>
              </a:extLst>
            </p:cNvPr>
            <p:cNvSpPr/>
            <p:nvPr/>
          </p:nvSpPr>
          <p:spPr>
            <a:xfrm>
              <a:off x="11815156" y="6481156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250A570-FA57-42CD-A7BB-1F8E6EB3E5EA}"/>
                </a:ext>
              </a:extLst>
            </p:cNvPr>
            <p:cNvSpPr/>
            <p:nvPr/>
          </p:nvSpPr>
          <p:spPr>
            <a:xfrm>
              <a:off x="11438312" y="6104312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69C433D-B6AC-4585-AD55-584B7B218053}"/>
                </a:ext>
              </a:extLst>
            </p:cNvPr>
            <p:cNvSpPr/>
            <p:nvPr/>
          </p:nvSpPr>
          <p:spPr>
            <a:xfrm>
              <a:off x="11815156" y="6104312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71D0592-0B4A-40D0-A438-5AA72B0F34B7}"/>
                </a:ext>
              </a:extLst>
            </p:cNvPr>
            <p:cNvSpPr/>
            <p:nvPr/>
          </p:nvSpPr>
          <p:spPr>
            <a:xfrm>
              <a:off x="11061468" y="5727468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564D396-F93E-47B1-9C77-40CCF7B8F948}"/>
                </a:ext>
              </a:extLst>
            </p:cNvPr>
            <p:cNvSpPr/>
            <p:nvPr/>
          </p:nvSpPr>
          <p:spPr>
            <a:xfrm>
              <a:off x="11438312" y="5350624"/>
              <a:ext cx="376844" cy="376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F1A996-34EC-4D09-B824-B9D2412D2A1B}"/>
              </a:ext>
            </a:extLst>
          </p:cNvPr>
          <p:cNvGrpSpPr/>
          <p:nvPr/>
        </p:nvGrpSpPr>
        <p:grpSpPr>
          <a:xfrm>
            <a:off x="3233680" y="1310642"/>
            <a:ext cx="5724644" cy="4268584"/>
            <a:chOff x="3233680" y="1310642"/>
            <a:chExt cx="5724644" cy="426858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46F5EBB-2B84-4273-B422-CF0AD604EDA7}"/>
                </a:ext>
              </a:extLst>
            </p:cNvPr>
            <p:cNvSpPr txBox="1"/>
            <p:nvPr/>
          </p:nvSpPr>
          <p:spPr>
            <a:xfrm>
              <a:off x="3233680" y="2289961"/>
              <a:ext cx="5724644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lvl="0" algn="ctr">
                <a:defRPr/>
              </a:pPr>
              <a:r>
                <a:rPr lang="zh-CN" altLang="en-US" sz="7200" dirty="0">
                  <a:solidFill>
                    <a:schemeClr val="accent2">
                      <a:alpha val="9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用户信息层面</a:t>
              </a:r>
              <a:endPara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alpha val="95000"/>
                  </a:scheme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39B8C792-8A51-4251-B561-6140BBA47499}"/>
                </a:ext>
              </a:extLst>
            </p:cNvPr>
            <p:cNvSpPr/>
            <p:nvPr/>
          </p:nvSpPr>
          <p:spPr>
            <a:xfrm>
              <a:off x="5178001" y="1310642"/>
              <a:ext cx="1836000" cy="4268584"/>
            </a:xfrm>
            <a:custGeom>
              <a:avLst/>
              <a:gdLst>
                <a:gd name="connsiteX0" fmla="*/ 0 w 1836000"/>
                <a:gd name="connsiteY0" fmla="*/ 2479406 h 4268584"/>
                <a:gd name="connsiteX1" fmla="*/ 44046 w 1836000"/>
                <a:gd name="connsiteY1" fmla="*/ 2479406 h 4268584"/>
                <a:gd name="connsiteX2" fmla="*/ 44046 w 1836000"/>
                <a:gd name="connsiteY2" fmla="*/ 4224538 h 4268584"/>
                <a:gd name="connsiteX3" fmla="*/ 1791954 w 1836000"/>
                <a:gd name="connsiteY3" fmla="*/ 4224538 h 4268584"/>
                <a:gd name="connsiteX4" fmla="*/ 1791954 w 1836000"/>
                <a:gd name="connsiteY4" fmla="*/ 2479406 h 4268584"/>
                <a:gd name="connsiteX5" fmla="*/ 1836000 w 1836000"/>
                <a:gd name="connsiteY5" fmla="*/ 2479406 h 4268584"/>
                <a:gd name="connsiteX6" fmla="*/ 1836000 w 1836000"/>
                <a:gd name="connsiteY6" fmla="*/ 4268584 h 4268584"/>
                <a:gd name="connsiteX7" fmla="*/ 0 w 1836000"/>
                <a:gd name="connsiteY7" fmla="*/ 4268584 h 4268584"/>
                <a:gd name="connsiteX8" fmla="*/ 0 w 1836000"/>
                <a:gd name="connsiteY8" fmla="*/ 0 h 4268584"/>
                <a:gd name="connsiteX9" fmla="*/ 1836000 w 1836000"/>
                <a:gd name="connsiteY9" fmla="*/ 0 h 4268584"/>
                <a:gd name="connsiteX10" fmla="*/ 1836000 w 1836000"/>
                <a:gd name="connsiteY10" fmla="*/ 835175 h 4268584"/>
                <a:gd name="connsiteX11" fmla="*/ 1791954 w 1836000"/>
                <a:gd name="connsiteY11" fmla="*/ 835175 h 4268584"/>
                <a:gd name="connsiteX12" fmla="*/ 1791954 w 1836000"/>
                <a:gd name="connsiteY12" fmla="*/ 44046 h 4268584"/>
                <a:gd name="connsiteX13" fmla="*/ 44046 w 1836000"/>
                <a:gd name="connsiteY13" fmla="*/ 44046 h 4268584"/>
                <a:gd name="connsiteX14" fmla="*/ 44046 w 1836000"/>
                <a:gd name="connsiteY14" fmla="*/ 835175 h 4268584"/>
                <a:gd name="connsiteX15" fmla="*/ 0 w 1836000"/>
                <a:gd name="connsiteY15" fmla="*/ 835175 h 4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6000" h="4268584">
                  <a:moveTo>
                    <a:pt x="0" y="2479406"/>
                  </a:moveTo>
                  <a:lnTo>
                    <a:pt x="44046" y="2479406"/>
                  </a:lnTo>
                  <a:lnTo>
                    <a:pt x="44046" y="4224538"/>
                  </a:lnTo>
                  <a:lnTo>
                    <a:pt x="1791954" y="4224538"/>
                  </a:lnTo>
                  <a:lnTo>
                    <a:pt x="1791954" y="2479406"/>
                  </a:lnTo>
                  <a:lnTo>
                    <a:pt x="1836000" y="2479406"/>
                  </a:lnTo>
                  <a:lnTo>
                    <a:pt x="1836000" y="4268584"/>
                  </a:lnTo>
                  <a:lnTo>
                    <a:pt x="0" y="4268584"/>
                  </a:lnTo>
                  <a:close/>
                  <a:moveTo>
                    <a:pt x="0" y="0"/>
                  </a:moveTo>
                  <a:lnTo>
                    <a:pt x="1836000" y="0"/>
                  </a:lnTo>
                  <a:lnTo>
                    <a:pt x="1836000" y="835175"/>
                  </a:lnTo>
                  <a:lnTo>
                    <a:pt x="1791954" y="835175"/>
                  </a:lnTo>
                  <a:lnTo>
                    <a:pt x="1791954" y="44046"/>
                  </a:lnTo>
                  <a:lnTo>
                    <a:pt x="44046" y="44046"/>
                  </a:lnTo>
                  <a:lnTo>
                    <a:pt x="44046" y="835175"/>
                  </a:lnTo>
                  <a:lnTo>
                    <a:pt x="0" y="835175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6AE1F5C9-DB05-4125-A85D-26AF575AA7F1}"/>
                </a:ext>
              </a:extLst>
            </p:cNvPr>
            <p:cNvSpPr/>
            <p:nvPr/>
          </p:nvSpPr>
          <p:spPr>
            <a:xfrm flipV="1">
              <a:off x="5978391" y="5023490"/>
              <a:ext cx="235221" cy="117040"/>
            </a:xfrm>
            <a:custGeom>
              <a:avLst/>
              <a:gdLst>
                <a:gd name="connsiteX0" fmla="*/ 0 w 359191"/>
                <a:gd name="connsiteY0" fmla="*/ 178724 h 178724"/>
                <a:gd name="connsiteX1" fmla="*/ 110341 w 359191"/>
                <a:gd name="connsiteY1" fmla="*/ 178724 h 178724"/>
                <a:gd name="connsiteX2" fmla="*/ 179595 w 359191"/>
                <a:gd name="connsiteY2" fmla="*/ 109806 h 178724"/>
                <a:gd name="connsiteX3" fmla="*/ 248849 w 359191"/>
                <a:gd name="connsiteY3" fmla="*/ 178724 h 178724"/>
                <a:gd name="connsiteX4" fmla="*/ 359191 w 359191"/>
                <a:gd name="connsiteY4" fmla="*/ 178724 h 178724"/>
                <a:gd name="connsiteX5" fmla="*/ 179596 w 359191"/>
                <a:gd name="connsiteY5" fmla="*/ 0 h 17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191" h="178724">
                  <a:moveTo>
                    <a:pt x="0" y="178724"/>
                  </a:moveTo>
                  <a:lnTo>
                    <a:pt x="110341" y="178724"/>
                  </a:lnTo>
                  <a:lnTo>
                    <a:pt x="179595" y="109806"/>
                  </a:lnTo>
                  <a:lnTo>
                    <a:pt x="248849" y="178724"/>
                  </a:lnTo>
                  <a:lnTo>
                    <a:pt x="359191" y="178724"/>
                  </a:lnTo>
                  <a:lnTo>
                    <a:pt x="1795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E75E14E-431B-496E-B8F6-EC7C7FC3F32F}"/>
                </a:ext>
              </a:extLst>
            </p:cNvPr>
            <p:cNvSpPr txBox="1"/>
            <p:nvPr/>
          </p:nvSpPr>
          <p:spPr>
            <a:xfrm>
              <a:off x="5687076" y="3915923"/>
              <a:ext cx="8178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</a:rPr>
                <a:t>01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B6C4E57-9D02-4486-9118-18F6FBCCDEB8}"/>
                </a:ext>
              </a:extLst>
            </p:cNvPr>
            <p:cNvCxnSpPr>
              <a:cxnSpLocks/>
            </p:cNvCxnSpPr>
            <p:nvPr/>
          </p:nvCxnSpPr>
          <p:spPr>
            <a:xfrm>
              <a:off x="5980008" y="3779320"/>
              <a:ext cx="2319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3807717-3CDF-45D1-8554-6F01924A10B7}"/>
                </a:ext>
              </a:extLst>
            </p:cNvPr>
            <p:cNvCxnSpPr>
              <a:cxnSpLocks/>
            </p:cNvCxnSpPr>
            <p:nvPr/>
          </p:nvCxnSpPr>
          <p:spPr>
            <a:xfrm>
              <a:off x="5980008" y="2155627"/>
              <a:ext cx="2319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5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8F26CC78-E3DF-412C-9B51-A06940371595}"/>
              </a:ext>
            </a:extLst>
          </p:cNvPr>
          <p:cNvSpPr txBox="1"/>
          <p:nvPr/>
        </p:nvSpPr>
        <p:spPr>
          <a:xfrm>
            <a:off x="1904234" y="448482"/>
            <a:ext cx="98698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地区：不同省份</a:t>
            </a:r>
            <a:r>
              <a:rPr lang="en-US" altLang="zh-CN" sz="3200" b="1" dirty="0">
                <a:solidFill>
                  <a:schemeClr val="bg1"/>
                </a:solidFill>
              </a:rPr>
              <a:t>CTR</a:t>
            </a:r>
            <a:r>
              <a:rPr lang="zh-CN" altLang="en-US" sz="3200" b="1" dirty="0">
                <a:solidFill>
                  <a:schemeClr val="bg1"/>
                </a:solidFill>
              </a:rPr>
              <a:t>差异较大，同省城市无明显差异</a:t>
            </a:r>
          </a:p>
        </p:txBody>
      </p:sp>
      <p:sp>
        <p:nvSpPr>
          <p:cNvPr id="4090" name="Shape 4090"/>
          <p:cNvSpPr/>
          <p:nvPr/>
        </p:nvSpPr>
        <p:spPr>
          <a:xfrm>
            <a:off x="412263" y="1307738"/>
            <a:ext cx="10007879" cy="643537"/>
          </a:xfrm>
          <a:prstGeom prst="roundRect">
            <a:avLst>
              <a:gd name="adj" fmla="val 4765"/>
            </a:avLst>
          </a:prstGeom>
          <a:solidFill>
            <a:srgbClr val="4F5D68"/>
          </a:solidFill>
          <a:ln w="25400">
            <a:solidFill>
              <a:srgbClr val="404C55"/>
            </a:solidFill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094" name="Shape 4094"/>
          <p:cNvSpPr/>
          <p:nvPr/>
        </p:nvSpPr>
        <p:spPr>
          <a:xfrm>
            <a:off x="647094" y="1453465"/>
            <a:ext cx="297269" cy="331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1122881" y="1385150"/>
            <a:ext cx="6057237" cy="4489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不同省份间，</a:t>
            </a:r>
            <a:r>
              <a:rPr lang="en-US" altLang="zh-CN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CTR</a:t>
            </a:r>
            <a:r>
              <a:rPr lang="zh-CN" altLang="en-US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存在一定差异（选取前十展示）</a:t>
            </a:r>
            <a:endParaRPr lang="en-US" altLang="zh-CN" sz="22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  <p:sp>
        <p:nvSpPr>
          <p:cNvPr id="19" name="剪去单角的矩形 23">
            <a:extLst>
              <a:ext uri="{FF2B5EF4-FFF2-40B4-BE49-F238E27FC236}">
                <a16:creationId xmlns:a16="http://schemas.microsoft.com/office/drawing/2014/main" id="{20CB70A3-E819-4DD6-9726-2401FB7AACBF}"/>
              </a:ext>
            </a:extLst>
          </p:cNvPr>
          <p:cNvSpPr/>
          <p:nvPr/>
        </p:nvSpPr>
        <p:spPr>
          <a:xfrm rot="10800000">
            <a:off x="874713" y="419101"/>
            <a:ext cx="882799" cy="643536"/>
          </a:xfrm>
          <a:prstGeom prst="snip1Rect">
            <a:avLst>
              <a:gd name="adj" fmla="val 342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" name="椭圆 3">
            <a:extLst>
              <a:ext uri="{FF2B5EF4-FFF2-40B4-BE49-F238E27FC236}">
                <a16:creationId xmlns:a16="http://schemas.microsoft.com/office/drawing/2014/main" id="{C3569157-A5D8-4E3C-A73D-69E32E7198D6}"/>
              </a:ext>
            </a:extLst>
          </p:cNvPr>
          <p:cNvSpPr/>
          <p:nvPr/>
        </p:nvSpPr>
        <p:spPr>
          <a:xfrm>
            <a:off x="1176412" y="563319"/>
            <a:ext cx="330200" cy="329701"/>
          </a:xfrm>
          <a:custGeom>
            <a:avLst/>
            <a:gdLst>
              <a:gd name="connsiteX0" fmla="*/ 354450 w 607639"/>
              <a:gd name="connsiteY0" fmla="*/ 222564 h 606722"/>
              <a:gd name="connsiteX1" fmla="*/ 354450 w 607639"/>
              <a:gd name="connsiteY1" fmla="*/ 384088 h 606722"/>
              <a:gd name="connsiteX2" fmla="*/ 225033 w 607639"/>
              <a:gd name="connsiteY2" fmla="*/ 303326 h 606722"/>
              <a:gd name="connsiteX3" fmla="*/ 391979 w 607639"/>
              <a:gd name="connsiteY3" fmla="*/ 154813 h 606722"/>
              <a:gd name="connsiteX4" fmla="*/ 366346 w 607639"/>
              <a:gd name="connsiteY4" fmla="*/ 155524 h 606722"/>
              <a:gd name="connsiteX5" fmla="*/ 163770 w 607639"/>
              <a:gd name="connsiteY5" fmla="*/ 281899 h 606722"/>
              <a:gd name="connsiteX6" fmla="*/ 151932 w 607639"/>
              <a:gd name="connsiteY6" fmla="*/ 303317 h 606722"/>
              <a:gd name="connsiteX7" fmla="*/ 163770 w 607639"/>
              <a:gd name="connsiteY7" fmla="*/ 324824 h 606722"/>
              <a:gd name="connsiteX8" fmla="*/ 366346 w 607639"/>
              <a:gd name="connsiteY8" fmla="*/ 451198 h 606722"/>
              <a:gd name="connsiteX9" fmla="*/ 379786 w 607639"/>
              <a:gd name="connsiteY9" fmla="*/ 455020 h 606722"/>
              <a:gd name="connsiteX10" fmla="*/ 391979 w 607639"/>
              <a:gd name="connsiteY10" fmla="*/ 451820 h 606722"/>
              <a:gd name="connsiteX11" fmla="*/ 405063 w 607639"/>
              <a:gd name="connsiteY11" fmla="*/ 429780 h 606722"/>
              <a:gd name="connsiteX12" fmla="*/ 405063 w 607639"/>
              <a:gd name="connsiteY12" fmla="*/ 176942 h 606722"/>
              <a:gd name="connsiteX13" fmla="*/ 391979 w 607639"/>
              <a:gd name="connsiteY13" fmla="*/ 154813 h 606722"/>
              <a:gd name="connsiteX14" fmla="*/ 303775 w 607639"/>
              <a:gd name="connsiteY14" fmla="*/ 0 h 606722"/>
              <a:gd name="connsiteX15" fmla="*/ 607639 w 607639"/>
              <a:gd name="connsiteY15" fmla="*/ 303317 h 606722"/>
              <a:gd name="connsiteX16" fmla="*/ 303775 w 607639"/>
              <a:gd name="connsiteY16" fmla="*/ 606722 h 606722"/>
              <a:gd name="connsiteX17" fmla="*/ 0 w 607639"/>
              <a:gd name="connsiteY17" fmla="*/ 303317 h 606722"/>
              <a:gd name="connsiteX18" fmla="*/ 303775 w 607639"/>
              <a:gd name="connsiteY1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7639" h="606722">
                <a:moveTo>
                  <a:pt x="354450" y="222564"/>
                </a:moveTo>
                <a:lnTo>
                  <a:pt x="354450" y="384088"/>
                </a:lnTo>
                <a:lnTo>
                  <a:pt x="225033" y="303326"/>
                </a:lnTo>
                <a:close/>
                <a:moveTo>
                  <a:pt x="391979" y="154813"/>
                </a:moveTo>
                <a:cubicBezTo>
                  <a:pt x="383969" y="150370"/>
                  <a:pt x="374178" y="150637"/>
                  <a:pt x="366346" y="155524"/>
                </a:cubicBezTo>
                <a:lnTo>
                  <a:pt x="163770" y="281899"/>
                </a:lnTo>
                <a:cubicBezTo>
                  <a:pt x="156382" y="286520"/>
                  <a:pt x="151932" y="294607"/>
                  <a:pt x="151932" y="303317"/>
                </a:cubicBezTo>
                <a:cubicBezTo>
                  <a:pt x="151932" y="312026"/>
                  <a:pt x="156382" y="320113"/>
                  <a:pt x="163770" y="324824"/>
                </a:cubicBezTo>
                <a:lnTo>
                  <a:pt x="366346" y="451198"/>
                </a:lnTo>
                <a:cubicBezTo>
                  <a:pt x="370440" y="453775"/>
                  <a:pt x="375068" y="455020"/>
                  <a:pt x="379786" y="455020"/>
                </a:cubicBezTo>
                <a:cubicBezTo>
                  <a:pt x="383969" y="455020"/>
                  <a:pt x="388241" y="453953"/>
                  <a:pt x="391979" y="451820"/>
                </a:cubicBezTo>
                <a:cubicBezTo>
                  <a:pt x="400079" y="447377"/>
                  <a:pt x="405063" y="438934"/>
                  <a:pt x="405063" y="429780"/>
                </a:cubicBezTo>
                <a:lnTo>
                  <a:pt x="405063" y="176942"/>
                </a:lnTo>
                <a:cubicBezTo>
                  <a:pt x="405063" y="167789"/>
                  <a:pt x="400079" y="159346"/>
                  <a:pt x="391979" y="154813"/>
                </a:cubicBezTo>
                <a:close/>
                <a:moveTo>
                  <a:pt x="303775" y="0"/>
                </a:moveTo>
                <a:cubicBezTo>
                  <a:pt x="471372" y="0"/>
                  <a:pt x="607639" y="136062"/>
                  <a:pt x="607639" y="303317"/>
                </a:cubicBezTo>
                <a:cubicBezTo>
                  <a:pt x="607639" y="470661"/>
                  <a:pt x="471372" y="606722"/>
                  <a:pt x="303775" y="606722"/>
                </a:cubicBezTo>
                <a:cubicBezTo>
                  <a:pt x="136267" y="606722"/>
                  <a:pt x="0" y="470661"/>
                  <a:pt x="0" y="303317"/>
                </a:cubicBezTo>
                <a:cubicBezTo>
                  <a:pt x="0" y="136062"/>
                  <a:pt x="136267" y="0"/>
                  <a:pt x="303775" y="0"/>
                </a:cubicBezTo>
                <a:close/>
              </a:path>
            </a:pathLst>
          </a:custGeom>
          <a:solidFill>
            <a:srgbClr val="40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5CD5C062-4092-4A4E-A000-2EB2D9BF5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920088"/>
              </p:ext>
            </p:extLst>
          </p:nvPr>
        </p:nvGraphicFramePr>
        <p:xfrm>
          <a:off x="412265" y="2107943"/>
          <a:ext cx="11361813" cy="2039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hape 4090">
            <a:extLst>
              <a:ext uri="{FF2B5EF4-FFF2-40B4-BE49-F238E27FC236}">
                <a16:creationId xmlns:a16="http://schemas.microsoft.com/office/drawing/2014/main" id="{D78ACD35-381C-420B-8AE9-C8F787C63605}"/>
              </a:ext>
            </a:extLst>
          </p:cNvPr>
          <p:cNvSpPr/>
          <p:nvPr/>
        </p:nvSpPr>
        <p:spPr>
          <a:xfrm>
            <a:off x="412264" y="4208591"/>
            <a:ext cx="10007877" cy="643537"/>
          </a:xfrm>
          <a:prstGeom prst="roundRect">
            <a:avLst>
              <a:gd name="adj" fmla="val 4765"/>
            </a:avLst>
          </a:prstGeom>
          <a:solidFill>
            <a:srgbClr val="4F5D68"/>
          </a:solidFill>
          <a:ln w="25400">
            <a:solidFill>
              <a:srgbClr val="404C55"/>
            </a:solidFill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6" name="Shape 4094">
            <a:extLst>
              <a:ext uri="{FF2B5EF4-FFF2-40B4-BE49-F238E27FC236}">
                <a16:creationId xmlns:a16="http://schemas.microsoft.com/office/drawing/2014/main" id="{54CA9237-0D8D-4173-9D10-F885E8CC4551}"/>
              </a:ext>
            </a:extLst>
          </p:cNvPr>
          <p:cNvSpPr/>
          <p:nvPr/>
        </p:nvSpPr>
        <p:spPr>
          <a:xfrm>
            <a:off x="647094" y="4374414"/>
            <a:ext cx="297269" cy="331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id="{68D6DD95-31C1-4F11-ABDC-9936F26419A4}"/>
              </a:ext>
            </a:extLst>
          </p:cNvPr>
          <p:cNvSpPr txBox="1"/>
          <p:nvPr/>
        </p:nvSpPr>
        <p:spPr>
          <a:xfrm>
            <a:off x="1142291" y="4296051"/>
            <a:ext cx="6343731" cy="4489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同省城市之间，</a:t>
            </a:r>
            <a:r>
              <a:rPr lang="en-US" altLang="zh-CN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CTR</a:t>
            </a:r>
            <a:r>
              <a:rPr lang="zh-CN" altLang="en-US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分布较为集中，无明显差异</a:t>
            </a:r>
            <a:endParaRPr lang="en-US" altLang="zh-CN" sz="22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064" name="图表 4063">
                <a:extLst>
                  <a:ext uri="{FF2B5EF4-FFF2-40B4-BE49-F238E27FC236}">
                    <a16:creationId xmlns:a16="http://schemas.microsoft.com/office/drawing/2014/main" id="{EA1F967E-19CD-43EE-BE6C-621DB61D45C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89989072"/>
                  </p:ext>
                </p:extLst>
              </p:nvPr>
            </p:nvGraphicFramePr>
            <p:xfrm>
              <a:off x="647094" y="4866800"/>
              <a:ext cx="10385995" cy="19439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064" name="图表 4063">
                <a:extLst>
                  <a:ext uri="{FF2B5EF4-FFF2-40B4-BE49-F238E27FC236}">
                    <a16:creationId xmlns:a16="http://schemas.microsoft.com/office/drawing/2014/main" id="{EA1F967E-19CD-43EE-BE6C-621DB61D45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094" y="4866800"/>
                <a:ext cx="10385995" cy="19439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6687B92E-3ED5-4904-B4EA-5BC3C09E5316}"/>
              </a:ext>
            </a:extLst>
          </p:cNvPr>
          <p:cNvSpPr/>
          <p:nvPr/>
        </p:nvSpPr>
        <p:spPr>
          <a:xfrm>
            <a:off x="7486022" y="2053809"/>
            <a:ext cx="577402" cy="577402"/>
          </a:xfrm>
          <a:prstGeom prst="ellipse">
            <a:avLst/>
          </a:prstGeom>
          <a:noFill/>
          <a:ln w="19050">
            <a:solidFill>
              <a:srgbClr val="FFC000">
                <a:alpha val="7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5C3504-EFA1-4DBA-A019-4972070AAEE1}"/>
              </a:ext>
            </a:extLst>
          </p:cNvPr>
          <p:cNvSpPr txBox="1"/>
          <p:nvPr/>
        </p:nvSpPr>
        <p:spPr>
          <a:xfrm>
            <a:off x="8287063" y="2326825"/>
            <a:ext cx="1376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CTR</a:t>
            </a:r>
            <a:r>
              <a:rPr lang="zh-CN" altLang="en-US" sz="1100" dirty="0">
                <a:solidFill>
                  <a:schemeClr val="bg1"/>
                </a:solidFill>
              </a:rPr>
              <a:t>峰值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E7E05BC-B366-409E-9E3E-043A1EE767D3}"/>
              </a:ext>
            </a:extLst>
          </p:cNvPr>
          <p:cNvCxnSpPr>
            <a:cxnSpLocks/>
          </p:cNvCxnSpPr>
          <p:nvPr/>
        </p:nvCxnSpPr>
        <p:spPr>
          <a:xfrm flipH="1" flipV="1">
            <a:off x="7959995" y="2359211"/>
            <a:ext cx="341995" cy="6585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5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剪去单角的矩形 23">
            <a:extLst>
              <a:ext uri="{FF2B5EF4-FFF2-40B4-BE49-F238E27FC236}">
                <a16:creationId xmlns:a16="http://schemas.microsoft.com/office/drawing/2014/main" id="{20CB70A3-E819-4DD6-9726-2401FB7AACBF}"/>
              </a:ext>
            </a:extLst>
          </p:cNvPr>
          <p:cNvSpPr/>
          <p:nvPr/>
        </p:nvSpPr>
        <p:spPr>
          <a:xfrm rot="10800000">
            <a:off x="874713" y="419101"/>
            <a:ext cx="882799" cy="643536"/>
          </a:xfrm>
          <a:prstGeom prst="snip1Rect">
            <a:avLst>
              <a:gd name="adj" fmla="val 342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26CC78-E3DF-412C-9B51-A06940371595}"/>
              </a:ext>
            </a:extLst>
          </p:cNvPr>
          <p:cNvSpPr txBox="1"/>
          <p:nvPr/>
        </p:nvSpPr>
        <p:spPr>
          <a:xfrm>
            <a:off x="1904234" y="448482"/>
            <a:ext cx="861966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</a:rPr>
              <a:t>号运营商几近垄断市场，占据</a:t>
            </a:r>
            <a:r>
              <a:rPr lang="en-US" altLang="zh-CN" sz="3200" b="1" dirty="0">
                <a:solidFill>
                  <a:schemeClr val="bg1"/>
                </a:solidFill>
              </a:rPr>
              <a:t>75%</a:t>
            </a:r>
            <a:r>
              <a:rPr lang="zh-CN" altLang="en-US" sz="3200" b="1" dirty="0">
                <a:solidFill>
                  <a:schemeClr val="bg1"/>
                </a:solidFill>
              </a:rPr>
              <a:t>广告曝光量</a:t>
            </a:r>
          </a:p>
        </p:txBody>
      </p:sp>
      <p:sp>
        <p:nvSpPr>
          <p:cNvPr id="24" name="椭圆 3">
            <a:extLst>
              <a:ext uri="{FF2B5EF4-FFF2-40B4-BE49-F238E27FC236}">
                <a16:creationId xmlns:a16="http://schemas.microsoft.com/office/drawing/2014/main" id="{C3569157-A5D8-4E3C-A73D-69E32E7198D6}"/>
              </a:ext>
            </a:extLst>
          </p:cNvPr>
          <p:cNvSpPr/>
          <p:nvPr/>
        </p:nvSpPr>
        <p:spPr>
          <a:xfrm>
            <a:off x="1176412" y="563319"/>
            <a:ext cx="330200" cy="329701"/>
          </a:xfrm>
          <a:custGeom>
            <a:avLst/>
            <a:gdLst>
              <a:gd name="connsiteX0" fmla="*/ 354450 w 607639"/>
              <a:gd name="connsiteY0" fmla="*/ 222564 h 606722"/>
              <a:gd name="connsiteX1" fmla="*/ 354450 w 607639"/>
              <a:gd name="connsiteY1" fmla="*/ 384088 h 606722"/>
              <a:gd name="connsiteX2" fmla="*/ 225033 w 607639"/>
              <a:gd name="connsiteY2" fmla="*/ 303326 h 606722"/>
              <a:gd name="connsiteX3" fmla="*/ 391979 w 607639"/>
              <a:gd name="connsiteY3" fmla="*/ 154813 h 606722"/>
              <a:gd name="connsiteX4" fmla="*/ 366346 w 607639"/>
              <a:gd name="connsiteY4" fmla="*/ 155524 h 606722"/>
              <a:gd name="connsiteX5" fmla="*/ 163770 w 607639"/>
              <a:gd name="connsiteY5" fmla="*/ 281899 h 606722"/>
              <a:gd name="connsiteX6" fmla="*/ 151932 w 607639"/>
              <a:gd name="connsiteY6" fmla="*/ 303317 h 606722"/>
              <a:gd name="connsiteX7" fmla="*/ 163770 w 607639"/>
              <a:gd name="connsiteY7" fmla="*/ 324824 h 606722"/>
              <a:gd name="connsiteX8" fmla="*/ 366346 w 607639"/>
              <a:gd name="connsiteY8" fmla="*/ 451198 h 606722"/>
              <a:gd name="connsiteX9" fmla="*/ 379786 w 607639"/>
              <a:gd name="connsiteY9" fmla="*/ 455020 h 606722"/>
              <a:gd name="connsiteX10" fmla="*/ 391979 w 607639"/>
              <a:gd name="connsiteY10" fmla="*/ 451820 h 606722"/>
              <a:gd name="connsiteX11" fmla="*/ 405063 w 607639"/>
              <a:gd name="connsiteY11" fmla="*/ 429780 h 606722"/>
              <a:gd name="connsiteX12" fmla="*/ 405063 w 607639"/>
              <a:gd name="connsiteY12" fmla="*/ 176942 h 606722"/>
              <a:gd name="connsiteX13" fmla="*/ 391979 w 607639"/>
              <a:gd name="connsiteY13" fmla="*/ 154813 h 606722"/>
              <a:gd name="connsiteX14" fmla="*/ 303775 w 607639"/>
              <a:gd name="connsiteY14" fmla="*/ 0 h 606722"/>
              <a:gd name="connsiteX15" fmla="*/ 607639 w 607639"/>
              <a:gd name="connsiteY15" fmla="*/ 303317 h 606722"/>
              <a:gd name="connsiteX16" fmla="*/ 303775 w 607639"/>
              <a:gd name="connsiteY16" fmla="*/ 606722 h 606722"/>
              <a:gd name="connsiteX17" fmla="*/ 0 w 607639"/>
              <a:gd name="connsiteY17" fmla="*/ 303317 h 606722"/>
              <a:gd name="connsiteX18" fmla="*/ 303775 w 607639"/>
              <a:gd name="connsiteY1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7639" h="606722">
                <a:moveTo>
                  <a:pt x="354450" y="222564"/>
                </a:moveTo>
                <a:lnTo>
                  <a:pt x="354450" y="384088"/>
                </a:lnTo>
                <a:lnTo>
                  <a:pt x="225033" y="303326"/>
                </a:lnTo>
                <a:close/>
                <a:moveTo>
                  <a:pt x="391979" y="154813"/>
                </a:moveTo>
                <a:cubicBezTo>
                  <a:pt x="383969" y="150370"/>
                  <a:pt x="374178" y="150637"/>
                  <a:pt x="366346" y="155524"/>
                </a:cubicBezTo>
                <a:lnTo>
                  <a:pt x="163770" y="281899"/>
                </a:lnTo>
                <a:cubicBezTo>
                  <a:pt x="156382" y="286520"/>
                  <a:pt x="151932" y="294607"/>
                  <a:pt x="151932" y="303317"/>
                </a:cubicBezTo>
                <a:cubicBezTo>
                  <a:pt x="151932" y="312026"/>
                  <a:pt x="156382" y="320113"/>
                  <a:pt x="163770" y="324824"/>
                </a:cubicBezTo>
                <a:lnTo>
                  <a:pt x="366346" y="451198"/>
                </a:lnTo>
                <a:cubicBezTo>
                  <a:pt x="370440" y="453775"/>
                  <a:pt x="375068" y="455020"/>
                  <a:pt x="379786" y="455020"/>
                </a:cubicBezTo>
                <a:cubicBezTo>
                  <a:pt x="383969" y="455020"/>
                  <a:pt x="388241" y="453953"/>
                  <a:pt x="391979" y="451820"/>
                </a:cubicBezTo>
                <a:cubicBezTo>
                  <a:pt x="400079" y="447377"/>
                  <a:pt x="405063" y="438934"/>
                  <a:pt x="405063" y="429780"/>
                </a:cubicBezTo>
                <a:lnTo>
                  <a:pt x="405063" y="176942"/>
                </a:lnTo>
                <a:cubicBezTo>
                  <a:pt x="405063" y="167789"/>
                  <a:pt x="400079" y="159346"/>
                  <a:pt x="391979" y="154813"/>
                </a:cubicBezTo>
                <a:close/>
                <a:moveTo>
                  <a:pt x="303775" y="0"/>
                </a:moveTo>
                <a:cubicBezTo>
                  <a:pt x="471372" y="0"/>
                  <a:pt x="607639" y="136062"/>
                  <a:pt x="607639" y="303317"/>
                </a:cubicBezTo>
                <a:cubicBezTo>
                  <a:pt x="607639" y="470661"/>
                  <a:pt x="471372" y="606722"/>
                  <a:pt x="303775" y="606722"/>
                </a:cubicBezTo>
                <a:cubicBezTo>
                  <a:pt x="136267" y="606722"/>
                  <a:pt x="0" y="470661"/>
                  <a:pt x="0" y="303317"/>
                </a:cubicBezTo>
                <a:cubicBezTo>
                  <a:pt x="0" y="136062"/>
                  <a:pt x="136267" y="0"/>
                  <a:pt x="303775" y="0"/>
                </a:cubicBezTo>
                <a:close/>
              </a:path>
            </a:pathLst>
          </a:custGeom>
          <a:solidFill>
            <a:srgbClr val="40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59587175-C75F-422D-986C-EE9589114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925998"/>
              </p:ext>
            </p:extLst>
          </p:nvPr>
        </p:nvGraphicFramePr>
        <p:xfrm>
          <a:off x="861061" y="2791121"/>
          <a:ext cx="10469877" cy="3533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Shape 4090">
            <a:extLst>
              <a:ext uri="{FF2B5EF4-FFF2-40B4-BE49-F238E27FC236}">
                <a16:creationId xmlns:a16="http://schemas.microsoft.com/office/drawing/2014/main" id="{D40A90E3-900B-45E4-9A78-C617612C4E56}"/>
              </a:ext>
            </a:extLst>
          </p:cNvPr>
          <p:cNvSpPr/>
          <p:nvPr/>
        </p:nvSpPr>
        <p:spPr>
          <a:xfrm>
            <a:off x="792965" y="1454639"/>
            <a:ext cx="10626644" cy="1023064"/>
          </a:xfrm>
          <a:prstGeom prst="roundRect">
            <a:avLst>
              <a:gd name="adj" fmla="val 4765"/>
            </a:avLst>
          </a:prstGeom>
          <a:solidFill>
            <a:srgbClr val="4F5D68"/>
          </a:solidFill>
          <a:ln w="25400">
            <a:solidFill>
              <a:srgbClr val="404C55"/>
            </a:solidFill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8" name="Shape 4094">
            <a:extLst>
              <a:ext uri="{FF2B5EF4-FFF2-40B4-BE49-F238E27FC236}">
                <a16:creationId xmlns:a16="http://schemas.microsoft.com/office/drawing/2014/main" id="{7717B333-A1D8-4FBE-AB00-835E48C927AF}"/>
              </a:ext>
            </a:extLst>
          </p:cNvPr>
          <p:cNvSpPr/>
          <p:nvPr/>
        </p:nvSpPr>
        <p:spPr>
          <a:xfrm>
            <a:off x="1169156" y="1769103"/>
            <a:ext cx="297269" cy="331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9" name="文本框 8">
            <a:extLst>
              <a:ext uri="{FF2B5EF4-FFF2-40B4-BE49-F238E27FC236}">
                <a16:creationId xmlns:a16="http://schemas.microsoft.com/office/drawing/2014/main" id="{79191F62-40BD-436D-BB0B-4432AB2B6834}"/>
              </a:ext>
            </a:extLst>
          </p:cNvPr>
          <p:cNvSpPr txBox="1"/>
          <p:nvPr/>
        </p:nvSpPr>
        <p:spPr>
          <a:xfrm>
            <a:off x="1688874" y="1523705"/>
            <a:ext cx="8855816" cy="8535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广告曝光方面，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号运营商占据了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75%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的市场流量</a:t>
            </a:r>
            <a:endParaRPr lang="en-US" altLang="zh-CN" sz="20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同时，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CTR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表现出色，高达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21.5%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； 整体处于垄断地位</a:t>
            </a:r>
            <a:endParaRPr lang="en-US" altLang="zh-CN" sz="20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499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664CD0F-AD42-47A3-B3E8-DE90771FC5D7}"/>
              </a:ext>
            </a:extLst>
          </p:cNvPr>
          <p:cNvSpPr/>
          <p:nvPr/>
        </p:nvSpPr>
        <p:spPr>
          <a:xfrm>
            <a:off x="812237" y="2924137"/>
            <a:ext cx="10914189" cy="36844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剪去单角的矩形 23">
            <a:extLst>
              <a:ext uri="{FF2B5EF4-FFF2-40B4-BE49-F238E27FC236}">
                <a16:creationId xmlns:a16="http://schemas.microsoft.com/office/drawing/2014/main" id="{20CB70A3-E819-4DD6-9726-2401FB7AACBF}"/>
              </a:ext>
            </a:extLst>
          </p:cNvPr>
          <p:cNvSpPr/>
          <p:nvPr/>
        </p:nvSpPr>
        <p:spPr>
          <a:xfrm rot="10800000">
            <a:off x="874713" y="419101"/>
            <a:ext cx="882799" cy="643536"/>
          </a:xfrm>
          <a:prstGeom prst="snip1Rect">
            <a:avLst>
              <a:gd name="adj" fmla="val 342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26CC78-E3DF-412C-9B51-A06940371595}"/>
              </a:ext>
            </a:extLst>
          </p:cNvPr>
          <p:cNvSpPr txBox="1"/>
          <p:nvPr/>
        </p:nvSpPr>
        <p:spPr>
          <a:xfrm>
            <a:off x="1904234" y="448482"/>
            <a:ext cx="982219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安卓系统 </a:t>
            </a:r>
            <a:r>
              <a:rPr lang="en-US" altLang="zh-CN" sz="3200" b="1" dirty="0">
                <a:solidFill>
                  <a:schemeClr val="bg1"/>
                </a:solidFill>
              </a:rPr>
              <a:t>&amp;OV</a:t>
            </a:r>
            <a:r>
              <a:rPr lang="zh-CN" altLang="en-US" sz="3200" b="1" dirty="0">
                <a:solidFill>
                  <a:schemeClr val="bg1"/>
                </a:solidFill>
              </a:rPr>
              <a:t>品牌 瓜分用户市场，</a:t>
            </a:r>
            <a:r>
              <a:rPr lang="en-US" altLang="zh-CN" sz="3200" b="1" dirty="0">
                <a:solidFill>
                  <a:schemeClr val="bg1"/>
                </a:solidFill>
              </a:rPr>
              <a:t>CTR</a:t>
            </a:r>
            <a:r>
              <a:rPr lang="zh-CN" altLang="en-US" sz="3200" b="1" dirty="0">
                <a:solidFill>
                  <a:schemeClr val="bg1"/>
                </a:solidFill>
              </a:rPr>
              <a:t>表现平均</a:t>
            </a:r>
          </a:p>
        </p:txBody>
      </p:sp>
      <p:sp>
        <p:nvSpPr>
          <p:cNvPr id="24" name="椭圆 3">
            <a:extLst>
              <a:ext uri="{FF2B5EF4-FFF2-40B4-BE49-F238E27FC236}">
                <a16:creationId xmlns:a16="http://schemas.microsoft.com/office/drawing/2014/main" id="{C3569157-A5D8-4E3C-A73D-69E32E7198D6}"/>
              </a:ext>
            </a:extLst>
          </p:cNvPr>
          <p:cNvSpPr/>
          <p:nvPr/>
        </p:nvSpPr>
        <p:spPr>
          <a:xfrm>
            <a:off x="1176412" y="563319"/>
            <a:ext cx="330200" cy="329701"/>
          </a:xfrm>
          <a:custGeom>
            <a:avLst/>
            <a:gdLst>
              <a:gd name="connsiteX0" fmla="*/ 354450 w 607639"/>
              <a:gd name="connsiteY0" fmla="*/ 222564 h 606722"/>
              <a:gd name="connsiteX1" fmla="*/ 354450 w 607639"/>
              <a:gd name="connsiteY1" fmla="*/ 384088 h 606722"/>
              <a:gd name="connsiteX2" fmla="*/ 225033 w 607639"/>
              <a:gd name="connsiteY2" fmla="*/ 303326 h 606722"/>
              <a:gd name="connsiteX3" fmla="*/ 391979 w 607639"/>
              <a:gd name="connsiteY3" fmla="*/ 154813 h 606722"/>
              <a:gd name="connsiteX4" fmla="*/ 366346 w 607639"/>
              <a:gd name="connsiteY4" fmla="*/ 155524 h 606722"/>
              <a:gd name="connsiteX5" fmla="*/ 163770 w 607639"/>
              <a:gd name="connsiteY5" fmla="*/ 281899 h 606722"/>
              <a:gd name="connsiteX6" fmla="*/ 151932 w 607639"/>
              <a:gd name="connsiteY6" fmla="*/ 303317 h 606722"/>
              <a:gd name="connsiteX7" fmla="*/ 163770 w 607639"/>
              <a:gd name="connsiteY7" fmla="*/ 324824 h 606722"/>
              <a:gd name="connsiteX8" fmla="*/ 366346 w 607639"/>
              <a:gd name="connsiteY8" fmla="*/ 451198 h 606722"/>
              <a:gd name="connsiteX9" fmla="*/ 379786 w 607639"/>
              <a:gd name="connsiteY9" fmla="*/ 455020 h 606722"/>
              <a:gd name="connsiteX10" fmla="*/ 391979 w 607639"/>
              <a:gd name="connsiteY10" fmla="*/ 451820 h 606722"/>
              <a:gd name="connsiteX11" fmla="*/ 405063 w 607639"/>
              <a:gd name="connsiteY11" fmla="*/ 429780 h 606722"/>
              <a:gd name="connsiteX12" fmla="*/ 405063 w 607639"/>
              <a:gd name="connsiteY12" fmla="*/ 176942 h 606722"/>
              <a:gd name="connsiteX13" fmla="*/ 391979 w 607639"/>
              <a:gd name="connsiteY13" fmla="*/ 154813 h 606722"/>
              <a:gd name="connsiteX14" fmla="*/ 303775 w 607639"/>
              <a:gd name="connsiteY14" fmla="*/ 0 h 606722"/>
              <a:gd name="connsiteX15" fmla="*/ 607639 w 607639"/>
              <a:gd name="connsiteY15" fmla="*/ 303317 h 606722"/>
              <a:gd name="connsiteX16" fmla="*/ 303775 w 607639"/>
              <a:gd name="connsiteY16" fmla="*/ 606722 h 606722"/>
              <a:gd name="connsiteX17" fmla="*/ 0 w 607639"/>
              <a:gd name="connsiteY17" fmla="*/ 303317 h 606722"/>
              <a:gd name="connsiteX18" fmla="*/ 303775 w 607639"/>
              <a:gd name="connsiteY1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7639" h="606722">
                <a:moveTo>
                  <a:pt x="354450" y="222564"/>
                </a:moveTo>
                <a:lnTo>
                  <a:pt x="354450" y="384088"/>
                </a:lnTo>
                <a:lnTo>
                  <a:pt x="225033" y="303326"/>
                </a:lnTo>
                <a:close/>
                <a:moveTo>
                  <a:pt x="391979" y="154813"/>
                </a:moveTo>
                <a:cubicBezTo>
                  <a:pt x="383969" y="150370"/>
                  <a:pt x="374178" y="150637"/>
                  <a:pt x="366346" y="155524"/>
                </a:cubicBezTo>
                <a:lnTo>
                  <a:pt x="163770" y="281899"/>
                </a:lnTo>
                <a:cubicBezTo>
                  <a:pt x="156382" y="286520"/>
                  <a:pt x="151932" y="294607"/>
                  <a:pt x="151932" y="303317"/>
                </a:cubicBezTo>
                <a:cubicBezTo>
                  <a:pt x="151932" y="312026"/>
                  <a:pt x="156382" y="320113"/>
                  <a:pt x="163770" y="324824"/>
                </a:cubicBezTo>
                <a:lnTo>
                  <a:pt x="366346" y="451198"/>
                </a:lnTo>
                <a:cubicBezTo>
                  <a:pt x="370440" y="453775"/>
                  <a:pt x="375068" y="455020"/>
                  <a:pt x="379786" y="455020"/>
                </a:cubicBezTo>
                <a:cubicBezTo>
                  <a:pt x="383969" y="455020"/>
                  <a:pt x="388241" y="453953"/>
                  <a:pt x="391979" y="451820"/>
                </a:cubicBezTo>
                <a:cubicBezTo>
                  <a:pt x="400079" y="447377"/>
                  <a:pt x="405063" y="438934"/>
                  <a:pt x="405063" y="429780"/>
                </a:cubicBezTo>
                <a:lnTo>
                  <a:pt x="405063" y="176942"/>
                </a:lnTo>
                <a:cubicBezTo>
                  <a:pt x="405063" y="167789"/>
                  <a:pt x="400079" y="159346"/>
                  <a:pt x="391979" y="154813"/>
                </a:cubicBezTo>
                <a:close/>
                <a:moveTo>
                  <a:pt x="303775" y="0"/>
                </a:moveTo>
                <a:cubicBezTo>
                  <a:pt x="471372" y="0"/>
                  <a:pt x="607639" y="136062"/>
                  <a:pt x="607639" y="303317"/>
                </a:cubicBezTo>
                <a:cubicBezTo>
                  <a:pt x="607639" y="470661"/>
                  <a:pt x="471372" y="606722"/>
                  <a:pt x="303775" y="606722"/>
                </a:cubicBezTo>
                <a:cubicBezTo>
                  <a:pt x="136267" y="606722"/>
                  <a:pt x="0" y="470661"/>
                  <a:pt x="0" y="303317"/>
                </a:cubicBezTo>
                <a:cubicBezTo>
                  <a:pt x="0" y="136062"/>
                  <a:pt x="136267" y="0"/>
                  <a:pt x="303775" y="0"/>
                </a:cubicBezTo>
                <a:close/>
              </a:path>
            </a:pathLst>
          </a:custGeom>
          <a:solidFill>
            <a:srgbClr val="40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30" name="图表 29">
            <a:extLst>
              <a:ext uri="{FF2B5EF4-FFF2-40B4-BE49-F238E27FC236}">
                <a16:creationId xmlns:a16="http://schemas.microsoft.com/office/drawing/2014/main" id="{BA0C6EC8-D9DE-4B0E-8022-5E51868D5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733339"/>
              </p:ext>
            </p:extLst>
          </p:nvPr>
        </p:nvGraphicFramePr>
        <p:xfrm>
          <a:off x="1464916" y="5165080"/>
          <a:ext cx="4397510" cy="1792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1B5B691-E4F8-42FE-8284-C50195E40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0"/>
          <a:stretch/>
        </p:blipFill>
        <p:spPr bwMode="auto">
          <a:xfrm>
            <a:off x="1587752" y="3411303"/>
            <a:ext cx="2678780" cy="208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F8852DF-19F6-4F0C-8164-437CC58F0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007" y="4244949"/>
            <a:ext cx="1240175" cy="125607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2662D8C-E707-4C2A-ADBE-4BFFD6F89528}"/>
              </a:ext>
            </a:extLst>
          </p:cNvPr>
          <p:cNvGrpSpPr/>
          <p:nvPr/>
        </p:nvGrpSpPr>
        <p:grpSpPr>
          <a:xfrm>
            <a:off x="6382186" y="3512860"/>
            <a:ext cx="4550949" cy="2855761"/>
            <a:chOff x="6016606" y="3485409"/>
            <a:chExt cx="5004256" cy="3140215"/>
          </a:xfrm>
        </p:grpSpPr>
        <p:graphicFrame>
          <p:nvGraphicFramePr>
            <p:cNvPr id="29" name="图表 28">
              <a:extLst>
                <a:ext uri="{FF2B5EF4-FFF2-40B4-BE49-F238E27FC236}">
                  <a16:creationId xmlns:a16="http://schemas.microsoft.com/office/drawing/2014/main" id="{C45AE170-37C5-434A-A009-B55C36570D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74312362"/>
                </p:ext>
              </p:extLst>
            </p:nvPr>
          </p:nvGraphicFramePr>
          <p:xfrm>
            <a:off x="6016606" y="3485409"/>
            <a:ext cx="4627308" cy="22106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6BECA2E-CBFE-4E68-8C25-3F572A6449DA}"/>
                </a:ext>
              </a:extLst>
            </p:cNvPr>
            <p:cNvGrpSpPr/>
            <p:nvPr/>
          </p:nvGrpSpPr>
          <p:grpSpPr>
            <a:xfrm>
              <a:off x="6276114" y="5946322"/>
              <a:ext cx="4744748" cy="679302"/>
              <a:chOff x="6463495" y="4805282"/>
              <a:chExt cx="4929468" cy="705749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834EA455-AD72-472A-BD64-10914C551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026" r="52949" b="30936"/>
              <a:stretch/>
            </p:blipFill>
            <p:spPr bwMode="auto">
              <a:xfrm>
                <a:off x="6463495" y="4805283"/>
                <a:ext cx="2134117" cy="705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>
                <a:extLst>
                  <a:ext uri="{FF2B5EF4-FFF2-40B4-BE49-F238E27FC236}">
                    <a16:creationId xmlns:a16="http://schemas.microsoft.com/office/drawing/2014/main" id="{D7A091D5-EFBE-413A-B024-928345A29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2568" y="4805282"/>
                <a:ext cx="1684522" cy="705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>
                <a:extLst>
                  <a:ext uri="{FF2B5EF4-FFF2-40B4-BE49-F238E27FC236}">
                    <a16:creationId xmlns:a16="http://schemas.microsoft.com/office/drawing/2014/main" id="{3EB0347C-742D-46D0-AD66-76A46DC4E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82842" y="4805283"/>
                <a:ext cx="910121" cy="705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6CFF09D7-1E75-466C-88BA-8E4B0258D0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8" t="3107" r="3484" b="5594"/>
            <a:stretch/>
          </p:blipFill>
          <p:spPr bwMode="auto">
            <a:xfrm>
              <a:off x="9349306" y="3944919"/>
              <a:ext cx="1294608" cy="129161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Shape 4090">
            <a:extLst>
              <a:ext uri="{FF2B5EF4-FFF2-40B4-BE49-F238E27FC236}">
                <a16:creationId xmlns:a16="http://schemas.microsoft.com/office/drawing/2014/main" id="{724FA352-C939-4AEC-B31F-A26F6DEB8541}"/>
              </a:ext>
            </a:extLst>
          </p:cNvPr>
          <p:cNvSpPr/>
          <p:nvPr/>
        </p:nvSpPr>
        <p:spPr>
          <a:xfrm>
            <a:off x="812237" y="1348245"/>
            <a:ext cx="10933461" cy="1097494"/>
          </a:xfrm>
          <a:prstGeom prst="roundRect">
            <a:avLst>
              <a:gd name="adj" fmla="val 4765"/>
            </a:avLst>
          </a:prstGeom>
          <a:solidFill>
            <a:srgbClr val="4F5D68"/>
          </a:solidFill>
          <a:ln w="25400">
            <a:solidFill>
              <a:srgbClr val="404C55"/>
            </a:solidFill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6" name="Shape 4094">
            <a:extLst>
              <a:ext uri="{FF2B5EF4-FFF2-40B4-BE49-F238E27FC236}">
                <a16:creationId xmlns:a16="http://schemas.microsoft.com/office/drawing/2014/main" id="{F9D5ABB7-2BAD-4262-9E0D-ED21F91FB7F9}"/>
              </a:ext>
            </a:extLst>
          </p:cNvPr>
          <p:cNvSpPr/>
          <p:nvPr/>
        </p:nvSpPr>
        <p:spPr>
          <a:xfrm>
            <a:off x="1167647" y="1715362"/>
            <a:ext cx="297269" cy="331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7" name="文本框 8">
            <a:extLst>
              <a:ext uri="{FF2B5EF4-FFF2-40B4-BE49-F238E27FC236}">
                <a16:creationId xmlns:a16="http://schemas.microsoft.com/office/drawing/2014/main" id="{5496B5D7-C997-4633-9B60-A1A5F3983131}"/>
              </a:ext>
            </a:extLst>
          </p:cNvPr>
          <p:cNvSpPr txBox="1"/>
          <p:nvPr/>
        </p:nvSpPr>
        <p:spPr>
          <a:xfrm>
            <a:off x="1736183" y="1429657"/>
            <a:ext cx="10079855" cy="8535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广告曝光量方面：安卓 霸占了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91%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的流量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, OPPO &amp; VIVO 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占比达</a:t>
            </a:r>
            <a:r>
              <a:rPr lang="en-US" altLang="zh-CN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41%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各操作系统 及 手机品牌 </a:t>
            </a:r>
            <a:r>
              <a:rPr lang="en-US" altLang="zh-CN" sz="2000" i="1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CTR</a:t>
            </a:r>
            <a:r>
              <a:rPr lang="zh-CN" altLang="en-US" sz="2000" i="1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表现 均在</a:t>
            </a:r>
            <a:r>
              <a:rPr lang="en-US" altLang="zh-CN" sz="2000" i="1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20%</a:t>
            </a:r>
            <a:r>
              <a:rPr lang="zh-CN" altLang="en-US" sz="2000" i="1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上下 </a:t>
            </a:r>
            <a:r>
              <a:rPr lang="zh-CN" altLang="en-US" sz="2000" i="1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，无明显差异</a:t>
            </a:r>
            <a:endParaRPr lang="en-US" altLang="zh-CN" sz="20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5ABB64-A5CD-4B23-BA61-2A263D0B107D}"/>
              </a:ext>
            </a:extLst>
          </p:cNvPr>
          <p:cNvSpPr txBox="1"/>
          <p:nvPr/>
        </p:nvSpPr>
        <p:spPr>
          <a:xfrm>
            <a:off x="4694255" y="2690742"/>
            <a:ext cx="2803490" cy="461665"/>
          </a:xfrm>
          <a:prstGeom prst="rect">
            <a:avLst/>
          </a:prstGeom>
          <a:solidFill>
            <a:srgbClr val="404C5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广告曝光量占比</a:t>
            </a:r>
          </a:p>
        </p:txBody>
      </p:sp>
    </p:spTree>
    <p:extLst>
      <p:ext uri="{BB962C8B-B14F-4D97-AF65-F5344CB8AC3E}">
        <p14:creationId xmlns:p14="http://schemas.microsoft.com/office/powerpoint/2010/main" val="11984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剪去单角的矩形 23">
            <a:extLst>
              <a:ext uri="{FF2B5EF4-FFF2-40B4-BE49-F238E27FC236}">
                <a16:creationId xmlns:a16="http://schemas.microsoft.com/office/drawing/2014/main" id="{20CB70A3-E819-4DD6-9726-2401FB7AACBF}"/>
              </a:ext>
            </a:extLst>
          </p:cNvPr>
          <p:cNvSpPr/>
          <p:nvPr/>
        </p:nvSpPr>
        <p:spPr>
          <a:xfrm rot="10800000">
            <a:off x="874713" y="419101"/>
            <a:ext cx="882799" cy="643536"/>
          </a:xfrm>
          <a:prstGeom prst="snip1Rect">
            <a:avLst>
              <a:gd name="adj" fmla="val 342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26CC78-E3DF-412C-9B51-A06940371595}"/>
              </a:ext>
            </a:extLst>
          </p:cNvPr>
          <p:cNvSpPr txBox="1"/>
          <p:nvPr/>
        </p:nvSpPr>
        <p:spPr>
          <a:xfrm>
            <a:off x="1904235" y="419101"/>
            <a:ext cx="101076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用户时间：每日</a:t>
            </a:r>
            <a:r>
              <a:rPr lang="en-US" altLang="zh-CN" sz="3200" b="1" dirty="0">
                <a:solidFill>
                  <a:schemeClr val="bg1"/>
                </a:solidFill>
              </a:rPr>
              <a:t>6</a:t>
            </a:r>
            <a:r>
              <a:rPr lang="zh-CN" altLang="en-US" sz="3200" b="1" dirty="0">
                <a:solidFill>
                  <a:schemeClr val="bg1"/>
                </a:solidFill>
              </a:rPr>
              <a:t>点起 急速上升，</a:t>
            </a:r>
            <a:r>
              <a:rPr lang="en-US" altLang="zh-CN" sz="3200" b="1" dirty="0">
                <a:solidFill>
                  <a:schemeClr val="bg1"/>
                </a:solidFill>
              </a:rPr>
              <a:t>8</a:t>
            </a:r>
            <a:r>
              <a:rPr lang="zh-CN" altLang="en-US" sz="3200" b="1" dirty="0">
                <a:solidFill>
                  <a:schemeClr val="bg1"/>
                </a:solidFill>
              </a:rPr>
              <a:t>点开始维持稳定</a:t>
            </a:r>
          </a:p>
        </p:txBody>
      </p:sp>
      <p:sp>
        <p:nvSpPr>
          <p:cNvPr id="24" name="椭圆 3">
            <a:extLst>
              <a:ext uri="{FF2B5EF4-FFF2-40B4-BE49-F238E27FC236}">
                <a16:creationId xmlns:a16="http://schemas.microsoft.com/office/drawing/2014/main" id="{C3569157-A5D8-4E3C-A73D-69E32E7198D6}"/>
              </a:ext>
            </a:extLst>
          </p:cNvPr>
          <p:cNvSpPr/>
          <p:nvPr/>
        </p:nvSpPr>
        <p:spPr>
          <a:xfrm>
            <a:off x="1176412" y="563319"/>
            <a:ext cx="330200" cy="329701"/>
          </a:xfrm>
          <a:custGeom>
            <a:avLst/>
            <a:gdLst>
              <a:gd name="connsiteX0" fmla="*/ 354450 w 607639"/>
              <a:gd name="connsiteY0" fmla="*/ 222564 h 606722"/>
              <a:gd name="connsiteX1" fmla="*/ 354450 w 607639"/>
              <a:gd name="connsiteY1" fmla="*/ 384088 h 606722"/>
              <a:gd name="connsiteX2" fmla="*/ 225033 w 607639"/>
              <a:gd name="connsiteY2" fmla="*/ 303326 h 606722"/>
              <a:gd name="connsiteX3" fmla="*/ 391979 w 607639"/>
              <a:gd name="connsiteY3" fmla="*/ 154813 h 606722"/>
              <a:gd name="connsiteX4" fmla="*/ 366346 w 607639"/>
              <a:gd name="connsiteY4" fmla="*/ 155524 h 606722"/>
              <a:gd name="connsiteX5" fmla="*/ 163770 w 607639"/>
              <a:gd name="connsiteY5" fmla="*/ 281899 h 606722"/>
              <a:gd name="connsiteX6" fmla="*/ 151932 w 607639"/>
              <a:gd name="connsiteY6" fmla="*/ 303317 h 606722"/>
              <a:gd name="connsiteX7" fmla="*/ 163770 w 607639"/>
              <a:gd name="connsiteY7" fmla="*/ 324824 h 606722"/>
              <a:gd name="connsiteX8" fmla="*/ 366346 w 607639"/>
              <a:gd name="connsiteY8" fmla="*/ 451198 h 606722"/>
              <a:gd name="connsiteX9" fmla="*/ 379786 w 607639"/>
              <a:gd name="connsiteY9" fmla="*/ 455020 h 606722"/>
              <a:gd name="connsiteX10" fmla="*/ 391979 w 607639"/>
              <a:gd name="connsiteY10" fmla="*/ 451820 h 606722"/>
              <a:gd name="connsiteX11" fmla="*/ 405063 w 607639"/>
              <a:gd name="connsiteY11" fmla="*/ 429780 h 606722"/>
              <a:gd name="connsiteX12" fmla="*/ 405063 w 607639"/>
              <a:gd name="connsiteY12" fmla="*/ 176942 h 606722"/>
              <a:gd name="connsiteX13" fmla="*/ 391979 w 607639"/>
              <a:gd name="connsiteY13" fmla="*/ 154813 h 606722"/>
              <a:gd name="connsiteX14" fmla="*/ 303775 w 607639"/>
              <a:gd name="connsiteY14" fmla="*/ 0 h 606722"/>
              <a:gd name="connsiteX15" fmla="*/ 607639 w 607639"/>
              <a:gd name="connsiteY15" fmla="*/ 303317 h 606722"/>
              <a:gd name="connsiteX16" fmla="*/ 303775 w 607639"/>
              <a:gd name="connsiteY16" fmla="*/ 606722 h 606722"/>
              <a:gd name="connsiteX17" fmla="*/ 0 w 607639"/>
              <a:gd name="connsiteY17" fmla="*/ 303317 h 606722"/>
              <a:gd name="connsiteX18" fmla="*/ 303775 w 607639"/>
              <a:gd name="connsiteY1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7639" h="606722">
                <a:moveTo>
                  <a:pt x="354450" y="222564"/>
                </a:moveTo>
                <a:lnTo>
                  <a:pt x="354450" y="384088"/>
                </a:lnTo>
                <a:lnTo>
                  <a:pt x="225033" y="303326"/>
                </a:lnTo>
                <a:close/>
                <a:moveTo>
                  <a:pt x="391979" y="154813"/>
                </a:moveTo>
                <a:cubicBezTo>
                  <a:pt x="383969" y="150370"/>
                  <a:pt x="374178" y="150637"/>
                  <a:pt x="366346" y="155524"/>
                </a:cubicBezTo>
                <a:lnTo>
                  <a:pt x="163770" y="281899"/>
                </a:lnTo>
                <a:cubicBezTo>
                  <a:pt x="156382" y="286520"/>
                  <a:pt x="151932" y="294607"/>
                  <a:pt x="151932" y="303317"/>
                </a:cubicBezTo>
                <a:cubicBezTo>
                  <a:pt x="151932" y="312026"/>
                  <a:pt x="156382" y="320113"/>
                  <a:pt x="163770" y="324824"/>
                </a:cubicBezTo>
                <a:lnTo>
                  <a:pt x="366346" y="451198"/>
                </a:lnTo>
                <a:cubicBezTo>
                  <a:pt x="370440" y="453775"/>
                  <a:pt x="375068" y="455020"/>
                  <a:pt x="379786" y="455020"/>
                </a:cubicBezTo>
                <a:cubicBezTo>
                  <a:pt x="383969" y="455020"/>
                  <a:pt x="388241" y="453953"/>
                  <a:pt x="391979" y="451820"/>
                </a:cubicBezTo>
                <a:cubicBezTo>
                  <a:pt x="400079" y="447377"/>
                  <a:pt x="405063" y="438934"/>
                  <a:pt x="405063" y="429780"/>
                </a:cubicBezTo>
                <a:lnTo>
                  <a:pt x="405063" y="176942"/>
                </a:lnTo>
                <a:cubicBezTo>
                  <a:pt x="405063" y="167789"/>
                  <a:pt x="400079" y="159346"/>
                  <a:pt x="391979" y="154813"/>
                </a:cubicBezTo>
                <a:close/>
                <a:moveTo>
                  <a:pt x="303775" y="0"/>
                </a:moveTo>
                <a:cubicBezTo>
                  <a:pt x="471372" y="0"/>
                  <a:pt x="607639" y="136062"/>
                  <a:pt x="607639" y="303317"/>
                </a:cubicBezTo>
                <a:cubicBezTo>
                  <a:pt x="607639" y="470661"/>
                  <a:pt x="471372" y="606722"/>
                  <a:pt x="303775" y="606722"/>
                </a:cubicBezTo>
                <a:cubicBezTo>
                  <a:pt x="136267" y="606722"/>
                  <a:pt x="0" y="470661"/>
                  <a:pt x="0" y="303317"/>
                </a:cubicBezTo>
                <a:cubicBezTo>
                  <a:pt x="0" y="136062"/>
                  <a:pt x="136267" y="0"/>
                  <a:pt x="303775" y="0"/>
                </a:cubicBezTo>
                <a:close/>
              </a:path>
            </a:pathLst>
          </a:custGeom>
          <a:solidFill>
            <a:srgbClr val="40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FE17F44E-CFD9-4573-BBDE-73228EAAC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425850"/>
              </p:ext>
            </p:extLst>
          </p:nvPr>
        </p:nvGraphicFramePr>
        <p:xfrm>
          <a:off x="477211" y="2545217"/>
          <a:ext cx="10987957" cy="374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hape 4090">
            <a:extLst>
              <a:ext uri="{FF2B5EF4-FFF2-40B4-BE49-F238E27FC236}">
                <a16:creationId xmlns:a16="http://schemas.microsoft.com/office/drawing/2014/main" id="{54FD3CAB-10F7-4325-8B0C-0ED711456EE0}"/>
              </a:ext>
            </a:extLst>
          </p:cNvPr>
          <p:cNvSpPr/>
          <p:nvPr/>
        </p:nvSpPr>
        <p:spPr>
          <a:xfrm>
            <a:off x="467807" y="1455470"/>
            <a:ext cx="10997361" cy="1069323"/>
          </a:xfrm>
          <a:prstGeom prst="roundRect">
            <a:avLst>
              <a:gd name="adj" fmla="val 4765"/>
            </a:avLst>
          </a:prstGeom>
          <a:solidFill>
            <a:srgbClr val="4F5D68"/>
          </a:solidFill>
          <a:ln w="25400">
            <a:solidFill>
              <a:srgbClr val="404C55"/>
            </a:solidFill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6" name="Shape 4094">
            <a:extLst>
              <a:ext uri="{FF2B5EF4-FFF2-40B4-BE49-F238E27FC236}">
                <a16:creationId xmlns:a16="http://schemas.microsoft.com/office/drawing/2014/main" id="{C6D87171-1000-4604-8975-DEB0CF977A70}"/>
              </a:ext>
            </a:extLst>
          </p:cNvPr>
          <p:cNvSpPr/>
          <p:nvPr/>
        </p:nvSpPr>
        <p:spPr>
          <a:xfrm>
            <a:off x="823216" y="1782071"/>
            <a:ext cx="297269" cy="331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id="{F510BBA6-7704-4096-A4ED-4AC026F46593}"/>
              </a:ext>
            </a:extLst>
          </p:cNvPr>
          <p:cNvSpPr txBox="1"/>
          <p:nvPr/>
        </p:nvSpPr>
        <p:spPr>
          <a:xfrm>
            <a:off x="1401800" y="1516175"/>
            <a:ext cx="9768427" cy="9296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与大多数用户的作息较为同步，每日的曝光及点击率 均从 </a:t>
            </a:r>
            <a:r>
              <a:rPr lang="en-US" altLang="zh-CN" sz="22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6</a:t>
            </a:r>
            <a:r>
              <a:rPr lang="zh-CN" altLang="en-US" sz="22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点</a:t>
            </a:r>
            <a:r>
              <a:rPr lang="zh-CN" altLang="en-US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起急速上升</a:t>
            </a:r>
            <a:endParaRPr lang="en-US" altLang="zh-CN" sz="22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广告点击率 自 </a:t>
            </a:r>
            <a:r>
              <a:rPr lang="en-US" altLang="zh-CN" sz="22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8</a:t>
            </a:r>
            <a:r>
              <a:rPr lang="zh-CN" altLang="en-US" sz="22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点起</a:t>
            </a:r>
            <a:r>
              <a:rPr lang="zh-CN" altLang="en-US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稳定在 </a:t>
            </a:r>
            <a:r>
              <a:rPr lang="en-US" altLang="zh-CN" sz="2200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20% </a:t>
            </a:r>
            <a:r>
              <a:rPr lang="zh-CN" altLang="en-US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以上，直至当日</a:t>
            </a:r>
            <a:r>
              <a:rPr lang="en-US" altLang="zh-CN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23</a:t>
            </a:r>
            <a:r>
              <a:rPr lang="zh-CN" altLang="en-US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点</a:t>
            </a:r>
            <a:endParaRPr lang="en-US" altLang="zh-CN" sz="22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AC60121-A0D7-4B9E-A1B2-D4FE7C9F01DD}"/>
              </a:ext>
            </a:extLst>
          </p:cNvPr>
          <p:cNvCxnSpPr>
            <a:cxnSpLocks/>
          </p:cNvCxnSpPr>
          <p:nvPr/>
        </p:nvCxnSpPr>
        <p:spPr>
          <a:xfrm>
            <a:off x="3125037" y="3094893"/>
            <a:ext cx="0" cy="2796752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6F61003-72A4-4D38-A002-51512FE8A373}"/>
              </a:ext>
            </a:extLst>
          </p:cNvPr>
          <p:cNvCxnSpPr>
            <a:cxnSpLocks/>
          </p:cNvCxnSpPr>
          <p:nvPr/>
        </p:nvCxnSpPr>
        <p:spPr>
          <a:xfrm>
            <a:off x="4361555" y="3115675"/>
            <a:ext cx="0" cy="2796752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剪去单角的矩形 23">
            <a:extLst>
              <a:ext uri="{FF2B5EF4-FFF2-40B4-BE49-F238E27FC236}">
                <a16:creationId xmlns:a16="http://schemas.microsoft.com/office/drawing/2014/main" id="{20CB70A3-E819-4DD6-9726-2401FB7AACBF}"/>
              </a:ext>
            </a:extLst>
          </p:cNvPr>
          <p:cNvSpPr/>
          <p:nvPr/>
        </p:nvSpPr>
        <p:spPr>
          <a:xfrm rot="10800000">
            <a:off x="874713" y="419101"/>
            <a:ext cx="882799" cy="643536"/>
          </a:xfrm>
          <a:prstGeom prst="snip1Rect">
            <a:avLst>
              <a:gd name="adj" fmla="val 342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26CC78-E3DF-412C-9B51-A06940371595}"/>
              </a:ext>
            </a:extLst>
          </p:cNvPr>
          <p:cNvSpPr txBox="1"/>
          <p:nvPr/>
        </p:nvSpPr>
        <p:spPr>
          <a:xfrm>
            <a:off x="1904235" y="419101"/>
            <a:ext cx="101076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不同省份，各时间段的</a:t>
            </a:r>
            <a:r>
              <a:rPr lang="en-US" altLang="zh-CN" sz="3200" b="1" dirty="0">
                <a:solidFill>
                  <a:schemeClr val="bg1"/>
                </a:solidFill>
              </a:rPr>
              <a:t>CTR</a:t>
            </a:r>
            <a:r>
              <a:rPr lang="zh-CN" altLang="en-US" sz="3200" b="1" dirty="0">
                <a:solidFill>
                  <a:schemeClr val="bg1"/>
                </a:solidFill>
              </a:rPr>
              <a:t>走向相近</a:t>
            </a:r>
          </a:p>
        </p:txBody>
      </p:sp>
      <p:sp>
        <p:nvSpPr>
          <p:cNvPr id="24" name="椭圆 3">
            <a:extLst>
              <a:ext uri="{FF2B5EF4-FFF2-40B4-BE49-F238E27FC236}">
                <a16:creationId xmlns:a16="http://schemas.microsoft.com/office/drawing/2014/main" id="{C3569157-A5D8-4E3C-A73D-69E32E7198D6}"/>
              </a:ext>
            </a:extLst>
          </p:cNvPr>
          <p:cNvSpPr/>
          <p:nvPr/>
        </p:nvSpPr>
        <p:spPr>
          <a:xfrm>
            <a:off x="1176412" y="563319"/>
            <a:ext cx="330200" cy="329701"/>
          </a:xfrm>
          <a:custGeom>
            <a:avLst/>
            <a:gdLst>
              <a:gd name="connsiteX0" fmla="*/ 354450 w 607639"/>
              <a:gd name="connsiteY0" fmla="*/ 222564 h 606722"/>
              <a:gd name="connsiteX1" fmla="*/ 354450 w 607639"/>
              <a:gd name="connsiteY1" fmla="*/ 384088 h 606722"/>
              <a:gd name="connsiteX2" fmla="*/ 225033 w 607639"/>
              <a:gd name="connsiteY2" fmla="*/ 303326 h 606722"/>
              <a:gd name="connsiteX3" fmla="*/ 391979 w 607639"/>
              <a:gd name="connsiteY3" fmla="*/ 154813 h 606722"/>
              <a:gd name="connsiteX4" fmla="*/ 366346 w 607639"/>
              <a:gd name="connsiteY4" fmla="*/ 155524 h 606722"/>
              <a:gd name="connsiteX5" fmla="*/ 163770 w 607639"/>
              <a:gd name="connsiteY5" fmla="*/ 281899 h 606722"/>
              <a:gd name="connsiteX6" fmla="*/ 151932 w 607639"/>
              <a:gd name="connsiteY6" fmla="*/ 303317 h 606722"/>
              <a:gd name="connsiteX7" fmla="*/ 163770 w 607639"/>
              <a:gd name="connsiteY7" fmla="*/ 324824 h 606722"/>
              <a:gd name="connsiteX8" fmla="*/ 366346 w 607639"/>
              <a:gd name="connsiteY8" fmla="*/ 451198 h 606722"/>
              <a:gd name="connsiteX9" fmla="*/ 379786 w 607639"/>
              <a:gd name="connsiteY9" fmla="*/ 455020 h 606722"/>
              <a:gd name="connsiteX10" fmla="*/ 391979 w 607639"/>
              <a:gd name="connsiteY10" fmla="*/ 451820 h 606722"/>
              <a:gd name="connsiteX11" fmla="*/ 405063 w 607639"/>
              <a:gd name="connsiteY11" fmla="*/ 429780 h 606722"/>
              <a:gd name="connsiteX12" fmla="*/ 405063 w 607639"/>
              <a:gd name="connsiteY12" fmla="*/ 176942 h 606722"/>
              <a:gd name="connsiteX13" fmla="*/ 391979 w 607639"/>
              <a:gd name="connsiteY13" fmla="*/ 154813 h 606722"/>
              <a:gd name="connsiteX14" fmla="*/ 303775 w 607639"/>
              <a:gd name="connsiteY14" fmla="*/ 0 h 606722"/>
              <a:gd name="connsiteX15" fmla="*/ 607639 w 607639"/>
              <a:gd name="connsiteY15" fmla="*/ 303317 h 606722"/>
              <a:gd name="connsiteX16" fmla="*/ 303775 w 607639"/>
              <a:gd name="connsiteY16" fmla="*/ 606722 h 606722"/>
              <a:gd name="connsiteX17" fmla="*/ 0 w 607639"/>
              <a:gd name="connsiteY17" fmla="*/ 303317 h 606722"/>
              <a:gd name="connsiteX18" fmla="*/ 303775 w 607639"/>
              <a:gd name="connsiteY1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7639" h="606722">
                <a:moveTo>
                  <a:pt x="354450" y="222564"/>
                </a:moveTo>
                <a:lnTo>
                  <a:pt x="354450" y="384088"/>
                </a:lnTo>
                <a:lnTo>
                  <a:pt x="225033" y="303326"/>
                </a:lnTo>
                <a:close/>
                <a:moveTo>
                  <a:pt x="391979" y="154813"/>
                </a:moveTo>
                <a:cubicBezTo>
                  <a:pt x="383969" y="150370"/>
                  <a:pt x="374178" y="150637"/>
                  <a:pt x="366346" y="155524"/>
                </a:cubicBezTo>
                <a:lnTo>
                  <a:pt x="163770" y="281899"/>
                </a:lnTo>
                <a:cubicBezTo>
                  <a:pt x="156382" y="286520"/>
                  <a:pt x="151932" y="294607"/>
                  <a:pt x="151932" y="303317"/>
                </a:cubicBezTo>
                <a:cubicBezTo>
                  <a:pt x="151932" y="312026"/>
                  <a:pt x="156382" y="320113"/>
                  <a:pt x="163770" y="324824"/>
                </a:cubicBezTo>
                <a:lnTo>
                  <a:pt x="366346" y="451198"/>
                </a:lnTo>
                <a:cubicBezTo>
                  <a:pt x="370440" y="453775"/>
                  <a:pt x="375068" y="455020"/>
                  <a:pt x="379786" y="455020"/>
                </a:cubicBezTo>
                <a:cubicBezTo>
                  <a:pt x="383969" y="455020"/>
                  <a:pt x="388241" y="453953"/>
                  <a:pt x="391979" y="451820"/>
                </a:cubicBezTo>
                <a:cubicBezTo>
                  <a:pt x="400079" y="447377"/>
                  <a:pt x="405063" y="438934"/>
                  <a:pt x="405063" y="429780"/>
                </a:cubicBezTo>
                <a:lnTo>
                  <a:pt x="405063" y="176942"/>
                </a:lnTo>
                <a:cubicBezTo>
                  <a:pt x="405063" y="167789"/>
                  <a:pt x="400079" y="159346"/>
                  <a:pt x="391979" y="154813"/>
                </a:cubicBezTo>
                <a:close/>
                <a:moveTo>
                  <a:pt x="303775" y="0"/>
                </a:moveTo>
                <a:cubicBezTo>
                  <a:pt x="471372" y="0"/>
                  <a:pt x="607639" y="136062"/>
                  <a:pt x="607639" y="303317"/>
                </a:cubicBezTo>
                <a:cubicBezTo>
                  <a:pt x="607639" y="470661"/>
                  <a:pt x="471372" y="606722"/>
                  <a:pt x="303775" y="606722"/>
                </a:cubicBezTo>
                <a:cubicBezTo>
                  <a:pt x="136267" y="606722"/>
                  <a:pt x="0" y="470661"/>
                  <a:pt x="0" y="303317"/>
                </a:cubicBezTo>
                <a:cubicBezTo>
                  <a:pt x="0" y="136062"/>
                  <a:pt x="136267" y="0"/>
                  <a:pt x="303775" y="0"/>
                </a:cubicBezTo>
                <a:close/>
              </a:path>
            </a:pathLst>
          </a:custGeom>
          <a:solidFill>
            <a:srgbClr val="40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836E89C-D8C3-4CD8-9037-2DCC45755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903489"/>
              </p:ext>
            </p:extLst>
          </p:nvPr>
        </p:nvGraphicFramePr>
        <p:xfrm>
          <a:off x="652813" y="2094470"/>
          <a:ext cx="11187824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hape 4090">
            <a:extLst>
              <a:ext uri="{FF2B5EF4-FFF2-40B4-BE49-F238E27FC236}">
                <a16:creationId xmlns:a16="http://schemas.microsoft.com/office/drawing/2014/main" id="{49A15592-16D1-4F9B-BE5B-13641EDF2657}"/>
              </a:ext>
            </a:extLst>
          </p:cNvPr>
          <p:cNvSpPr/>
          <p:nvPr/>
        </p:nvSpPr>
        <p:spPr>
          <a:xfrm>
            <a:off x="652813" y="1295454"/>
            <a:ext cx="10651543" cy="643537"/>
          </a:xfrm>
          <a:prstGeom prst="roundRect">
            <a:avLst>
              <a:gd name="adj" fmla="val 4765"/>
            </a:avLst>
          </a:prstGeom>
          <a:solidFill>
            <a:srgbClr val="4F5D68"/>
          </a:solidFill>
          <a:ln w="25400">
            <a:solidFill>
              <a:srgbClr val="404C55"/>
            </a:solidFill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Shape 4094">
            <a:extLst>
              <a:ext uri="{FF2B5EF4-FFF2-40B4-BE49-F238E27FC236}">
                <a16:creationId xmlns:a16="http://schemas.microsoft.com/office/drawing/2014/main" id="{8DB8A604-C36D-446B-892E-F91780B901CF}"/>
              </a:ext>
            </a:extLst>
          </p:cNvPr>
          <p:cNvSpPr/>
          <p:nvPr/>
        </p:nvSpPr>
        <p:spPr>
          <a:xfrm>
            <a:off x="887644" y="1441181"/>
            <a:ext cx="297269" cy="331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901A7116-DD12-4EF0-BD45-F21E067F4907}"/>
              </a:ext>
            </a:extLst>
          </p:cNvPr>
          <p:cNvSpPr txBox="1"/>
          <p:nvPr/>
        </p:nvSpPr>
        <p:spPr>
          <a:xfrm>
            <a:off x="1363432" y="1372866"/>
            <a:ext cx="8966274" cy="4489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选取流量</a:t>
            </a:r>
            <a:r>
              <a:rPr lang="en-US" altLang="zh-CN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TOP5</a:t>
            </a:r>
            <a:r>
              <a:rPr lang="zh-CN" altLang="en-US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的省份，对比各时间段的</a:t>
            </a:r>
            <a:r>
              <a:rPr lang="en-US" altLang="zh-CN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CTR</a:t>
            </a:r>
            <a:r>
              <a:rPr lang="zh-CN" altLang="en-US" sz="22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表现：总体走向相近</a:t>
            </a:r>
            <a:endParaRPr lang="en-US" altLang="zh-CN" sz="22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43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0" name="Shape 4090"/>
          <p:cNvSpPr/>
          <p:nvPr/>
        </p:nvSpPr>
        <p:spPr>
          <a:xfrm>
            <a:off x="854613" y="1553208"/>
            <a:ext cx="10650747" cy="1230193"/>
          </a:xfrm>
          <a:prstGeom prst="roundRect">
            <a:avLst>
              <a:gd name="adj" fmla="val 4765"/>
            </a:avLst>
          </a:prstGeom>
          <a:solidFill>
            <a:srgbClr val="4F5D68"/>
          </a:solidFill>
          <a:ln w="25400">
            <a:solidFill>
              <a:srgbClr val="404C55"/>
            </a:solidFill>
          </a:ln>
        </p:spPr>
        <p:txBody>
          <a:bodyPr lIns="35719" tIns="35719" rIns="35719" bIns="35719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094" name="Shape 4094"/>
          <p:cNvSpPr/>
          <p:nvPr/>
        </p:nvSpPr>
        <p:spPr>
          <a:xfrm>
            <a:off x="1265870" y="1984204"/>
            <a:ext cx="335213" cy="345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19" y="13500"/>
                </a:moveTo>
                <a:cubicBezTo>
                  <a:pt x="16026" y="13500"/>
                  <a:pt x="14632" y="14175"/>
                  <a:pt x="13935" y="15356"/>
                </a:cubicBezTo>
                <a:cubicBezTo>
                  <a:pt x="7839" y="12656"/>
                  <a:pt x="7839" y="12656"/>
                  <a:pt x="7839" y="12656"/>
                </a:cubicBezTo>
                <a:cubicBezTo>
                  <a:pt x="8187" y="12150"/>
                  <a:pt x="8361" y="11475"/>
                  <a:pt x="8361" y="10800"/>
                </a:cubicBezTo>
                <a:cubicBezTo>
                  <a:pt x="8361" y="10125"/>
                  <a:pt x="8187" y="9619"/>
                  <a:pt x="8013" y="9113"/>
                </a:cubicBezTo>
                <a:cubicBezTo>
                  <a:pt x="14110" y="6413"/>
                  <a:pt x="14110" y="6413"/>
                  <a:pt x="14110" y="6413"/>
                </a:cubicBezTo>
                <a:cubicBezTo>
                  <a:pt x="14806" y="7425"/>
                  <a:pt x="16026" y="8100"/>
                  <a:pt x="17419" y="8100"/>
                </a:cubicBezTo>
                <a:cubicBezTo>
                  <a:pt x="19684" y="8100"/>
                  <a:pt x="21600" y="6244"/>
                  <a:pt x="21600" y="4050"/>
                </a:cubicBezTo>
                <a:cubicBezTo>
                  <a:pt x="21600" y="1856"/>
                  <a:pt x="19684" y="0"/>
                  <a:pt x="17419" y="0"/>
                </a:cubicBezTo>
                <a:cubicBezTo>
                  <a:pt x="15155" y="0"/>
                  <a:pt x="13239" y="1856"/>
                  <a:pt x="13239" y="4050"/>
                </a:cubicBezTo>
                <a:cubicBezTo>
                  <a:pt x="13239" y="4388"/>
                  <a:pt x="13239" y="4894"/>
                  <a:pt x="13413" y="5231"/>
                </a:cubicBezTo>
                <a:cubicBezTo>
                  <a:pt x="7142" y="7931"/>
                  <a:pt x="7142" y="7931"/>
                  <a:pt x="7142" y="7931"/>
                </a:cubicBezTo>
                <a:cubicBezTo>
                  <a:pt x="6445" y="7256"/>
                  <a:pt x="5400" y="6750"/>
                  <a:pt x="4181" y="6750"/>
                </a:cubicBezTo>
                <a:cubicBezTo>
                  <a:pt x="1916" y="6750"/>
                  <a:pt x="0" y="8606"/>
                  <a:pt x="0" y="10800"/>
                </a:cubicBezTo>
                <a:cubicBezTo>
                  <a:pt x="0" y="12994"/>
                  <a:pt x="1916" y="14850"/>
                  <a:pt x="4181" y="14850"/>
                </a:cubicBezTo>
                <a:cubicBezTo>
                  <a:pt x="5226" y="14850"/>
                  <a:pt x="6271" y="14513"/>
                  <a:pt x="6968" y="13838"/>
                </a:cubicBezTo>
                <a:cubicBezTo>
                  <a:pt x="13413" y="16537"/>
                  <a:pt x="13413" y="16537"/>
                  <a:pt x="13413" y="16537"/>
                </a:cubicBezTo>
                <a:cubicBezTo>
                  <a:pt x="13239" y="16875"/>
                  <a:pt x="13239" y="17213"/>
                  <a:pt x="13239" y="17550"/>
                </a:cubicBezTo>
                <a:cubicBezTo>
                  <a:pt x="13239" y="19744"/>
                  <a:pt x="15155" y="21600"/>
                  <a:pt x="17419" y="21600"/>
                </a:cubicBezTo>
                <a:cubicBezTo>
                  <a:pt x="19684" y="21600"/>
                  <a:pt x="21600" y="19744"/>
                  <a:pt x="21600" y="17550"/>
                </a:cubicBezTo>
                <a:cubicBezTo>
                  <a:pt x="21600" y="15356"/>
                  <a:pt x="19684" y="13500"/>
                  <a:pt x="17419" y="13500"/>
                </a:cubicBezTo>
                <a:close/>
                <a:moveTo>
                  <a:pt x="17419" y="1350"/>
                </a:moveTo>
                <a:cubicBezTo>
                  <a:pt x="18987" y="1350"/>
                  <a:pt x="20206" y="2531"/>
                  <a:pt x="20206" y="4050"/>
                </a:cubicBezTo>
                <a:cubicBezTo>
                  <a:pt x="20206" y="5569"/>
                  <a:pt x="18987" y="6750"/>
                  <a:pt x="17419" y="6750"/>
                </a:cubicBezTo>
                <a:cubicBezTo>
                  <a:pt x="15852" y="6750"/>
                  <a:pt x="14632" y="5569"/>
                  <a:pt x="14632" y="4050"/>
                </a:cubicBezTo>
                <a:cubicBezTo>
                  <a:pt x="14632" y="2531"/>
                  <a:pt x="15852" y="1350"/>
                  <a:pt x="17419" y="1350"/>
                </a:cubicBezTo>
                <a:close/>
                <a:moveTo>
                  <a:pt x="4181" y="13500"/>
                </a:moveTo>
                <a:cubicBezTo>
                  <a:pt x="2613" y="13500"/>
                  <a:pt x="1394" y="12319"/>
                  <a:pt x="1394" y="10800"/>
                </a:cubicBezTo>
                <a:cubicBezTo>
                  <a:pt x="1394" y="9281"/>
                  <a:pt x="2613" y="8100"/>
                  <a:pt x="4181" y="8100"/>
                </a:cubicBezTo>
                <a:cubicBezTo>
                  <a:pt x="5748" y="8100"/>
                  <a:pt x="6968" y="9281"/>
                  <a:pt x="6968" y="10800"/>
                </a:cubicBezTo>
                <a:cubicBezTo>
                  <a:pt x="6968" y="12319"/>
                  <a:pt x="5748" y="13500"/>
                  <a:pt x="4181" y="13500"/>
                </a:cubicBezTo>
                <a:close/>
                <a:moveTo>
                  <a:pt x="17419" y="20250"/>
                </a:moveTo>
                <a:cubicBezTo>
                  <a:pt x="15852" y="20250"/>
                  <a:pt x="14632" y="19069"/>
                  <a:pt x="14632" y="17550"/>
                </a:cubicBezTo>
                <a:cubicBezTo>
                  <a:pt x="14632" y="16031"/>
                  <a:pt x="15852" y="14850"/>
                  <a:pt x="17419" y="14850"/>
                </a:cubicBezTo>
                <a:cubicBezTo>
                  <a:pt x="18987" y="14850"/>
                  <a:pt x="20206" y="16031"/>
                  <a:pt x="20206" y="17550"/>
                </a:cubicBezTo>
                <a:cubicBezTo>
                  <a:pt x="20206" y="19069"/>
                  <a:pt x="18987" y="20250"/>
                  <a:pt x="17419" y="2025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1884134" y="1701414"/>
            <a:ext cx="9621226" cy="9023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i="1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携带 </a:t>
            </a:r>
            <a:r>
              <a:rPr lang="en-US" altLang="zh-CN" sz="2400" i="1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3004376</a:t>
            </a:r>
            <a:r>
              <a:rPr lang="en-US" altLang="zh-CN" sz="2400" i="1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, </a:t>
            </a:r>
            <a:r>
              <a:rPr lang="en-US" altLang="zh-CN" sz="2400" i="1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3004210</a:t>
            </a:r>
            <a:r>
              <a:rPr lang="zh-CN" altLang="en-US" sz="2400" i="1" u="sng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等标签</a:t>
            </a:r>
            <a:r>
              <a:rPr lang="zh-CN" altLang="en-US" sz="2400" i="1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TA</a:t>
            </a:r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，点击广告的概率均超</a:t>
            </a:r>
            <a:r>
              <a:rPr lang="en-US" altLang="zh-CN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90%</a:t>
            </a: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建议将该些标签作为</a:t>
            </a:r>
            <a:r>
              <a:rPr lang="en-US" altLang="zh-CN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TA</a:t>
            </a:r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+mj-ea"/>
              </a:rPr>
              <a:t>的重点标签 进行关注</a:t>
            </a:r>
            <a:endParaRPr lang="en-US" altLang="zh-CN" sz="2400" dirty="0">
              <a:solidFill>
                <a:schemeClr val="bg1"/>
              </a:solidFill>
              <a:latin typeface="字魂59号-创粗黑" panose="00000500000000000000" pitchFamily="2" charset="-122"/>
              <a:ea typeface="+mj-ea"/>
            </a:endParaRPr>
          </a:p>
        </p:txBody>
      </p:sp>
      <p:sp>
        <p:nvSpPr>
          <p:cNvPr id="19" name="剪去单角的矩形 23">
            <a:extLst>
              <a:ext uri="{FF2B5EF4-FFF2-40B4-BE49-F238E27FC236}">
                <a16:creationId xmlns:a16="http://schemas.microsoft.com/office/drawing/2014/main" id="{20CB70A3-E819-4DD6-9726-2401FB7AACBF}"/>
              </a:ext>
            </a:extLst>
          </p:cNvPr>
          <p:cNvSpPr/>
          <p:nvPr/>
        </p:nvSpPr>
        <p:spPr>
          <a:xfrm rot="10800000">
            <a:off x="874713" y="419101"/>
            <a:ext cx="882799" cy="643536"/>
          </a:xfrm>
          <a:prstGeom prst="snip1Rect">
            <a:avLst>
              <a:gd name="adj" fmla="val 342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26CC78-E3DF-412C-9B51-A06940371595}"/>
              </a:ext>
            </a:extLst>
          </p:cNvPr>
          <p:cNvSpPr txBox="1"/>
          <p:nvPr/>
        </p:nvSpPr>
        <p:spPr>
          <a:xfrm>
            <a:off x="1904232" y="488674"/>
            <a:ext cx="10374853" cy="492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600" b="1" dirty="0">
                <a:solidFill>
                  <a:schemeClr val="bg1"/>
                </a:solidFill>
              </a:rPr>
              <a:t>人群标签</a:t>
            </a:r>
            <a:r>
              <a:rPr lang="en-US" altLang="zh-CN" sz="2600" b="1" dirty="0">
                <a:solidFill>
                  <a:schemeClr val="bg1"/>
                </a:solidFill>
              </a:rPr>
              <a:t>: </a:t>
            </a:r>
            <a:r>
              <a:rPr lang="zh-CN" altLang="en-US" sz="2600" b="1" dirty="0">
                <a:solidFill>
                  <a:schemeClr val="bg1"/>
                </a:solidFill>
              </a:rPr>
              <a:t>带有 </a:t>
            </a:r>
            <a:r>
              <a:rPr lang="en-US" altLang="zh-CN" sz="2600" b="1" u="sng" dirty="0">
                <a:solidFill>
                  <a:schemeClr val="bg1"/>
                </a:solidFill>
              </a:rPr>
              <a:t>3004376</a:t>
            </a:r>
            <a:r>
              <a:rPr lang="en-US" altLang="zh-CN" sz="2600" b="1" dirty="0">
                <a:solidFill>
                  <a:schemeClr val="bg1"/>
                </a:solidFill>
              </a:rPr>
              <a:t> , </a:t>
            </a:r>
            <a:r>
              <a:rPr lang="en-US" altLang="zh-CN" sz="2600" b="1" u="sng" dirty="0">
                <a:solidFill>
                  <a:schemeClr val="bg1"/>
                </a:solidFill>
              </a:rPr>
              <a:t>3004210 </a:t>
            </a:r>
            <a:r>
              <a:rPr lang="zh-CN" altLang="en-US" sz="2600" b="1" dirty="0">
                <a:solidFill>
                  <a:schemeClr val="bg1"/>
                </a:solidFill>
              </a:rPr>
              <a:t>等标签的</a:t>
            </a:r>
            <a:r>
              <a:rPr lang="en-US" altLang="zh-CN" sz="2600" b="1" dirty="0">
                <a:solidFill>
                  <a:schemeClr val="bg1"/>
                </a:solidFill>
              </a:rPr>
              <a:t>TA</a:t>
            </a:r>
            <a:r>
              <a:rPr lang="zh-CN" altLang="en-US" sz="2600" b="1" dirty="0">
                <a:solidFill>
                  <a:schemeClr val="bg1"/>
                </a:solidFill>
              </a:rPr>
              <a:t> 更倾向于点击广告</a:t>
            </a:r>
          </a:p>
        </p:txBody>
      </p:sp>
      <p:sp>
        <p:nvSpPr>
          <p:cNvPr id="24" name="椭圆 3">
            <a:extLst>
              <a:ext uri="{FF2B5EF4-FFF2-40B4-BE49-F238E27FC236}">
                <a16:creationId xmlns:a16="http://schemas.microsoft.com/office/drawing/2014/main" id="{C3569157-A5D8-4E3C-A73D-69E32E7198D6}"/>
              </a:ext>
            </a:extLst>
          </p:cNvPr>
          <p:cNvSpPr/>
          <p:nvPr/>
        </p:nvSpPr>
        <p:spPr>
          <a:xfrm>
            <a:off x="1176412" y="563319"/>
            <a:ext cx="330200" cy="329701"/>
          </a:xfrm>
          <a:custGeom>
            <a:avLst/>
            <a:gdLst>
              <a:gd name="connsiteX0" fmla="*/ 354450 w 607639"/>
              <a:gd name="connsiteY0" fmla="*/ 222564 h 606722"/>
              <a:gd name="connsiteX1" fmla="*/ 354450 w 607639"/>
              <a:gd name="connsiteY1" fmla="*/ 384088 h 606722"/>
              <a:gd name="connsiteX2" fmla="*/ 225033 w 607639"/>
              <a:gd name="connsiteY2" fmla="*/ 303326 h 606722"/>
              <a:gd name="connsiteX3" fmla="*/ 391979 w 607639"/>
              <a:gd name="connsiteY3" fmla="*/ 154813 h 606722"/>
              <a:gd name="connsiteX4" fmla="*/ 366346 w 607639"/>
              <a:gd name="connsiteY4" fmla="*/ 155524 h 606722"/>
              <a:gd name="connsiteX5" fmla="*/ 163770 w 607639"/>
              <a:gd name="connsiteY5" fmla="*/ 281899 h 606722"/>
              <a:gd name="connsiteX6" fmla="*/ 151932 w 607639"/>
              <a:gd name="connsiteY6" fmla="*/ 303317 h 606722"/>
              <a:gd name="connsiteX7" fmla="*/ 163770 w 607639"/>
              <a:gd name="connsiteY7" fmla="*/ 324824 h 606722"/>
              <a:gd name="connsiteX8" fmla="*/ 366346 w 607639"/>
              <a:gd name="connsiteY8" fmla="*/ 451198 h 606722"/>
              <a:gd name="connsiteX9" fmla="*/ 379786 w 607639"/>
              <a:gd name="connsiteY9" fmla="*/ 455020 h 606722"/>
              <a:gd name="connsiteX10" fmla="*/ 391979 w 607639"/>
              <a:gd name="connsiteY10" fmla="*/ 451820 h 606722"/>
              <a:gd name="connsiteX11" fmla="*/ 405063 w 607639"/>
              <a:gd name="connsiteY11" fmla="*/ 429780 h 606722"/>
              <a:gd name="connsiteX12" fmla="*/ 405063 w 607639"/>
              <a:gd name="connsiteY12" fmla="*/ 176942 h 606722"/>
              <a:gd name="connsiteX13" fmla="*/ 391979 w 607639"/>
              <a:gd name="connsiteY13" fmla="*/ 154813 h 606722"/>
              <a:gd name="connsiteX14" fmla="*/ 303775 w 607639"/>
              <a:gd name="connsiteY14" fmla="*/ 0 h 606722"/>
              <a:gd name="connsiteX15" fmla="*/ 607639 w 607639"/>
              <a:gd name="connsiteY15" fmla="*/ 303317 h 606722"/>
              <a:gd name="connsiteX16" fmla="*/ 303775 w 607639"/>
              <a:gd name="connsiteY16" fmla="*/ 606722 h 606722"/>
              <a:gd name="connsiteX17" fmla="*/ 0 w 607639"/>
              <a:gd name="connsiteY17" fmla="*/ 303317 h 606722"/>
              <a:gd name="connsiteX18" fmla="*/ 303775 w 607639"/>
              <a:gd name="connsiteY1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7639" h="606722">
                <a:moveTo>
                  <a:pt x="354450" y="222564"/>
                </a:moveTo>
                <a:lnTo>
                  <a:pt x="354450" y="384088"/>
                </a:lnTo>
                <a:lnTo>
                  <a:pt x="225033" y="303326"/>
                </a:lnTo>
                <a:close/>
                <a:moveTo>
                  <a:pt x="391979" y="154813"/>
                </a:moveTo>
                <a:cubicBezTo>
                  <a:pt x="383969" y="150370"/>
                  <a:pt x="374178" y="150637"/>
                  <a:pt x="366346" y="155524"/>
                </a:cubicBezTo>
                <a:lnTo>
                  <a:pt x="163770" y="281899"/>
                </a:lnTo>
                <a:cubicBezTo>
                  <a:pt x="156382" y="286520"/>
                  <a:pt x="151932" y="294607"/>
                  <a:pt x="151932" y="303317"/>
                </a:cubicBezTo>
                <a:cubicBezTo>
                  <a:pt x="151932" y="312026"/>
                  <a:pt x="156382" y="320113"/>
                  <a:pt x="163770" y="324824"/>
                </a:cubicBezTo>
                <a:lnTo>
                  <a:pt x="366346" y="451198"/>
                </a:lnTo>
                <a:cubicBezTo>
                  <a:pt x="370440" y="453775"/>
                  <a:pt x="375068" y="455020"/>
                  <a:pt x="379786" y="455020"/>
                </a:cubicBezTo>
                <a:cubicBezTo>
                  <a:pt x="383969" y="455020"/>
                  <a:pt x="388241" y="453953"/>
                  <a:pt x="391979" y="451820"/>
                </a:cubicBezTo>
                <a:cubicBezTo>
                  <a:pt x="400079" y="447377"/>
                  <a:pt x="405063" y="438934"/>
                  <a:pt x="405063" y="429780"/>
                </a:cubicBezTo>
                <a:lnTo>
                  <a:pt x="405063" y="176942"/>
                </a:lnTo>
                <a:cubicBezTo>
                  <a:pt x="405063" y="167789"/>
                  <a:pt x="400079" y="159346"/>
                  <a:pt x="391979" y="154813"/>
                </a:cubicBezTo>
                <a:close/>
                <a:moveTo>
                  <a:pt x="303775" y="0"/>
                </a:moveTo>
                <a:cubicBezTo>
                  <a:pt x="471372" y="0"/>
                  <a:pt x="607639" y="136062"/>
                  <a:pt x="607639" y="303317"/>
                </a:cubicBezTo>
                <a:cubicBezTo>
                  <a:pt x="607639" y="470661"/>
                  <a:pt x="471372" y="606722"/>
                  <a:pt x="303775" y="606722"/>
                </a:cubicBezTo>
                <a:cubicBezTo>
                  <a:pt x="136267" y="606722"/>
                  <a:pt x="0" y="470661"/>
                  <a:pt x="0" y="303317"/>
                </a:cubicBezTo>
                <a:cubicBezTo>
                  <a:pt x="0" y="136062"/>
                  <a:pt x="136267" y="0"/>
                  <a:pt x="303775" y="0"/>
                </a:cubicBezTo>
                <a:close/>
              </a:path>
            </a:pathLst>
          </a:custGeom>
          <a:solidFill>
            <a:srgbClr val="40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199DE72C-D387-4A10-B50F-E81C588AA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19933"/>
              </p:ext>
            </p:extLst>
          </p:nvPr>
        </p:nvGraphicFramePr>
        <p:xfrm>
          <a:off x="202940" y="3291996"/>
          <a:ext cx="11525869" cy="3000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D03642A9-A9EB-42F4-9222-85922039221A}"/>
              </a:ext>
            </a:extLst>
          </p:cNvPr>
          <p:cNvSpPr/>
          <p:nvPr/>
        </p:nvSpPr>
        <p:spPr>
          <a:xfrm>
            <a:off x="914904" y="3203899"/>
            <a:ext cx="3858063" cy="2701304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38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F1126"/>
      </a:accent1>
      <a:accent2>
        <a:srgbClr val="FF5C5B"/>
      </a:accent2>
      <a:accent3>
        <a:srgbClr val="30CDFF"/>
      </a:accent3>
      <a:accent4>
        <a:srgbClr val="FF9B25"/>
      </a:accent4>
      <a:accent5>
        <a:srgbClr val="9688FF"/>
      </a:accent5>
      <a:accent6>
        <a:srgbClr val="8EA6FF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38">
    <a:dk1>
      <a:srgbClr val="000000"/>
    </a:dk1>
    <a:lt1>
      <a:srgbClr val="FFFFFF"/>
    </a:lt1>
    <a:dk2>
      <a:srgbClr val="768395"/>
    </a:dk2>
    <a:lt2>
      <a:srgbClr val="F0F0F0"/>
    </a:lt2>
    <a:accent1>
      <a:srgbClr val="CF1126"/>
    </a:accent1>
    <a:accent2>
      <a:srgbClr val="FF5C5B"/>
    </a:accent2>
    <a:accent3>
      <a:srgbClr val="30CDFF"/>
    </a:accent3>
    <a:accent4>
      <a:srgbClr val="FF9B25"/>
    </a:accent4>
    <a:accent5>
      <a:srgbClr val="9688FF"/>
    </a:accent5>
    <a:accent6>
      <a:srgbClr val="8EA6FF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38">
    <a:dk1>
      <a:srgbClr val="000000"/>
    </a:dk1>
    <a:lt1>
      <a:srgbClr val="FFFFFF"/>
    </a:lt1>
    <a:dk2>
      <a:srgbClr val="768395"/>
    </a:dk2>
    <a:lt2>
      <a:srgbClr val="F0F0F0"/>
    </a:lt2>
    <a:accent1>
      <a:srgbClr val="CF1126"/>
    </a:accent1>
    <a:accent2>
      <a:srgbClr val="FF5C5B"/>
    </a:accent2>
    <a:accent3>
      <a:srgbClr val="30CDFF"/>
    </a:accent3>
    <a:accent4>
      <a:srgbClr val="FF9B25"/>
    </a:accent4>
    <a:accent5>
      <a:srgbClr val="9688FF"/>
    </a:accent5>
    <a:accent6>
      <a:srgbClr val="8EA6F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1466</TotalTime>
  <Words>933</Words>
  <Application>Microsoft Office PowerPoint</Application>
  <PresentationFormat>宽屏</PresentationFormat>
  <Paragraphs>131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字魂59号-创粗黑</vt:lpstr>
      <vt:lpstr>Arial</vt:lpstr>
      <vt:lpstr>Calibri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13760829861@139.com</cp:lastModifiedBy>
  <cp:revision>134</cp:revision>
  <dcterms:created xsi:type="dcterms:W3CDTF">2017-08-24T04:52:10Z</dcterms:created>
  <dcterms:modified xsi:type="dcterms:W3CDTF">2021-02-06T05:45:57Z</dcterms:modified>
</cp:coreProperties>
</file>