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318" r:id="rId4"/>
    <p:sldId id="259" r:id="rId5"/>
    <p:sldId id="336" r:id="rId6"/>
    <p:sldId id="260" r:id="rId7"/>
    <p:sldId id="261" r:id="rId8"/>
    <p:sldId id="337" r:id="rId9"/>
    <p:sldId id="338" r:id="rId10"/>
    <p:sldId id="319" r:id="rId11"/>
    <p:sldId id="265" r:id="rId12"/>
    <p:sldId id="343" r:id="rId13"/>
    <p:sldId id="339" r:id="rId14"/>
    <p:sldId id="325" r:id="rId15"/>
    <p:sldId id="328" r:id="rId16"/>
    <p:sldId id="340" r:id="rId17"/>
    <p:sldId id="329" r:id="rId18"/>
    <p:sldId id="341" r:id="rId19"/>
    <p:sldId id="331" r:id="rId20"/>
    <p:sldId id="342" r:id="rId21"/>
    <p:sldId id="330" r:id="rId22"/>
    <p:sldId id="334" r:id="rId23"/>
  </p:sldIdLst>
  <p:sldSz cx="9144000" cy="6858000" type="screen4x3"/>
  <p:notesSz cx="6997700" cy="9283700"/>
  <p:custShowLst>
    <p:custShow name="Custom Show 1" id="0">
      <p:sldLst>
        <p:sld r:id="rId3"/>
        <p:sld r:id="rId8"/>
        <p:sld r:id="rId1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E2F4FF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3644" autoAdjust="0"/>
  </p:normalViewPr>
  <p:slideViewPr>
    <p:cSldViewPr snapToGrid="0">
      <p:cViewPr varScale="1">
        <p:scale>
          <a:sx n="56" d="100"/>
          <a:sy n="56" d="100"/>
        </p:scale>
        <p:origin x="1604" y="60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20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07F7F324-CC0F-4ED6-8633-6769EFA0034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5674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42B8AF00-F56B-4744-95E0-269F3D9E201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7427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70CA46DB-0C7E-4642-AF25-47E5A8E3F5BE}" type="slidenum">
              <a:rPr lang="zh-TW" altLang="en-US" sz="1200" smtClean="0"/>
              <a:pPr/>
              <a:t>1</a:t>
            </a:fld>
            <a:endParaRPr lang="en-US" altLang="zh-TW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/>
            <a:fld id="{AE5F2858-F8CA-4917-A719-6EB85C19C98C}" type="slidenum">
              <a:rPr lang="zh-TW" altLang="en-US" sz="1200"/>
              <a:pPr algn="r"/>
              <a:t>10</a:t>
            </a:fld>
            <a:endParaRPr lang="en-US" altLang="zh-TW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00675B8-5E42-403F-B256-3E5CCD05C3C7}" type="slidenum">
              <a:rPr lang="zh-TW" altLang="en-US" sz="1200" smtClean="0"/>
              <a:pPr/>
              <a:t>11</a:t>
            </a:fld>
            <a:endParaRPr lang="en-US" altLang="zh-TW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600675B8-5E42-403F-B256-3E5CCD05C3C7}" type="slidenum">
              <a:rPr lang="zh-TW" altLang="en-US" sz="1200" smtClean="0"/>
              <a:pPr/>
              <a:t>12</a:t>
            </a:fld>
            <a:endParaRPr lang="en-US" altLang="zh-TW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19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80EB68AD-1B98-46E0-83CD-4D867BC218F8}" type="slidenum">
              <a:rPr lang="zh-TW" altLang="en-US" sz="1200" smtClean="0"/>
              <a:pPr/>
              <a:t>13</a:t>
            </a:fld>
            <a:endParaRPr lang="en-US" altLang="zh-TW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/>
            <a:fld id="{062EC6E8-F108-4FF1-89F8-219AC1CA041B}" type="slidenum">
              <a:rPr lang="zh-TW" altLang="en-US" sz="1200"/>
              <a:pPr algn="r"/>
              <a:t>15</a:t>
            </a:fld>
            <a:endParaRPr lang="en-US" altLang="zh-TW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/>
            <a:fld id="{0341EDD4-E6DE-4D2C-B960-9A52701F0FED}" type="slidenum">
              <a:rPr lang="zh-TW" altLang="en-US" sz="1200"/>
              <a:pPr algn="r"/>
              <a:t>17</a:t>
            </a:fld>
            <a:endParaRPr lang="en-US" altLang="zh-TW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/>
            <a:fld id="{CF7DEA98-275E-481F-BEE5-01F13F8CBF6A}" type="slidenum">
              <a:rPr lang="zh-TW" altLang="en-US" sz="1200"/>
              <a:pPr algn="r"/>
              <a:t>19</a:t>
            </a:fld>
            <a:endParaRPr lang="en-US" altLang="zh-TW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/>
            <a:fld id="{277FD304-8B7A-4D12-8786-389FD856569C}" type="slidenum">
              <a:rPr lang="zh-TW" altLang="en-US" sz="1200"/>
              <a:pPr algn="r"/>
              <a:t>21</a:t>
            </a:fld>
            <a:endParaRPr lang="en-US" altLang="zh-TW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00264708-AC69-4E5F-8988-9C88F0221A7E}" type="slidenum">
              <a:rPr lang="zh-TW" altLang="en-US" sz="1200" smtClean="0"/>
              <a:pPr/>
              <a:t>2</a:t>
            </a:fld>
            <a:endParaRPr lang="en-US" altLang="zh-TW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B43885C2-ECA6-4295-89E1-49B251520022}" type="slidenum">
              <a:rPr lang="zh-TW" altLang="en-US" sz="1200" smtClean="0"/>
              <a:pPr/>
              <a:t>3</a:t>
            </a:fld>
            <a:endParaRPr lang="en-US" altLang="zh-TW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Join type</a:t>
            </a:r>
            <a:r>
              <a:rPr lang="en-US" altLang="zh-TW" sz="1200" dirty="0">
                <a:solidFill>
                  <a:srgbClr val="FF0000"/>
                </a:solidFill>
              </a:rPr>
              <a:t> –</a:t>
            </a:r>
            <a:r>
              <a:rPr lang="zh-TW" altLang="en-US" sz="1200" dirty="0">
                <a:solidFill>
                  <a:srgbClr val="FF0000"/>
                </a:solidFill>
              </a:rPr>
              <a:t>沒</a:t>
            </a:r>
            <a:r>
              <a:rPr lang="en-US" altLang="zh-TW" sz="1200" dirty="0">
                <a:solidFill>
                  <a:srgbClr val="FF0000"/>
                </a:solidFill>
              </a:rPr>
              <a:t>match</a:t>
            </a:r>
            <a:r>
              <a:rPr lang="zh-TW" altLang="en-US" sz="1200" dirty="0">
                <a:solidFill>
                  <a:srgbClr val="FF0000"/>
                </a:solidFill>
              </a:rPr>
              <a:t>者處理方式</a:t>
            </a:r>
            <a:endParaRPr lang="en-US" altLang="zh-TW" sz="1200" dirty="0">
              <a:solidFill>
                <a:srgbClr val="FF0000"/>
              </a:solidFill>
            </a:endParaRPr>
          </a:p>
          <a:p>
            <a:r>
              <a:rPr lang="en-US" altLang="zh-TW" sz="1200" b="1" dirty="0">
                <a:solidFill>
                  <a:srgbClr val="00B050"/>
                </a:solidFill>
              </a:rPr>
              <a:t>Join condition-</a:t>
            </a:r>
            <a:r>
              <a:rPr lang="zh-TW" altLang="en-US" sz="1200" b="1" dirty="0">
                <a:solidFill>
                  <a:srgbClr val="00B050"/>
                </a:solidFill>
              </a:rPr>
              <a:t>決定誰</a:t>
            </a:r>
            <a:r>
              <a:rPr lang="en-US" altLang="zh-TW" sz="1200" b="1" dirty="0">
                <a:solidFill>
                  <a:srgbClr val="00B050"/>
                </a:solidFill>
              </a:rPr>
              <a:t>match</a:t>
            </a:r>
            <a:r>
              <a:rPr lang="zh-TW" altLang="en-US" sz="1200" b="1" dirty="0">
                <a:solidFill>
                  <a:srgbClr val="00B050"/>
                </a:solidFill>
              </a:rPr>
              <a:t>以及呈現那些</a:t>
            </a:r>
            <a:r>
              <a:rPr lang="en-US" altLang="zh-TW" sz="1200" b="1" dirty="0">
                <a:solidFill>
                  <a:srgbClr val="00B050"/>
                </a:solidFill>
              </a:rPr>
              <a:t>attributes</a:t>
            </a:r>
            <a:endParaRPr lang="zh-TW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39D35AA-F5BB-4BEB-8050-837232DEAF76}" type="slidenum">
              <a:rPr lang="zh-TW" altLang="en-US" sz="1200" smtClean="0"/>
              <a:pPr/>
              <a:t>4</a:t>
            </a:fld>
            <a:endParaRPr lang="en-US" altLang="zh-TW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E39D35AA-F5BB-4BEB-8050-837232DEAF76}" type="slidenum">
              <a:rPr lang="zh-TW" altLang="en-US" sz="1200" smtClean="0"/>
              <a:pPr/>
              <a:t>5</a:t>
            </a:fld>
            <a:endParaRPr lang="en-US" altLang="zh-TW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C379A50C-6AC7-40D4-8E69-92DED248001F}" type="slidenum">
              <a:rPr lang="zh-TW" altLang="en-US" sz="1200" smtClean="0"/>
              <a:pPr/>
              <a:t>6</a:t>
            </a:fld>
            <a:endParaRPr lang="en-US" altLang="zh-TW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80EB68AD-1B98-46E0-83CD-4D867BC218F8}" type="slidenum">
              <a:rPr lang="zh-TW" altLang="en-US" sz="1200" smtClean="0"/>
              <a:pPr/>
              <a:t>7</a:t>
            </a:fld>
            <a:endParaRPr lang="en-US" altLang="zh-TW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80EB68AD-1B98-46E0-83CD-4D867BC218F8}" type="slidenum">
              <a:rPr lang="zh-TW" altLang="en-US" sz="1200" smtClean="0"/>
              <a:pPr/>
              <a:t>8</a:t>
            </a:fld>
            <a:endParaRPr lang="en-US" altLang="zh-TW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80EB68AD-1B98-46E0-83CD-4D867BC218F8}" type="slidenum">
              <a:rPr lang="zh-TW" altLang="en-US" sz="1200" smtClean="0"/>
              <a:pPr/>
              <a:t>9</a:t>
            </a:fld>
            <a:endParaRPr lang="en-US" altLang="zh-TW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6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</a:t>
            </a:r>
            <a:r>
              <a:rPr 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2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EA2370FA-044F-4064-81D9-AA92B0CF167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9" name="圖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8472"/>
            <a:ext cx="1475884" cy="184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61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E8BFA-1F0B-46BC-A650-B7AD29CCA60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043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F186E-9F0E-4B14-9549-D6B9F9D0512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820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79D07-7CB4-4BA0-BB97-E2D3736574A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87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EBCEE-CA3D-4FDE-8389-A5724110CD7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938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ABC37-1825-4DD8-B677-5BA9486E1FD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267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61DF2-54EB-4274-BBC2-E77070A2093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302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F2B31-7466-470E-9865-12E5B7B8F65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984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99BE8-B0FB-4830-B656-289C2D71EF4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796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09422-DE15-412F-B255-AC7BEF5991C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459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E524A-9A27-4A6E-8677-9D68356581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167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807324B-A659-49EC-A5DD-38B5182CEE4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000" b="1">
                <a:solidFill>
                  <a:schemeClr val="tx2"/>
                </a:solidFill>
              </a:rPr>
              <a:t>4.</a:t>
            </a:r>
            <a:fld id="{C2D531F8-5E6E-4CC5-ACD6-828CCC93AC33}" type="slidenum">
              <a:rPr lang="en-US" altLang="zh-TW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 b="1">
              <a:solidFill>
                <a:schemeClr val="tx2"/>
              </a:solidFill>
            </a:endParaRPr>
          </a:p>
        </p:txBody>
      </p:sp>
      <p:sp>
        <p:nvSpPr>
          <p:cNvPr id="4280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28039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  <a:ea typeface="+mn-ea"/>
              </a:rPr>
              <a:t>Database System Concepts - 6</a:t>
            </a:r>
            <a:r>
              <a:rPr lang="en-US" sz="1000" b="1" baseline="30000">
                <a:solidFill>
                  <a:schemeClr val="tx2"/>
                </a:solidFill>
                <a:ea typeface="+mn-ea"/>
              </a:rPr>
              <a:t>th</a:t>
            </a:r>
            <a:r>
              <a:rPr lang="en-US" sz="1000" b="1">
                <a:solidFill>
                  <a:schemeClr val="tx2"/>
                </a:solidFill>
                <a:ea typeface="+mn-ea"/>
              </a:rPr>
              <a:t> Edition</a:t>
            </a:r>
          </a:p>
        </p:txBody>
      </p:sp>
      <p:sp>
        <p:nvSpPr>
          <p:cNvPr id="42804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pic>
        <p:nvPicPr>
          <p:cNvPr id="10" name="圖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8472"/>
            <a:ext cx="773537" cy="96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itchFamily="18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9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Chapter 4: Intermediate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8188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Inner Join on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1100" y="2489200"/>
            <a:ext cx="6619875" cy="688975"/>
          </a:xfrm>
        </p:spPr>
        <p:txBody>
          <a:bodyPr/>
          <a:lstStyle/>
          <a:p>
            <a:r>
              <a:rPr lang="en-US" altLang="zh-TW" sz="2200" i="1" dirty="0"/>
              <a:t>course </a:t>
            </a:r>
            <a:r>
              <a:rPr lang="en-US" altLang="zh-TW" sz="2200" b="1" dirty="0">
                <a:solidFill>
                  <a:srgbClr val="FF0000"/>
                </a:solidFill>
              </a:rPr>
              <a:t>inner join </a:t>
            </a:r>
            <a:r>
              <a:rPr lang="en-US" altLang="zh-TW" sz="2200" i="1" dirty="0" err="1"/>
              <a:t>prereq</a:t>
            </a:r>
            <a:r>
              <a:rPr lang="en-US" altLang="zh-TW" sz="2200" i="1" dirty="0"/>
              <a:t> </a:t>
            </a:r>
            <a:r>
              <a:rPr lang="en-US" altLang="zh-TW" sz="2200" b="1" dirty="0">
                <a:solidFill>
                  <a:srgbClr val="00B050"/>
                </a:solidFill>
              </a:rPr>
              <a:t>on</a:t>
            </a:r>
            <a:br>
              <a:rPr lang="en-US" altLang="zh-TW" sz="2200" b="1" dirty="0"/>
            </a:br>
            <a:r>
              <a:rPr lang="en-US" altLang="zh-TW" sz="2200" i="1" dirty="0" err="1"/>
              <a:t>course.course_id</a:t>
            </a:r>
            <a:r>
              <a:rPr lang="en-US" altLang="zh-TW" sz="2200" i="1" dirty="0"/>
              <a:t>=</a:t>
            </a:r>
            <a:r>
              <a:rPr lang="en-US" altLang="zh-TW" sz="2200" i="1" dirty="0" err="1"/>
              <a:t>prereq.course_id</a:t>
            </a:r>
            <a:endParaRPr lang="en-US" altLang="zh-TW" sz="2200" i="1" dirty="0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638384" y="4449693"/>
            <a:ext cx="8196262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altLang="zh-TW" sz="2200"/>
              <a:t>What is the difference between the above and a natural join?</a:t>
            </a: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endParaRPr kumimoji="1" lang="zh-TW" altLang="en-US" sz="2000"/>
          </a:p>
        </p:txBody>
      </p:sp>
      <p:grpSp>
        <p:nvGrpSpPr>
          <p:cNvPr id="13317" name="群組 8"/>
          <p:cNvGrpSpPr>
            <a:grpSpLocks/>
          </p:cNvGrpSpPr>
          <p:nvPr/>
        </p:nvGrpSpPr>
        <p:grpSpPr bwMode="auto">
          <a:xfrm>
            <a:off x="1604963" y="3289300"/>
            <a:ext cx="6464300" cy="1003300"/>
            <a:chOff x="1604963" y="3289300"/>
            <a:chExt cx="6464300" cy="1003300"/>
          </a:xfrm>
        </p:grpSpPr>
        <p:pic>
          <p:nvPicPr>
            <p:cNvPr id="13324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963" y="3289300"/>
              <a:ext cx="6464300" cy="1003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29" t="4582" r="6110" b="71706"/>
            <a:stretch>
              <a:fillRect/>
            </a:stretch>
          </p:blipFill>
          <p:spPr bwMode="auto">
            <a:xfrm>
              <a:off x="6038698" y="3351213"/>
              <a:ext cx="985838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1147929"/>
            <a:ext cx="4329112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1096963"/>
            <a:ext cx="22336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群組 9"/>
          <p:cNvGrpSpPr>
            <a:grpSpLocks/>
          </p:cNvGrpSpPr>
          <p:nvPr/>
        </p:nvGrpSpPr>
        <p:grpSpPr bwMode="auto">
          <a:xfrm>
            <a:off x="1579563" y="5081588"/>
            <a:ext cx="6605587" cy="1003300"/>
            <a:chOff x="1604963" y="3289300"/>
            <a:chExt cx="6464300" cy="1003300"/>
          </a:xfrm>
        </p:grpSpPr>
        <p:pic>
          <p:nvPicPr>
            <p:cNvPr id="13322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963" y="3289300"/>
              <a:ext cx="6464300" cy="1003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3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29" t="4582" r="6110" b="71706"/>
            <a:stretch>
              <a:fillRect/>
            </a:stretch>
          </p:blipFill>
          <p:spPr bwMode="auto">
            <a:xfrm>
              <a:off x="6038698" y="3351213"/>
              <a:ext cx="985838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21" name="矩形 12"/>
          <p:cNvSpPr>
            <a:spLocks noChangeArrowheads="1"/>
          </p:cNvSpPr>
          <p:nvPr/>
        </p:nvSpPr>
        <p:spPr bwMode="auto">
          <a:xfrm>
            <a:off x="7159625" y="4851400"/>
            <a:ext cx="1025525" cy="1549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zh-TW" altLang="en-US"/>
          </a:p>
        </p:txBody>
      </p:sp>
      <p:sp>
        <p:nvSpPr>
          <p:cNvPr id="14" name="矩形 13"/>
          <p:cNvSpPr/>
          <p:nvPr/>
        </p:nvSpPr>
        <p:spPr bwMode="auto">
          <a:xfrm>
            <a:off x="503829" y="1517815"/>
            <a:ext cx="4333284" cy="499731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634333" y="1471889"/>
            <a:ext cx="2166642" cy="499731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18508" y="3351214"/>
            <a:ext cx="2050755" cy="298616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133774" y="5143500"/>
            <a:ext cx="983816" cy="287183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968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Outer Join on 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898098" y="2186024"/>
            <a:ext cx="68008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altLang="zh-TW" sz="2400" i="1" dirty="0"/>
              <a:t>course </a:t>
            </a:r>
            <a:r>
              <a:rPr kumimoji="1" lang="en-US" altLang="zh-TW" sz="2400" b="1" dirty="0">
                <a:solidFill>
                  <a:srgbClr val="FF0000"/>
                </a:solidFill>
              </a:rPr>
              <a:t>left outer join</a:t>
            </a:r>
            <a:r>
              <a:rPr kumimoji="1" lang="en-US" altLang="zh-TW" sz="2400" i="1" dirty="0">
                <a:solidFill>
                  <a:srgbClr val="FF0000"/>
                </a:solidFill>
              </a:rPr>
              <a:t> </a:t>
            </a:r>
            <a:r>
              <a:rPr kumimoji="1" lang="en-US" altLang="zh-TW" sz="2400" i="1" dirty="0" err="1"/>
              <a:t>prereq</a:t>
            </a:r>
            <a:r>
              <a:rPr kumimoji="1" lang="en-US" altLang="zh-TW" sz="2400" i="1" dirty="0"/>
              <a:t> </a:t>
            </a:r>
            <a:r>
              <a:rPr kumimoji="1" lang="en-US" altLang="zh-TW" sz="2400" b="1" dirty="0">
                <a:solidFill>
                  <a:srgbClr val="00B050"/>
                </a:solidFill>
              </a:rPr>
              <a:t>on</a:t>
            </a:r>
            <a:br>
              <a:rPr kumimoji="1" lang="en-US" altLang="zh-TW" sz="2400" i="1" dirty="0"/>
            </a:br>
            <a:r>
              <a:rPr kumimoji="1" lang="en-US" altLang="zh-TW" sz="2400" i="1" dirty="0" err="1"/>
              <a:t>course.course_id</a:t>
            </a:r>
            <a:r>
              <a:rPr kumimoji="1" lang="en-US" altLang="zh-TW" sz="2400" i="1" dirty="0"/>
              <a:t> = </a:t>
            </a:r>
            <a:r>
              <a:rPr kumimoji="1" lang="en-US" altLang="zh-TW" sz="2400" i="1" dirty="0" err="1"/>
              <a:t>prereq.course_id</a:t>
            </a:r>
            <a:endParaRPr kumimoji="1" lang="en-US" altLang="zh-TW" sz="2400" i="1" dirty="0"/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endParaRPr kumimoji="1" lang="zh-TW" altLang="en-US" sz="2400" i="1" dirty="0"/>
          </a:p>
        </p:txBody>
      </p:sp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97" y="961065"/>
            <a:ext cx="4067692" cy="112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889" y="961065"/>
            <a:ext cx="2026168" cy="108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6" name="群組 9"/>
          <p:cNvGrpSpPr>
            <a:grpSpLocks/>
          </p:cNvGrpSpPr>
          <p:nvPr/>
        </p:nvGrpSpPr>
        <p:grpSpPr bwMode="auto">
          <a:xfrm>
            <a:off x="1234648" y="4720522"/>
            <a:ext cx="6464300" cy="1305363"/>
            <a:chOff x="1492986" y="4598871"/>
            <a:chExt cx="6589712" cy="1266825"/>
          </a:xfrm>
        </p:grpSpPr>
        <p:pic>
          <p:nvPicPr>
            <p:cNvPr id="15367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2986" y="4598871"/>
              <a:ext cx="6589712" cy="126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8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29" t="4582" r="6110" b="71706"/>
            <a:stretch>
              <a:fillRect/>
            </a:stretch>
          </p:blipFill>
          <p:spPr bwMode="auto">
            <a:xfrm>
              <a:off x="6031844" y="4641037"/>
              <a:ext cx="1007456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群組 8"/>
          <p:cNvGrpSpPr>
            <a:grpSpLocks/>
          </p:cNvGrpSpPr>
          <p:nvPr/>
        </p:nvGrpSpPr>
        <p:grpSpPr bwMode="auto">
          <a:xfrm>
            <a:off x="1234648" y="3093352"/>
            <a:ext cx="6464300" cy="1003300"/>
            <a:chOff x="1566436" y="2288059"/>
            <a:chExt cx="6464300" cy="1003300"/>
          </a:xfrm>
        </p:grpSpPr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29" t="4582" r="6110" b="71706"/>
            <a:stretch>
              <a:fillRect/>
            </a:stretch>
          </p:blipFill>
          <p:spPr bwMode="auto">
            <a:xfrm>
              <a:off x="6018913" y="2383651"/>
              <a:ext cx="985838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6436" y="2288059"/>
              <a:ext cx="6464300" cy="1003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文字方塊 1"/>
          <p:cNvSpPr txBox="1"/>
          <p:nvPr/>
        </p:nvSpPr>
        <p:spPr>
          <a:xfrm>
            <a:off x="2318729" y="2186024"/>
            <a:ext cx="1979793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inner join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35125" y="5690517"/>
            <a:ext cx="6464300" cy="335368"/>
          </a:xfrm>
          <a:prstGeom prst="rect">
            <a:avLst/>
          </a:prstGeom>
          <a:solidFill>
            <a:srgbClr val="92D050">
              <a:alpha val="44000"/>
            </a:srgbClr>
          </a:solidFill>
          <a:ln w="412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437889" y="1785038"/>
            <a:ext cx="2026168" cy="208033"/>
          </a:xfrm>
          <a:prstGeom prst="rect">
            <a:avLst/>
          </a:prstGeom>
          <a:solidFill>
            <a:srgbClr val="92D050">
              <a:alpha val="44000"/>
            </a:srgbClr>
          </a:solidFill>
          <a:ln w="412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953497" y="1816940"/>
            <a:ext cx="4067692" cy="270311"/>
          </a:xfrm>
          <a:prstGeom prst="rect">
            <a:avLst/>
          </a:prstGeom>
          <a:solidFill>
            <a:srgbClr val="92D050">
              <a:alpha val="44000"/>
            </a:srgbClr>
          </a:solidFill>
          <a:ln w="412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3" name="向下箭號 2"/>
          <p:cNvSpPr/>
          <p:nvPr/>
        </p:nvSpPr>
        <p:spPr bwMode="auto">
          <a:xfrm>
            <a:off x="4298522" y="4289605"/>
            <a:ext cx="392748" cy="28495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968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Outer Join on 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898098" y="2186024"/>
            <a:ext cx="68008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altLang="zh-TW" sz="2400" i="1" dirty="0"/>
              <a:t>course </a:t>
            </a:r>
            <a:r>
              <a:rPr kumimoji="1" lang="en-US" altLang="zh-TW" sz="2400" b="1" dirty="0">
                <a:solidFill>
                  <a:srgbClr val="FF0000"/>
                </a:solidFill>
              </a:rPr>
              <a:t>left outer join</a:t>
            </a:r>
            <a:r>
              <a:rPr kumimoji="1" lang="en-US" altLang="zh-TW" sz="2400" i="1" dirty="0">
                <a:solidFill>
                  <a:srgbClr val="FF0000"/>
                </a:solidFill>
              </a:rPr>
              <a:t> </a:t>
            </a:r>
            <a:r>
              <a:rPr kumimoji="1" lang="en-US" altLang="zh-TW" sz="2400" i="1" dirty="0" err="1"/>
              <a:t>prereq</a:t>
            </a:r>
            <a:r>
              <a:rPr kumimoji="1" lang="en-US" altLang="zh-TW" sz="2400" i="1" dirty="0"/>
              <a:t> </a:t>
            </a:r>
            <a:r>
              <a:rPr kumimoji="1" lang="en-US" altLang="zh-TW" sz="2400" b="1" dirty="0">
                <a:solidFill>
                  <a:srgbClr val="00B050"/>
                </a:solidFill>
              </a:rPr>
              <a:t>on</a:t>
            </a:r>
            <a:br>
              <a:rPr kumimoji="1" lang="en-US" altLang="zh-TW" sz="2400" i="1" dirty="0"/>
            </a:br>
            <a:r>
              <a:rPr kumimoji="1" lang="en-US" altLang="zh-TW" sz="2400" i="1" dirty="0" err="1"/>
              <a:t>course.course_id</a:t>
            </a:r>
            <a:r>
              <a:rPr kumimoji="1" lang="en-US" altLang="zh-TW" sz="2400" i="1" dirty="0"/>
              <a:t> = </a:t>
            </a:r>
            <a:r>
              <a:rPr kumimoji="1" lang="en-US" altLang="zh-TW" sz="2400" i="1" dirty="0" err="1"/>
              <a:t>prereq.prereq_id</a:t>
            </a:r>
            <a:endParaRPr kumimoji="1" lang="en-US" altLang="zh-TW" sz="2400" i="1" dirty="0"/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endParaRPr kumimoji="1" lang="zh-TW" altLang="en-US" sz="2400" i="1" dirty="0"/>
          </a:p>
        </p:txBody>
      </p:sp>
      <p:pic>
        <p:nvPicPr>
          <p:cNvPr id="1536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889" y="961065"/>
            <a:ext cx="2026168" cy="108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318729" y="2224467"/>
            <a:ext cx="1979793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inner join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向下箭號 2"/>
          <p:cNvSpPr/>
          <p:nvPr/>
        </p:nvSpPr>
        <p:spPr bwMode="auto">
          <a:xfrm>
            <a:off x="4298522" y="4289605"/>
            <a:ext cx="392748" cy="28495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pic>
        <p:nvPicPr>
          <p:cNvPr id="17" name="Picture 3" descr="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97"/>
          <a:stretch/>
        </p:blipFill>
        <p:spPr bwMode="auto">
          <a:xfrm>
            <a:off x="337958" y="943070"/>
            <a:ext cx="4881642" cy="119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 bwMode="auto">
          <a:xfrm>
            <a:off x="5437889" y="1308765"/>
            <a:ext cx="2026169" cy="684306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81826" y="1264155"/>
            <a:ext cx="4837774" cy="246593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81826" y="1888025"/>
            <a:ext cx="4837774" cy="246593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1130659" y="3077660"/>
            <a:ext cx="6877992" cy="1080047"/>
            <a:chOff x="1329442" y="3075787"/>
            <a:chExt cx="6877992" cy="1080047"/>
          </a:xfrm>
        </p:grpSpPr>
        <p:pic>
          <p:nvPicPr>
            <p:cNvPr id="2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1266" y="3075787"/>
              <a:ext cx="2026168" cy="1080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3" descr="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430"/>
            <a:stretch/>
          </p:blipFill>
          <p:spPr bwMode="auto">
            <a:xfrm>
              <a:off x="1329442" y="3093352"/>
              <a:ext cx="4881642" cy="554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3" descr="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061" b="62997"/>
            <a:stretch/>
          </p:blipFill>
          <p:spPr bwMode="auto">
            <a:xfrm>
              <a:off x="1329442" y="3668916"/>
              <a:ext cx="4881642" cy="232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" descr="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061" b="62997"/>
            <a:stretch/>
          </p:blipFill>
          <p:spPr bwMode="auto">
            <a:xfrm>
              <a:off x="1329442" y="3911405"/>
              <a:ext cx="4881642" cy="232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14"/>
          <p:cNvSpPr/>
          <p:nvPr/>
        </p:nvSpPr>
        <p:spPr bwMode="auto">
          <a:xfrm>
            <a:off x="381824" y="1512212"/>
            <a:ext cx="4837775" cy="375813"/>
          </a:xfrm>
          <a:prstGeom prst="rect">
            <a:avLst/>
          </a:prstGeom>
          <a:solidFill>
            <a:srgbClr val="92D050">
              <a:alpha val="44000"/>
            </a:srgbClr>
          </a:solidFill>
          <a:ln w="412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pic>
        <p:nvPicPr>
          <p:cNvPr id="32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16"/>
          <a:stretch/>
        </p:blipFill>
        <p:spPr bwMode="auto">
          <a:xfrm>
            <a:off x="5982483" y="5764696"/>
            <a:ext cx="2026168" cy="49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1130659" y="4718649"/>
            <a:ext cx="6877992" cy="1554220"/>
            <a:chOff x="1130659" y="4718649"/>
            <a:chExt cx="6877992" cy="1554220"/>
          </a:xfrm>
        </p:grpSpPr>
        <p:grpSp>
          <p:nvGrpSpPr>
            <p:cNvPr id="26" name="群組 25"/>
            <p:cNvGrpSpPr/>
            <p:nvPr/>
          </p:nvGrpSpPr>
          <p:grpSpPr>
            <a:xfrm>
              <a:off x="1130659" y="4718649"/>
              <a:ext cx="6877992" cy="1080047"/>
              <a:chOff x="1329442" y="3075787"/>
              <a:chExt cx="6877992" cy="1080047"/>
            </a:xfrm>
          </p:grpSpPr>
          <p:pic>
            <p:nvPicPr>
              <p:cNvPr id="27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1266" y="3075787"/>
                <a:ext cx="2026168" cy="10800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3" descr="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3430"/>
              <a:stretch/>
            </p:blipFill>
            <p:spPr bwMode="auto">
              <a:xfrm>
                <a:off x="1329442" y="3093352"/>
                <a:ext cx="4881642" cy="554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3" descr="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061" b="62997"/>
              <a:stretch/>
            </p:blipFill>
            <p:spPr bwMode="auto">
              <a:xfrm>
                <a:off x="1329442" y="3668916"/>
                <a:ext cx="4881642" cy="232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3" descr="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061" b="62997"/>
              <a:stretch/>
            </p:blipFill>
            <p:spPr bwMode="auto">
              <a:xfrm>
                <a:off x="1329442" y="3911405"/>
                <a:ext cx="4881642" cy="232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1" name="Picture 3" descr="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37" b="69595"/>
            <a:stretch/>
          </p:blipFill>
          <p:spPr bwMode="auto">
            <a:xfrm>
              <a:off x="1136813" y="5796756"/>
              <a:ext cx="4881642" cy="417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文字方塊 4"/>
            <p:cNvSpPr txBox="1"/>
            <p:nvPr/>
          </p:nvSpPr>
          <p:spPr>
            <a:xfrm>
              <a:off x="6130301" y="5738925"/>
              <a:ext cx="757516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400" i="1" dirty="0"/>
                <a:t>null </a:t>
              </a:r>
            </a:p>
            <a:p>
              <a:r>
                <a:rPr lang="en-US" altLang="zh-TW" sz="1400" i="1" dirty="0"/>
                <a:t>null</a:t>
              </a:r>
              <a:endParaRPr lang="zh-TW" altLang="en-US" sz="1400" i="1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7035635" y="5749649"/>
              <a:ext cx="757516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400" i="1" dirty="0"/>
                <a:t>null </a:t>
              </a:r>
            </a:p>
            <a:p>
              <a:r>
                <a:rPr lang="en-US" altLang="zh-TW" sz="1400" i="1" dirty="0"/>
                <a:t>null</a:t>
              </a:r>
              <a:endParaRPr lang="zh-TW" altLang="en-US" sz="1400" i="1" dirty="0"/>
            </a:p>
          </p:txBody>
        </p:sp>
      </p:grpSp>
      <p:sp>
        <p:nvSpPr>
          <p:cNvPr id="36" name="矩形 35"/>
          <p:cNvSpPr/>
          <p:nvPr/>
        </p:nvSpPr>
        <p:spPr bwMode="auto">
          <a:xfrm>
            <a:off x="1152592" y="5779825"/>
            <a:ext cx="6856059" cy="444621"/>
          </a:xfrm>
          <a:prstGeom prst="rect">
            <a:avLst/>
          </a:prstGeom>
          <a:solidFill>
            <a:srgbClr val="92D050">
              <a:alpha val="44000"/>
            </a:srgbClr>
          </a:solidFill>
          <a:ln w="412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7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Inner Join using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57237" y="3760788"/>
            <a:ext cx="7451097" cy="96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zh-TW" altLang="en-US" sz="2000" i="1" dirty="0"/>
              <a:t>  </a:t>
            </a:r>
            <a:r>
              <a:rPr kumimoji="1" lang="en-US" altLang="zh-TW" sz="2400" i="1" dirty="0"/>
              <a:t>course</a:t>
            </a:r>
            <a:r>
              <a:rPr kumimoji="1" lang="en-US" altLang="zh-TW" sz="2400" dirty="0"/>
              <a:t> </a:t>
            </a:r>
            <a:r>
              <a:rPr kumimoji="1" lang="en-US" altLang="zh-TW" sz="2400" b="1" dirty="0">
                <a:solidFill>
                  <a:srgbClr val="FF0000"/>
                </a:solidFill>
              </a:rPr>
              <a:t>inner join</a:t>
            </a:r>
            <a:r>
              <a:rPr kumimoji="1" lang="en-US" altLang="zh-TW" sz="2400" dirty="0">
                <a:solidFill>
                  <a:srgbClr val="FF0000"/>
                </a:solidFill>
              </a:rPr>
              <a:t> </a:t>
            </a:r>
            <a:r>
              <a:rPr kumimoji="1" lang="en-US" altLang="zh-TW" sz="2400" i="1" dirty="0" err="1"/>
              <a:t>prereq</a:t>
            </a:r>
            <a:r>
              <a:rPr kumimoji="1" lang="en-US" altLang="zh-TW" sz="2400" i="1" dirty="0"/>
              <a:t> </a:t>
            </a:r>
            <a:r>
              <a:rPr kumimoji="1" lang="en-US" altLang="zh-TW" sz="2400" b="1" dirty="0">
                <a:solidFill>
                  <a:srgbClr val="00B050"/>
                </a:solidFill>
              </a:rPr>
              <a:t>using </a:t>
            </a:r>
            <a:r>
              <a:rPr kumimoji="1" lang="en-US" altLang="zh-TW" sz="2400" dirty="0"/>
              <a:t>(</a:t>
            </a:r>
            <a:r>
              <a:rPr kumimoji="1" lang="en-US" altLang="zh-TW" sz="2400" i="1" dirty="0" err="1"/>
              <a:t>course_id</a:t>
            </a:r>
            <a:r>
              <a:rPr kumimoji="1" lang="en-US" altLang="zh-TW" sz="2400" dirty="0"/>
              <a:t>)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zh-TW" sz="2400" dirty="0"/>
          </a:p>
        </p:txBody>
      </p:sp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944688"/>
            <a:ext cx="4329113" cy="1198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1976438"/>
            <a:ext cx="223361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538912" y="4761578"/>
            <a:ext cx="10826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 bwMode="auto">
          <a:xfrm>
            <a:off x="472079" y="2321884"/>
            <a:ext cx="4333284" cy="499731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59438" y="2343150"/>
            <a:ext cx="2233612" cy="499731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72079" y="1976439"/>
            <a:ext cx="969778" cy="345446"/>
          </a:xfrm>
          <a:prstGeom prst="rect">
            <a:avLst/>
          </a:prstGeom>
          <a:solidFill>
            <a:srgbClr val="FF0000">
              <a:alpha val="41000"/>
            </a:srgbClr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659438" y="2016810"/>
            <a:ext cx="1116806" cy="345446"/>
          </a:xfrm>
          <a:prstGeom prst="rect">
            <a:avLst/>
          </a:prstGeom>
          <a:solidFill>
            <a:srgbClr val="FF0000">
              <a:alpha val="41000"/>
            </a:srgbClr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4721051"/>
            <a:ext cx="595630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 bwMode="auto">
          <a:xfrm>
            <a:off x="1665288" y="5784160"/>
            <a:ext cx="5956299" cy="3614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013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Outer Join using</a:t>
            </a:r>
            <a:endParaRPr lang="zh-TW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6"/>
          <p:cNvSpPr>
            <a:spLocks noChangeArrowheads="1"/>
          </p:cNvSpPr>
          <p:nvPr/>
        </p:nvSpPr>
        <p:spPr bwMode="auto">
          <a:xfrm>
            <a:off x="790575" y="3363913"/>
            <a:ext cx="7807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zh-TW" altLang="en-US" sz="1800" i="1" dirty="0"/>
              <a:t>   </a:t>
            </a:r>
            <a:r>
              <a:rPr kumimoji="1" lang="en-US" altLang="zh-TW" sz="2400" i="1" dirty="0"/>
              <a:t>course</a:t>
            </a:r>
            <a:r>
              <a:rPr kumimoji="1" lang="en-US" altLang="zh-TW" sz="2400" b="1" dirty="0"/>
              <a:t> </a:t>
            </a:r>
            <a:r>
              <a:rPr kumimoji="1" lang="en-US" altLang="zh-TW" sz="2400" b="1" dirty="0">
                <a:solidFill>
                  <a:srgbClr val="FF0000"/>
                </a:solidFill>
              </a:rPr>
              <a:t>full outer join </a:t>
            </a:r>
            <a:r>
              <a:rPr kumimoji="1" lang="en-US" altLang="zh-TW" sz="2400" i="1" dirty="0" err="1"/>
              <a:t>prereq</a:t>
            </a:r>
            <a:r>
              <a:rPr kumimoji="1" lang="en-US" altLang="zh-TW" sz="2400" i="1" dirty="0"/>
              <a:t> </a:t>
            </a:r>
            <a:r>
              <a:rPr kumimoji="1" lang="en-US" altLang="zh-TW" sz="2400" b="1" dirty="0">
                <a:solidFill>
                  <a:srgbClr val="00B050"/>
                </a:solidFill>
              </a:rPr>
              <a:t>using</a:t>
            </a:r>
            <a:r>
              <a:rPr kumimoji="1" lang="en-US" altLang="zh-TW" sz="2400" b="1" dirty="0"/>
              <a:t> </a:t>
            </a:r>
            <a:r>
              <a:rPr kumimoji="1" lang="en-US" altLang="zh-TW" sz="2400" dirty="0"/>
              <a:t>(</a:t>
            </a:r>
            <a:r>
              <a:rPr kumimoji="1" lang="en-US" altLang="zh-TW" sz="2400" i="1" dirty="0" err="1"/>
              <a:t>course_id</a:t>
            </a:r>
            <a:r>
              <a:rPr kumimoji="1" lang="en-US" altLang="zh-TW" sz="2400" dirty="0"/>
              <a:t>)</a:t>
            </a:r>
          </a:p>
        </p:txBody>
      </p:sp>
      <p:pic>
        <p:nvPicPr>
          <p:cNvPr id="1434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4059238"/>
            <a:ext cx="5859463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437313" y="4129088"/>
            <a:ext cx="98583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774825"/>
            <a:ext cx="4329112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88" y="1778000"/>
            <a:ext cx="223361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658813" y="1803716"/>
            <a:ext cx="969778" cy="345446"/>
          </a:xfrm>
          <a:prstGeom prst="rect">
            <a:avLst/>
          </a:prstGeom>
          <a:solidFill>
            <a:srgbClr val="FF0000">
              <a:alpha val="41000"/>
            </a:srgbClr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716588" y="1844087"/>
            <a:ext cx="1116806" cy="305075"/>
          </a:xfrm>
          <a:prstGeom prst="rect">
            <a:avLst/>
          </a:prstGeom>
          <a:solidFill>
            <a:srgbClr val="FF0000">
              <a:alpha val="41000"/>
            </a:srgbClr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58813" y="2638020"/>
            <a:ext cx="4329113" cy="335368"/>
          </a:xfrm>
          <a:prstGeom prst="rect">
            <a:avLst/>
          </a:prstGeom>
          <a:solidFill>
            <a:srgbClr val="92D050">
              <a:alpha val="44000"/>
            </a:srgbClr>
          </a:solidFill>
          <a:ln w="412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716589" y="2633257"/>
            <a:ext cx="2164556" cy="335368"/>
          </a:xfrm>
          <a:prstGeom prst="rect">
            <a:avLst/>
          </a:prstGeom>
          <a:solidFill>
            <a:srgbClr val="92D050">
              <a:alpha val="44000"/>
            </a:srgbClr>
          </a:solidFill>
          <a:ln w="412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657350" y="5044523"/>
            <a:ext cx="5765800" cy="541890"/>
          </a:xfrm>
          <a:prstGeom prst="rect">
            <a:avLst/>
          </a:prstGeom>
          <a:solidFill>
            <a:srgbClr val="92D050">
              <a:alpha val="44000"/>
            </a:srgbClr>
          </a:solidFill>
          <a:ln w="412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58813" y="2163540"/>
            <a:ext cx="4333284" cy="499731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716588" y="2167527"/>
            <a:ext cx="2233612" cy="499731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657349" y="4429125"/>
            <a:ext cx="5859463" cy="615398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0127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Examples of Joins</a:t>
            </a:r>
          </a:p>
        </p:txBody>
      </p:sp>
      <p:pic>
        <p:nvPicPr>
          <p:cNvPr id="16387" name="Picture 3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622425"/>
            <a:ext cx="3735388" cy="31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3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638" y="925513"/>
            <a:ext cx="4805362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232236" y="3658746"/>
            <a:ext cx="3626515" cy="243403"/>
          </a:xfrm>
          <a:prstGeom prst="rect">
            <a:avLst/>
          </a:prstGeom>
          <a:solidFill>
            <a:srgbClr val="92D050">
              <a:alpha val="44000"/>
            </a:srgbClr>
          </a:solidFill>
          <a:ln w="412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25302" y="1202323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students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511748" y="586959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takes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Practice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How many tuples in </a:t>
            </a:r>
          </a:p>
          <a:p>
            <a:pPr marL="0" indent="0">
              <a:buNone/>
            </a:pPr>
            <a:r>
              <a:rPr lang="en-US" altLang="zh-TW" sz="2800" dirty="0"/>
              <a:t>   </a:t>
            </a:r>
            <a:r>
              <a:rPr lang="en-US" altLang="zh-TW" sz="2800" b="1" dirty="0"/>
              <a:t>students </a:t>
            </a:r>
            <a:r>
              <a:rPr lang="en-US" altLang="zh-TW" sz="2800" b="1" dirty="0">
                <a:solidFill>
                  <a:srgbClr val="FF0000"/>
                </a:solidFill>
              </a:rPr>
              <a:t>natural join </a:t>
            </a:r>
            <a:r>
              <a:rPr lang="en-US" altLang="zh-TW" sz="2800" b="1" dirty="0"/>
              <a:t>takes</a:t>
            </a:r>
            <a:r>
              <a:rPr lang="en-US" altLang="zh-TW" sz="2800" dirty="0"/>
              <a:t>?</a:t>
            </a:r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sz="2800" dirty="0">
                <a:solidFill>
                  <a:srgbClr val="FF0000"/>
                </a:solidFill>
              </a:rPr>
              <a:t>22 tuples</a:t>
            </a:r>
          </a:p>
          <a:p>
            <a:endParaRPr lang="en-US" altLang="zh-TW" sz="2800" dirty="0"/>
          </a:p>
          <a:p>
            <a:r>
              <a:rPr lang="en-US" altLang="zh-TW" sz="2800" dirty="0"/>
              <a:t>How many attributes in </a:t>
            </a:r>
          </a:p>
          <a:p>
            <a:pPr marL="0" indent="0">
              <a:buNone/>
            </a:pPr>
            <a:r>
              <a:rPr lang="en-US" altLang="zh-TW" sz="2800" dirty="0"/>
              <a:t>    </a:t>
            </a:r>
            <a:r>
              <a:rPr lang="en-US" altLang="zh-TW" sz="2800" b="1" dirty="0"/>
              <a:t>students </a:t>
            </a:r>
            <a:r>
              <a:rPr lang="en-US" altLang="zh-TW" sz="2800" b="1" dirty="0">
                <a:solidFill>
                  <a:srgbClr val="FF0000"/>
                </a:solidFill>
              </a:rPr>
              <a:t>natural join</a:t>
            </a:r>
            <a:r>
              <a:rPr lang="en-US" altLang="zh-TW" sz="2800" b="1" dirty="0"/>
              <a:t> takes</a:t>
            </a:r>
            <a:r>
              <a:rPr lang="en-US" altLang="zh-TW" sz="2800" dirty="0"/>
              <a:t>?</a:t>
            </a:r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sz="2800" dirty="0">
                <a:solidFill>
                  <a:srgbClr val="FF0000"/>
                </a:solidFill>
              </a:rPr>
              <a:t>9 attributes</a:t>
            </a:r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211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Natural Inner Join</a:t>
            </a:r>
          </a:p>
        </p:txBody>
      </p:sp>
      <p:pic>
        <p:nvPicPr>
          <p:cNvPr id="17411" name="Picture 3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854075"/>
            <a:ext cx="6405563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How many tuples in </a:t>
            </a:r>
          </a:p>
          <a:p>
            <a:pPr marL="0" indent="0">
              <a:buNone/>
            </a:pPr>
            <a:r>
              <a:rPr lang="en-US" altLang="zh-TW" sz="2800" dirty="0"/>
              <a:t>    </a:t>
            </a:r>
            <a:r>
              <a:rPr lang="en-US" altLang="zh-TW" sz="2800" b="1" dirty="0"/>
              <a:t>students </a:t>
            </a:r>
            <a:r>
              <a:rPr lang="en-US" altLang="zh-TW" sz="2800" b="1" dirty="0">
                <a:solidFill>
                  <a:srgbClr val="FF0000"/>
                </a:solidFill>
              </a:rPr>
              <a:t>natural</a:t>
            </a:r>
            <a:r>
              <a:rPr lang="en-US" altLang="zh-TW" sz="2800" b="1" dirty="0"/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left outer join </a:t>
            </a:r>
            <a:r>
              <a:rPr lang="en-US" altLang="zh-TW" sz="2800" b="1" dirty="0"/>
              <a:t>takes ID</a:t>
            </a:r>
            <a:r>
              <a:rPr lang="en-US" altLang="zh-TW" sz="2800" dirty="0"/>
              <a:t>?</a:t>
            </a:r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sz="2800" dirty="0">
                <a:solidFill>
                  <a:srgbClr val="FF0000"/>
                </a:solidFill>
              </a:rPr>
              <a:t>23 tuples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/>
              <a:t>How many attributes in </a:t>
            </a:r>
          </a:p>
          <a:p>
            <a:pPr marL="0" indent="0">
              <a:buNone/>
            </a:pPr>
            <a:r>
              <a:rPr lang="en-US" altLang="zh-TW" sz="2800" dirty="0"/>
              <a:t>    </a:t>
            </a:r>
            <a:r>
              <a:rPr lang="en-US" altLang="zh-TW" sz="2800" b="1" dirty="0"/>
              <a:t>students </a:t>
            </a:r>
            <a:r>
              <a:rPr lang="en-US" altLang="zh-TW" sz="2800" b="1" dirty="0">
                <a:solidFill>
                  <a:srgbClr val="FF0000"/>
                </a:solidFill>
              </a:rPr>
              <a:t>natural</a:t>
            </a:r>
            <a:r>
              <a:rPr lang="en-US" altLang="zh-TW" sz="2800" b="1" dirty="0"/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left outer join </a:t>
            </a:r>
            <a:r>
              <a:rPr lang="en-US" altLang="zh-TW" sz="2800" b="1" dirty="0"/>
              <a:t>takes ID</a:t>
            </a:r>
            <a:r>
              <a:rPr lang="en-US" altLang="zh-TW" sz="2800" dirty="0"/>
              <a:t>?</a:t>
            </a:r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sz="2800" dirty="0">
                <a:solidFill>
                  <a:srgbClr val="FF0000"/>
                </a:solidFill>
              </a:rPr>
              <a:t>9 attributes</a:t>
            </a:r>
          </a:p>
          <a:p>
            <a:pPr marL="0" indent="0">
              <a:buNone/>
            </a:pPr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2125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student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Natural Left Outer Join </a:t>
            </a:r>
            <a:r>
              <a:rPr lang="en-US" altLang="zh-TW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takes</a:t>
            </a:r>
          </a:p>
        </p:txBody>
      </p:sp>
      <p:pic>
        <p:nvPicPr>
          <p:cNvPr id="4" name="Picture 3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747713"/>
            <a:ext cx="6405563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Joined Relations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77925"/>
            <a:ext cx="7980363" cy="3962400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000099"/>
                </a:solidFill>
              </a:rPr>
              <a:t>Join operations</a:t>
            </a:r>
            <a:r>
              <a:rPr lang="en-US" altLang="zh-TW" sz="2400" dirty="0"/>
              <a:t> take two relations and return as a result another relation.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A</a:t>
            </a:r>
            <a:r>
              <a:rPr lang="en-US" altLang="zh-TW" sz="2400" dirty="0"/>
              <a:t> Cartesian product which requires that tuples in the two relations </a:t>
            </a:r>
            <a:r>
              <a:rPr lang="en-US" altLang="zh-TW" sz="2400" dirty="0">
                <a:solidFill>
                  <a:srgbClr val="FF0000"/>
                </a:solidFill>
              </a:rPr>
              <a:t>match some condition</a:t>
            </a:r>
            <a:r>
              <a:rPr lang="en-US" altLang="zh-TW" sz="2400" dirty="0"/>
              <a:t>.  </a:t>
            </a:r>
          </a:p>
          <a:p>
            <a:pPr lvl="1"/>
            <a:r>
              <a:rPr lang="en-US" altLang="zh-TW" sz="2400" dirty="0"/>
              <a:t>It also specifies </a:t>
            </a:r>
            <a:r>
              <a:rPr lang="en-US" altLang="zh-TW" sz="2400" dirty="0">
                <a:solidFill>
                  <a:srgbClr val="FF0000"/>
                </a:solidFill>
              </a:rPr>
              <a:t>the attributes </a:t>
            </a:r>
            <a:r>
              <a:rPr lang="en-US" altLang="zh-TW" sz="2400" dirty="0"/>
              <a:t>that are present </a:t>
            </a:r>
            <a:r>
              <a:rPr lang="en-US" altLang="zh-TW" sz="2400" dirty="0">
                <a:solidFill>
                  <a:srgbClr val="FF0000"/>
                </a:solidFill>
              </a:rPr>
              <a:t>in the result </a:t>
            </a:r>
            <a:r>
              <a:rPr lang="en-US" altLang="zh-TW" sz="2400" dirty="0"/>
              <a:t>of the join </a:t>
            </a:r>
          </a:p>
          <a:p>
            <a:pPr lvl="1"/>
            <a:endParaRPr lang="en-US" altLang="zh-TW" sz="2000" dirty="0"/>
          </a:p>
          <a:p>
            <a:r>
              <a:rPr lang="en-US" altLang="zh-TW" sz="2400" dirty="0"/>
              <a:t>The join operations are typically used as </a:t>
            </a:r>
          </a:p>
          <a:p>
            <a:pPr lvl="1"/>
            <a:r>
              <a:rPr lang="en-US" altLang="zh-TW" sz="2400" dirty="0"/>
              <a:t>subquery expressions in the </a:t>
            </a:r>
            <a:r>
              <a:rPr lang="en-US" altLang="zh-TW" sz="2400" b="1" dirty="0"/>
              <a:t>from </a:t>
            </a:r>
            <a:r>
              <a:rPr lang="en-US" altLang="zh-TW" sz="2400" dirty="0"/>
              <a:t>clause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7387" y="1093788"/>
            <a:ext cx="8514810" cy="4903787"/>
          </a:xfrm>
        </p:spPr>
        <p:txBody>
          <a:bodyPr/>
          <a:lstStyle/>
          <a:p>
            <a:r>
              <a:rPr lang="en-US" altLang="zh-TW" sz="2800" b="1" dirty="0"/>
              <a:t>student </a:t>
            </a:r>
            <a:r>
              <a:rPr lang="en-US" altLang="zh-TW" sz="2800" b="1" dirty="0">
                <a:solidFill>
                  <a:srgbClr val="FF0000"/>
                </a:solidFill>
              </a:rPr>
              <a:t>natural</a:t>
            </a:r>
            <a:r>
              <a:rPr lang="en-US" altLang="zh-TW" sz="2800" b="1" dirty="0"/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left outer join </a:t>
            </a:r>
            <a:r>
              <a:rPr lang="en-US" altLang="zh-TW" sz="2800" b="1" dirty="0"/>
              <a:t>takes 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b="1" dirty="0"/>
              <a:t>= takes </a:t>
            </a:r>
            <a:r>
              <a:rPr lang="en-US" altLang="zh-TW" sz="2800" b="1" dirty="0">
                <a:solidFill>
                  <a:srgbClr val="FF0000"/>
                </a:solidFill>
              </a:rPr>
              <a:t>natural</a:t>
            </a:r>
            <a:r>
              <a:rPr lang="en-US" altLang="zh-TW" sz="2800" b="1" dirty="0"/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right outer join </a:t>
            </a:r>
            <a:r>
              <a:rPr lang="en-US" altLang="zh-TW" sz="2800" b="1" dirty="0"/>
              <a:t>student</a:t>
            </a:r>
          </a:p>
          <a:p>
            <a:endParaRPr lang="en-US" altLang="zh-TW" sz="2800" b="1" dirty="0"/>
          </a:p>
          <a:p>
            <a:r>
              <a:rPr lang="en-US" altLang="zh-TW" sz="2800" b="1" dirty="0"/>
              <a:t>student  </a:t>
            </a:r>
            <a:r>
              <a:rPr lang="en-US" altLang="zh-TW" sz="2800" b="1" dirty="0">
                <a:solidFill>
                  <a:srgbClr val="FF0000"/>
                </a:solidFill>
              </a:rPr>
              <a:t>left outer join </a:t>
            </a:r>
            <a:r>
              <a:rPr lang="en-US" altLang="zh-TW" sz="2800" b="1" dirty="0"/>
              <a:t>takes </a:t>
            </a:r>
            <a:r>
              <a:rPr lang="en-US" altLang="zh-TW" sz="2800" b="1" dirty="0">
                <a:solidFill>
                  <a:srgbClr val="FF0000"/>
                </a:solidFill>
              </a:rPr>
              <a:t>using</a:t>
            </a:r>
            <a:r>
              <a:rPr lang="en-US" altLang="zh-TW" sz="2800" b="1" dirty="0"/>
              <a:t> ID</a:t>
            </a:r>
          </a:p>
          <a:p>
            <a:r>
              <a:rPr lang="en-US" altLang="zh-TW" sz="2800" b="1" dirty="0"/>
              <a:t>=student </a:t>
            </a:r>
            <a:r>
              <a:rPr lang="en-US" altLang="zh-TW" sz="2800" b="1" dirty="0">
                <a:solidFill>
                  <a:srgbClr val="FF0000"/>
                </a:solidFill>
              </a:rPr>
              <a:t>natural</a:t>
            </a:r>
            <a:r>
              <a:rPr lang="en-US" altLang="zh-TW" sz="2800" b="1" dirty="0"/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 left outer join </a:t>
            </a:r>
            <a:r>
              <a:rPr lang="en-US" altLang="zh-TW" sz="2800" b="1" dirty="0"/>
              <a:t>takes</a:t>
            </a:r>
          </a:p>
          <a:p>
            <a:endParaRPr lang="en-US" altLang="zh-TW" sz="2800" b="1" dirty="0"/>
          </a:p>
          <a:p>
            <a:r>
              <a:rPr lang="en-US" altLang="zh-TW" sz="2800" b="1" dirty="0"/>
              <a:t>takes  </a:t>
            </a:r>
            <a:r>
              <a:rPr lang="en-US" altLang="zh-TW" sz="2800" b="1" dirty="0">
                <a:solidFill>
                  <a:srgbClr val="FF0000"/>
                </a:solidFill>
              </a:rPr>
              <a:t>right outer join </a:t>
            </a:r>
            <a:r>
              <a:rPr lang="en-US" altLang="zh-TW" sz="2800" b="1" dirty="0"/>
              <a:t>student </a:t>
            </a:r>
            <a:r>
              <a:rPr lang="en-US" altLang="zh-TW" sz="2800" b="1" dirty="0">
                <a:solidFill>
                  <a:srgbClr val="FF0000"/>
                </a:solidFill>
              </a:rPr>
              <a:t>using</a:t>
            </a:r>
            <a:r>
              <a:rPr lang="en-US" altLang="zh-TW" sz="2800" b="1" dirty="0"/>
              <a:t> ID</a:t>
            </a:r>
          </a:p>
          <a:p>
            <a:r>
              <a:rPr lang="en-US" altLang="zh-TW" sz="2800" b="1" dirty="0"/>
              <a:t>=takes </a:t>
            </a:r>
            <a:r>
              <a:rPr lang="en-US" altLang="zh-TW" sz="2800" b="1" dirty="0">
                <a:solidFill>
                  <a:srgbClr val="FF0000"/>
                </a:solidFill>
              </a:rPr>
              <a:t>natural</a:t>
            </a:r>
            <a:r>
              <a:rPr lang="en-US" altLang="zh-TW" sz="2800" b="1" dirty="0"/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 right outer join </a:t>
            </a:r>
            <a:r>
              <a:rPr lang="en-US" altLang="zh-TW" sz="2800" b="1" dirty="0"/>
              <a:t>student</a:t>
            </a:r>
          </a:p>
          <a:p>
            <a:endParaRPr lang="en-US" altLang="zh-TW" sz="2800" b="1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3609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</a:rPr>
              <a:t>takes</a:t>
            </a:r>
            <a:r>
              <a:rPr lang="en-US" altLang="zh-TW" dirty="0"/>
              <a:t>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Right Outer Join </a:t>
            </a:r>
            <a:r>
              <a:rPr lang="en-US" altLang="zh-TW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student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on ID</a:t>
            </a:r>
          </a:p>
        </p:txBody>
      </p:sp>
      <p:pic>
        <p:nvPicPr>
          <p:cNvPr id="4" name="Picture 3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618" y="807348"/>
            <a:ext cx="6570663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0070C0"/>
                </a:solidFill>
              </a:rPr>
              <a:t>Practice Time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>
          <a:xfrm>
            <a:off x="814388" y="1093788"/>
            <a:ext cx="7661275" cy="2651361"/>
          </a:xfrm>
        </p:spPr>
        <p:txBody>
          <a:bodyPr/>
          <a:lstStyle/>
          <a:p>
            <a:r>
              <a:rPr lang="en-US" altLang="zh-TW" sz="2600" dirty="0"/>
              <a:t>Display a list of all students, showing their ID, name, and the number of course that they have taken.</a:t>
            </a:r>
          </a:p>
          <a:p>
            <a:pPr lvl="1"/>
            <a:r>
              <a:rPr lang="en-US" altLang="zh-TW" sz="2200" dirty="0"/>
              <a:t>Make sure to show the number of sections as 0 for students who have not taken any section. Your query should use an </a:t>
            </a:r>
            <a:r>
              <a:rPr lang="en-US" altLang="zh-TW" sz="2200" dirty="0">
                <a:solidFill>
                  <a:srgbClr val="FF0000"/>
                </a:solidFill>
              </a:rPr>
              <a:t>outer join</a:t>
            </a:r>
            <a:r>
              <a:rPr lang="en-US" altLang="zh-TW" sz="2200" dirty="0"/>
              <a:t>.</a:t>
            </a:r>
            <a:endParaRPr lang="zh-TW" altLang="en-US" sz="2200" dirty="0"/>
          </a:p>
        </p:txBody>
      </p:sp>
      <p:sp>
        <p:nvSpPr>
          <p:cNvPr id="3" name="矩形 2"/>
          <p:cNvSpPr/>
          <p:nvPr/>
        </p:nvSpPr>
        <p:spPr>
          <a:xfrm>
            <a:off x="986170" y="3995130"/>
            <a:ext cx="61654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Select </a:t>
            </a:r>
            <a:r>
              <a:rPr lang="en-US" altLang="zh-TW" sz="2400" i="1" dirty="0"/>
              <a:t>ID, </a:t>
            </a:r>
            <a:r>
              <a:rPr lang="en-US" altLang="zh-TW" sz="2400" i="1" dirty="0" err="1"/>
              <a:t>name,count</a:t>
            </a:r>
            <a:r>
              <a:rPr lang="en-US" altLang="zh-TW" sz="2400" dirty="0"/>
              <a:t>(</a:t>
            </a:r>
            <a:r>
              <a:rPr lang="en-US" altLang="zh-TW" sz="2400" dirty="0" err="1"/>
              <a:t>course_id</a:t>
            </a:r>
            <a:r>
              <a:rPr lang="en-US" altLang="zh-TW" sz="2400" dirty="0"/>
              <a:t>)</a:t>
            </a:r>
          </a:p>
          <a:p>
            <a:r>
              <a:rPr lang="en-US" altLang="zh-TW" sz="2400" b="1" dirty="0"/>
              <a:t>From student </a:t>
            </a:r>
            <a:r>
              <a:rPr lang="en-US" altLang="zh-TW" sz="2400" b="1" dirty="0">
                <a:solidFill>
                  <a:srgbClr val="FF0000"/>
                </a:solidFill>
              </a:rPr>
              <a:t>natural</a:t>
            </a:r>
            <a:r>
              <a:rPr lang="en-US" altLang="zh-TW" sz="2400" b="1" dirty="0"/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left outer join </a:t>
            </a:r>
            <a:r>
              <a:rPr lang="en-US" altLang="zh-TW" sz="2400" b="1" dirty="0"/>
              <a:t>takes</a:t>
            </a:r>
          </a:p>
          <a:p>
            <a:r>
              <a:rPr lang="en-US" altLang="zh-TW" sz="2400" b="1" dirty="0"/>
              <a:t>Group by </a:t>
            </a:r>
            <a:r>
              <a:rPr lang="en-US" altLang="zh-TW" sz="2400" i="1" dirty="0"/>
              <a:t>ID;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Joined Relations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860425"/>
            <a:ext cx="8053388" cy="3575050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Join type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– defines </a:t>
            </a:r>
            <a:r>
              <a:rPr lang="en-US" altLang="zh-TW" sz="2400" dirty="0">
                <a:solidFill>
                  <a:srgbClr val="00B0F0"/>
                </a:solidFill>
              </a:rPr>
              <a:t>how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tuples</a:t>
            </a:r>
            <a:r>
              <a:rPr lang="en-US" altLang="zh-TW" sz="2400" dirty="0"/>
              <a:t> in each relation </a:t>
            </a:r>
            <a:r>
              <a:rPr lang="en-US" altLang="zh-TW" sz="2400" dirty="0">
                <a:solidFill>
                  <a:srgbClr val="FF0000"/>
                </a:solidFill>
              </a:rPr>
              <a:t>that do not match any tuple</a:t>
            </a:r>
            <a:r>
              <a:rPr lang="en-US" altLang="zh-TW" sz="2400" dirty="0"/>
              <a:t> in the other relation are treated.</a:t>
            </a:r>
          </a:p>
          <a:p>
            <a:endParaRPr lang="en-US" altLang="zh-TW" sz="2400" b="1" dirty="0">
              <a:solidFill>
                <a:srgbClr val="00B050"/>
              </a:solidFill>
            </a:endParaRPr>
          </a:p>
          <a:p>
            <a:r>
              <a:rPr lang="en-US" altLang="zh-TW" sz="2400" b="1" dirty="0">
                <a:solidFill>
                  <a:srgbClr val="00B050"/>
                </a:solidFill>
              </a:rPr>
              <a:t>Join condition</a:t>
            </a:r>
            <a:r>
              <a:rPr lang="en-US" altLang="zh-TW" sz="2400" dirty="0">
                <a:solidFill>
                  <a:srgbClr val="00B050"/>
                </a:solidFill>
              </a:rPr>
              <a:t> </a:t>
            </a:r>
            <a:r>
              <a:rPr lang="en-US" altLang="zh-TW" sz="2400" dirty="0"/>
              <a:t>– </a:t>
            </a:r>
          </a:p>
          <a:p>
            <a:pPr lvl="1"/>
            <a:r>
              <a:rPr lang="en-US" altLang="zh-TW" sz="2400" dirty="0"/>
              <a:t>defines </a:t>
            </a:r>
            <a:r>
              <a:rPr lang="en-US" altLang="zh-TW" sz="2400" dirty="0">
                <a:solidFill>
                  <a:srgbClr val="00B0F0"/>
                </a:solidFill>
              </a:rPr>
              <a:t>which tuples </a:t>
            </a:r>
            <a:r>
              <a:rPr lang="en-US" altLang="zh-TW" sz="2400" dirty="0"/>
              <a:t>in the two relations </a:t>
            </a:r>
            <a:r>
              <a:rPr lang="en-US" altLang="zh-TW" sz="2400" dirty="0">
                <a:solidFill>
                  <a:srgbClr val="FF0000"/>
                </a:solidFill>
              </a:rPr>
              <a:t>match</a:t>
            </a:r>
            <a:r>
              <a:rPr lang="en-US" altLang="zh-TW" sz="2400" dirty="0"/>
              <a:t>, and</a:t>
            </a:r>
          </a:p>
          <a:p>
            <a:pPr lvl="1"/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00B0F0"/>
                </a:solidFill>
              </a:rPr>
              <a:t>what attributes </a:t>
            </a:r>
            <a:r>
              <a:rPr lang="en-US" altLang="zh-TW" sz="2400" dirty="0"/>
              <a:t>are present </a:t>
            </a:r>
            <a:r>
              <a:rPr lang="en-US" altLang="zh-TW" sz="2400" dirty="0">
                <a:solidFill>
                  <a:srgbClr val="FF0000"/>
                </a:solidFill>
              </a:rPr>
              <a:t>in the result </a:t>
            </a:r>
            <a:r>
              <a:rPr lang="en-US" altLang="zh-TW" sz="2400" dirty="0"/>
              <a:t>of the join.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" t="32004" r="375" b="31503"/>
          <a:stretch>
            <a:fillRect/>
          </a:stretch>
        </p:blipFill>
        <p:spPr bwMode="auto">
          <a:xfrm>
            <a:off x="1122363" y="4166006"/>
            <a:ext cx="7085012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Join operations –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487362"/>
          </a:xfrm>
        </p:spPr>
        <p:txBody>
          <a:bodyPr/>
          <a:lstStyle/>
          <a:p>
            <a:r>
              <a:rPr lang="en-US" altLang="zh-TW" sz="2400"/>
              <a:t>Relation </a:t>
            </a:r>
            <a:r>
              <a:rPr lang="en-US" altLang="zh-TW" sz="2400" i="1"/>
              <a:t>course</a:t>
            </a:r>
            <a:endParaRPr lang="en-US" altLang="zh-TW" sz="24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98513" y="3175000"/>
            <a:ext cx="70294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zh-TW" sz="2400"/>
              <a:t>Relation </a:t>
            </a:r>
            <a:r>
              <a:rPr kumimoji="1" lang="en-US" altLang="zh-TW" sz="2400" i="1"/>
              <a:t>prereq</a:t>
            </a:r>
            <a:endParaRPr kumimoji="1" lang="en-US" altLang="zh-TW" sz="2400"/>
          </a:p>
        </p:txBody>
      </p:sp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1739900"/>
            <a:ext cx="4329113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3744913"/>
            <a:ext cx="2598737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Natural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Inner Join operations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98513" y="2430721"/>
            <a:ext cx="70294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zh-TW" sz="2400" dirty="0"/>
          </a:p>
        </p:txBody>
      </p:sp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2" y="978846"/>
            <a:ext cx="4329113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777" y="878663"/>
            <a:ext cx="2435336" cy="1298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2950276"/>
            <a:ext cx="595630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1871663" y="3952802"/>
            <a:ext cx="5956300" cy="3452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57238" y="2430721"/>
            <a:ext cx="676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zh-TW" altLang="en-US" sz="2000" i="1" dirty="0"/>
              <a:t>  </a:t>
            </a:r>
            <a:r>
              <a:rPr kumimoji="1" lang="en-US" altLang="zh-TW" sz="2400" i="1" dirty="0"/>
              <a:t>course</a:t>
            </a:r>
            <a:r>
              <a:rPr kumimoji="1" lang="en-US" altLang="zh-TW" sz="2400" dirty="0"/>
              <a:t> </a:t>
            </a:r>
            <a:r>
              <a:rPr kumimoji="1" lang="en-US" altLang="zh-TW" sz="2400" b="1" dirty="0">
                <a:solidFill>
                  <a:srgbClr val="00B050"/>
                </a:solidFill>
              </a:rPr>
              <a:t>natural</a:t>
            </a:r>
            <a:r>
              <a:rPr kumimoji="1" lang="en-US" altLang="zh-TW" sz="2400" b="1" dirty="0">
                <a:solidFill>
                  <a:srgbClr val="000099"/>
                </a:solidFill>
              </a:rPr>
              <a:t> </a:t>
            </a:r>
            <a:r>
              <a:rPr kumimoji="1" lang="en-US" altLang="zh-TW" sz="2400" b="1" dirty="0">
                <a:solidFill>
                  <a:srgbClr val="FF0000"/>
                </a:solidFill>
              </a:rPr>
              <a:t>join</a:t>
            </a:r>
            <a:r>
              <a:rPr kumimoji="1" lang="en-US" altLang="zh-TW" sz="2400" dirty="0">
                <a:solidFill>
                  <a:srgbClr val="FF0000"/>
                </a:solidFill>
              </a:rPr>
              <a:t> </a:t>
            </a:r>
            <a:r>
              <a:rPr kumimoji="1" lang="en-US" altLang="zh-TW" sz="2400" i="1" dirty="0" err="1"/>
              <a:t>prereq</a:t>
            </a:r>
            <a:endParaRPr kumimoji="1" lang="en-US" altLang="zh-TW" sz="2400" dirty="0"/>
          </a:p>
        </p:txBody>
      </p:sp>
      <p:sp>
        <p:nvSpPr>
          <p:cNvPr id="4" name="矩形 3"/>
          <p:cNvSpPr/>
          <p:nvPr/>
        </p:nvSpPr>
        <p:spPr bwMode="auto">
          <a:xfrm>
            <a:off x="1001712" y="1339702"/>
            <a:ext cx="4329113" cy="499731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634777" y="1278170"/>
            <a:ext cx="2435336" cy="561263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871663" y="3359426"/>
            <a:ext cx="5956300" cy="593376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93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Outer Join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49363"/>
            <a:ext cx="7329487" cy="4876800"/>
          </a:xfrm>
        </p:spPr>
        <p:txBody>
          <a:bodyPr/>
          <a:lstStyle/>
          <a:p>
            <a:r>
              <a:rPr lang="en-US" altLang="zh-TW" sz="2400"/>
              <a:t>Computes the join</a:t>
            </a:r>
          </a:p>
          <a:p>
            <a:pPr lvl="1"/>
            <a:r>
              <a:rPr lang="en-US" altLang="zh-TW" sz="2400"/>
              <a:t>then </a:t>
            </a:r>
            <a:r>
              <a:rPr lang="en-US" altLang="zh-TW" sz="2400">
                <a:solidFill>
                  <a:srgbClr val="FF0000"/>
                </a:solidFill>
              </a:rPr>
              <a:t>adds tuples </a:t>
            </a:r>
            <a:r>
              <a:rPr lang="en-US" altLang="zh-TW" sz="2400"/>
              <a:t>form one relation </a:t>
            </a:r>
            <a:r>
              <a:rPr lang="en-US" altLang="zh-TW" sz="2400">
                <a:solidFill>
                  <a:srgbClr val="FF0000"/>
                </a:solidFill>
              </a:rPr>
              <a:t>that does not match tuples in the other relation </a:t>
            </a:r>
            <a:r>
              <a:rPr lang="en-US" altLang="zh-TW" sz="2400"/>
              <a:t>to the result of the join. </a:t>
            </a:r>
          </a:p>
          <a:p>
            <a:pPr lvl="1"/>
            <a:endParaRPr lang="en-US" altLang="zh-TW" sz="2400"/>
          </a:p>
          <a:p>
            <a:r>
              <a:rPr lang="en-US" altLang="zh-TW" sz="2400"/>
              <a:t>Uses </a:t>
            </a:r>
            <a:r>
              <a:rPr lang="en-US" altLang="zh-TW" sz="2400" i="1">
                <a:solidFill>
                  <a:srgbClr val="0070C0"/>
                </a:solidFill>
              </a:rPr>
              <a:t>null</a:t>
            </a:r>
            <a:r>
              <a:rPr lang="en-US" altLang="zh-TW" sz="2400"/>
              <a:t> values.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Natural Left Outer Join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57238" y="3760788"/>
            <a:ext cx="676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zh-TW" altLang="en-US" sz="2000" i="1" dirty="0"/>
              <a:t>  </a:t>
            </a:r>
            <a:r>
              <a:rPr kumimoji="1" lang="en-US" altLang="zh-TW" sz="2400" i="1" dirty="0"/>
              <a:t>course</a:t>
            </a:r>
            <a:r>
              <a:rPr kumimoji="1" lang="en-US" altLang="zh-TW" sz="2400" dirty="0"/>
              <a:t> </a:t>
            </a:r>
            <a:r>
              <a:rPr kumimoji="1" lang="en-US" altLang="zh-TW" sz="2400" b="1" dirty="0">
                <a:solidFill>
                  <a:srgbClr val="00B050"/>
                </a:solidFill>
              </a:rPr>
              <a:t>natural</a:t>
            </a:r>
            <a:r>
              <a:rPr kumimoji="1" lang="en-US" altLang="zh-TW" sz="2400" b="1" dirty="0">
                <a:solidFill>
                  <a:srgbClr val="000099"/>
                </a:solidFill>
              </a:rPr>
              <a:t> </a:t>
            </a:r>
            <a:r>
              <a:rPr kumimoji="1" lang="en-US" altLang="zh-TW" sz="2400" b="1" dirty="0">
                <a:solidFill>
                  <a:srgbClr val="FF0000"/>
                </a:solidFill>
              </a:rPr>
              <a:t>left outer join</a:t>
            </a:r>
            <a:r>
              <a:rPr kumimoji="1" lang="en-US" altLang="zh-TW" sz="2400" dirty="0">
                <a:solidFill>
                  <a:srgbClr val="FF0000"/>
                </a:solidFill>
              </a:rPr>
              <a:t> </a:t>
            </a:r>
            <a:r>
              <a:rPr kumimoji="1" lang="en-US" altLang="zh-TW" sz="2400" i="1" dirty="0" err="1"/>
              <a:t>prereq</a:t>
            </a:r>
            <a:endParaRPr kumimoji="1" lang="en-US" altLang="zh-TW" sz="2400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4489450"/>
            <a:ext cx="595630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944688"/>
            <a:ext cx="4329113" cy="1198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1976438"/>
            <a:ext cx="223361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538913" y="4545013"/>
            <a:ext cx="10826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1697038" y="5491976"/>
            <a:ext cx="5956300" cy="3452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72079" y="2321884"/>
            <a:ext cx="4333284" cy="499731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59438" y="2343150"/>
            <a:ext cx="2233612" cy="499731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76250" y="2807883"/>
            <a:ext cx="4329113" cy="335368"/>
          </a:xfrm>
          <a:prstGeom prst="rect">
            <a:avLst/>
          </a:prstGeom>
          <a:solidFill>
            <a:srgbClr val="92D050">
              <a:alpha val="44000"/>
            </a:srgbClr>
          </a:solidFill>
          <a:ln w="412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697038" y="5491976"/>
            <a:ext cx="5956300" cy="335368"/>
          </a:xfrm>
          <a:prstGeom prst="rect">
            <a:avLst/>
          </a:prstGeom>
          <a:solidFill>
            <a:srgbClr val="92D050">
              <a:alpha val="44000"/>
            </a:srgbClr>
          </a:solidFill>
          <a:ln w="412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697038" y="4898600"/>
            <a:ext cx="5956300" cy="593376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4" y="4374541"/>
            <a:ext cx="62579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Natural Right Outer Join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57238" y="3760788"/>
            <a:ext cx="676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zh-TW" altLang="en-US" sz="2000" i="1" dirty="0"/>
              <a:t>  </a:t>
            </a:r>
            <a:r>
              <a:rPr kumimoji="1" lang="en-US" altLang="zh-TW" sz="2400" i="1" dirty="0"/>
              <a:t>course</a:t>
            </a:r>
            <a:r>
              <a:rPr kumimoji="1" lang="en-US" altLang="zh-TW" sz="2400" dirty="0"/>
              <a:t> </a:t>
            </a:r>
            <a:r>
              <a:rPr kumimoji="1" lang="en-US" altLang="zh-TW" sz="2400" b="1" dirty="0">
                <a:solidFill>
                  <a:srgbClr val="00B050"/>
                </a:solidFill>
              </a:rPr>
              <a:t>natural</a:t>
            </a:r>
            <a:r>
              <a:rPr kumimoji="1" lang="en-US" altLang="zh-TW" sz="2400" b="1" dirty="0">
                <a:solidFill>
                  <a:srgbClr val="000099"/>
                </a:solidFill>
              </a:rPr>
              <a:t> </a:t>
            </a:r>
            <a:r>
              <a:rPr kumimoji="1" lang="en-US" altLang="zh-TW" sz="2400" b="1" dirty="0">
                <a:solidFill>
                  <a:srgbClr val="FF0000"/>
                </a:solidFill>
              </a:rPr>
              <a:t>right outer join</a:t>
            </a:r>
            <a:r>
              <a:rPr kumimoji="1" lang="en-US" altLang="zh-TW" sz="2400" dirty="0">
                <a:solidFill>
                  <a:srgbClr val="FF0000"/>
                </a:solidFill>
              </a:rPr>
              <a:t> </a:t>
            </a:r>
            <a:r>
              <a:rPr kumimoji="1" lang="en-US" altLang="zh-TW" sz="2400" i="1" dirty="0" err="1"/>
              <a:t>prereq</a:t>
            </a:r>
            <a:endParaRPr kumimoji="1" lang="en-US" altLang="zh-TW" sz="2400" dirty="0"/>
          </a:p>
        </p:txBody>
      </p:sp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944688"/>
            <a:ext cx="4329113" cy="1198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1976438"/>
            <a:ext cx="223361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679715" y="4458237"/>
            <a:ext cx="10826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1570037" y="5445329"/>
            <a:ext cx="6234111" cy="3452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72079" y="2321884"/>
            <a:ext cx="4333284" cy="499731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59438" y="2343150"/>
            <a:ext cx="2233612" cy="499731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659439" y="2842881"/>
            <a:ext cx="2164556" cy="335368"/>
          </a:xfrm>
          <a:prstGeom prst="rect">
            <a:avLst/>
          </a:prstGeom>
          <a:solidFill>
            <a:srgbClr val="92D050">
              <a:alpha val="44000"/>
            </a:srgbClr>
          </a:solidFill>
          <a:ln w="412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592332" y="4805288"/>
            <a:ext cx="6170058" cy="613753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592332" y="5445328"/>
            <a:ext cx="6211816" cy="327519"/>
          </a:xfrm>
          <a:prstGeom prst="rect">
            <a:avLst/>
          </a:prstGeom>
          <a:solidFill>
            <a:srgbClr val="92D050">
              <a:alpha val="44000"/>
            </a:srgbClr>
          </a:solidFill>
          <a:ln w="412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92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Natural Full Outer Join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57238" y="3760788"/>
            <a:ext cx="676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zh-TW" altLang="en-US" sz="2000" i="1" dirty="0"/>
              <a:t>  </a:t>
            </a:r>
            <a:r>
              <a:rPr kumimoji="1" lang="en-US" altLang="zh-TW" sz="2400" i="1" dirty="0"/>
              <a:t>course</a:t>
            </a:r>
            <a:r>
              <a:rPr kumimoji="1" lang="en-US" altLang="zh-TW" sz="2400" dirty="0"/>
              <a:t> </a:t>
            </a:r>
            <a:r>
              <a:rPr kumimoji="1" lang="en-US" altLang="zh-TW" sz="2400" b="1" dirty="0">
                <a:solidFill>
                  <a:srgbClr val="00B050"/>
                </a:solidFill>
              </a:rPr>
              <a:t>natural</a:t>
            </a:r>
            <a:r>
              <a:rPr kumimoji="1" lang="en-US" altLang="zh-TW" sz="2400" b="1" dirty="0">
                <a:solidFill>
                  <a:srgbClr val="000099"/>
                </a:solidFill>
              </a:rPr>
              <a:t> </a:t>
            </a:r>
            <a:r>
              <a:rPr kumimoji="1" lang="en-US" altLang="zh-TW" sz="2400" b="1" dirty="0">
                <a:solidFill>
                  <a:srgbClr val="FF0000"/>
                </a:solidFill>
              </a:rPr>
              <a:t>full outer join</a:t>
            </a:r>
            <a:r>
              <a:rPr kumimoji="1" lang="en-US" altLang="zh-TW" sz="2400" dirty="0">
                <a:solidFill>
                  <a:srgbClr val="FF0000"/>
                </a:solidFill>
              </a:rPr>
              <a:t> </a:t>
            </a:r>
            <a:r>
              <a:rPr kumimoji="1" lang="en-US" altLang="zh-TW" sz="2400" i="1" dirty="0" err="1"/>
              <a:t>prereq</a:t>
            </a:r>
            <a:endParaRPr kumimoji="1" lang="en-US" altLang="zh-TW" sz="2400" dirty="0"/>
          </a:p>
        </p:txBody>
      </p:sp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944688"/>
            <a:ext cx="4329113" cy="1198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1976438"/>
            <a:ext cx="223361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234906" y="4402453"/>
            <a:ext cx="10826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 bwMode="auto">
          <a:xfrm>
            <a:off x="472079" y="2321884"/>
            <a:ext cx="4333284" cy="499731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59438" y="2343150"/>
            <a:ext cx="2233612" cy="499731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659439" y="2842881"/>
            <a:ext cx="2164556" cy="335368"/>
          </a:xfrm>
          <a:prstGeom prst="rect">
            <a:avLst/>
          </a:prstGeom>
          <a:solidFill>
            <a:srgbClr val="92D050">
              <a:alpha val="44000"/>
            </a:srgbClr>
          </a:solidFill>
          <a:ln w="412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87" y="4402453"/>
            <a:ext cx="5859463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1458988" y="5360268"/>
            <a:ext cx="5858594" cy="56935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76249" y="2842881"/>
            <a:ext cx="4329113" cy="335368"/>
          </a:xfrm>
          <a:prstGeom prst="rect">
            <a:avLst/>
          </a:prstGeom>
          <a:solidFill>
            <a:srgbClr val="92D050">
              <a:alpha val="44000"/>
            </a:srgbClr>
          </a:solidFill>
          <a:ln w="412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458987" y="4805289"/>
            <a:ext cx="5858594" cy="554977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458987" y="5360266"/>
            <a:ext cx="5858594" cy="569361"/>
          </a:xfrm>
          <a:prstGeom prst="rect">
            <a:avLst/>
          </a:prstGeom>
          <a:solidFill>
            <a:srgbClr val="92D050">
              <a:alpha val="44000"/>
            </a:srgbClr>
          </a:solidFill>
          <a:ln w="412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30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44093</TotalTime>
  <Words>538</Words>
  <Application>Microsoft Office PowerPoint</Application>
  <PresentationFormat>如螢幕大小 (4:3)</PresentationFormat>
  <Paragraphs>113</Paragraphs>
  <Slides>22</Slides>
  <Notes>18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  <vt:variant>
        <vt:lpstr>自訂放映</vt:lpstr>
      </vt:variant>
      <vt:variant>
        <vt:i4>1</vt:i4>
      </vt:variant>
    </vt:vector>
  </HeadingPairs>
  <TitlesOfParts>
    <vt:vector size="30" baseType="lpstr">
      <vt:lpstr>Monotype Sorts</vt:lpstr>
      <vt:lpstr>ＭＳ Ｐゴシック</vt:lpstr>
      <vt:lpstr>新細明體</vt:lpstr>
      <vt:lpstr>Helvetica</vt:lpstr>
      <vt:lpstr>Times New Roman</vt:lpstr>
      <vt:lpstr>Webdings</vt:lpstr>
      <vt:lpstr>2_db-5-grey</vt:lpstr>
      <vt:lpstr>Chapter 4: Intermediate SQL</vt:lpstr>
      <vt:lpstr>Joined Relations</vt:lpstr>
      <vt:lpstr>Joined Relations</vt:lpstr>
      <vt:lpstr>Join operations – Example</vt:lpstr>
      <vt:lpstr>Natural Inner Join operations</vt:lpstr>
      <vt:lpstr>Outer Join</vt:lpstr>
      <vt:lpstr>Natural Left Outer Join</vt:lpstr>
      <vt:lpstr>Natural Right Outer Join</vt:lpstr>
      <vt:lpstr>Natural Full Outer Join</vt:lpstr>
      <vt:lpstr>Inner Join on </vt:lpstr>
      <vt:lpstr> Outer Join on </vt:lpstr>
      <vt:lpstr> Outer Join on </vt:lpstr>
      <vt:lpstr>Inner Join using</vt:lpstr>
      <vt:lpstr>Outer Join using</vt:lpstr>
      <vt:lpstr>Examples of Joins</vt:lpstr>
      <vt:lpstr>Practice Time</vt:lpstr>
      <vt:lpstr>Natural Inner Join</vt:lpstr>
      <vt:lpstr>Question Time</vt:lpstr>
      <vt:lpstr>student Natural Left Outer Join takes</vt:lpstr>
      <vt:lpstr>Question Time</vt:lpstr>
      <vt:lpstr>takes Right Outer Join student on ID</vt:lpstr>
      <vt:lpstr>Practice Time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paul</cp:lastModifiedBy>
  <cp:revision>332</cp:revision>
  <cp:lastPrinted>2005-01-10T21:51:57Z</cp:lastPrinted>
  <dcterms:created xsi:type="dcterms:W3CDTF">1999-11-04T20:50:09Z</dcterms:created>
  <dcterms:modified xsi:type="dcterms:W3CDTF">2021-05-27T13:39:40Z</dcterms:modified>
</cp:coreProperties>
</file>