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87" r:id="rId2"/>
    <p:sldId id="394" r:id="rId3"/>
    <p:sldId id="395" r:id="rId4"/>
    <p:sldId id="417" r:id="rId5"/>
    <p:sldId id="396" r:id="rId6"/>
    <p:sldId id="397" r:id="rId7"/>
    <p:sldId id="398" r:id="rId8"/>
    <p:sldId id="399" r:id="rId9"/>
    <p:sldId id="400" r:id="rId10"/>
    <p:sldId id="401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3" r:id="rId20"/>
    <p:sldId id="414" r:id="rId21"/>
    <p:sldId id="415" r:id="rId22"/>
    <p:sldId id="418" r:id="rId23"/>
    <p:sldId id="416" r:id="rId24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33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3644" autoAdjust="0"/>
  </p:normalViewPr>
  <p:slideViewPr>
    <p:cSldViewPr snapToGrid="0">
      <p:cViewPr varScale="1">
        <p:scale>
          <a:sx n="56" d="100"/>
          <a:sy n="56" d="100"/>
        </p:scale>
        <p:origin x="1584" y="6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9019051-7298-40BB-AA26-7AB0661DEE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874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5F0EFAB-925E-4CA4-A3B0-17277E913E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502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C23D998-F9A9-420C-B275-E15B5EB90858}" type="slidenum">
              <a:rPr lang="en-US" altLang="zh-TW" sz="1200" smtClean="0"/>
              <a:pPr/>
              <a:t>1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B08EEF4-AB08-4A14-9DD9-D84FEE4CEC98}" type="slidenum">
              <a:rPr lang="en-US" altLang="zh-TW" sz="1200" smtClean="0"/>
              <a:pPr/>
              <a:t>12</a:t>
            </a:fld>
            <a:endParaRPr lang="en-US" altLang="zh-TW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ECE98E3-116E-4854-A5A7-30D325501452}" type="slidenum">
              <a:rPr lang="en-US" altLang="zh-TW" sz="1200" smtClean="0"/>
              <a:pPr/>
              <a:t>13</a:t>
            </a:fld>
            <a:endParaRPr lang="en-US" altLang="zh-TW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28CFD44-BFF0-4EAB-A0A9-3822518157D0}" type="slidenum">
              <a:rPr lang="en-US" altLang="zh-TW" sz="1200" smtClean="0"/>
              <a:pPr/>
              <a:t>14</a:t>
            </a:fld>
            <a:endParaRPr lang="en-US" altLang="zh-TW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建立連結時給</a:t>
            </a:r>
            <a:r>
              <a:rPr lang="en-US" altLang="zh-TW" dirty="0" err="1">
                <a:latin typeface="Times New Roman" pitchFamily="18" charset="0"/>
              </a:rPr>
              <a:t>environmen</a:t>
            </a:r>
            <a:r>
              <a:rPr lang="zh-TW" altLang="en-US" dirty="0">
                <a:latin typeface="Times New Roman" pitchFamily="18" charset="0"/>
              </a:rPr>
              <a:t>和</a:t>
            </a:r>
            <a:r>
              <a:rPr lang="en-US" altLang="zh-TW" dirty="0">
                <a:latin typeface="Times New Roman" pitchFamily="18" charset="0"/>
              </a:rPr>
              <a:t>connection</a:t>
            </a:r>
          </a:p>
          <a:p>
            <a:r>
              <a:rPr lang="en-IN" altLang="zh-TW" dirty="0">
                <a:latin typeface="Times New Roman" pitchFamily="18" charset="0"/>
              </a:rPr>
              <a:t>free(connection)-</a:t>
            </a:r>
            <a:r>
              <a:rPr lang="zh-TW" altLang="en-US" dirty="0">
                <a:latin typeface="Times New Roman" pitchFamily="18" charset="0"/>
              </a:rPr>
              <a:t>還回去宣告的變數</a:t>
            </a:r>
            <a:endParaRPr lang="en-IN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286FF11-7F44-466B-BAEC-3F8CFF8130F9}" type="slidenum">
              <a:rPr lang="en-US" altLang="zh-TW" sz="1200" smtClean="0"/>
              <a:pPr/>
              <a:t>15</a:t>
            </a:fld>
            <a:endParaRPr lang="en-US" altLang="zh-TW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77AD0ED-280A-4C3C-8AE4-0864E8A84938}" type="slidenum">
              <a:rPr lang="en-US" altLang="zh-TW" sz="1200" smtClean="0"/>
              <a:pPr/>
              <a:t>16</a:t>
            </a:fld>
            <a:endParaRPr lang="en-US" altLang="zh-TW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placeholder-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預留位置</a:t>
            </a:r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BAACDF2-8459-4A4D-9B6C-61FBCC9427E9}" type="slidenum">
              <a:rPr lang="en-US" altLang="zh-TW" sz="1200" smtClean="0"/>
              <a:pPr/>
              <a:t>18</a:t>
            </a:fld>
            <a:endParaRPr lang="en-US" altLang="zh-TW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1B6374B-38F2-4C55-BD81-90B773648A38}" type="slidenum">
              <a:rPr lang="en-US" altLang="zh-TW" sz="1200" smtClean="0"/>
              <a:pPr/>
              <a:t>19</a:t>
            </a:fld>
            <a:endParaRPr lang="en-US" altLang="zh-TW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DBFDC68-135D-44E3-BDEE-A76BF43F980B}" type="slidenum">
              <a:rPr lang="en-US" altLang="zh-TW" sz="1200" smtClean="0"/>
              <a:pPr/>
              <a:t>20</a:t>
            </a:fld>
            <a:endParaRPr lang="en-US" altLang="zh-TW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E7AB701-4E44-435E-8059-5E34A9665256}" type="slidenum">
              <a:rPr lang="en-US" altLang="zh-TW" sz="1200" smtClean="0"/>
              <a:pPr/>
              <a:t>21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現在用比較多都是</a:t>
            </a:r>
            <a:r>
              <a:rPr lang="en-US" altLang="zh-TW" dirty="0" err="1">
                <a:latin typeface="Times New Roman" pitchFamily="18" charset="0"/>
              </a:rPr>
              <a:t>jdbc</a:t>
            </a:r>
            <a:r>
              <a:rPr lang="zh-TW" altLang="en-US" dirty="0">
                <a:latin typeface="Times New Roman" pitchFamily="18" charset="0"/>
              </a:rPr>
              <a:t>或</a:t>
            </a:r>
            <a:r>
              <a:rPr lang="en-US" altLang="zh-TW" dirty="0" err="1">
                <a:latin typeface="Times New Roman" pitchFamily="18" charset="0"/>
              </a:rPr>
              <a:t>odbc</a:t>
            </a:r>
            <a:r>
              <a:rPr lang="zh-TW" altLang="en-US">
                <a:latin typeface="Times New Roman" pitchFamily="18" charset="0"/>
              </a:rPr>
              <a:t>連接資料庫</a:t>
            </a:r>
            <a:endParaRPr lang="en-IN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E7AB701-4E44-435E-8059-5E34A9665256}" type="slidenum">
              <a:rPr lang="en-US" altLang="zh-TW" sz="1200" smtClean="0"/>
              <a:pPr/>
              <a:t>22</a:t>
            </a:fld>
            <a:endParaRPr lang="en-US" altLang="zh-TW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881C5A9-5321-43E6-8248-21EE46CFCF55}" type="slidenum">
              <a:rPr lang="en-US" altLang="zh-TW" sz="1200" smtClean="0"/>
              <a:pPr/>
              <a:t>23</a:t>
            </a:fld>
            <a:endParaRPr lang="en-US" altLang="zh-TW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DAFCB3A-6A35-4F18-92F1-551FE2B9EED1}" type="slidenum">
              <a:rPr lang="en-US" altLang="zh-TW" sz="1200" smtClean="0"/>
              <a:pPr/>
              <a:t>3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DAFCB3A-6A35-4F18-92F1-551FE2B9EED1}" type="slidenum">
              <a:rPr lang="en-US" altLang="zh-TW" sz="1200" smtClean="0"/>
              <a:pPr/>
              <a:t>4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9F496D5-E261-4ADC-81A4-97874781297F}" type="slidenum">
              <a:rPr lang="en-US" altLang="zh-TW" sz="1200" smtClean="0"/>
              <a:pPr/>
              <a:t>5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0BDB9A5-F26C-4625-A2DD-6C23DAB29EAA}" type="slidenum">
              <a:rPr lang="en-US" altLang="zh-TW" sz="1200" smtClean="0"/>
              <a:pPr/>
              <a:t>6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8857192-888B-4C9B-9488-485D8250A41F}" type="slidenum">
              <a:rPr lang="en-US" altLang="zh-TW" sz="1200" smtClean="0"/>
              <a:pPr/>
              <a:t>7</a:t>
            </a:fld>
            <a:endParaRPr lang="en-US" altLang="zh-TW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D4E27A6-71F1-4A2C-B9D7-DABAB52C2123}" type="slidenum">
              <a:rPr lang="en-US" altLang="zh-TW" sz="1200" smtClean="0"/>
              <a:pPr/>
              <a:t>9</a:t>
            </a:fld>
            <a:endParaRPr lang="en-US" altLang="zh-TW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1" dirty="0" err="1">
                <a:solidFill>
                  <a:srgbClr val="FF0000"/>
                </a:solidFill>
              </a:rPr>
              <a:t>rset</a:t>
            </a:r>
            <a:r>
              <a:rPr lang="en-US" altLang="zh-TW" sz="1200" b="1" dirty="0" err="1">
                <a:solidFill>
                  <a:srgbClr val="993300"/>
                </a:solidFill>
              </a:rPr>
              <a:t>.getString</a:t>
            </a:r>
            <a:r>
              <a:rPr lang="en-US" altLang="zh-TW" sz="1200" b="1" dirty="0">
                <a:solidFill>
                  <a:srgbClr val="993300"/>
                </a:solidFill>
              </a:rPr>
              <a:t>(1)</a:t>
            </a:r>
            <a:r>
              <a:rPr lang="en-US" altLang="zh-TW" sz="1200" b="1" dirty="0"/>
              <a:t> </a:t>
            </a:r>
            <a:r>
              <a:rPr lang="zh-TW" altLang="en-US" sz="1200" b="1"/>
              <a:t>－第一的欄位</a:t>
            </a:r>
            <a:endParaRPr lang="en-US" altLang="zh-TW" sz="1200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在</a:t>
            </a:r>
            <a:r>
              <a:rPr lang="en-US" altLang="zh-TW" dirty="0">
                <a:latin typeface="Times New Roman" pitchFamily="18" charset="0"/>
              </a:rPr>
              <a:t>runtime set</a:t>
            </a:r>
            <a:endParaRPr lang="en-IN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rgbClr val="CC3300"/>
                </a:solidFill>
              </a:rPr>
              <a:t>Database System Concepts, </a:t>
            </a:r>
            <a:r>
              <a:rPr lang="zh-TW" altLang="en-US" b="1" dirty="0">
                <a:solidFill>
                  <a:srgbClr val="CC3300"/>
                </a:solidFill>
              </a:rPr>
              <a:t> </a:t>
            </a:r>
            <a:r>
              <a:rPr lang="en-US" altLang="zh-TW" b="1" dirty="0">
                <a:solidFill>
                  <a:srgbClr val="CC3300"/>
                </a:solidFill>
              </a:rPr>
              <a:t>7</a:t>
            </a:r>
            <a:r>
              <a:rPr lang="en-US" altLang="zh-TW" b="1" baseline="30000" dirty="0">
                <a:solidFill>
                  <a:srgbClr val="CC3300"/>
                </a:solidFill>
              </a:rPr>
              <a:t>th</a:t>
            </a:r>
            <a:r>
              <a:rPr lang="en-US" altLang="zh-TW" b="1" dirty="0">
                <a:solidFill>
                  <a:srgbClr val="CC3300"/>
                </a:solidFill>
              </a:rPr>
              <a:t> Ed</a:t>
            </a:r>
            <a:r>
              <a:rPr lang="en-US" altLang="zh-TW" dirty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rgbClr val="CC3300"/>
                </a:solidFill>
              </a:rPr>
              <a:t>©</a:t>
            </a:r>
            <a:r>
              <a:rPr lang="en-US" altLang="zh-TW" sz="1200" b="1" dirty="0" err="1">
                <a:solidFill>
                  <a:srgbClr val="CC3300"/>
                </a:solidFill>
              </a:rPr>
              <a:t>Silberschatz</a:t>
            </a:r>
            <a:r>
              <a:rPr lang="en-US" altLang="zh-TW" sz="1200" b="1" dirty="0">
                <a:solidFill>
                  <a:srgbClr val="CC3300"/>
                </a:solidFill>
              </a:rPr>
              <a:t>, </a:t>
            </a:r>
            <a:r>
              <a:rPr lang="en-US" altLang="zh-TW" sz="1200" b="1" dirty="0" err="1">
                <a:solidFill>
                  <a:srgbClr val="CC3300"/>
                </a:solidFill>
              </a:rPr>
              <a:t>Korth</a:t>
            </a:r>
            <a:r>
              <a:rPr lang="en-US" altLang="zh-TW" sz="1200" b="1" dirty="0">
                <a:solidFill>
                  <a:srgbClr val="CC3300"/>
                </a:solidFill>
              </a:rPr>
              <a:t> and </a:t>
            </a:r>
            <a:r>
              <a:rPr lang="en-US" altLang="zh-TW" sz="1200" b="1" dirty="0" err="1">
                <a:solidFill>
                  <a:srgbClr val="CC3300"/>
                </a:solidFill>
              </a:rPr>
              <a:t>Sudarshan</a:t>
            </a:r>
            <a:br>
              <a:rPr lang="en-US" altLang="zh-TW" sz="1200" b="1" dirty="0">
                <a:solidFill>
                  <a:srgbClr val="CC3300"/>
                </a:solidFill>
              </a:rPr>
            </a:br>
            <a:r>
              <a:rPr lang="en-US" altLang="zh-TW" sz="1200" b="1" dirty="0">
                <a:solidFill>
                  <a:srgbClr val="CC3300"/>
                </a:solidFill>
              </a:rPr>
              <a:t>See </a:t>
            </a:r>
            <a:r>
              <a:rPr lang="en-US" altLang="zh-TW" sz="1200" b="1" dirty="0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CC3300"/>
                </a:solidFill>
              </a:rPr>
              <a:t> for conditions on re-use 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4655"/>
            <a:ext cx="1376363" cy="172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8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9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29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14325" y="258763"/>
            <a:ext cx="46038" cy="460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274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541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6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62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49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0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4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0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</a:rPr>
              <a:t>5.</a:t>
            </a:r>
            <a:fld id="{EFA7F4E0-2473-4832-A0A4-AD893E90F0DA}" type="slidenum">
              <a:rPr lang="en-US" altLang="zh-TW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rgbClr val="000099"/>
                </a:solidFill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17416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18473"/>
            <a:ext cx="773113" cy="96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connector-odbc/en/connector-odbc-examples-over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connector-j/en/connector-j-usagenotes-basic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connector-j/en/connector-j-usagenotes-connect-drivermanag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Prepared Statement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044575"/>
            <a:ext cx="8261350" cy="5213350"/>
          </a:xfrm>
        </p:spPr>
        <p:txBody>
          <a:bodyPr/>
          <a:lstStyle/>
          <a:p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PreparedStatement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 = </a:t>
            </a: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conn.prepareStatement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 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                                     "insert into instructor values(?,?,?,?)");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"88877");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(2, "Perry");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(3, "Finance");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pStmt.setInt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(4, 125000);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();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"88878");</a:t>
            </a:r>
            <a:b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zh-TW" sz="22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zh-TW" sz="2200" dirty="0">
                <a:solidFill>
                  <a:srgbClr val="993300"/>
                </a:solidFill>
                <a:latin typeface="Arial" charset="0"/>
                <a:cs typeface="Arial" charset="0"/>
              </a:rPr>
              <a:t>();</a:t>
            </a:r>
          </a:p>
          <a:p>
            <a:endParaRPr lang="en-US" altLang="zh-TW" sz="2400" dirty="0"/>
          </a:p>
          <a:p>
            <a:r>
              <a:rPr lang="en-US" altLang="zh-TW" sz="2400" dirty="0"/>
              <a:t>Use prepared statements when taking an input from the user and adding it to a query</a:t>
            </a:r>
          </a:p>
          <a:p>
            <a:pPr lvl="1"/>
            <a:endParaRPr lang="en-US" altLang="zh-TW" sz="2000" dirty="0">
              <a:latin typeface="Arial" charset="0"/>
              <a:cs typeface="Arial" charset="0"/>
            </a:endParaRPr>
          </a:p>
          <a:p>
            <a:pPr lvl="1"/>
            <a:endParaRPr lang="en-US" altLang="zh-TW" dirty="0">
              <a:latin typeface="Arial" charset="0"/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31649" y="1825511"/>
            <a:ext cx="4054701" cy="158715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31648" y="3412670"/>
            <a:ext cx="4054701" cy="135254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Control in JDBC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6125" y="936625"/>
            <a:ext cx="7997825" cy="5273675"/>
          </a:xfrm>
        </p:spPr>
        <p:txBody>
          <a:bodyPr/>
          <a:lstStyle/>
          <a:p>
            <a:r>
              <a:rPr lang="en-US" altLang="zh-TW" sz="2400" dirty="0"/>
              <a:t>By default, each SQL statement is treated as a separate transaction that is committed automatically</a:t>
            </a:r>
          </a:p>
          <a:p>
            <a:pPr lvl="1"/>
            <a:endParaRPr lang="en-US" altLang="zh-TW" sz="2400" dirty="0"/>
          </a:p>
          <a:p>
            <a:r>
              <a:rPr lang="en-US" altLang="zh-TW" sz="2400" dirty="0"/>
              <a:t>Can turn on/off automatic commit on a connection</a:t>
            </a:r>
          </a:p>
          <a:p>
            <a:pPr lvl="1"/>
            <a:r>
              <a:rPr lang="en-US" altLang="zh-TW" sz="2400" dirty="0" err="1"/>
              <a:t>conn.</a:t>
            </a:r>
            <a:r>
              <a:rPr lang="en-US" altLang="zh-TW" sz="2400" dirty="0" err="1">
                <a:solidFill>
                  <a:srgbClr val="0000CC"/>
                </a:solidFill>
              </a:rPr>
              <a:t>setAutoCommit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true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400" dirty="0" err="1"/>
              <a:t>conn.</a:t>
            </a:r>
            <a:r>
              <a:rPr lang="en-US" altLang="zh-TW" sz="2400" dirty="0" err="1">
                <a:solidFill>
                  <a:srgbClr val="0000CC"/>
                </a:solidFill>
              </a:rPr>
              <a:t>setAutoCommit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false</a:t>
            </a:r>
            <a:r>
              <a:rPr lang="en-US" altLang="zh-TW" sz="2400" dirty="0"/>
              <a:t>);</a:t>
            </a:r>
          </a:p>
          <a:p>
            <a:pPr lvl="1"/>
            <a:endParaRPr lang="en-US" altLang="zh-TW" sz="2400" dirty="0"/>
          </a:p>
          <a:p>
            <a:r>
              <a:rPr lang="en-US" altLang="zh-TW" sz="2400" dirty="0"/>
              <a:t>Transactions must then be committed or rolled back explicitly</a:t>
            </a:r>
          </a:p>
          <a:p>
            <a:pPr lvl="1"/>
            <a:r>
              <a:rPr lang="en-US" altLang="zh-TW" sz="2400" dirty="0" err="1">
                <a:solidFill>
                  <a:srgbClr val="993300"/>
                </a:solidFill>
              </a:rPr>
              <a:t>conn.commit</a:t>
            </a:r>
            <a:r>
              <a:rPr lang="en-US" altLang="zh-TW" sz="2400" dirty="0">
                <a:solidFill>
                  <a:srgbClr val="993300"/>
                </a:solidFill>
              </a:rPr>
              <a:t>();</a:t>
            </a:r>
            <a:r>
              <a:rPr lang="en-US" altLang="zh-TW" sz="2400" dirty="0"/>
              <a:t>     or</a:t>
            </a:r>
          </a:p>
          <a:p>
            <a:pPr lvl="1"/>
            <a:r>
              <a:rPr lang="en-US" altLang="zh-TW" sz="2400" dirty="0" err="1">
                <a:solidFill>
                  <a:srgbClr val="993300"/>
                </a:solidFill>
              </a:rPr>
              <a:t>conn.rollback</a:t>
            </a:r>
            <a:r>
              <a:rPr lang="en-US" altLang="zh-TW" sz="2400" dirty="0">
                <a:solidFill>
                  <a:srgbClr val="993300"/>
                </a:solidFill>
              </a:rPr>
              <a:t>();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hlinkClick r:id="rId3"/>
              </a:rPr>
              <a:t>ODBC</a:t>
            </a:r>
            <a:endParaRPr lang="en-US" dirty="0">
              <a:ea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zh-TW" sz="2400" dirty="0"/>
              <a:t>Open </a:t>
            </a:r>
            <a:r>
              <a:rPr lang="en-US" altLang="zh-TW" sz="2400" dirty="0" err="1"/>
              <a:t>DataBase</a:t>
            </a:r>
            <a:r>
              <a:rPr lang="en-US" altLang="zh-TW" sz="2400" dirty="0"/>
              <a:t> Connectivity(ODBC) standard </a:t>
            </a:r>
          </a:p>
          <a:p>
            <a:pPr lvl="1"/>
            <a:r>
              <a:rPr lang="en-US" altLang="zh-TW" sz="2400" dirty="0"/>
              <a:t>standard for application program to communicate with a database server.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application program interface (API) to 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open a connection </a:t>
            </a:r>
            <a:r>
              <a:rPr lang="en-US" altLang="zh-TW" sz="2400" dirty="0"/>
              <a:t>with a database, 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send queries </a:t>
            </a:r>
            <a:r>
              <a:rPr lang="en-US" altLang="zh-TW" sz="2400" dirty="0"/>
              <a:t>and</a:t>
            </a:r>
            <a:r>
              <a:rPr lang="en-US" altLang="zh-TW" sz="2400" dirty="0">
                <a:solidFill>
                  <a:srgbClr val="FF0000"/>
                </a:solidFill>
              </a:rPr>
              <a:t> updates</a:t>
            </a:r>
            <a:r>
              <a:rPr lang="en-US" altLang="zh-TW" sz="2400" dirty="0"/>
              <a:t>, 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get</a:t>
            </a:r>
            <a:r>
              <a:rPr lang="en-US" altLang="zh-TW" sz="2400" dirty="0"/>
              <a:t> back </a:t>
            </a:r>
            <a:r>
              <a:rPr lang="en-US" altLang="zh-TW" sz="2400" dirty="0">
                <a:solidFill>
                  <a:srgbClr val="FF0000"/>
                </a:solidFill>
              </a:rPr>
              <a:t>results</a:t>
            </a:r>
            <a:r>
              <a:rPr lang="en-US" altLang="zh-TW" sz="2400" dirty="0"/>
              <a:t>.</a:t>
            </a:r>
          </a:p>
          <a:p>
            <a:pPr lvl="2"/>
            <a:endParaRPr lang="en-US" altLang="zh-TW" sz="2200" dirty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1135063"/>
            <a:ext cx="8472488" cy="5251450"/>
          </a:xfrm>
        </p:spPr>
        <p:txBody>
          <a:bodyPr/>
          <a:lstStyle/>
          <a:p>
            <a:pPr>
              <a:defRPr/>
            </a:pPr>
            <a:r>
              <a:rPr lang="en-US" altLang="zh-TW" sz="2200" dirty="0"/>
              <a:t>ODBC "driver" library</a:t>
            </a:r>
          </a:p>
          <a:p>
            <a:pPr lvl="1">
              <a:defRPr/>
            </a:pPr>
            <a:r>
              <a:rPr lang="en-US" altLang="zh-TW" sz="2200" dirty="0"/>
              <a:t>when client program makes an ODBC API call, the code in the library communicates with the server</a:t>
            </a:r>
          </a:p>
          <a:p>
            <a:pPr lvl="2">
              <a:defRPr/>
            </a:pPr>
            <a:r>
              <a:rPr lang="en-US" altLang="zh-TW" sz="2200" dirty="0"/>
              <a:t>to carry out the requested action, and fetch results.</a:t>
            </a:r>
          </a:p>
          <a:p>
            <a:pPr lvl="1">
              <a:defRPr/>
            </a:pPr>
            <a:r>
              <a:rPr lang="en-US" altLang="zh-TW" sz="2200" dirty="0"/>
              <a:t>first allocates an </a:t>
            </a:r>
            <a:r>
              <a:rPr lang="en-US" altLang="zh-TW" sz="2200" dirty="0">
                <a:solidFill>
                  <a:srgbClr val="FF0000"/>
                </a:solidFill>
              </a:rPr>
              <a:t>SQL environment</a:t>
            </a:r>
            <a:r>
              <a:rPr lang="en-US" altLang="zh-TW" sz="2200" dirty="0"/>
              <a:t>, then a database </a:t>
            </a:r>
            <a:r>
              <a:rPr lang="en-US" altLang="zh-TW" sz="2200" dirty="0">
                <a:solidFill>
                  <a:srgbClr val="FF0000"/>
                </a:solidFill>
              </a:rPr>
              <a:t>connection handle</a:t>
            </a:r>
            <a:r>
              <a:rPr lang="en-US" altLang="zh-TW" sz="2200" dirty="0"/>
              <a:t>.</a:t>
            </a:r>
          </a:p>
          <a:p>
            <a:pPr>
              <a:defRPr/>
            </a:pPr>
            <a:endParaRPr lang="en-US" altLang="zh-TW" sz="2200" dirty="0"/>
          </a:p>
          <a:p>
            <a:pPr>
              <a:defRPr/>
            </a:pPr>
            <a:r>
              <a:rPr lang="en-US" altLang="zh-TW" sz="2200" dirty="0"/>
              <a:t>Opens database connection using </a:t>
            </a:r>
            <a:r>
              <a:rPr lang="en-US" altLang="zh-TW" sz="2200" dirty="0" err="1"/>
              <a:t>SQLConnect</a:t>
            </a:r>
            <a:r>
              <a:rPr lang="en-US" altLang="zh-TW" sz="2200" dirty="0"/>
              <a:t>().  Parameters:</a:t>
            </a:r>
          </a:p>
          <a:p>
            <a:pPr lvl="1">
              <a:defRPr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connection handle</a:t>
            </a:r>
            <a:r>
              <a:rPr lang="en-US" altLang="zh-TW" sz="2200" dirty="0"/>
              <a:t>,</a:t>
            </a:r>
          </a:p>
          <a:p>
            <a:pPr lvl="1">
              <a:defRPr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the server to which to connect</a:t>
            </a:r>
          </a:p>
          <a:p>
            <a:pPr lvl="1">
              <a:defRPr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the user identifier</a:t>
            </a:r>
            <a:r>
              <a:rPr lang="en-US" altLang="zh-TW" sz="2200" dirty="0"/>
              <a:t> </a:t>
            </a:r>
          </a:p>
          <a:p>
            <a:pPr lvl="1">
              <a:defRPr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  <a:p>
            <a:pPr>
              <a:defRPr/>
            </a:pP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77888"/>
            <a:ext cx="82677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993300"/>
                </a:solidFill>
              </a:rPr>
              <a:t>void </a:t>
            </a:r>
            <a:r>
              <a:rPr lang="en-US" altLang="zh-TW" sz="2000" b="1" dirty="0" err="1">
                <a:solidFill>
                  <a:srgbClr val="993300"/>
                </a:solidFill>
              </a:rPr>
              <a:t>ODBCexample</a:t>
            </a:r>
            <a:r>
              <a:rPr lang="en-US" altLang="zh-TW" sz="2000" b="1" dirty="0">
                <a:solidFill>
                  <a:srgbClr val="993300"/>
                </a:solidFill>
              </a:rPr>
              <a:t>()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	{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RETCODE error;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HENV    </a:t>
            </a:r>
            <a:r>
              <a:rPr lang="en-US" altLang="zh-TW" sz="2000" b="1" dirty="0" err="1">
                <a:solidFill>
                  <a:srgbClr val="993300"/>
                </a:solidFill>
              </a:rPr>
              <a:t>env</a:t>
            </a:r>
            <a:r>
              <a:rPr lang="en-US" altLang="zh-TW" sz="2000" b="1" dirty="0">
                <a:solidFill>
                  <a:srgbClr val="993300"/>
                </a:solidFill>
              </a:rPr>
              <a:t>;     /* environment */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</a:rPr>
              <a:t>SQLAllocEnv</a:t>
            </a:r>
            <a:r>
              <a:rPr lang="en-US" altLang="zh-TW" sz="2000" b="1" dirty="0">
                <a:solidFill>
                  <a:srgbClr val="993300"/>
                </a:solidFill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</a:rPr>
              <a:t>&amp;</a:t>
            </a:r>
            <a:r>
              <a:rPr lang="en-US" altLang="zh-TW" sz="2000" b="1" dirty="0" err="1">
                <a:solidFill>
                  <a:srgbClr val="FF0000"/>
                </a:solidFill>
              </a:rPr>
              <a:t>env</a:t>
            </a:r>
            <a:r>
              <a:rPr lang="en-US" altLang="zh-TW" sz="2000" b="1" dirty="0">
                <a:solidFill>
                  <a:srgbClr val="99330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</a:rPr>
              <a:t>SQLAllocConnect</a:t>
            </a:r>
            <a:r>
              <a:rPr lang="en-US" altLang="zh-TW" sz="2000" b="1" dirty="0">
                <a:solidFill>
                  <a:srgbClr val="9933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env</a:t>
            </a:r>
            <a:r>
              <a:rPr lang="en-US" altLang="zh-TW" sz="2000" b="1" dirty="0">
                <a:solidFill>
                  <a:srgbClr val="993300"/>
                </a:solidFill>
              </a:rPr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&amp;conn</a:t>
            </a:r>
            <a:r>
              <a:rPr lang="en-US" altLang="zh-TW" sz="2000" b="1" dirty="0">
                <a:solidFill>
                  <a:srgbClr val="99330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</a:rPr>
              <a:t>SQLConnect</a:t>
            </a:r>
            <a:r>
              <a:rPr lang="en-US" altLang="zh-TW" sz="2000" b="1" dirty="0">
                <a:solidFill>
                  <a:srgbClr val="993300"/>
                </a:solidFill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</a:rPr>
              <a:t>conn</a:t>
            </a:r>
            <a:r>
              <a:rPr lang="en-US" altLang="zh-TW" sz="2000" b="1" dirty="0">
                <a:solidFill>
                  <a:srgbClr val="993300"/>
                </a:solidFill>
              </a:rPr>
              <a:t>, “db.yale.edu", </a:t>
            </a:r>
            <a:r>
              <a:rPr lang="en-US" altLang="zh-TW" sz="2000" b="1" dirty="0">
                <a:solidFill>
                  <a:srgbClr val="00B050"/>
                </a:solidFill>
              </a:rPr>
              <a:t>SQL_NTS</a:t>
            </a:r>
            <a:r>
              <a:rPr lang="en-US" altLang="zh-TW" sz="2000" b="1" dirty="0">
                <a:solidFill>
                  <a:srgbClr val="993300"/>
                </a:solidFill>
              </a:rPr>
              <a:t>, "</a:t>
            </a:r>
            <a:r>
              <a:rPr lang="en-US" altLang="zh-TW" sz="2000" b="1" dirty="0" err="1">
                <a:solidFill>
                  <a:srgbClr val="993300"/>
                </a:solidFill>
              </a:rPr>
              <a:t>avi</a:t>
            </a:r>
            <a:r>
              <a:rPr lang="en-US" altLang="zh-TW" sz="2000" b="1" dirty="0">
                <a:solidFill>
                  <a:srgbClr val="993300"/>
                </a:solidFill>
              </a:rPr>
              <a:t>", </a:t>
            </a:r>
            <a:r>
              <a:rPr lang="en-US" altLang="zh-TW" sz="2000" b="1" dirty="0">
                <a:solidFill>
                  <a:srgbClr val="00B050"/>
                </a:solidFill>
              </a:rPr>
              <a:t>SQL_NTS</a:t>
            </a:r>
            <a:r>
              <a:rPr lang="en-US" altLang="zh-TW" sz="2000" b="1" dirty="0">
                <a:solidFill>
                  <a:srgbClr val="993300"/>
                </a:solidFill>
              </a:rPr>
              <a:t>, "</a:t>
            </a:r>
            <a:r>
              <a:rPr lang="en-US" altLang="zh-TW" sz="2000" b="1" dirty="0" err="1">
                <a:solidFill>
                  <a:srgbClr val="993300"/>
                </a:solidFill>
              </a:rPr>
              <a:t>avipasswd</a:t>
            </a:r>
            <a:r>
              <a:rPr lang="en-US" altLang="zh-TW" sz="2000" b="1" dirty="0">
                <a:solidFill>
                  <a:srgbClr val="993300"/>
                </a:solidFill>
              </a:rPr>
              <a:t>", </a:t>
            </a:r>
            <a:r>
              <a:rPr lang="en-US" altLang="zh-TW" sz="2000" b="1" dirty="0">
                <a:solidFill>
                  <a:srgbClr val="00B050"/>
                </a:solidFill>
              </a:rPr>
              <a:t>SQL_NTS</a:t>
            </a:r>
            <a:r>
              <a:rPr lang="en-US" altLang="zh-TW" sz="2000" b="1" dirty="0">
                <a:solidFill>
                  <a:srgbClr val="993300"/>
                </a:solidFill>
              </a:rPr>
              <a:t>);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{ …. Do actual work … 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zh-TW" sz="2000" b="1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</a:rPr>
              <a:t>SQLDisconnect</a:t>
            </a:r>
            <a:r>
              <a:rPr lang="en-US" altLang="zh-TW" sz="2000" b="1" dirty="0">
                <a:solidFill>
                  <a:srgbClr val="993300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</a:rPr>
              <a:t>SQLFreeConnect</a:t>
            </a:r>
            <a:r>
              <a:rPr lang="en-US" altLang="zh-TW" sz="2000" b="1" dirty="0">
                <a:solidFill>
                  <a:srgbClr val="993300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</a:t>
            </a:r>
            <a:r>
              <a:rPr lang="en-US" altLang="zh-TW" sz="2000" b="1" dirty="0" err="1">
                <a:solidFill>
                  <a:srgbClr val="0070C0"/>
                </a:solidFill>
              </a:rPr>
              <a:t>SQLFreeEnv</a:t>
            </a:r>
            <a:r>
              <a:rPr lang="en-US" altLang="zh-TW" sz="2000" b="1" dirty="0">
                <a:solidFill>
                  <a:srgbClr val="993300"/>
                </a:solidFill>
              </a:rPr>
              <a:t>(</a:t>
            </a:r>
            <a:r>
              <a:rPr lang="en-US" altLang="zh-TW" sz="2000" b="1" dirty="0" err="1">
                <a:solidFill>
                  <a:srgbClr val="993300"/>
                </a:solidFill>
              </a:rPr>
              <a:t>env</a:t>
            </a:r>
            <a:r>
              <a:rPr lang="en-US" altLang="zh-TW" sz="2000" b="1" dirty="0">
                <a:solidFill>
                  <a:srgbClr val="993300"/>
                </a:solidFill>
              </a:rPr>
              <a:t>);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b="1" dirty="0">
                <a:solidFill>
                  <a:srgbClr val="993300"/>
                </a:solidFill>
              </a:rPr>
              <a:t>     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94934" y="2736396"/>
            <a:ext cx="4226152" cy="36603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18734" y="3102429"/>
            <a:ext cx="4226152" cy="36603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94934" y="3599089"/>
            <a:ext cx="7549016" cy="6381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54200" y="4948919"/>
            <a:ext cx="4226152" cy="36603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18734" y="5314952"/>
            <a:ext cx="4226152" cy="36603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16769" y="5680985"/>
            <a:ext cx="4226152" cy="36603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 Code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135063"/>
            <a:ext cx="8972550" cy="554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Program sends SQL commands to the database by using </a:t>
            </a:r>
            <a:r>
              <a:rPr lang="en-US" altLang="zh-TW" sz="2400" dirty="0" err="1">
                <a:solidFill>
                  <a:srgbClr val="0000CC"/>
                </a:solidFill>
              </a:rPr>
              <a:t>SQLExecDirect</a:t>
            </a:r>
            <a:endParaRPr lang="en-US" altLang="zh-TW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/>
              <a:t>Result tuples are fetched using </a:t>
            </a:r>
            <a:r>
              <a:rPr lang="en-US" altLang="zh-TW" sz="2400" dirty="0" err="1">
                <a:solidFill>
                  <a:srgbClr val="0000CC"/>
                </a:solidFill>
              </a:rPr>
              <a:t>SQLFetch</a:t>
            </a:r>
            <a:r>
              <a:rPr lang="en-US" altLang="zh-TW" sz="2400" dirty="0">
                <a:solidFill>
                  <a:srgbClr val="0000CC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rgbClr val="0000CC"/>
                </a:solidFill>
              </a:rPr>
              <a:t>SQLBindCol</a:t>
            </a:r>
            <a:r>
              <a:rPr lang="en-US" altLang="zh-TW" sz="2400" dirty="0">
                <a:solidFill>
                  <a:srgbClr val="0000CC"/>
                </a:solidFill>
              </a:rPr>
              <a:t>() </a:t>
            </a:r>
            <a:r>
              <a:rPr lang="en-US" altLang="zh-TW" sz="2400" dirty="0"/>
              <a:t>binds C language variables to attributes of the query result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Arguments to </a:t>
            </a:r>
            <a:r>
              <a:rPr lang="en-US" altLang="zh-TW" sz="2400" dirty="0" err="1"/>
              <a:t>SQLBindCol</a:t>
            </a:r>
            <a:r>
              <a:rPr lang="en-US" altLang="zh-TW" sz="2400" dirty="0"/>
              <a:t>()</a:t>
            </a:r>
          </a:p>
          <a:p>
            <a:pPr lvl="1"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Good programming requires checking results of every function call for errors.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 Code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896938"/>
            <a:ext cx="8942387" cy="5591175"/>
          </a:xfrm>
        </p:spPr>
        <p:txBody>
          <a:bodyPr/>
          <a:lstStyle/>
          <a:p>
            <a:pPr>
              <a:defRPr/>
            </a:pPr>
            <a:r>
              <a:rPr lang="en-US" altLang="zh-TW" sz="2000" dirty="0"/>
              <a:t>Main body of program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993300"/>
                </a:solidFill>
              </a:rPr>
              <a:t>char </a:t>
            </a:r>
            <a:r>
              <a:rPr lang="en-US" altLang="zh-TW" sz="2000" dirty="0" err="1">
                <a:solidFill>
                  <a:srgbClr val="993300"/>
                </a:solidFill>
              </a:rPr>
              <a:t>deptname</a:t>
            </a:r>
            <a:r>
              <a:rPr lang="en-US" altLang="zh-TW" sz="2000" dirty="0">
                <a:solidFill>
                  <a:srgbClr val="993300"/>
                </a:solidFill>
              </a:rPr>
              <a:t>[80];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float salary;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 err="1">
                <a:solidFill>
                  <a:srgbClr val="993300"/>
                </a:solidFill>
              </a:rPr>
              <a:t>int</a:t>
            </a:r>
            <a:r>
              <a:rPr lang="en-US" altLang="zh-TW" sz="2000" dirty="0">
                <a:solidFill>
                  <a:srgbClr val="993300"/>
                </a:solidFill>
              </a:rPr>
              <a:t> lenOut1, lenOut2;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HSTMT stmt;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char * </a:t>
            </a:r>
            <a:r>
              <a:rPr lang="en-US" altLang="zh-TW" sz="2000" dirty="0" err="1">
                <a:solidFill>
                  <a:srgbClr val="993300"/>
                </a:solidFill>
              </a:rPr>
              <a:t>sqlquery</a:t>
            </a:r>
            <a:r>
              <a:rPr lang="en-US" altLang="zh-TW" sz="2000" dirty="0">
                <a:solidFill>
                  <a:srgbClr val="993300"/>
                </a:solidFill>
              </a:rPr>
              <a:t> = "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select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dept_name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, sum (salary)</a:t>
            </a:r>
            <a:b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                              from instructor</a:t>
            </a:r>
            <a:b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                              group by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dept_name</a:t>
            </a:r>
            <a:r>
              <a:rPr lang="en-US" altLang="zh-TW" sz="2000" dirty="0">
                <a:solidFill>
                  <a:srgbClr val="993300"/>
                </a:solidFill>
              </a:rPr>
              <a:t>";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 err="1">
                <a:solidFill>
                  <a:srgbClr val="0000CC"/>
                </a:solidFill>
              </a:rPr>
              <a:t>SQLAllocStmt</a:t>
            </a:r>
            <a:r>
              <a:rPr lang="en-US" altLang="zh-TW" sz="2000" dirty="0">
                <a:solidFill>
                  <a:srgbClr val="993300"/>
                </a:solidFill>
              </a:rPr>
              <a:t>(</a:t>
            </a:r>
            <a:r>
              <a:rPr lang="en-US" altLang="zh-TW" sz="2000" dirty="0" err="1">
                <a:solidFill>
                  <a:srgbClr val="993300"/>
                </a:solidFill>
              </a:rPr>
              <a:t>conn</a:t>
            </a:r>
            <a:r>
              <a:rPr lang="en-US" altLang="zh-TW" sz="2000" dirty="0">
                <a:solidFill>
                  <a:srgbClr val="993300"/>
                </a:solidFill>
              </a:rPr>
              <a:t>, &amp;stmt);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error = </a:t>
            </a:r>
            <a:r>
              <a:rPr lang="en-US" altLang="zh-TW" sz="2000" dirty="0" err="1">
                <a:solidFill>
                  <a:srgbClr val="0000CC"/>
                </a:solidFill>
              </a:rPr>
              <a:t>SQLExecDirect</a:t>
            </a:r>
            <a:r>
              <a:rPr lang="en-US" altLang="zh-TW" sz="2000" dirty="0">
                <a:solidFill>
                  <a:srgbClr val="993300"/>
                </a:solidFill>
              </a:rPr>
              <a:t>(stmt, </a:t>
            </a:r>
            <a:r>
              <a:rPr lang="en-US" altLang="zh-TW" sz="2000" dirty="0" err="1">
                <a:solidFill>
                  <a:srgbClr val="993300"/>
                </a:solidFill>
              </a:rPr>
              <a:t>sqlquery</a:t>
            </a:r>
            <a:r>
              <a:rPr lang="en-US" altLang="zh-TW" sz="2000" dirty="0">
                <a:solidFill>
                  <a:srgbClr val="993300"/>
                </a:solidFill>
              </a:rPr>
              <a:t>, SQL_NTS);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if (error == SQL_SUCCESS) {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        </a:t>
            </a:r>
            <a:r>
              <a:rPr lang="en-US" altLang="zh-TW" sz="2000" dirty="0" err="1">
                <a:solidFill>
                  <a:srgbClr val="0000CC"/>
                </a:solidFill>
              </a:rPr>
              <a:t>SQLBindCol</a:t>
            </a:r>
            <a:r>
              <a:rPr lang="en-US" altLang="zh-TW" sz="2000" dirty="0">
                <a:solidFill>
                  <a:srgbClr val="993300"/>
                </a:solidFill>
              </a:rPr>
              <a:t>(stmt, 1, SQL_C_CHAR, </a:t>
            </a:r>
            <a:r>
              <a:rPr lang="en-US" altLang="zh-TW" sz="2000" dirty="0" err="1">
                <a:solidFill>
                  <a:srgbClr val="993300"/>
                </a:solidFill>
              </a:rPr>
              <a:t>deptname</a:t>
            </a:r>
            <a:r>
              <a:rPr lang="en-US" altLang="zh-TW" sz="2000" dirty="0">
                <a:solidFill>
                  <a:srgbClr val="993300"/>
                </a:solidFill>
              </a:rPr>
              <a:t> , 80, &amp;lenOut1);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        </a:t>
            </a:r>
            <a:r>
              <a:rPr lang="en-US" altLang="zh-TW" sz="2000" dirty="0" err="1">
                <a:solidFill>
                  <a:srgbClr val="0000CC"/>
                </a:solidFill>
              </a:rPr>
              <a:t>SQLBindCol</a:t>
            </a:r>
            <a:r>
              <a:rPr lang="en-US" altLang="zh-TW" sz="2000" dirty="0">
                <a:solidFill>
                  <a:srgbClr val="993300"/>
                </a:solidFill>
              </a:rPr>
              <a:t>(stmt, 2, SQL_C_FLOAT, &amp;salary, 0 , &amp;lenOut2);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        while (</a:t>
            </a:r>
            <a:r>
              <a:rPr lang="en-US" altLang="zh-TW" sz="2000" dirty="0" err="1">
                <a:solidFill>
                  <a:srgbClr val="0000CC"/>
                </a:solidFill>
              </a:rPr>
              <a:t>SQLFetch</a:t>
            </a:r>
            <a:r>
              <a:rPr lang="en-US" altLang="zh-TW" sz="2000" dirty="0">
                <a:solidFill>
                  <a:srgbClr val="993300"/>
                </a:solidFill>
              </a:rPr>
              <a:t>(stmt) == SQL SUCCESS) {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              </a:t>
            </a:r>
            <a:r>
              <a:rPr lang="en-US" altLang="zh-TW" sz="2000" dirty="0" err="1">
                <a:solidFill>
                  <a:srgbClr val="993300"/>
                </a:solidFill>
              </a:rPr>
              <a:t>printf</a:t>
            </a:r>
            <a:r>
              <a:rPr lang="en-US" altLang="zh-TW" sz="2000" dirty="0">
                <a:solidFill>
                  <a:srgbClr val="993300"/>
                </a:solidFill>
              </a:rPr>
              <a:t> (" %s %g\n", </a:t>
            </a:r>
            <a:r>
              <a:rPr lang="en-US" altLang="zh-TW" sz="2000" dirty="0" err="1">
                <a:solidFill>
                  <a:srgbClr val="993300"/>
                </a:solidFill>
              </a:rPr>
              <a:t>deptname</a:t>
            </a:r>
            <a:r>
              <a:rPr lang="en-US" altLang="zh-TW" sz="2000" dirty="0">
                <a:solidFill>
                  <a:srgbClr val="993300"/>
                </a:solidFill>
              </a:rPr>
              <a:t>, salary);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        }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>
                <a:solidFill>
                  <a:srgbClr val="993300"/>
                </a:solidFill>
              </a:rPr>
              <a:t>}</a:t>
            </a:r>
            <a:br>
              <a:rPr lang="en-US" altLang="zh-TW" sz="2000" dirty="0">
                <a:solidFill>
                  <a:srgbClr val="993300"/>
                </a:solidFill>
              </a:rPr>
            </a:br>
            <a:r>
              <a:rPr lang="en-US" altLang="zh-TW" sz="2000" dirty="0" err="1">
                <a:solidFill>
                  <a:srgbClr val="0000CC"/>
                </a:solidFill>
              </a:rPr>
              <a:t>SQLFreeStmt</a:t>
            </a:r>
            <a:r>
              <a:rPr lang="en-US" altLang="zh-TW" sz="2000" dirty="0">
                <a:solidFill>
                  <a:srgbClr val="993300"/>
                </a:solidFill>
              </a:rPr>
              <a:t>(stmt, SQL DROP);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46286" y="2573112"/>
            <a:ext cx="4226152" cy="94569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85610" y="3518807"/>
            <a:ext cx="3325133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85610" y="3785507"/>
            <a:ext cx="5847897" cy="3238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38009" y="4437290"/>
            <a:ext cx="7720241" cy="5674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88481" y="5004707"/>
            <a:ext cx="4253140" cy="36739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856465" y="5372100"/>
            <a:ext cx="4405541" cy="36739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53821" y="6218465"/>
            <a:ext cx="4405541" cy="36739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</a:rPr>
              <a:t>ODBC Prepared Statements</a:t>
            </a:r>
            <a:endParaRPr lang="en-IN" altLang="zh-TW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867002"/>
            <a:ext cx="8415337" cy="5468483"/>
          </a:xfrm>
        </p:spPr>
        <p:txBody>
          <a:bodyPr/>
          <a:lstStyle/>
          <a:p>
            <a:r>
              <a:rPr lang="en-US" altLang="zh-TW" sz="2200" b="1" dirty="0">
                <a:solidFill>
                  <a:srgbClr val="000099"/>
                </a:solidFill>
              </a:rPr>
              <a:t>Prepared Statement</a:t>
            </a:r>
          </a:p>
          <a:p>
            <a:pPr lvl="1"/>
            <a:r>
              <a:rPr lang="en-US" altLang="zh-TW" sz="2200" dirty="0"/>
              <a:t>SQL statement prepared: compiled at the database</a:t>
            </a:r>
          </a:p>
          <a:p>
            <a:pPr lvl="1"/>
            <a:r>
              <a:rPr lang="en-US" altLang="zh-TW" sz="2200" dirty="0"/>
              <a:t>Can have placeholders:  </a:t>
            </a:r>
          </a:p>
          <a:p>
            <a:pPr lvl="2"/>
            <a:r>
              <a:rPr lang="en-US" altLang="zh-TW" sz="2200" dirty="0"/>
              <a:t>E.g.  insert into account values(?,?,?)</a:t>
            </a:r>
          </a:p>
          <a:p>
            <a:r>
              <a:rPr lang="en-US" altLang="zh-TW" sz="2200" dirty="0"/>
              <a:t>To prepare a statement</a:t>
            </a:r>
            <a:br>
              <a:rPr lang="en-US" altLang="zh-TW" sz="2200" dirty="0"/>
            </a:br>
            <a:r>
              <a:rPr lang="en-US" altLang="zh-TW" sz="2200" dirty="0"/>
              <a:t>    </a:t>
            </a:r>
            <a:r>
              <a:rPr lang="en-US" altLang="zh-TW" sz="2200" dirty="0" err="1">
                <a:solidFill>
                  <a:srgbClr val="993300"/>
                </a:solidFill>
              </a:rPr>
              <a:t>SQLPrepare</a:t>
            </a:r>
            <a:r>
              <a:rPr lang="en-US" altLang="zh-TW" sz="2200" dirty="0">
                <a:solidFill>
                  <a:srgbClr val="993300"/>
                </a:solidFill>
              </a:rPr>
              <a:t>(</a:t>
            </a:r>
            <a:r>
              <a:rPr lang="en-US" altLang="zh-TW" sz="2200" dirty="0" err="1">
                <a:solidFill>
                  <a:srgbClr val="993300"/>
                </a:solidFill>
              </a:rPr>
              <a:t>stmt</a:t>
            </a:r>
            <a:r>
              <a:rPr lang="en-US" altLang="zh-TW" sz="2200" dirty="0">
                <a:solidFill>
                  <a:srgbClr val="993300"/>
                </a:solidFill>
              </a:rPr>
              <a:t>, &lt;SQL String&gt;);</a:t>
            </a:r>
          </a:p>
          <a:p>
            <a:endParaRPr lang="en-US" altLang="zh-TW" sz="2200" dirty="0"/>
          </a:p>
          <a:p>
            <a:r>
              <a:rPr lang="en-US" altLang="zh-TW" sz="2200" dirty="0"/>
              <a:t>To bind parameters </a:t>
            </a:r>
            <a:br>
              <a:rPr lang="en-US" altLang="zh-TW" sz="2200" dirty="0"/>
            </a:br>
            <a:r>
              <a:rPr lang="en-US" altLang="zh-TW" sz="2200" dirty="0"/>
              <a:t>   </a:t>
            </a:r>
            <a:r>
              <a:rPr lang="en-US" altLang="zh-TW" sz="2200" dirty="0" err="1">
                <a:solidFill>
                  <a:srgbClr val="993300"/>
                </a:solidFill>
              </a:rPr>
              <a:t>SQLBindParameter</a:t>
            </a:r>
            <a:r>
              <a:rPr lang="en-US" altLang="zh-TW" sz="2200" dirty="0">
                <a:solidFill>
                  <a:srgbClr val="993300"/>
                </a:solidFill>
              </a:rPr>
              <a:t>(</a:t>
            </a:r>
            <a:r>
              <a:rPr lang="en-US" altLang="zh-TW" sz="2200" dirty="0" err="1">
                <a:solidFill>
                  <a:srgbClr val="993300"/>
                </a:solidFill>
              </a:rPr>
              <a:t>stmt</a:t>
            </a:r>
            <a:r>
              <a:rPr lang="en-US" altLang="zh-TW" sz="2200" dirty="0">
                <a:solidFill>
                  <a:srgbClr val="993300"/>
                </a:solidFill>
              </a:rPr>
              <a:t>, &lt;parameter#&gt;, </a:t>
            </a:r>
            <a:br>
              <a:rPr lang="en-US" altLang="zh-TW" sz="2200" dirty="0">
                <a:solidFill>
                  <a:srgbClr val="993300"/>
                </a:solidFill>
              </a:rPr>
            </a:br>
            <a:r>
              <a:rPr lang="en-US" altLang="zh-TW" sz="2200" dirty="0">
                <a:solidFill>
                  <a:srgbClr val="993300"/>
                </a:solidFill>
              </a:rPr>
              <a:t>             … type information and value omitted for simplicity..)</a:t>
            </a:r>
          </a:p>
          <a:p>
            <a:endParaRPr lang="en-US" altLang="zh-TW" sz="2200" dirty="0"/>
          </a:p>
          <a:p>
            <a:r>
              <a:rPr lang="en-US" altLang="zh-TW" sz="2200" dirty="0"/>
              <a:t> To execute the statement</a:t>
            </a:r>
            <a:br>
              <a:rPr lang="en-US" altLang="zh-TW" sz="2200" dirty="0"/>
            </a:br>
            <a:r>
              <a:rPr lang="en-US" altLang="zh-TW" sz="2200" dirty="0"/>
              <a:t>   </a:t>
            </a:r>
            <a:r>
              <a:rPr lang="en-IN" altLang="zh-TW" sz="2200" dirty="0" err="1">
                <a:solidFill>
                  <a:srgbClr val="993300"/>
                </a:solidFill>
              </a:rPr>
              <a:t>retcode</a:t>
            </a:r>
            <a:r>
              <a:rPr lang="en-IN" altLang="zh-TW" sz="2200" dirty="0">
                <a:solidFill>
                  <a:srgbClr val="993300"/>
                </a:solidFill>
              </a:rPr>
              <a:t> = </a:t>
            </a:r>
            <a:r>
              <a:rPr lang="en-IN" altLang="zh-TW" sz="2200" dirty="0" err="1">
                <a:solidFill>
                  <a:srgbClr val="993300"/>
                </a:solidFill>
              </a:rPr>
              <a:t>SQLExecute</a:t>
            </a:r>
            <a:r>
              <a:rPr lang="en-IN" altLang="zh-TW" sz="2200" dirty="0">
                <a:solidFill>
                  <a:srgbClr val="993300"/>
                </a:solidFill>
              </a:rPr>
              <a:t>( </a:t>
            </a:r>
            <a:r>
              <a:rPr lang="en-IN" altLang="zh-TW" sz="2200" dirty="0" err="1">
                <a:solidFill>
                  <a:srgbClr val="993300"/>
                </a:solidFill>
              </a:rPr>
              <a:t>stmt</a:t>
            </a:r>
            <a:r>
              <a:rPr lang="en-IN" altLang="zh-TW" sz="2200" dirty="0">
                <a:solidFill>
                  <a:srgbClr val="993300"/>
                </a:solidFill>
              </a:rPr>
              <a:t>); </a:t>
            </a:r>
          </a:p>
          <a:p>
            <a:endParaRPr lang="en-IN" altLang="zh-TW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More ODBC Features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163" y="1273629"/>
            <a:ext cx="8786358" cy="5398634"/>
          </a:xfrm>
        </p:spPr>
        <p:txBody>
          <a:bodyPr/>
          <a:lstStyle/>
          <a:p>
            <a:r>
              <a:rPr lang="en-US" altLang="zh-TW" sz="2400" dirty="0"/>
              <a:t>By default, each SQL statement is treated as a separate transaction that is committed automatically.</a:t>
            </a:r>
          </a:p>
          <a:p>
            <a:pPr lvl="1"/>
            <a:r>
              <a:rPr lang="en-US" altLang="zh-TW" sz="2400" dirty="0"/>
              <a:t>Can turn off automatic commit on a connection</a:t>
            </a:r>
          </a:p>
          <a:p>
            <a:pPr lvl="2"/>
            <a:r>
              <a:rPr lang="en-US" altLang="zh-TW" sz="2400" dirty="0" err="1">
                <a:solidFill>
                  <a:srgbClr val="993300"/>
                </a:solidFill>
              </a:rPr>
              <a:t>SQLSetConnectOption</a:t>
            </a:r>
            <a:r>
              <a:rPr lang="en-US" altLang="zh-TW" sz="2400" dirty="0">
                <a:solidFill>
                  <a:srgbClr val="993300"/>
                </a:solidFill>
              </a:rPr>
              <a:t>(conn, SQL_AUTOCOMMIT, 0)} </a:t>
            </a:r>
          </a:p>
          <a:p>
            <a:pPr lvl="2"/>
            <a:endParaRPr lang="en-US" altLang="zh-TW" sz="2200" dirty="0">
              <a:solidFill>
                <a:srgbClr val="993300"/>
              </a:solidFill>
            </a:endParaRPr>
          </a:p>
          <a:p>
            <a:pPr lvl="1"/>
            <a:r>
              <a:rPr lang="en-US" altLang="zh-TW" sz="2400" dirty="0"/>
              <a:t>Commit or roll back transactions explicitly by </a:t>
            </a:r>
          </a:p>
          <a:p>
            <a:pPr lvl="2"/>
            <a:r>
              <a:rPr lang="en-US" altLang="zh-TW" sz="2400" dirty="0" err="1">
                <a:solidFill>
                  <a:srgbClr val="993300"/>
                </a:solidFill>
              </a:rPr>
              <a:t>SQLTransact</a:t>
            </a:r>
            <a:r>
              <a:rPr lang="en-US" altLang="zh-TW" sz="2400" dirty="0">
                <a:solidFill>
                  <a:srgbClr val="993300"/>
                </a:solidFill>
              </a:rPr>
              <a:t>(conn, SQL_COMMIT) or</a:t>
            </a:r>
          </a:p>
          <a:p>
            <a:pPr lvl="2"/>
            <a:r>
              <a:rPr lang="en-US" altLang="zh-TW" sz="2400" dirty="0" err="1">
                <a:solidFill>
                  <a:srgbClr val="993300"/>
                </a:solidFill>
              </a:rPr>
              <a:t>SQLTransact</a:t>
            </a:r>
            <a:r>
              <a:rPr lang="en-US" altLang="zh-TW" sz="2400" dirty="0">
                <a:solidFill>
                  <a:srgbClr val="993300"/>
                </a:solidFill>
              </a:rPr>
              <a:t>(conn, SQL_ROLLBACK)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Embedded SQL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135063"/>
            <a:ext cx="8161337" cy="513715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TW" sz="2200"/>
              <a:t>The SQL standard defines embeddings of SQL in a variety of programming languages such as C, Java, and Cobol.</a:t>
            </a:r>
          </a:p>
          <a:p>
            <a:pPr>
              <a:tabLst>
                <a:tab pos="744538" algn="l"/>
              </a:tabLst>
            </a:pPr>
            <a:endParaRPr lang="en-US" altLang="zh-TW" sz="2200"/>
          </a:p>
          <a:p>
            <a:pPr>
              <a:tabLst>
                <a:tab pos="744538" algn="l"/>
              </a:tabLst>
            </a:pPr>
            <a:r>
              <a:rPr lang="en-US" altLang="zh-TW" sz="2200"/>
              <a:t>The SQL structures are permitted in the </a:t>
            </a:r>
            <a:r>
              <a:rPr lang="en-US" altLang="zh-TW" sz="2200">
                <a:solidFill>
                  <a:srgbClr val="FF0000"/>
                </a:solidFill>
              </a:rPr>
              <a:t>host language </a:t>
            </a:r>
            <a:r>
              <a:rPr lang="en-US" altLang="zh-TW" sz="2200"/>
              <a:t>comprise </a:t>
            </a:r>
            <a:r>
              <a:rPr lang="en-US" altLang="zh-TW" sz="2200" i="1"/>
              <a:t>embedded </a:t>
            </a:r>
            <a:r>
              <a:rPr lang="en-US" altLang="zh-TW" sz="2200"/>
              <a:t>SQL.</a:t>
            </a:r>
          </a:p>
          <a:p>
            <a:pPr>
              <a:tabLst>
                <a:tab pos="744538" algn="l"/>
              </a:tabLst>
            </a:pPr>
            <a:endParaRPr lang="en-US" altLang="zh-TW" sz="2200" b="1">
              <a:solidFill>
                <a:srgbClr val="000099"/>
              </a:solidFill>
            </a:endParaRPr>
          </a:p>
          <a:p>
            <a:pPr>
              <a:tabLst>
                <a:tab pos="744538" algn="l"/>
              </a:tabLst>
            </a:pPr>
            <a:r>
              <a:rPr lang="en-US" altLang="zh-TW" sz="2200" b="1">
                <a:solidFill>
                  <a:srgbClr val="000099"/>
                </a:solidFill>
              </a:rPr>
              <a:t>EXEC SQL</a:t>
            </a:r>
            <a:r>
              <a:rPr lang="en-US" altLang="zh-TW" sz="2200"/>
              <a:t> statement is used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zh-TW" sz="2200"/>
              <a:t>		</a:t>
            </a:r>
            <a:r>
              <a:rPr lang="en-US" altLang="zh-TW" sz="2200">
                <a:solidFill>
                  <a:srgbClr val="FF0000"/>
                </a:solidFill>
              </a:rPr>
              <a:t>EXEC SQL </a:t>
            </a:r>
            <a:r>
              <a:rPr lang="en-US" altLang="zh-TW" sz="2200"/>
              <a:t>&lt;embedded SQL statement &gt; </a:t>
            </a:r>
            <a:r>
              <a:rPr lang="en-US" altLang="zh-TW" sz="2200">
                <a:solidFill>
                  <a:srgbClr val="FF0000"/>
                </a:solidFill>
              </a:rPr>
              <a:t>END_EXEC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zh-TW" sz="220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zh-TW" sz="2200"/>
              <a:t>	Note: this varies by language (for example, the Java embedding uses                  </a:t>
            </a:r>
            <a:r>
              <a:rPr lang="en-US" altLang="zh-TW" sz="2200">
                <a:solidFill>
                  <a:srgbClr val="FF0000"/>
                </a:solidFill>
              </a:rPr>
              <a:t># SQL { …. }; </a:t>
            </a:r>
            <a:r>
              <a:rPr lang="en-US" altLang="zh-TW" sz="220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</a:rPr>
              <a:t>Accessing SQL from a </a:t>
            </a:r>
            <a:br>
              <a:rPr lang="en-US" altLang="zh-TW">
                <a:effectLst/>
              </a:rPr>
            </a:br>
            <a:r>
              <a:rPr lang="en-US" altLang="zh-TW">
                <a:effectLst/>
              </a:rPr>
              <a:t>Programming Language</a:t>
            </a:r>
            <a:endParaRPr lang="en-IN" altLang="zh-TW">
              <a:effectLst/>
            </a:endParaRPr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id="{853306B2-7829-4922-ACE5-A0850170A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18473"/>
            <a:ext cx="819151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Query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956" y="2567668"/>
            <a:ext cx="7970838" cy="2797175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altLang="zh-TW" sz="2400" dirty="0"/>
              <a:t>Specify the query in SQL and declare a </a:t>
            </a:r>
            <a:r>
              <a:rPr lang="en-US" altLang="zh-TW" sz="2400" i="1" dirty="0"/>
              <a:t>cursor</a:t>
            </a:r>
            <a:r>
              <a:rPr lang="en-US" altLang="zh-TW" sz="2400" dirty="0"/>
              <a:t> for it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altLang="zh-TW" sz="2400" dirty="0"/>
              <a:t>       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altLang="zh-TW" sz="2400" dirty="0">
                <a:solidFill>
                  <a:srgbClr val="993300"/>
                </a:solidFill>
              </a:rPr>
              <a:t>     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EXEC SQL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altLang="zh-TW" sz="2400" dirty="0">
                <a:solidFill>
                  <a:srgbClr val="993300"/>
                </a:solidFill>
              </a:rPr>
              <a:t>	    </a:t>
            </a:r>
            <a:r>
              <a:rPr lang="en-US" altLang="zh-TW" sz="2400" b="1" dirty="0">
                <a:solidFill>
                  <a:srgbClr val="FF0000"/>
                </a:solidFill>
              </a:rPr>
              <a:t>declare </a:t>
            </a:r>
            <a:r>
              <a:rPr lang="en-US" altLang="zh-TW" sz="2400" i="1" dirty="0">
                <a:solidFill>
                  <a:srgbClr val="FF0000"/>
                </a:solidFill>
              </a:rPr>
              <a:t>c</a:t>
            </a:r>
            <a:r>
              <a:rPr lang="en-US" altLang="zh-TW" sz="2400" b="1" dirty="0">
                <a:solidFill>
                  <a:srgbClr val="FF0000"/>
                </a:solidFill>
              </a:rPr>
              <a:t> cursor for </a:t>
            </a:r>
            <a:br>
              <a:rPr lang="en-US" altLang="zh-TW" sz="2400" b="1" dirty="0">
                <a:solidFill>
                  <a:srgbClr val="FF0000"/>
                </a:solidFill>
              </a:rPr>
            </a:br>
            <a:r>
              <a:rPr lang="en-US" altLang="zh-TW" sz="2400" b="1" dirty="0">
                <a:solidFill>
                  <a:srgbClr val="993300"/>
                </a:solidFill>
              </a:rPr>
              <a:t>    select </a:t>
            </a:r>
            <a:r>
              <a:rPr lang="en-US" altLang="zh-TW" sz="2400" i="1" dirty="0">
                <a:solidFill>
                  <a:srgbClr val="993300"/>
                </a:solidFill>
              </a:rPr>
              <a:t>ID, name</a:t>
            </a:r>
            <a:br>
              <a:rPr lang="en-US" altLang="zh-TW" sz="2400" i="1" dirty="0">
                <a:solidFill>
                  <a:srgbClr val="993300"/>
                </a:solidFill>
              </a:rPr>
            </a:br>
            <a:r>
              <a:rPr lang="en-US" altLang="zh-TW" sz="2400" i="1" dirty="0">
                <a:solidFill>
                  <a:srgbClr val="993300"/>
                </a:solidFill>
              </a:rPr>
              <a:t>    </a:t>
            </a:r>
            <a:r>
              <a:rPr lang="en-US" altLang="zh-TW" sz="2400" b="1" dirty="0">
                <a:solidFill>
                  <a:srgbClr val="993300"/>
                </a:solidFill>
              </a:rPr>
              <a:t>from </a:t>
            </a:r>
            <a:r>
              <a:rPr lang="en-US" altLang="zh-TW" sz="2400" i="1" dirty="0">
                <a:solidFill>
                  <a:srgbClr val="993300"/>
                </a:solidFill>
              </a:rPr>
              <a:t>student</a:t>
            </a:r>
            <a:br>
              <a:rPr lang="en-US" altLang="zh-TW" sz="2400" i="1" dirty="0">
                <a:solidFill>
                  <a:srgbClr val="993300"/>
                </a:solidFill>
              </a:rPr>
            </a:br>
            <a:r>
              <a:rPr lang="en-US" altLang="zh-TW" sz="2400" i="1" dirty="0">
                <a:solidFill>
                  <a:srgbClr val="993300"/>
                </a:solidFill>
              </a:rPr>
              <a:t>    </a:t>
            </a:r>
            <a:r>
              <a:rPr lang="en-US" altLang="zh-TW" sz="2400" b="1" dirty="0">
                <a:solidFill>
                  <a:srgbClr val="993300"/>
                </a:solidFill>
              </a:rPr>
              <a:t>where </a:t>
            </a:r>
            <a:r>
              <a:rPr lang="en-US" altLang="zh-TW" sz="2400" b="1" dirty="0" err="1">
                <a:solidFill>
                  <a:srgbClr val="993300"/>
                </a:solidFill>
              </a:rPr>
              <a:t>tot_cred</a:t>
            </a:r>
            <a:r>
              <a:rPr lang="en-US" altLang="zh-TW" sz="2400" i="1" dirty="0">
                <a:solidFill>
                  <a:srgbClr val="993300"/>
                </a:solidFill>
              </a:rPr>
              <a:t> &gt; </a:t>
            </a:r>
            <a:r>
              <a:rPr lang="en-US" altLang="zh-TW" sz="2400" i="1" dirty="0">
                <a:solidFill>
                  <a:srgbClr val="0070C0"/>
                </a:solidFill>
              </a:rPr>
              <a:t>:</a:t>
            </a:r>
            <a:r>
              <a:rPr lang="en-US" altLang="zh-TW" sz="2400" i="1" dirty="0" err="1">
                <a:solidFill>
                  <a:srgbClr val="0070C0"/>
                </a:solidFill>
              </a:rPr>
              <a:t>credit_amount</a:t>
            </a:r>
            <a:endParaRPr lang="en-US" altLang="zh-TW" sz="2400" i="1" dirty="0">
              <a:solidFill>
                <a:srgbClr val="0070C0"/>
              </a:solidFill>
            </a:endParaRP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altLang="zh-TW" sz="2400" dirty="0">
                <a:solidFill>
                  <a:srgbClr val="993300"/>
                </a:solidFill>
              </a:rPr>
              <a:t>     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END_EXEC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endParaRPr lang="en-US" altLang="zh-TW" dirty="0">
              <a:solidFill>
                <a:srgbClr val="993300"/>
              </a:solidFill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841375" y="1135063"/>
            <a:ext cx="787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966788" algn="l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TW" sz="2200"/>
              <a:t>From within a host language, find the ID and name of students who have completed more than the number of credits stored in variable </a:t>
            </a:r>
            <a:r>
              <a:rPr lang="en-US" altLang="zh-TW" sz="2200">
                <a:solidFill>
                  <a:srgbClr val="993300"/>
                </a:solidFill>
              </a:rPr>
              <a:t>credit_amount</a:t>
            </a:r>
            <a:r>
              <a:rPr lang="en-US" altLang="zh-TW" sz="2200"/>
              <a:t>.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513114" y="4482192"/>
            <a:ext cx="4936672" cy="1134836"/>
          </a:xfrm>
          <a:prstGeom prst="rect">
            <a:avLst/>
          </a:pr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Embedded SQL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135063"/>
            <a:ext cx="8174037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zh-TW" sz="2400" dirty="0"/>
              <a:t>The</a:t>
            </a:r>
            <a:r>
              <a:rPr lang="en-US" altLang="zh-TW" sz="2400" b="1" dirty="0">
                <a:solidFill>
                  <a:schemeClr val="tx2"/>
                </a:solidFill>
              </a:rPr>
              <a:t> </a:t>
            </a:r>
            <a:r>
              <a:rPr lang="en-US" altLang="zh-TW" sz="2400" b="1" dirty="0">
                <a:solidFill>
                  <a:srgbClr val="000099"/>
                </a:solidFill>
              </a:rPr>
              <a:t>open</a:t>
            </a:r>
            <a:r>
              <a:rPr lang="en-US" altLang="zh-TW" sz="2400" dirty="0"/>
              <a:t> statement causes the query to be evaluated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EXEC SQL </a:t>
            </a:r>
            <a:r>
              <a:rPr lang="en-US" altLang="zh-TW" sz="2400" b="1" dirty="0">
                <a:solidFill>
                  <a:srgbClr val="FF0000"/>
                </a:solidFill>
              </a:rPr>
              <a:t>open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c</a:t>
            </a:r>
            <a:r>
              <a:rPr lang="en-US" altLang="zh-TW" sz="2400" b="1" i="1" dirty="0">
                <a:solidFill>
                  <a:srgbClr val="993300"/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END_EXEC</a:t>
            </a:r>
          </a:p>
          <a:p>
            <a:pPr>
              <a:tabLst>
                <a:tab pos="3140075" algn="ctr"/>
              </a:tabLst>
            </a:pPr>
            <a:endParaRPr lang="en-US" altLang="zh-TW" sz="2400" dirty="0"/>
          </a:p>
          <a:p>
            <a:pPr>
              <a:tabLst>
                <a:tab pos="3140075" algn="ctr"/>
              </a:tabLst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0099"/>
                </a:solidFill>
              </a:rPr>
              <a:t>fetch</a:t>
            </a:r>
            <a:r>
              <a:rPr lang="en-US" altLang="zh-TW" sz="2400" b="1" dirty="0"/>
              <a:t> </a:t>
            </a:r>
            <a:r>
              <a:rPr lang="en-US" altLang="zh-TW" sz="2400" dirty="0"/>
              <a:t>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EXEC SQL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fetch </a:t>
            </a:r>
            <a:r>
              <a:rPr lang="en-US" altLang="zh-TW" sz="2400" i="1" dirty="0">
                <a:solidFill>
                  <a:srgbClr val="FF0000"/>
                </a:solidFill>
              </a:rPr>
              <a:t>c </a:t>
            </a:r>
            <a:r>
              <a:rPr lang="en-US" altLang="zh-TW" sz="2400" b="1" dirty="0">
                <a:solidFill>
                  <a:srgbClr val="FF0000"/>
                </a:solidFill>
              </a:rPr>
              <a:t>into </a:t>
            </a:r>
            <a:r>
              <a:rPr lang="en-US" altLang="zh-TW" sz="2400" dirty="0">
                <a:solidFill>
                  <a:srgbClr val="993300"/>
                </a:solidFill>
              </a:rPr>
              <a:t>:</a:t>
            </a:r>
            <a:r>
              <a:rPr lang="en-US" altLang="zh-TW" sz="2400" i="1" dirty="0" err="1">
                <a:solidFill>
                  <a:srgbClr val="993300"/>
                </a:solidFill>
              </a:rPr>
              <a:t>si</a:t>
            </a:r>
            <a:r>
              <a:rPr lang="en-US" altLang="zh-TW" sz="2400" i="1" dirty="0">
                <a:solidFill>
                  <a:srgbClr val="993300"/>
                </a:solidFill>
              </a:rPr>
              <a:t>, :</a:t>
            </a:r>
            <a:r>
              <a:rPr lang="en-US" altLang="zh-TW" sz="2400" i="1" dirty="0" err="1">
                <a:solidFill>
                  <a:srgbClr val="993300"/>
                </a:solidFill>
              </a:rPr>
              <a:t>sn</a:t>
            </a:r>
            <a:r>
              <a:rPr lang="en-US" altLang="zh-TW" sz="2400" dirty="0">
                <a:solidFill>
                  <a:srgbClr val="993300"/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END_EXEC</a:t>
            </a:r>
          </a:p>
          <a:p>
            <a:pPr marL="342900" lvl="1" indent="-342900">
              <a:buClr>
                <a:schemeClr val="tx2"/>
              </a:buClr>
              <a:buSzPct val="90000"/>
              <a:buNone/>
              <a:tabLst>
                <a:tab pos="3140075" algn="ctr"/>
              </a:tabLst>
            </a:pPr>
            <a:endParaRPr lang="en-US" altLang="zh-TW" sz="2200" dirty="0"/>
          </a:p>
          <a:p>
            <a:pPr marL="342900" lvl="1" indent="-342900">
              <a:buClr>
                <a:schemeClr val="tx2"/>
              </a:buClr>
              <a:buSzPct val="90000"/>
              <a:buNone/>
              <a:tabLst>
                <a:tab pos="3140075" algn="ctr"/>
              </a:tabLst>
            </a:pPr>
            <a:r>
              <a:rPr lang="en-US" altLang="zh-TW" sz="2200" dirty="0"/>
              <a:t>A variable called </a:t>
            </a:r>
            <a:r>
              <a:rPr lang="en-US" altLang="zh-TW" sz="2200" dirty="0">
                <a:solidFill>
                  <a:srgbClr val="0070C0"/>
                </a:solidFill>
              </a:rPr>
              <a:t>SQLSTATE</a:t>
            </a:r>
            <a:r>
              <a:rPr lang="en-US" altLang="zh-TW" sz="2200" dirty="0"/>
              <a:t> set to ‘02000’ to indicate no more data is available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br>
              <a:rPr lang="en-US" altLang="zh-TW" sz="2400" dirty="0">
                <a:solidFill>
                  <a:srgbClr val="993300"/>
                </a:solidFill>
              </a:rPr>
            </a:b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Embedded SQL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135063"/>
            <a:ext cx="8174037" cy="4903787"/>
          </a:xfrm>
        </p:spPr>
        <p:txBody>
          <a:bodyPr/>
          <a:lstStyle/>
          <a:p>
            <a:pPr lvl="1">
              <a:tabLst>
                <a:tab pos="3140075" algn="ctr"/>
              </a:tabLst>
            </a:pPr>
            <a:endParaRPr lang="en-US" altLang="zh-TW" sz="2200" dirty="0"/>
          </a:p>
          <a:p>
            <a:pPr>
              <a:tabLst>
                <a:tab pos="3140075" algn="ctr"/>
              </a:tabLst>
            </a:pPr>
            <a:r>
              <a:rPr lang="en-US" altLang="zh-TW" sz="2200" dirty="0"/>
              <a:t>The </a:t>
            </a:r>
            <a:r>
              <a:rPr lang="en-US" altLang="zh-TW" sz="2200" b="1" dirty="0">
                <a:solidFill>
                  <a:srgbClr val="000099"/>
                </a:solidFill>
              </a:rPr>
              <a:t>close</a:t>
            </a:r>
            <a:r>
              <a:rPr lang="en-US" altLang="zh-TW" sz="2200" b="1" dirty="0">
                <a:solidFill>
                  <a:schemeClr val="tx2"/>
                </a:solidFill>
              </a:rPr>
              <a:t> </a:t>
            </a:r>
            <a:r>
              <a:rPr lang="en-US" altLang="zh-TW" sz="2200" dirty="0"/>
              <a:t>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TW" sz="2200" dirty="0"/>
              <a:t>		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EXEC SQL </a:t>
            </a:r>
            <a:r>
              <a:rPr lang="en-US" altLang="zh-TW" sz="2200" b="1" dirty="0">
                <a:solidFill>
                  <a:srgbClr val="FF0000"/>
                </a:solidFill>
              </a:rPr>
              <a:t>close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i="1" dirty="0">
                <a:solidFill>
                  <a:srgbClr val="FF0000"/>
                </a:solidFill>
              </a:rPr>
              <a:t>c</a:t>
            </a:r>
            <a:r>
              <a:rPr lang="en-US" altLang="zh-TW" sz="2200" dirty="0">
                <a:solidFill>
                  <a:srgbClr val="993300"/>
                </a:solidFill>
              </a:rPr>
              <a:t>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zh-TW" sz="2200" dirty="0"/>
              <a:t>     Note: above details vary with language.  </a:t>
            </a:r>
          </a:p>
        </p:txBody>
      </p:sp>
    </p:spTree>
    <p:extLst>
      <p:ext uri="{BB962C8B-B14F-4D97-AF65-F5344CB8AC3E}">
        <p14:creationId xmlns:p14="http://schemas.microsoft.com/office/powerpoint/2010/main" val="6724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Updates Through Cursors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841375" y="1135063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0075" algn="ctr"/>
              </a:tabLst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zh-TW" sz="2200" dirty="0"/>
              <a:t>Can update tuples fetched by cursor by declaring that the cursor is for update</a:t>
            </a:r>
          </a:p>
          <a:p>
            <a:pPr>
              <a:buFont typeface="Monotype Sorts" charset="2"/>
              <a:buNone/>
            </a:pPr>
            <a:r>
              <a:rPr lang="en-US" altLang="zh-TW" sz="2200" b="1" dirty="0"/>
              <a:t>        </a:t>
            </a:r>
            <a:r>
              <a:rPr lang="en-US" altLang="zh-TW" sz="2200" b="1" dirty="0">
                <a:solidFill>
                  <a:srgbClr val="FF0000"/>
                </a:solidFill>
              </a:rPr>
              <a:t>declare </a:t>
            </a:r>
            <a:r>
              <a:rPr lang="en-US" altLang="zh-TW" sz="2200" i="1" dirty="0">
                <a:solidFill>
                  <a:srgbClr val="FF0000"/>
                </a:solidFill>
              </a:rPr>
              <a:t>c </a:t>
            </a:r>
            <a:r>
              <a:rPr lang="en-US" altLang="zh-TW" sz="2200" b="1" dirty="0">
                <a:solidFill>
                  <a:srgbClr val="FF0000"/>
                </a:solidFill>
              </a:rPr>
              <a:t>cursor</a:t>
            </a:r>
            <a:r>
              <a:rPr lang="en-US" altLang="zh-TW" sz="2200" b="1" dirty="0">
                <a:solidFill>
                  <a:srgbClr val="993300"/>
                </a:solidFill>
              </a:rPr>
              <a:t> for</a:t>
            </a:r>
            <a:br>
              <a:rPr lang="en-US" altLang="zh-TW" sz="2200" b="1" dirty="0">
                <a:solidFill>
                  <a:srgbClr val="993300"/>
                </a:solidFill>
              </a:rPr>
            </a:br>
            <a:r>
              <a:rPr lang="en-US" altLang="zh-TW" sz="2200" b="1" dirty="0">
                <a:solidFill>
                  <a:srgbClr val="993300"/>
                </a:solidFill>
              </a:rPr>
              <a:t>       select </a:t>
            </a:r>
            <a:r>
              <a:rPr lang="en-US" altLang="zh-TW" sz="2200" dirty="0">
                <a:solidFill>
                  <a:srgbClr val="993300"/>
                </a:solidFill>
              </a:rPr>
              <a:t>*</a:t>
            </a:r>
            <a:br>
              <a:rPr lang="en-US" altLang="zh-TW" sz="2200" dirty="0">
                <a:solidFill>
                  <a:srgbClr val="993300"/>
                </a:solidFill>
              </a:rPr>
            </a:br>
            <a:r>
              <a:rPr lang="en-US" altLang="zh-TW" sz="2200" dirty="0">
                <a:solidFill>
                  <a:srgbClr val="993300"/>
                </a:solidFill>
              </a:rPr>
              <a:t>       </a:t>
            </a:r>
            <a:r>
              <a:rPr lang="en-US" altLang="zh-TW" sz="2200" b="1" dirty="0">
                <a:solidFill>
                  <a:srgbClr val="993300"/>
                </a:solidFill>
              </a:rPr>
              <a:t>from </a:t>
            </a:r>
            <a:r>
              <a:rPr lang="en-US" altLang="zh-TW" sz="2200" i="1" dirty="0">
                <a:solidFill>
                  <a:srgbClr val="993300"/>
                </a:solidFill>
              </a:rPr>
              <a:t>instructor</a:t>
            </a:r>
            <a:br>
              <a:rPr lang="en-US" altLang="zh-TW" sz="2200" i="1" dirty="0">
                <a:solidFill>
                  <a:srgbClr val="993300"/>
                </a:solidFill>
              </a:rPr>
            </a:br>
            <a:r>
              <a:rPr lang="en-US" altLang="zh-TW" sz="2200" i="1" dirty="0">
                <a:solidFill>
                  <a:srgbClr val="993300"/>
                </a:solidFill>
              </a:rPr>
              <a:t>       </a:t>
            </a:r>
            <a:r>
              <a:rPr lang="en-US" altLang="zh-TW" sz="2200" b="1" dirty="0">
                <a:solidFill>
                  <a:srgbClr val="993300"/>
                </a:solidFill>
              </a:rPr>
              <a:t>where</a:t>
            </a:r>
            <a:r>
              <a:rPr lang="en-US" altLang="zh-TW" sz="2200" dirty="0">
                <a:solidFill>
                  <a:srgbClr val="993300"/>
                </a:solidFill>
              </a:rPr>
              <a:t> </a:t>
            </a:r>
            <a:r>
              <a:rPr lang="en-US" altLang="zh-TW" sz="2200" i="1" dirty="0" err="1">
                <a:solidFill>
                  <a:srgbClr val="993300"/>
                </a:solidFill>
              </a:rPr>
              <a:t>dept_name</a:t>
            </a:r>
            <a:r>
              <a:rPr lang="en-US" altLang="zh-TW" sz="2200" dirty="0">
                <a:solidFill>
                  <a:srgbClr val="993300"/>
                </a:solidFill>
              </a:rPr>
              <a:t> = ‘Music’</a:t>
            </a:r>
            <a:br>
              <a:rPr lang="en-US" altLang="zh-TW" sz="2200" dirty="0">
                <a:solidFill>
                  <a:srgbClr val="993300"/>
                </a:solidFill>
              </a:rPr>
            </a:br>
            <a:r>
              <a:rPr lang="en-US" altLang="zh-TW" sz="2200" dirty="0">
                <a:solidFill>
                  <a:srgbClr val="993300"/>
                </a:solidFill>
              </a:rPr>
              <a:t>    </a:t>
            </a:r>
            <a:r>
              <a:rPr lang="en-US" altLang="zh-TW" sz="2200" b="1" dirty="0">
                <a:solidFill>
                  <a:srgbClr val="993300"/>
                </a:solidFill>
              </a:rPr>
              <a:t>for update</a:t>
            </a:r>
          </a:p>
          <a:p>
            <a:pPr>
              <a:buFont typeface="Monotype Sorts" charset="2"/>
              <a:buNone/>
            </a:pPr>
            <a:endParaRPr lang="en-US" altLang="zh-TW" sz="2200" b="1" dirty="0">
              <a:solidFill>
                <a:srgbClr val="993300"/>
              </a:solidFill>
            </a:endParaRPr>
          </a:p>
          <a:p>
            <a:r>
              <a:rPr lang="en-US" altLang="zh-TW" sz="2200" dirty="0"/>
              <a:t>To update tuple at the current location of cursor </a:t>
            </a:r>
            <a:r>
              <a:rPr lang="en-US" altLang="zh-TW" sz="2200" i="1" dirty="0"/>
              <a:t>c</a:t>
            </a:r>
            <a:endParaRPr lang="en-US" altLang="zh-TW" sz="2200" b="1" dirty="0"/>
          </a:p>
          <a:p>
            <a:pPr>
              <a:buFont typeface="Monotype Sorts" charset="2"/>
              <a:buNone/>
            </a:pPr>
            <a:r>
              <a:rPr lang="en-US" altLang="zh-TW" sz="2200" b="1" dirty="0"/>
              <a:t>         </a:t>
            </a:r>
            <a:r>
              <a:rPr lang="en-US" altLang="zh-TW" sz="2200" b="1" dirty="0">
                <a:solidFill>
                  <a:srgbClr val="993300"/>
                </a:solidFill>
              </a:rPr>
              <a:t>update </a:t>
            </a:r>
            <a:r>
              <a:rPr lang="en-US" altLang="zh-TW" sz="2200" i="1" dirty="0">
                <a:solidFill>
                  <a:srgbClr val="993300"/>
                </a:solidFill>
              </a:rPr>
              <a:t>instructor</a:t>
            </a:r>
            <a:br>
              <a:rPr lang="en-US" altLang="zh-TW" sz="2200" i="1" dirty="0">
                <a:solidFill>
                  <a:srgbClr val="993300"/>
                </a:solidFill>
              </a:rPr>
            </a:br>
            <a:r>
              <a:rPr lang="en-US" altLang="zh-TW" sz="2200" i="1" dirty="0">
                <a:solidFill>
                  <a:srgbClr val="993300"/>
                </a:solidFill>
              </a:rPr>
              <a:t>    </a:t>
            </a:r>
            <a:r>
              <a:rPr lang="en-US" altLang="zh-TW" sz="2200" b="1" dirty="0">
                <a:solidFill>
                  <a:srgbClr val="993300"/>
                </a:solidFill>
              </a:rPr>
              <a:t>set</a:t>
            </a:r>
            <a:r>
              <a:rPr lang="en-US" altLang="zh-TW" sz="2200" dirty="0">
                <a:solidFill>
                  <a:srgbClr val="993300"/>
                </a:solidFill>
              </a:rPr>
              <a:t> </a:t>
            </a:r>
            <a:r>
              <a:rPr lang="en-US" altLang="zh-TW" sz="2200" i="1" dirty="0">
                <a:solidFill>
                  <a:srgbClr val="993300"/>
                </a:solidFill>
              </a:rPr>
              <a:t>salary = salary</a:t>
            </a:r>
            <a:r>
              <a:rPr lang="en-US" altLang="zh-TW" sz="2200" dirty="0">
                <a:solidFill>
                  <a:srgbClr val="993300"/>
                </a:solidFill>
              </a:rPr>
              <a:t> + 100</a:t>
            </a:r>
            <a:br>
              <a:rPr lang="en-US" altLang="zh-TW" sz="2200" dirty="0">
                <a:solidFill>
                  <a:srgbClr val="993300"/>
                </a:solidFill>
              </a:rPr>
            </a:br>
            <a:r>
              <a:rPr lang="en-US" altLang="zh-TW" sz="2200" dirty="0">
                <a:solidFill>
                  <a:srgbClr val="993300"/>
                </a:solidFill>
              </a:rPr>
              <a:t>    </a:t>
            </a:r>
            <a:r>
              <a:rPr lang="en-US" altLang="zh-TW" sz="2200" b="1" dirty="0">
                <a:solidFill>
                  <a:srgbClr val="993300"/>
                </a:solidFill>
              </a:rPr>
              <a:t>where </a:t>
            </a:r>
            <a:r>
              <a:rPr lang="en-US" altLang="zh-TW" sz="2200" b="1" dirty="0">
                <a:solidFill>
                  <a:srgbClr val="FF0000"/>
                </a:solidFill>
              </a:rPr>
              <a:t>current of </a:t>
            </a:r>
            <a:r>
              <a:rPr lang="en-US" altLang="zh-TW" sz="2200" i="1" dirty="0">
                <a:solidFill>
                  <a:srgbClr val="FF0000"/>
                </a:solidFill>
              </a:rPr>
              <a:t>c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9933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41712" y="2351313"/>
            <a:ext cx="3924301" cy="1036864"/>
          </a:xfrm>
          <a:prstGeom prst="rect">
            <a:avLst/>
          </a:pr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and ODBC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884238"/>
            <a:ext cx="8394700" cy="5164137"/>
          </a:xfrm>
        </p:spPr>
        <p:txBody>
          <a:bodyPr/>
          <a:lstStyle/>
          <a:p>
            <a:r>
              <a:rPr lang="en-US" altLang="zh-TW" sz="2200" dirty="0"/>
              <a:t>API (application-program interface) for a program to interact with a database server</a:t>
            </a:r>
          </a:p>
          <a:p>
            <a:endParaRPr lang="en-US" altLang="zh-TW" sz="2200" dirty="0"/>
          </a:p>
          <a:p>
            <a:r>
              <a:rPr lang="en-US" altLang="zh-TW" sz="2200" dirty="0"/>
              <a:t>Application makes calls to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</a:rPr>
              <a:t>Connect</a:t>
            </a:r>
            <a:r>
              <a:rPr lang="en-US" altLang="zh-TW" sz="2200" dirty="0"/>
              <a:t> with the database server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</a:rPr>
              <a:t>Send SQL commands </a:t>
            </a:r>
            <a:r>
              <a:rPr lang="en-US" altLang="zh-TW" sz="2200" dirty="0"/>
              <a:t>to the database server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</a:rPr>
              <a:t>Fetch tuples of result </a:t>
            </a:r>
            <a:r>
              <a:rPr lang="en-US" altLang="zh-TW" sz="2200" dirty="0"/>
              <a:t>one-by-one into program variables</a:t>
            </a:r>
          </a:p>
          <a:p>
            <a:pPr lvl="1"/>
            <a:endParaRPr lang="en-US" altLang="zh-TW" sz="2200" dirty="0"/>
          </a:p>
          <a:p>
            <a:endParaRPr lang="en-US" altLang="zh-TW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and ODBC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884238"/>
            <a:ext cx="8394700" cy="5164137"/>
          </a:xfrm>
        </p:spPr>
        <p:txBody>
          <a:bodyPr/>
          <a:lstStyle/>
          <a:p>
            <a:r>
              <a:rPr lang="en-US" altLang="zh-TW" sz="2200" dirty="0">
                <a:solidFill>
                  <a:srgbClr val="FF0000"/>
                </a:solidFill>
              </a:rPr>
              <a:t>JDBC</a:t>
            </a:r>
            <a:r>
              <a:rPr lang="en-US" altLang="zh-TW" sz="2200" dirty="0"/>
              <a:t> (Java Database Connectivity) works with Java</a:t>
            </a:r>
          </a:p>
          <a:p>
            <a:endParaRPr lang="en-US" altLang="zh-TW" sz="2200" dirty="0"/>
          </a:p>
          <a:p>
            <a:r>
              <a:rPr lang="en-US" altLang="zh-TW" sz="2200" dirty="0">
                <a:solidFill>
                  <a:srgbClr val="FF0000"/>
                </a:solidFill>
              </a:rPr>
              <a:t>ODBC</a:t>
            </a:r>
            <a:r>
              <a:rPr lang="en-US" altLang="zh-TW" sz="2200" dirty="0"/>
              <a:t> (Open Database Connectivity) works with C, C++, C#, and Visual Basic</a:t>
            </a:r>
          </a:p>
          <a:p>
            <a:pPr lvl="1"/>
            <a:r>
              <a:rPr lang="en-US" altLang="zh-TW" sz="2200" dirty="0"/>
              <a:t>Other API’s such as ADO.NET sit on top of ODBC</a:t>
            </a:r>
          </a:p>
          <a:p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092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hlinkClick r:id="rId3"/>
              </a:rPr>
              <a:t>JDBC</a:t>
            </a:r>
            <a:endParaRPr lang="en-US" dirty="0">
              <a:ea typeface="+mj-ea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zh-TW" sz="2200" b="1" dirty="0">
                <a:solidFill>
                  <a:srgbClr val="000099"/>
                </a:solidFill>
              </a:rPr>
              <a:t>JDBC</a:t>
            </a:r>
            <a:r>
              <a:rPr lang="en-US" altLang="zh-TW" sz="2200" dirty="0"/>
              <a:t> is a Java API for communicating with database systems supporting SQL.</a:t>
            </a:r>
          </a:p>
          <a:p>
            <a:pPr lvl="1"/>
            <a:r>
              <a:rPr lang="en-US" altLang="zh-TW" sz="2200" dirty="0"/>
              <a:t>supports a variety of features for </a:t>
            </a:r>
            <a:r>
              <a:rPr lang="en-US" altLang="zh-TW" sz="2200" dirty="0">
                <a:solidFill>
                  <a:srgbClr val="FF0000"/>
                </a:solidFill>
              </a:rPr>
              <a:t>querying and updating data</a:t>
            </a:r>
            <a:r>
              <a:rPr lang="en-US" altLang="zh-TW" sz="2200" dirty="0"/>
              <a:t>, and for </a:t>
            </a:r>
            <a:r>
              <a:rPr lang="en-US" altLang="zh-TW" sz="2200" dirty="0">
                <a:solidFill>
                  <a:srgbClr val="FF0000"/>
                </a:solidFill>
              </a:rPr>
              <a:t>retrieving query results</a:t>
            </a:r>
          </a:p>
          <a:p>
            <a:pPr lvl="1"/>
            <a:r>
              <a:rPr lang="en-US" altLang="zh-TW" sz="2200" dirty="0"/>
              <a:t>also supports </a:t>
            </a:r>
            <a:r>
              <a:rPr lang="en-US" altLang="zh-TW" sz="2200" dirty="0">
                <a:solidFill>
                  <a:srgbClr val="FF0000"/>
                </a:solidFill>
              </a:rPr>
              <a:t>metadata retrieval</a:t>
            </a:r>
          </a:p>
          <a:p>
            <a:pPr lvl="1"/>
            <a:endParaRPr lang="en-US" altLang="zh-TW" sz="2000" dirty="0"/>
          </a:p>
          <a:p>
            <a:r>
              <a:rPr lang="en-US" altLang="zh-TW" sz="2200" dirty="0"/>
              <a:t>Model for communicating with the database: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</a:rPr>
              <a:t>Open</a:t>
            </a:r>
            <a:r>
              <a:rPr lang="en-US" altLang="zh-TW" sz="2200" dirty="0"/>
              <a:t> a </a:t>
            </a:r>
            <a:r>
              <a:rPr lang="en-US" altLang="zh-TW" sz="2200" dirty="0">
                <a:solidFill>
                  <a:srgbClr val="FF0000"/>
                </a:solidFill>
              </a:rPr>
              <a:t>connection</a:t>
            </a:r>
          </a:p>
          <a:p>
            <a:pPr lvl="1"/>
            <a:r>
              <a:rPr lang="en-US" altLang="zh-TW" sz="2200" dirty="0"/>
              <a:t>Create a </a:t>
            </a:r>
            <a:r>
              <a:rPr lang="en-US" altLang="zh-TW" sz="2200" dirty="0">
                <a:solidFill>
                  <a:srgbClr val="FF0000"/>
                </a:solidFill>
              </a:rPr>
              <a:t>“statement” </a:t>
            </a:r>
            <a:r>
              <a:rPr lang="en-US" altLang="zh-TW" sz="2200" dirty="0"/>
              <a:t>object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</a:rPr>
              <a:t>Execute queries </a:t>
            </a:r>
            <a:r>
              <a:rPr lang="en-US" altLang="zh-TW" sz="2200" dirty="0"/>
              <a:t>using the Statement object to send queries and fetch results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</a:rPr>
              <a:t>Exception</a:t>
            </a:r>
            <a:r>
              <a:rPr lang="en-US" altLang="zh-TW" sz="2200" dirty="0"/>
              <a:t>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hlinkClick r:id="rId3"/>
              </a:rPr>
              <a:t>JDBC Code</a:t>
            </a:r>
            <a:endParaRPr lang="en-US" dirty="0">
              <a:ea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1450" y="1020763"/>
            <a:ext cx="8972550" cy="5238750"/>
          </a:xfrm>
        </p:spPr>
        <p:txBody>
          <a:bodyPr/>
          <a:lstStyle/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public static void </a:t>
            </a:r>
            <a:r>
              <a:rPr lang="en-US" altLang="zh-TW" b="1" dirty="0" err="1">
                <a:solidFill>
                  <a:srgbClr val="993300"/>
                </a:solidFill>
              </a:rPr>
              <a:t>JDBCexample</a:t>
            </a:r>
            <a:r>
              <a:rPr lang="en-US" altLang="zh-TW" b="1" dirty="0">
                <a:solidFill>
                  <a:srgbClr val="993300"/>
                </a:solidFill>
              </a:rPr>
              <a:t>(String </a:t>
            </a:r>
            <a:r>
              <a:rPr lang="en-US" altLang="zh-TW" b="1" dirty="0" err="1">
                <a:solidFill>
                  <a:srgbClr val="993300"/>
                </a:solidFill>
              </a:rPr>
              <a:t>userid</a:t>
            </a:r>
            <a:r>
              <a:rPr lang="en-US" altLang="zh-TW" b="1" dirty="0">
                <a:solidFill>
                  <a:srgbClr val="993300"/>
                </a:solidFill>
              </a:rPr>
              <a:t>, String </a:t>
            </a:r>
            <a:r>
              <a:rPr lang="en-US" altLang="zh-TW" b="1" dirty="0" err="1">
                <a:solidFill>
                  <a:srgbClr val="993300"/>
                </a:solidFill>
              </a:rPr>
              <a:t>passwd</a:t>
            </a:r>
            <a:r>
              <a:rPr lang="en-US" altLang="zh-TW" b="1" dirty="0">
                <a:solidFill>
                  <a:srgbClr val="993300"/>
                </a:solidFill>
              </a:rPr>
              <a:t>) 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</a:t>
            </a:r>
            <a:r>
              <a:rPr lang="en-US" altLang="zh-TW" b="1" dirty="0" err="1">
                <a:solidFill>
                  <a:srgbClr val="993300"/>
                </a:solidFill>
              </a:rPr>
              <a:t>Class.forName</a:t>
            </a:r>
            <a:r>
              <a:rPr lang="en-US" altLang="zh-TW" b="1" dirty="0">
                <a:solidFill>
                  <a:srgbClr val="993300"/>
                </a:solidFill>
              </a:rPr>
              <a:t> ("</a:t>
            </a: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</a:rPr>
              <a:t>oracle.jdbc.driver.OracleDriver</a:t>
            </a:r>
            <a:r>
              <a:rPr lang="en-US" altLang="zh-TW" b="1" dirty="0">
                <a:solidFill>
                  <a:srgbClr val="993300"/>
                </a:solidFill>
              </a:rPr>
              <a:t>"); 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Connection </a:t>
            </a:r>
            <a:r>
              <a:rPr lang="en-US" altLang="zh-TW" b="1" dirty="0" err="1">
                <a:solidFill>
                  <a:srgbClr val="FF0000"/>
                </a:solidFill>
              </a:rPr>
              <a:t>conn</a:t>
            </a:r>
            <a:r>
              <a:rPr lang="en-US" altLang="zh-TW" b="1" dirty="0">
                <a:solidFill>
                  <a:srgbClr val="993300"/>
                </a:solidFill>
              </a:rPr>
              <a:t> = </a:t>
            </a:r>
            <a:r>
              <a:rPr lang="en-US" altLang="zh-TW" b="1" dirty="0" err="1">
                <a:solidFill>
                  <a:srgbClr val="993300"/>
                </a:solidFill>
              </a:rPr>
              <a:t>DriverManager.</a:t>
            </a:r>
            <a:r>
              <a:rPr lang="en-US" altLang="zh-TW" b="1" dirty="0" err="1">
                <a:solidFill>
                  <a:srgbClr val="FF0000"/>
                </a:solidFill>
              </a:rPr>
              <a:t>getConnection</a:t>
            </a:r>
            <a:r>
              <a:rPr lang="en-US" altLang="zh-TW" b="1" dirty="0">
                <a:solidFill>
                  <a:srgbClr val="993300"/>
                </a:solidFill>
              </a:rPr>
              <a:t>(     </a:t>
            </a:r>
            <a:br>
              <a:rPr lang="en-US" altLang="zh-TW" b="1" dirty="0">
                <a:solidFill>
                  <a:srgbClr val="993300"/>
                </a:solidFill>
              </a:rPr>
            </a:br>
            <a:r>
              <a:rPr lang="en-US" altLang="zh-TW" b="1" dirty="0">
                <a:solidFill>
                  <a:srgbClr val="993300"/>
                </a:solidFill>
              </a:rPr>
              <a:t>       "</a:t>
            </a:r>
            <a:r>
              <a:rPr lang="en-US" altLang="zh-TW" b="1" dirty="0" err="1">
                <a:solidFill>
                  <a:srgbClr val="00B050"/>
                </a:solidFill>
              </a:rPr>
              <a:t>jdbc:oracle:thin</a:t>
            </a:r>
            <a:r>
              <a:rPr lang="en-US" altLang="zh-TW" b="1" dirty="0">
                <a:solidFill>
                  <a:srgbClr val="00B050"/>
                </a:solidFill>
              </a:rPr>
              <a:t>:</a:t>
            </a:r>
            <a:r>
              <a:rPr lang="en-US" altLang="zh-TW" dirty="0">
                <a:solidFill>
                  <a:srgbClr val="993300"/>
                </a:solidFill>
              </a:rPr>
              <a:t>@</a:t>
            </a:r>
            <a:r>
              <a:rPr kumimoji="0" lang="en-US" altLang="zh-TW" b="1" dirty="0">
                <a:solidFill>
                  <a:srgbClr val="00B0F0"/>
                </a:solidFill>
              </a:rPr>
              <a:t>db.yale.edu</a:t>
            </a:r>
            <a:r>
              <a:rPr lang="en-US" altLang="zh-TW" b="1" dirty="0">
                <a:solidFill>
                  <a:srgbClr val="00B0F0"/>
                </a:solidFill>
              </a:rPr>
              <a:t>:2000</a:t>
            </a:r>
            <a:r>
              <a:rPr lang="en-US" altLang="zh-TW" b="1" dirty="0">
                <a:solidFill>
                  <a:srgbClr val="993300"/>
                </a:solidFill>
              </a:rPr>
              <a:t>:</a:t>
            </a:r>
            <a:r>
              <a:rPr lang="en-US" altLang="zh-TW" b="1" dirty="0">
                <a:solidFill>
                  <a:srgbClr val="FFC000"/>
                </a:solidFill>
              </a:rPr>
              <a:t>univdb</a:t>
            </a:r>
            <a:r>
              <a:rPr lang="en-US" altLang="zh-TW" b="1" dirty="0">
                <a:solidFill>
                  <a:srgbClr val="993300"/>
                </a:solidFill>
              </a:rPr>
              <a:t>", </a:t>
            </a:r>
            <a:r>
              <a:rPr lang="en-US" altLang="zh-TW" b="1" dirty="0" err="1">
                <a:solidFill>
                  <a:srgbClr val="993300"/>
                </a:solidFill>
              </a:rPr>
              <a:t>userid</a:t>
            </a:r>
            <a:r>
              <a:rPr lang="en-US" altLang="zh-TW" b="1" dirty="0">
                <a:solidFill>
                  <a:srgbClr val="993300"/>
                </a:solidFill>
              </a:rPr>
              <a:t>, </a:t>
            </a:r>
            <a:r>
              <a:rPr lang="en-US" altLang="zh-TW" b="1" dirty="0" err="1">
                <a:solidFill>
                  <a:srgbClr val="993300"/>
                </a:solidFill>
              </a:rPr>
              <a:t>passwd</a:t>
            </a:r>
            <a:r>
              <a:rPr lang="en-US" altLang="zh-TW" b="1" dirty="0">
                <a:solidFill>
                  <a:srgbClr val="993300"/>
                </a:solidFill>
              </a:rPr>
              <a:t>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     Statement </a:t>
            </a:r>
            <a:r>
              <a:rPr lang="en-US" altLang="zh-TW" b="1" dirty="0">
                <a:solidFill>
                  <a:srgbClr val="FF0000"/>
                </a:solidFill>
              </a:rPr>
              <a:t>stmt</a:t>
            </a:r>
            <a:r>
              <a:rPr lang="en-US" altLang="zh-TW" b="1" dirty="0">
                <a:solidFill>
                  <a:srgbClr val="993300"/>
                </a:solidFill>
              </a:rPr>
              <a:t> = </a:t>
            </a:r>
            <a:r>
              <a:rPr lang="en-US" altLang="zh-TW" b="1" dirty="0" err="1">
                <a:solidFill>
                  <a:srgbClr val="993300"/>
                </a:solidFill>
              </a:rPr>
              <a:t>conn.</a:t>
            </a:r>
            <a:r>
              <a:rPr lang="en-US" altLang="zh-TW" b="1" dirty="0" err="1">
                <a:solidFill>
                  <a:srgbClr val="FF0000"/>
                </a:solidFill>
              </a:rPr>
              <a:t>createStatement</a:t>
            </a:r>
            <a:r>
              <a:rPr lang="en-US" altLang="zh-TW" b="1" dirty="0">
                <a:solidFill>
                  <a:srgbClr val="993300"/>
                </a:solidFill>
              </a:rPr>
              <a:t>();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         … Do Actual Work ….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     </a:t>
            </a:r>
            <a:r>
              <a:rPr lang="en-US" altLang="zh-TW" b="1" dirty="0" err="1">
                <a:solidFill>
                  <a:srgbClr val="FF0000"/>
                </a:solidFill>
              </a:rPr>
              <a:t>stmt</a:t>
            </a:r>
            <a:r>
              <a:rPr lang="en-US" altLang="zh-TW" b="1" dirty="0" err="1">
                <a:solidFill>
                  <a:srgbClr val="993300"/>
                </a:solidFill>
              </a:rPr>
              <a:t>.close</a:t>
            </a:r>
            <a:r>
              <a:rPr lang="en-US" altLang="zh-TW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    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conn.close</a:t>
            </a:r>
            <a:r>
              <a:rPr lang="en-US" altLang="zh-TW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catch (</a:t>
            </a:r>
            <a:r>
              <a:rPr lang="en-US" altLang="zh-TW" b="1" dirty="0" err="1">
                <a:solidFill>
                  <a:srgbClr val="FF0000"/>
                </a:solidFill>
              </a:rPr>
              <a:t>SQLException</a:t>
            </a:r>
            <a:r>
              <a:rPr lang="en-US" altLang="zh-TW" b="1" dirty="0">
                <a:solidFill>
                  <a:srgbClr val="993300"/>
                </a:solidFill>
              </a:rPr>
              <a:t> </a:t>
            </a:r>
            <a:r>
              <a:rPr lang="en-US" altLang="zh-TW" b="1" dirty="0" err="1">
                <a:solidFill>
                  <a:srgbClr val="993300"/>
                </a:solidFill>
              </a:rPr>
              <a:t>sqle</a:t>
            </a:r>
            <a:r>
              <a:rPr lang="en-US" altLang="zh-TW" b="1" dirty="0">
                <a:solidFill>
                  <a:srgbClr val="993300"/>
                </a:solidFill>
              </a:rPr>
              <a:t>) { 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     </a:t>
            </a:r>
            <a:r>
              <a:rPr lang="en-US" altLang="zh-TW" b="1" dirty="0" err="1">
                <a:solidFill>
                  <a:srgbClr val="993300"/>
                </a:solidFill>
              </a:rPr>
              <a:t>System.out.println</a:t>
            </a:r>
            <a:r>
              <a:rPr lang="en-US" altLang="zh-TW" b="1" dirty="0">
                <a:solidFill>
                  <a:srgbClr val="993300"/>
                </a:solidFill>
              </a:rPr>
              <a:t>("</a:t>
            </a:r>
            <a:r>
              <a:rPr lang="en-US" altLang="zh-TW" b="1" dirty="0" err="1">
                <a:solidFill>
                  <a:srgbClr val="993300"/>
                </a:solidFill>
              </a:rPr>
              <a:t>SQLException</a:t>
            </a:r>
            <a:r>
              <a:rPr lang="en-US" altLang="zh-TW" b="1" dirty="0">
                <a:solidFill>
                  <a:srgbClr val="993300"/>
                </a:solidFill>
              </a:rPr>
              <a:t> : " + </a:t>
            </a:r>
            <a:r>
              <a:rPr lang="en-US" altLang="zh-TW" b="1" dirty="0" err="1">
                <a:solidFill>
                  <a:srgbClr val="993300"/>
                </a:solidFill>
              </a:rPr>
              <a:t>sqle</a:t>
            </a:r>
            <a:r>
              <a:rPr lang="en-US" altLang="zh-TW" b="1" dirty="0">
                <a:solidFill>
                  <a:srgbClr val="993300"/>
                </a:solidFill>
              </a:rPr>
              <a:t>);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TW" b="1" dirty="0">
                <a:solidFill>
                  <a:srgbClr val="993300"/>
                </a:solidFill>
              </a:rPr>
              <a:t>        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094014" y="3102429"/>
            <a:ext cx="4996543" cy="4490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6411" y="3465741"/>
            <a:ext cx="4996543" cy="4490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94014" y="3914777"/>
            <a:ext cx="4533897" cy="70620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90597" y="5055054"/>
            <a:ext cx="5385710" cy="7089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Code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985838"/>
            <a:ext cx="8129588" cy="5491162"/>
          </a:xfrm>
        </p:spPr>
        <p:txBody>
          <a:bodyPr/>
          <a:lstStyle/>
          <a:p>
            <a:r>
              <a:rPr lang="en-US" altLang="zh-TW" sz="2000" dirty="0"/>
              <a:t>Update to database</a:t>
            </a:r>
            <a:br>
              <a:rPr lang="en-US" altLang="zh-TW" dirty="0"/>
            </a:br>
            <a:r>
              <a:rPr kumimoji="0" lang="en-US" altLang="zh-TW" sz="2200" b="1" dirty="0">
                <a:solidFill>
                  <a:srgbClr val="993300"/>
                </a:solidFill>
              </a:rPr>
              <a:t>try {</a:t>
            </a:r>
            <a:br>
              <a:rPr kumimoji="0" lang="en-US" altLang="zh-TW" sz="2200" b="1" dirty="0">
                <a:solidFill>
                  <a:srgbClr val="993300"/>
                </a:solidFill>
              </a:rPr>
            </a:br>
            <a:r>
              <a:rPr kumimoji="0" lang="en-US" altLang="zh-TW" sz="2200" b="1" dirty="0">
                <a:solidFill>
                  <a:srgbClr val="993300"/>
                </a:solidFill>
              </a:rPr>
              <a:t>     </a:t>
            </a:r>
            <a:r>
              <a:rPr kumimoji="0" lang="en-US" altLang="zh-TW" sz="2200" b="1" dirty="0" err="1">
                <a:solidFill>
                  <a:srgbClr val="993300"/>
                </a:solidFill>
              </a:rPr>
              <a:t>stmt.</a:t>
            </a:r>
            <a:r>
              <a:rPr kumimoji="0" lang="en-US" altLang="zh-TW" sz="2200" b="1" dirty="0" err="1">
                <a:solidFill>
                  <a:srgbClr val="FF0000"/>
                </a:solidFill>
              </a:rPr>
              <a:t>executeUpdate</a:t>
            </a:r>
            <a:r>
              <a:rPr kumimoji="0" lang="en-US" altLang="zh-TW" sz="2200" b="1" dirty="0">
                <a:solidFill>
                  <a:srgbClr val="993300"/>
                </a:solidFill>
              </a:rPr>
              <a:t>(</a:t>
            </a:r>
            <a:br>
              <a:rPr kumimoji="0" lang="en-US" altLang="zh-TW" sz="2200" b="1" dirty="0">
                <a:solidFill>
                  <a:srgbClr val="993300"/>
                </a:solidFill>
              </a:rPr>
            </a:br>
            <a:r>
              <a:rPr kumimoji="0" lang="en-US" altLang="zh-TW" sz="2200" b="1" dirty="0">
                <a:solidFill>
                  <a:srgbClr val="993300"/>
                </a:solidFill>
              </a:rPr>
              <a:t>     "insert into instructor values(’77987’, ’Kim’, ’Physics’, 98000)");</a:t>
            </a:r>
            <a:br>
              <a:rPr kumimoji="0" lang="en-US" altLang="zh-TW" sz="2200" b="1" dirty="0">
                <a:solidFill>
                  <a:srgbClr val="993300"/>
                </a:solidFill>
              </a:rPr>
            </a:br>
            <a:r>
              <a:rPr kumimoji="0" lang="en-US" altLang="zh-TW" sz="2200" b="1" dirty="0">
                <a:solidFill>
                  <a:srgbClr val="993300"/>
                </a:solidFill>
              </a:rPr>
              <a:t>} </a:t>
            </a:r>
          </a:p>
          <a:p>
            <a:pPr>
              <a:buFont typeface="Monotype Sorts" charset="2"/>
              <a:buNone/>
            </a:pPr>
            <a:r>
              <a:rPr kumimoji="0" lang="en-US" altLang="zh-TW" sz="2200" b="1" dirty="0">
                <a:solidFill>
                  <a:srgbClr val="993300"/>
                </a:solidFill>
              </a:rPr>
              <a:t>     catch (</a:t>
            </a:r>
            <a:r>
              <a:rPr kumimoji="0" lang="en-US" altLang="zh-TW" sz="2200" b="1" dirty="0" err="1">
                <a:solidFill>
                  <a:srgbClr val="993300"/>
                </a:solidFill>
              </a:rPr>
              <a:t>SQLException</a:t>
            </a:r>
            <a:r>
              <a:rPr kumimoji="0" lang="en-US" altLang="zh-TW" sz="2200" b="1" dirty="0">
                <a:solidFill>
                  <a:srgbClr val="993300"/>
                </a:solidFill>
              </a:rPr>
              <a:t> </a:t>
            </a:r>
            <a:r>
              <a:rPr kumimoji="0" lang="en-US" altLang="zh-TW" sz="2200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TW" sz="2200" b="1" dirty="0">
                <a:solidFill>
                  <a:srgbClr val="993300"/>
                </a:solidFill>
              </a:rPr>
              <a:t>)</a:t>
            </a:r>
            <a:br>
              <a:rPr kumimoji="0" lang="en-US" altLang="zh-TW" sz="2200" b="1" dirty="0">
                <a:solidFill>
                  <a:srgbClr val="993300"/>
                </a:solidFill>
              </a:rPr>
            </a:br>
            <a:r>
              <a:rPr kumimoji="0" lang="en-US" altLang="zh-TW" sz="2200" b="1" dirty="0">
                <a:solidFill>
                  <a:srgbClr val="993300"/>
                </a:solidFill>
              </a:rPr>
              <a:t>{</a:t>
            </a:r>
            <a:br>
              <a:rPr kumimoji="0" lang="en-US" altLang="zh-TW" sz="2200" b="1" dirty="0">
                <a:solidFill>
                  <a:srgbClr val="993300"/>
                </a:solidFill>
              </a:rPr>
            </a:br>
            <a:r>
              <a:rPr kumimoji="0" lang="en-US" altLang="zh-TW" sz="2200" b="1" dirty="0">
                <a:solidFill>
                  <a:srgbClr val="993300"/>
                </a:solidFill>
              </a:rPr>
              <a:t>    </a:t>
            </a:r>
            <a:r>
              <a:rPr kumimoji="0" lang="en-US" altLang="zh-TW" sz="2200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zh-TW" sz="2200" b="1" dirty="0">
                <a:solidFill>
                  <a:srgbClr val="993300"/>
                </a:solidFill>
              </a:rPr>
              <a:t>("Could not insert tuple. " + </a:t>
            </a:r>
            <a:r>
              <a:rPr kumimoji="0" lang="en-US" altLang="zh-TW" sz="2200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TW" sz="2200" b="1" dirty="0">
                <a:solidFill>
                  <a:srgbClr val="993300"/>
                </a:solidFill>
              </a:rPr>
              <a:t>);</a:t>
            </a:r>
            <a:br>
              <a:rPr kumimoji="0" lang="en-US" altLang="zh-TW" sz="2200" b="1" dirty="0">
                <a:solidFill>
                  <a:srgbClr val="993300"/>
                </a:solidFill>
              </a:rPr>
            </a:br>
            <a:r>
              <a:rPr kumimoji="0" lang="en-US" altLang="zh-TW" sz="2200" b="1" dirty="0">
                <a:solidFill>
                  <a:srgbClr val="993300"/>
                </a:solidFill>
              </a:rPr>
              <a:t>}</a:t>
            </a:r>
          </a:p>
          <a:p>
            <a:endParaRPr lang="en-US" altLang="zh-TW" b="1" dirty="0">
              <a:solidFill>
                <a:srgbClr val="993300"/>
              </a:solidFill>
            </a:endParaRPr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1162050" y="3157538"/>
            <a:ext cx="7483475" cy="1319212"/>
          </a:xfrm>
          <a:prstGeom prst="rect">
            <a:avLst/>
          </a:prstGeom>
          <a:solidFill>
            <a:srgbClr val="FF0000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162050" y="1681843"/>
            <a:ext cx="7614557" cy="10205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30968" y="3099706"/>
            <a:ext cx="7614557" cy="146412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JDBC Code (Cont.)</a:t>
            </a:r>
            <a:endParaRPr lang="zh-TW" altLang="en-US" dirty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>
          <a:xfrm>
            <a:off x="814388" y="1093788"/>
            <a:ext cx="7972425" cy="4903787"/>
          </a:xfrm>
        </p:spPr>
        <p:txBody>
          <a:bodyPr/>
          <a:lstStyle/>
          <a:p>
            <a:r>
              <a:rPr lang="en-US" altLang="zh-TW" sz="2000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zh-TW" sz="2000" dirty="0"/>
              <a:t>     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ResultSet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 </a:t>
            </a:r>
            <a:r>
              <a:rPr kumimoji="0" lang="en-US" altLang="zh-TW" sz="2000" b="1" dirty="0" err="1">
                <a:solidFill>
                  <a:srgbClr val="FF0000"/>
                </a:solidFill>
              </a:rPr>
              <a:t>rset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 = 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stmt.</a:t>
            </a:r>
            <a:r>
              <a:rPr kumimoji="0" lang="en-US" altLang="zh-TW" sz="2000" b="1" dirty="0" err="1">
                <a:solidFill>
                  <a:srgbClr val="FF0000"/>
                </a:solidFill>
              </a:rPr>
              <a:t>executeQuery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(</a:t>
            </a:r>
            <a:br>
              <a:rPr kumimoji="0" lang="en-US" altLang="zh-TW" sz="2000" b="1" dirty="0">
                <a:solidFill>
                  <a:srgbClr val="993300"/>
                </a:solidFill>
              </a:rPr>
            </a:br>
            <a:r>
              <a:rPr kumimoji="0" lang="en-US" altLang="zh-TW" sz="2000" b="1" dirty="0">
                <a:solidFill>
                  <a:srgbClr val="993300"/>
                </a:solidFill>
              </a:rPr>
              <a:t>                                "select 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, 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avg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 (salary)</a:t>
            </a:r>
            <a:br>
              <a:rPr kumimoji="0" lang="en-US" altLang="zh-TW" sz="2000" b="1" dirty="0">
                <a:solidFill>
                  <a:srgbClr val="993300"/>
                </a:solidFill>
              </a:rPr>
            </a:br>
            <a:r>
              <a:rPr kumimoji="0" lang="en-US" altLang="zh-TW" sz="2000" b="1" dirty="0">
                <a:solidFill>
                  <a:srgbClr val="993300"/>
                </a:solidFill>
              </a:rPr>
              <a:t>                                 from instructor</a:t>
            </a:r>
            <a:br>
              <a:rPr kumimoji="0" lang="en-US" altLang="zh-TW" sz="2000" b="1" dirty="0">
                <a:solidFill>
                  <a:srgbClr val="993300"/>
                </a:solidFill>
              </a:rPr>
            </a:br>
            <a:r>
              <a:rPr kumimoji="0" lang="en-US" altLang="zh-TW" sz="2000" b="1" dirty="0">
                <a:solidFill>
                  <a:srgbClr val="993300"/>
                </a:solidFill>
              </a:rPr>
              <a:t>                                 group by 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");</a:t>
            </a:r>
            <a:br>
              <a:rPr kumimoji="0" lang="en-US" altLang="zh-TW" sz="2000" b="1" dirty="0">
                <a:solidFill>
                  <a:srgbClr val="993300"/>
                </a:solidFill>
              </a:rPr>
            </a:br>
            <a:r>
              <a:rPr kumimoji="0" lang="en-US" altLang="zh-TW" sz="2000" b="1" dirty="0">
                <a:solidFill>
                  <a:srgbClr val="993300"/>
                </a:solidFill>
              </a:rPr>
              <a:t>while (</a:t>
            </a:r>
            <a:r>
              <a:rPr kumimoji="0" lang="en-US" altLang="zh-TW" sz="2000" b="1" dirty="0" err="1">
                <a:solidFill>
                  <a:srgbClr val="FF0000"/>
                </a:solidFill>
              </a:rPr>
              <a:t>rset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.next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()) {</a:t>
            </a:r>
            <a:br>
              <a:rPr kumimoji="0" lang="en-US" altLang="zh-TW" sz="2000" b="1" dirty="0">
                <a:solidFill>
                  <a:srgbClr val="993300"/>
                </a:solidFill>
              </a:rPr>
            </a:br>
            <a:r>
              <a:rPr kumimoji="0" lang="en-US" altLang="zh-TW" sz="2000" b="1" dirty="0">
                <a:solidFill>
                  <a:srgbClr val="993300"/>
                </a:solidFill>
              </a:rPr>
              <a:t>       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(</a:t>
            </a:r>
            <a:r>
              <a:rPr kumimoji="0" lang="en-US" altLang="zh-TW" sz="2000" b="1" dirty="0" err="1">
                <a:solidFill>
                  <a:srgbClr val="FF0000"/>
                </a:solidFill>
              </a:rPr>
              <a:t>rset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.getString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("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") + " " +</a:t>
            </a:r>
            <a:br>
              <a:rPr kumimoji="0" lang="en-US" altLang="zh-TW" sz="2000" b="1" dirty="0">
                <a:solidFill>
                  <a:srgbClr val="993300"/>
                </a:solidFill>
              </a:rPr>
            </a:br>
            <a:r>
              <a:rPr kumimoji="0" lang="en-US" altLang="zh-TW" sz="2000" b="1" dirty="0">
                <a:solidFill>
                  <a:srgbClr val="993300"/>
                </a:solidFill>
              </a:rPr>
              <a:t>                                              </a:t>
            </a:r>
            <a:r>
              <a:rPr kumimoji="0" lang="en-US" altLang="zh-TW" sz="2000" b="1" dirty="0" err="1">
                <a:solidFill>
                  <a:srgbClr val="FF0000"/>
                </a:solidFill>
              </a:rPr>
              <a:t>rset</a:t>
            </a:r>
            <a:r>
              <a:rPr kumimoji="0" lang="en-US" altLang="zh-TW" sz="2000" b="1" dirty="0" err="1">
                <a:solidFill>
                  <a:srgbClr val="993300"/>
                </a:solidFill>
              </a:rPr>
              <a:t>.getFloat</a:t>
            </a:r>
            <a:r>
              <a:rPr kumimoji="0" lang="en-US" altLang="zh-TW" sz="2000" b="1" dirty="0">
                <a:solidFill>
                  <a:srgbClr val="993300"/>
                </a:solidFill>
              </a:rPr>
              <a:t>(2));</a:t>
            </a:r>
            <a:br>
              <a:rPr kumimoji="0" lang="en-US" altLang="zh-TW" sz="2000" b="1" dirty="0">
                <a:solidFill>
                  <a:srgbClr val="993300"/>
                </a:solidFill>
              </a:rPr>
            </a:br>
            <a:r>
              <a:rPr kumimoji="0" lang="en-US" altLang="zh-TW" sz="2000" b="1" dirty="0">
                <a:solidFill>
                  <a:srgbClr val="993300"/>
                </a:solidFill>
              </a:rPr>
              <a:t>}</a:t>
            </a:r>
          </a:p>
          <a:p>
            <a:endParaRPr lang="zh-TW" altLang="en-US" dirty="0"/>
          </a:p>
        </p:txBody>
      </p:sp>
      <p:sp>
        <p:nvSpPr>
          <p:cNvPr id="31748" name="矩形 3"/>
          <p:cNvSpPr>
            <a:spLocks noChangeArrowheads="1"/>
          </p:cNvSpPr>
          <p:nvPr/>
        </p:nvSpPr>
        <p:spPr bwMode="auto">
          <a:xfrm>
            <a:off x="1268413" y="2741613"/>
            <a:ext cx="7483475" cy="1319212"/>
          </a:xfrm>
          <a:prstGeom prst="rect">
            <a:avLst/>
          </a:prstGeom>
          <a:solidFill>
            <a:srgbClr val="0000CC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268413" y="1483179"/>
            <a:ext cx="7614557" cy="12584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02871" y="2741613"/>
            <a:ext cx="7614557" cy="1405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Details      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000546" cy="4903787"/>
          </a:xfrm>
        </p:spPr>
        <p:txBody>
          <a:bodyPr/>
          <a:lstStyle/>
          <a:p>
            <a:r>
              <a:rPr lang="en-US" altLang="zh-TW" sz="2400" dirty="0"/>
              <a:t>Getting result fields:</a:t>
            </a:r>
          </a:p>
          <a:p>
            <a:pPr lvl="1"/>
            <a:r>
              <a:rPr lang="en-US" altLang="zh-TW" sz="2400" b="1" dirty="0" err="1">
                <a:solidFill>
                  <a:srgbClr val="FF0000"/>
                </a:solidFill>
              </a:rPr>
              <a:t>rset</a:t>
            </a:r>
            <a:r>
              <a:rPr lang="en-US" altLang="zh-TW" sz="2400" b="1" dirty="0" err="1">
                <a:solidFill>
                  <a:srgbClr val="993300"/>
                </a:solidFill>
              </a:rPr>
              <a:t>.getString</a:t>
            </a:r>
            <a:r>
              <a:rPr lang="en-US" altLang="zh-TW" sz="2400" b="1" dirty="0">
                <a:solidFill>
                  <a:srgbClr val="993300"/>
                </a:solidFill>
              </a:rPr>
              <a:t>(“</a:t>
            </a:r>
            <a:r>
              <a:rPr lang="en-US" altLang="zh-TW" sz="2400" b="1" dirty="0" err="1">
                <a:solidFill>
                  <a:srgbClr val="993300"/>
                </a:solidFill>
              </a:rPr>
              <a:t>dept_name</a:t>
            </a:r>
            <a:r>
              <a:rPr lang="en-US" altLang="zh-TW" sz="2400" b="1" dirty="0">
                <a:solidFill>
                  <a:srgbClr val="993300"/>
                </a:solidFill>
              </a:rPr>
              <a:t>”)</a:t>
            </a:r>
            <a:r>
              <a:rPr lang="en-US" altLang="zh-TW" sz="2400" b="1" dirty="0"/>
              <a:t> ~ </a:t>
            </a:r>
            <a:r>
              <a:rPr lang="en-US" altLang="zh-TW" sz="2400" b="1" dirty="0" err="1">
                <a:solidFill>
                  <a:srgbClr val="FF0000"/>
                </a:solidFill>
              </a:rPr>
              <a:t>rset</a:t>
            </a:r>
            <a:r>
              <a:rPr lang="en-US" altLang="zh-TW" sz="2400" b="1" dirty="0" err="1">
                <a:solidFill>
                  <a:srgbClr val="993300"/>
                </a:solidFill>
              </a:rPr>
              <a:t>.getString</a:t>
            </a:r>
            <a:r>
              <a:rPr lang="en-US" altLang="zh-TW" sz="2400" b="1" dirty="0">
                <a:solidFill>
                  <a:srgbClr val="993300"/>
                </a:solidFill>
              </a:rPr>
              <a:t>(1)</a:t>
            </a:r>
            <a:r>
              <a:rPr lang="en-US" altLang="zh-TW" sz="2400" b="1" dirty="0"/>
              <a:t> </a:t>
            </a:r>
          </a:p>
          <a:p>
            <a:pPr lvl="1"/>
            <a:r>
              <a:rPr lang="en-US" altLang="zh-TW" sz="2400" b="1" dirty="0"/>
              <a:t>if </a:t>
            </a:r>
            <a:r>
              <a:rPr lang="en-US" altLang="zh-TW" sz="2400" b="1" dirty="0" err="1"/>
              <a:t>dept_name</a:t>
            </a:r>
            <a:r>
              <a:rPr lang="en-US" altLang="zh-TW" sz="2400" b="1" dirty="0"/>
              <a:t> is the first argument of select result.</a:t>
            </a:r>
          </a:p>
          <a:p>
            <a:pPr lvl="1"/>
            <a:endParaRPr lang="en-US" altLang="zh-TW" sz="2400" b="1" dirty="0"/>
          </a:p>
          <a:p>
            <a:r>
              <a:rPr lang="en-US" altLang="zh-TW" sz="2400" dirty="0"/>
              <a:t>Dealing with Null values</a:t>
            </a:r>
          </a:p>
          <a:p>
            <a:pPr lvl="1"/>
            <a:r>
              <a:rPr lang="en-US" altLang="zh-TW" sz="2400" b="1" dirty="0" err="1">
                <a:solidFill>
                  <a:srgbClr val="993300"/>
                </a:solidFill>
              </a:rPr>
              <a:t>int</a:t>
            </a:r>
            <a:r>
              <a:rPr lang="en-US" altLang="zh-TW" sz="2400" b="1" dirty="0">
                <a:solidFill>
                  <a:srgbClr val="993300"/>
                </a:solidFill>
              </a:rPr>
              <a:t> a = </a:t>
            </a:r>
            <a:r>
              <a:rPr lang="en-US" altLang="zh-TW" sz="2400" b="1" dirty="0" err="1">
                <a:solidFill>
                  <a:srgbClr val="FF0000"/>
                </a:solidFill>
              </a:rPr>
              <a:t>rset</a:t>
            </a:r>
            <a:r>
              <a:rPr lang="en-US" altLang="zh-TW" sz="2400" b="1" dirty="0" err="1">
                <a:solidFill>
                  <a:srgbClr val="993300"/>
                </a:solidFill>
              </a:rPr>
              <a:t>.getInt</a:t>
            </a:r>
            <a:r>
              <a:rPr lang="en-US" altLang="zh-TW" sz="2400" b="1" dirty="0">
                <a:solidFill>
                  <a:srgbClr val="993300"/>
                </a:solidFill>
              </a:rPr>
              <a:t>(“a”);</a:t>
            </a:r>
          </a:p>
          <a:p>
            <a:pPr lvl="1">
              <a:buFont typeface="Monotype Sorts" charset="2"/>
              <a:buNone/>
            </a:pPr>
            <a:r>
              <a:rPr lang="en-US" altLang="zh-TW" sz="2400" b="1" dirty="0">
                <a:solidFill>
                  <a:srgbClr val="993300"/>
                </a:solidFill>
              </a:rPr>
              <a:t>    if (</a:t>
            </a:r>
            <a:r>
              <a:rPr lang="en-US" altLang="zh-TW" sz="2400" b="1" dirty="0" err="1">
                <a:solidFill>
                  <a:srgbClr val="FF0000"/>
                </a:solidFill>
              </a:rPr>
              <a:t>rset</a:t>
            </a:r>
            <a:r>
              <a:rPr lang="en-US" altLang="zh-TW" sz="2400" b="1" dirty="0" err="1">
                <a:solidFill>
                  <a:srgbClr val="993300"/>
                </a:solidFill>
              </a:rPr>
              <a:t>.wasNull</a:t>
            </a:r>
            <a:r>
              <a:rPr lang="en-US" altLang="zh-TW" sz="2400" b="1" dirty="0">
                <a:solidFill>
                  <a:srgbClr val="993300"/>
                </a:solidFill>
              </a:rPr>
              <a:t>()) </a:t>
            </a:r>
            <a:r>
              <a:rPr lang="en-US" altLang="zh-TW" sz="2400" b="1" dirty="0" err="1">
                <a:solidFill>
                  <a:srgbClr val="993300"/>
                </a:solidFill>
              </a:rPr>
              <a:t>Systems.out.println</a:t>
            </a:r>
            <a:r>
              <a:rPr lang="en-US" altLang="zh-TW" sz="2400" b="1" dirty="0">
                <a:solidFill>
                  <a:srgbClr val="993300"/>
                </a:solidFill>
              </a:rPr>
              <a:t>(“Got null value”);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34458</TotalTime>
  <Words>1621</Words>
  <Application>Microsoft Office PowerPoint</Application>
  <PresentationFormat>如螢幕大小 (4:3)</PresentationFormat>
  <Paragraphs>191</Paragraphs>
  <Slides>23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  <vt:variant>
        <vt:lpstr>自訂放映</vt:lpstr>
      </vt:variant>
      <vt:variant>
        <vt:i4>1</vt:i4>
      </vt:variant>
    </vt:vector>
  </HeadingPairs>
  <TitlesOfParts>
    <vt:vector size="31" baseType="lpstr">
      <vt:lpstr>Monotype Sorts</vt:lpstr>
      <vt:lpstr>ＭＳ Ｐゴシック</vt:lpstr>
      <vt:lpstr>Arial</vt:lpstr>
      <vt:lpstr>Helvetica</vt:lpstr>
      <vt:lpstr>Times New Roman</vt:lpstr>
      <vt:lpstr>Webdings</vt:lpstr>
      <vt:lpstr>2_db-5-grey</vt:lpstr>
      <vt:lpstr>Chapter 5: Advanced SQL</vt:lpstr>
      <vt:lpstr>Accessing SQL from a  Programming Language</vt:lpstr>
      <vt:lpstr>JDBC and ODBC</vt:lpstr>
      <vt:lpstr>JDBC and ODBC</vt:lpstr>
      <vt:lpstr>JDBC</vt:lpstr>
      <vt:lpstr>JDBC Code</vt:lpstr>
      <vt:lpstr>JDBC Code (Cont.)</vt:lpstr>
      <vt:lpstr>JDBC Code (Cont.)</vt:lpstr>
      <vt:lpstr>JDBC Code Details       </vt:lpstr>
      <vt:lpstr>Prepared Statement</vt:lpstr>
      <vt:lpstr>Transaction Control in JDBC</vt:lpstr>
      <vt:lpstr>ODBC</vt:lpstr>
      <vt:lpstr>ODBC  (Cont.)</vt:lpstr>
      <vt:lpstr>ODBC Code</vt:lpstr>
      <vt:lpstr>ODBC Code (Cont.)</vt:lpstr>
      <vt:lpstr>ODBC Code (Cont.)</vt:lpstr>
      <vt:lpstr>ODBC Prepared Statements</vt:lpstr>
      <vt:lpstr>More ODBC Features</vt:lpstr>
      <vt:lpstr>Embedded SQL</vt:lpstr>
      <vt:lpstr>Example Query</vt:lpstr>
      <vt:lpstr>Embedded SQL (Cont.)</vt:lpstr>
      <vt:lpstr>Embedded SQL (Cont.)</vt:lpstr>
      <vt:lpstr>Updates Through Cursors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407</cp:revision>
  <cp:lastPrinted>2005-01-10T21:51:57Z</cp:lastPrinted>
  <dcterms:created xsi:type="dcterms:W3CDTF">1999-11-04T20:50:09Z</dcterms:created>
  <dcterms:modified xsi:type="dcterms:W3CDTF">2021-05-28T17:04:58Z</dcterms:modified>
</cp:coreProperties>
</file>