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9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8"/>
  </p:notesMasterIdLst>
  <p:handoutMasterIdLst>
    <p:handoutMasterId r:id="rId69"/>
  </p:handoutMasterIdLst>
  <p:sldIdLst>
    <p:sldId id="359" r:id="rId2"/>
    <p:sldId id="360" r:id="rId3"/>
    <p:sldId id="533" r:id="rId4"/>
    <p:sldId id="361" r:id="rId5"/>
    <p:sldId id="362" r:id="rId6"/>
    <p:sldId id="544" r:id="rId7"/>
    <p:sldId id="587" r:id="rId8"/>
    <p:sldId id="548" r:id="rId9"/>
    <p:sldId id="545" r:id="rId10"/>
    <p:sldId id="546" r:id="rId11"/>
    <p:sldId id="588" r:id="rId12"/>
    <p:sldId id="550" r:id="rId13"/>
    <p:sldId id="363" r:id="rId14"/>
    <p:sldId id="364" r:id="rId15"/>
    <p:sldId id="549" r:id="rId16"/>
    <p:sldId id="365" r:id="rId17"/>
    <p:sldId id="551" r:id="rId18"/>
    <p:sldId id="366" r:id="rId19"/>
    <p:sldId id="552" r:id="rId20"/>
    <p:sldId id="369" r:id="rId21"/>
    <p:sldId id="370" r:id="rId22"/>
    <p:sldId id="553" r:id="rId23"/>
    <p:sldId id="554" r:id="rId24"/>
    <p:sldId id="371" r:id="rId25"/>
    <p:sldId id="555" r:id="rId26"/>
    <p:sldId id="556" r:id="rId27"/>
    <p:sldId id="557" r:id="rId28"/>
    <p:sldId id="373" r:id="rId29"/>
    <p:sldId id="534" r:id="rId30"/>
    <p:sldId id="535" r:id="rId31"/>
    <p:sldId id="383" r:id="rId32"/>
    <p:sldId id="589" r:id="rId33"/>
    <p:sldId id="590" r:id="rId34"/>
    <p:sldId id="561" r:id="rId35"/>
    <p:sldId id="547" r:id="rId36"/>
    <p:sldId id="386" r:id="rId37"/>
    <p:sldId id="558" r:id="rId38"/>
    <p:sldId id="538" r:id="rId39"/>
    <p:sldId id="393" r:id="rId40"/>
    <p:sldId id="537" r:id="rId41"/>
    <p:sldId id="578" r:id="rId42"/>
    <p:sldId id="579" r:id="rId43"/>
    <p:sldId id="577" r:id="rId44"/>
    <p:sldId id="539" r:id="rId45"/>
    <p:sldId id="542" r:id="rId46"/>
    <p:sldId id="543" r:id="rId47"/>
    <p:sldId id="541" r:id="rId48"/>
    <p:sldId id="560" r:id="rId49"/>
    <p:sldId id="457" r:id="rId50"/>
    <p:sldId id="562" r:id="rId51"/>
    <p:sldId id="563" r:id="rId52"/>
    <p:sldId id="575" r:id="rId53"/>
    <p:sldId id="580" r:id="rId54"/>
    <p:sldId id="583" r:id="rId55"/>
    <p:sldId id="581" r:id="rId56"/>
    <p:sldId id="584" r:id="rId57"/>
    <p:sldId id="582" r:id="rId58"/>
    <p:sldId id="585" r:id="rId59"/>
    <p:sldId id="565" r:id="rId60"/>
    <p:sldId id="564" r:id="rId61"/>
    <p:sldId id="572" r:id="rId62"/>
    <p:sldId id="566" r:id="rId63"/>
    <p:sldId id="567" r:id="rId64"/>
    <p:sldId id="586" r:id="rId65"/>
    <p:sldId id="573" r:id="rId66"/>
    <p:sldId id="591" r:id="rId6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383" autoAdjust="0"/>
  </p:normalViewPr>
  <p:slideViewPr>
    <p:cSldViewPr snapToGrid="0">
      <p:cViewPr varScale="1">
        <p:scale>
          <a:sx n="55" d="100"/>
          <a:sy n="55" d="100"/>
        </p:scale>
        <p:origin x="1624" y="4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22637"/>
    </p:cViewPr>
  </p:sorterViewPr>
  <p:notesViewPr>
    <p:cSldViewPr snapToGrid="0">
      <p:cViewPr varScale="1">
        <p:scale>
          <a:sx n="51" d="100"/>
          <a:sy n="51" d="100"/>
        </p:scale>
        <p:origin x="267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456B7A2B-53A7-49A4-B46A-44C8CE018F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20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2:43:27.3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0 0,'28'0'296,"0"0"-280,0 0 0,1 0 15,-1 0 47,0 0-78,0 28 16,0-28-1,1 0 1,-1 0-16,0 0 16,0 0-16,1 0 15,-1 0 1,0 0-1</inkml:trace>
  <inkml:trace contextRef="#ctx0" brushRef="#br0" timeOffset="1441">170 56 0,'0'28'203,"0"1"-187,0-1-1,0 0-15,0 0 0,-29 29 47,29-29-47,0 0 0,0 0 16,0 1-1,0-1-15,0 0 32</inkml:trace>
  <inkml:trace contextRef="#ctx0" brushRef="#br0" timeOffset="2978">0 423 0,'28'0'219,"1"0"-204,-1 0 1,0 0-1,0 0 1,1 0 0,-1 0-1,0 0-15,0 0 32,0 0-32,1 0 31,-1 0-16,0 0 1,0 0 93,1 0-93,-1 0 31</inkml:trace>
  <inkml:trace contextRef="#ctx0" brushRef="#br0" timeOffset="5282">480 113 0,'0'28'234,"0"0"-218,0 0-16,0 1 15,0-1 1,0 0-16,0 28 16,0-27-1,0-1 17,0 0-32,0 0 171</inkml:trace>
  <inkml:trace contextRef="#ctx0" brushRef="#br0" timeOffset="8076">621 113 0,'0'28'360,"28"-28"-345,1 0 1,-29 28 46,28-28-46,-28 28-16,28 1 16,-28-1-1,0 0 17,28 0-32,-28 0 15,0 1-15,0-1 0,0 0 31,0 0-15,0 1 15,0-1-15,0 0 31,0 0 62,-28-28-78,0 0 16,0 0-15,-1 0 14,1 0-30,0 0 0,0 0-1,-1 0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2:43:53.6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367 0 0,'-29'0'204,"1"0"-158,0 0-14,0 0-17,-1 0 32,1 0 0,0 0 0,0 0 0,28 28-32,0 0 17,-28-28-32,28 29 15,0-1 17,0 0 14,0 0 1,0 1-31,0-1 15,28-28 141,0 0-125,0 0 15,0 0 1,1 28-1,-1-28-15,-28 28-31,0 0 31,28-28-32,-28 29 1,0-1 0,0 0-1,0 0 17,0 1-17,28-1 16,-28 0-15,0 0 0,0 0 15,0 1-15,0-1 15,0 0 31,0 0-15,-56 1-31,28-1-1,-29 0 1,1-28-16,56 28 16,-28-28-16,-1 0 31,29 28-15,-28-28-16,0 0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2:43:55.4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87 0,'28'0'234,"0"0"-187,0 0-16,0 0 16,1-28-16,-1 28 16,0 0-16,-28-29-15,28 29 0,1 0 15,-29-28-15,28 28-16,0 0 46</inkml:trace>
  <inkml:trace contextRef="#ctx0" brushRef="#br0" timeOffset="983">226 143 0,'0'29'32,"0"-1"30,0 0-31,0 0 16,0 0-15,0 1-17,-28-29 1,28 28 31,0 0-32,0 0 1,0 1 0,0-1 15,0 0 0,0 0 0,0 0-15,0 1 31,-28-29-32,28 28 1</inkml:trace>
  <inkml:trace contextRef="#ctx0" brushRef="#br0" timeOffset="2807">56 736 0,'28'-28'297,"0"28"-265,1 0-17,-29-28 16,28 28 1,0 0-1,-28-29-15,28 29-16,1 0 46,-1 0-30,0 0 15,0 0 47,0 0-46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2:44:00.9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59 112 0,'0'29'344,"0"-1"-313,0 0 0,0 0-15,0 1 15,0-1-15,0 0 46,0 0-46,-29 0 0,29 1 15,0-1-15,0 0 15,0 0 16,-28-28-32,28 29 1,0-1-16,0 0 47,0 0-32,0 0 17,0 1-1,0-1-15,0 0 15,0 0-16,0 1 17,0-1 30</inkml:trace>
  <inkml:trace contextRef="#ctx0" brushRef="#br0" timeOffset="3476">200 0 0,'28'0'234,"0"0"-203,0 0-15,-28 28 0,29-28 15,-29 28-15,0 0 15,28-28-16,-28 28 1,28-28 0,0 0 15,-28 29 0,28-29-31,-28 28 31,0 0 1,0 0-17,0 1 1,0-1 15,0 0 0,0 0-15,0 0 15,0 1-15,0-1 0,0 0 15,0 0 16,0 1-16,0-1 0,0 0 0,0 0-15,-28-28 15,28 28 1,0 1 14,-28-29-46,28 28 16,-28 0 15,28 0 1,0 1-1,-28-29 16,28 28-16,-29 0 0,1 0 47,0-28 94,28 28-172,-28-28 47,28 29-31,-29-29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3:10:36.1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479 0 0,'-28'0'93,"28"29"-61,-28-29-17,28 28 1,0 0 0,-28-28-1,28 28-15,-28-28 31,-1 29 1,29-1-32,-28 0 15,0 0-15,-29 29 16,1-29 0,56 0-16,-56 0 15,56 1 1,-29-1-16,1-28 15,0 0 17,28 28-1,-28-28 156,84 28 1,-28 0-172,29 1-16,-1-1 15,-28 0-15,29 0 16,-1 1-1,-56-1-15,57 0 16,-29-28 0,0 28-16,0 0 15,1 1-15,-29-1 16,28 0 0,-28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3:11:34.570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340 0 0,'-28'0'250,"0"0"-218,28 29-17,-28-29-15,28 28 16,-28-28 0,28 28-1,-29 0 16,29 0 1,-28-28-32,28 29 31,-28-1 31,28 0-46,-28-28 15,28 28-31,0 1 16,-29-1 31,29 0-16,-28-28 16,0 0-16,28 28-15,-28-28-1,28 28 1,0 1 234,28-29-250,-28 28 16,56 0-16,-27 0 15,27 1 1,-28-29 0,1 28-16,-1 0 15,0 28-15,28-27 16,-27-1-1,-1 0-15,0 29 16,0-29 0,1-28-16,-1 28 15,-28 28-15,28-27 16,0-1 0,29 28-16,-29-27 15,0-29 16,-28 28-15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3:54:29.8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0,'28'0'235,"-28"29"-220,28-29 1,1 28 15,-1 0-31,0-28 16,0 0-16,-28 28 15,28 0 17,1 1-32,-1-1 15,0 0-15,0 0 16,1-28-1,-29 29 1,56 27-16,-28-28 16,0 0-16,1 1 15,-1 27 1,28-28-16,-27-28 16,-1 29-16,-28-1 31,28 0-31,0-28 15,0 28 1,1 0-16,-1 1 31,0-29-31,0 28 32,1-28-17,-29 28 16,28-28-15,0 0 0,0 0-1,-28 28 1,28-28 0</inkml:trace>
  <inkml:trace contextRef="#ctx0" brushRef="#br0" timeOffset="1239">282 649 0,'0'-28'47,"0"0"-15,28 28-32,-28-28 15,29 0 1,-1 28 15,0-29-31,-28 1 16,28 0-16,-28 0 15,0-1 1,28 29 0,1-28-16,-1 28 15,0-56-15,0 28 16,29-1-1,-57 1-15,28 0 16,-28 0 0,28 28-16,-28-29 15,28 29 1,1 0-16,-1-28 16,-28 0-1,28 28-15,-28-28 16,0 0 15,28 28-31,-28-29 16,29 29 15</inkml:trace>
  <inkml:trace contextRef="#ctx0" brushRef="#br0" timeOffset="2798">1213 226 0,'29'0'141,"-1"0"-94,0 0-16,0 0 31,1 0-46,-1 0 31,0 0-31,0 0 30</inkml:trace>
  <inkml:trace contextRef="#ctx0" brushRef="#br0" timeOffset="4912">1383 29 0,'0'28'125,"0"0"-62,0 0-32,0 0 16,0 1-31,0-1 30,-28 0-30,28 0 47,0 1-48,0-1 16,-29-28-15,29 28-16,0 0 16,0 0-1,0 1 17,0-1-17,-28-28-15,28 28 16,0 0 15,0 1-15,0-1 31,-28-28-32,28 28-15,28-28 141,-28-28-126,28 28-15,1 0 16,-1 0 0,-28-28-1,28 28 1,0-29 15,0 29-15,-28-28 15,29 28 0,-1-28 16</inkml:trace>
  <inkml:trace contextRef="#ctx0" brushRef="#br0" timeOffset="5828">1637 311 0,'0'28'78,"0"0"-47,0 0-15,-28-28-1,28 29 32,0-1-31,0 0 15,0 0 16,0 1-16</inkml:trace>
  <inkml:trace contextRef="#ctx0" brushRef="#br0" timeOffset="7671">1721 141 0</inkml:trace>
  <inkml:trace contextRef="#ctx0" brushRef="#br0" timeOffset="11322">1919 198 0,'0'28'109,"0"0"-46,0 1-32,0-1-16,0 0 17,-28-28-17,28 28-15,0 0 16,0 1 31,-28-29-32,28 28 1,0 0 0,0 0 15,0 1-15,0-1 46,-29-28-62,29 28 31,0 0-15,0 0 15,0 1 16,0-58 156,0 1-187,29 28-1,-29-28 1,0 0 0,28 28 31,-28-28-47,0-1 31,0 1-16,28 28 1,-28-28 0,0 0 15,28 28 16,-28-29-16,0 1 0,28 28 16,-28-28-31,0 0 46,29 28-62,-1-28 32,-28 56 171,0 0-188,0 0 1,-28 0-16,28 1 16,0 27-1,0-28 1,0 1-1,0-1 1,0 0 47,0 0-32,0-56 125,28 0-125,0 0-15,-28-1-16,28 1 16,-28 0-1,29 0 16,-29-1 16,0 1-15,0 0-1,28 28 0,-28-28-15,0 0 15,28 28 0,-28-29 32,28 29-32,-28-28 0,0 56 172,0 1-156,0-1-31,0 0-1,0 0 17,0 0-17,0 1 32,0-1-16,0 0 16,0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2T03:54:44.1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0 312 0,'0'-28'16,"0"0"46,0 0-30,28 28-1,1 0 0,-29-29-15,28 29-16,-28-28 15,28 28 1,0-28 15,1 28 0,-29-28-15,28 0 15,0 28 1,0 0-1,-28-29-16,0 1 48,-28 0 109,0 28-157,0 0 64,-1 0-48,1 0 31,0 0-15,0 0 16,28 28-48,0 0 17,-29 1 46,29-1-47,0 0 0,0 0 16,0 0-31,0 1 46,0-1-31,0 0 1,0 0 15,0 1-16,29-29-16,-29 28 1,28 0 47,-28 0-32,28-28-16,-28 28-15,0 1 47,28-29-47,-28 28 16,29-28 31,-29 28-47,28-28 78,0 0-31,0 0-16,0 0 16,1 0 0,-1 0-16,0 0 47,0 0-47,1 0 16,-1 0-15,0 0 14,0 0-30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29T02:45:35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898 170 0,'0'-28'172,"0"0"-109,-28 28-48,-1 0 16,29-28-15,-28 28 0,0 0-1,0 0 17,28-29-17,-28 29 16,-1 0-15,1 0 31,0 0-31,0 0 30,-1 0-30,29-28 31,-28 28-16,0 0 16,0 0-16,0 0 16,-1-28 0,1 28 16,0 0-32,0 0 16,-1 0 0,1 0-1,28 28 220,0 0-235,0 1 1,0-1-17,-28 0 1,28 0-16,0 0 15,0 1 1,0-1 0,-28 0-1,28 0-15,0 1 16,-28-1 0,28 0-1,-29 0 1,29 0-16,0 1 15,0-1-15,-28-28 16,28 28 15,0 0-15,-28-28 0,28 29-1,0-1 1,0 0-1,-28-28 1,28 28-16,0 0 47,0 1-31,0-1 15,0 0-16,0 0 1,0 1 15,0-1 1,0 0-17,0 0 16,0 0-15,0 1 0,0-1 15,0 0-15,0 0 15,0 1-16,0-1 1,0 0 0,0 28 15,0-27-15,0-1-16,0 0 15,0 0 1,0 1-16,0-1 31,0 28-31,0-28 16,-29 1-1,29 27-15,0 1 32,0-29-32,0 0 15,0 28-15,-28-27 16,28-1-1,0 0 1,0 0-16,0 29 16,0-1-16,-28-28 15,28 29 1,0-29 0,0 29-1,0-29-15,0 28 16,0-28-16,0 1 15,0-1 1,0 0 0,0 29-16,0-29 15,0 0 1,0 0-16,0 0 16,0 1-16,0 27 15,0-28-15,0 1 16,0 27-1,0-28 1,0 29 0,0-29-16,0 28 15,0-27 1,0 27 0,0-28-1,0 0-15,0 29 16,0-29-1,0 0-15,0 1 16,0-1 0,0 28-16,0-28 31,0 1-31,0-1 47,0 0-32,0 0 17,0 1-17,0-1 32,28-28-47,-28 28 16,28 0 31,-28 0-16,0 1 0,0-1 0,29-28-31,-29 28 47,28-28-47,0 0 32,0 0-1,1 28-16,-1-28 17,0 0 30,0 0-31,0 0 1,1 0-1,-1 0 0,0 0 0</inkml:trace>
  <inkml:trace contextRef="#ctx0" brushRef="#br0" timeOffset="222">446 3613 0,'29'0'31,"-1"0"0,0 0 16,0 0-31,0 0 62</inkml:trace>
  <inkml:trace contextRef="#ctx0" brushRef="#br0" timeOffset="4036">898 1186 0,'-28'0'297,"-1"0"-251,29-28-46,-28 28 63,0 0-32,0 0 0,0-28 1,-1 28-1,1 0 31,28 28 282,0 0-313,0 0-15,-28 1 31,28-1-16,0 0-15,0 0-1,0 1 17,0-1-17,-28 0 32,28 0-31,0 0 15,0 1 0,0-1-15,0 0 0,-29-28 30,29 28-30,0 1 0,0-1-1,0 0 1,0 0 0,0 0-1,0 1 32,0-1-31,0 0-1,0 0 1,0 1 0,0-1 15,0 0-16,0 0 17,0 0-32,0 1 31,0-1 0,0 0 0,0 0-15,0 1 15,0-1-15,0 0 0,0 0 15,0 0 0,29-28 219,-1 0-203,-28 29-47,28-29 47,0 0-16,1 28-15,-1-28 15,0 0 0,0 0-15,-28 28-1,28-28 48,1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4E54A95C-BFB7-49C0-BBC8-D6385992C2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95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7D6C10F-85F0-4967-834A-956B5067E873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B53C07A-3A90-4291-8388-10C43450ECF0}" type="slidenum">
              <a:rPr lang="en-US" altLang="zh-TW" sz="1200" smtClean="0"/>
              <a:pPr/>
              <a:t>12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8388603-EF52-48A3-B0E9-FABE1B6985F5}" type="slidenum">
              <a:rPr lang="en-US" altLang="zh-TW" sz="1200" smtClean="0"/>
              <a:pPr/>
              <a:t>13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6073921B-C92D-414A-B7AA-DF531C80E39F}" type="slidenum">
              <a:rPr lang="en-US" altLang="zh-TW" sz="1200" smtClean="0"/>
              <a:pPr/>
              <a:t>14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F8F073A-2C5C-46A7-810E-A61135A09212}" type="slidenum">
              <a:rPr lang="en-US" altLang="zh-TW" sz="1200" smtClean="0"/>
              <a:pPr/>
              <a:t>15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717ABB1-5A0A-42CD-93B9-03BF2D73DEF1}" type="slidenum">
              <a:rPr lang="en-US" altLang="zh-TW" sz="1200" smtClean="0"/>
              <a:pPr/>
              <a:t>16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0269FB6-86EF-4244-97C3-F9E52ED0D90F}" type="slidenum">
              <a:rPr lang="en-US" altLang="zh-TW" sz="1200" smtClean="0"/>
              <a:pPr/>
              <a:t>17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17957F9-EB7B-4A94-95D1-AA5E6ABF3045}" type="slidenum">
              <a:rPr lang="en-US" altLang="zh-TW" sz="1200" smtClean="0"/>
              <a:pPr/>
              <a:t>18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ternary </a:t>
            </a:r>
            <a:r>
              <a:rPr lang="zh-TW" altLang="en-US" dirty="0"/>
              <a:t>三元的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538B9544-C42E-4A14-BFCD-67CD41F231B4}" type="slidenum">
              <a:rPr lang="en-US" altLang="zh-TW" sz="1200" smtClean="0"/>
              <a:pPr/>
              <a:t>19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78DC5B5D-BA1E-4F7D-8887-83945CDBB11E}" type="slidenum">
              <a:rPr lang="en-US" altLang="zh-TW" sz="1200" smtClean="0"/>
              <a:pPr/>
              <a:t>20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老師 學生</a:t>
            </a:r>
            <a:endParaRPr lang="en-US" altLang="zh-TW" dirty="0"/>
          </a:p>
          <a:p>
            <a:r>
              <a:rPr lang="en-US" altLang="zh-TW" sz="8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rPr>
              <a:t>Cardinality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基數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AE6618E3-FB33-4D5D-A607-B6CA31C2C2AA}" type="slidenum">
              <a:rPr lang="en-US" altLang="zh-TW" sz="1200" smtClean="0"/>
              <a:pPr/>
              <a:t>21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57AB7F0B-CA62-43A4-8CD7-53BD1C5716E1}" type="slidenum">
              <a:rPr lang="en-US" altLang="zh-TW" sz="1200" smtClean="0"/>
              <a:pPr/>
              <a:t>2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929C2A9E-9E1D-496F-9FE7-F80A1A3ACC0F}" type="slidenum">
              <a:rPr lang="en-US" altLang="zh-TW" sz="1200" smtClean="0"/>
              <a:pPr/>
              <a:t>22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F5E4A5D-BAE1-4D96-A5DF-ADA8A018B7B7}" type="slidenum">
              <a:rPr lang="en-US" altLang="zh-TW" sz="1200" smtClean="0"/>
              <a:pPr/>
              <a:t>23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55A74F2-50B4-43AE-B141-A00636061583}" type="slidenum">
              <a:rPr lang="en-US" altLang="zh-TW" sz="1200" smtClean="0"/>
              <a:pPr/>
              <a:t>24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C31B665-C3AA-413D-8944-B0E4A11339DB}" type="slidenum">
              <a:rPr lang="en-US" altLang="zh-TW" sz="1200" smtClean="0"/>
              <a:pPr/>
              <a:t>25</a:t>
            </a:fld>
            <a:endParaRPr lang="en-US" altLang="zh-TW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A0EBD5DC-C7B1-4F94-91C8-C700326559CB}" type="slidenum">
              <a:rPr lang="en-US" altLang="zh-TW" sz="1200" smtClean="0"/>
              <a:pPr/>
              <a:t>26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BB70A1C-7624-4D39-A70D-47C3CCCAA314}" type="slidenum">
              <a:rPr lang="en-US" altLang="zh-TW" sz="1200" smtClean="0"/>
              <a:pPr/>
              <a:t>27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C826F494-BF15-4163-960A-833D7A1D2811}" type="slidenum">
              <a:rPr lang="en-US" altLang="zh-TW" sz="1200" smtClean="0"/>
              <a:pPr/>
              <a:t>28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Sid</a:t>
            </a:r>
            <a:r>
              <a:rPr lang="zh-TW" altLang="en-US" dirty="0"/>
              <a:t>本身就是</a:t>
            </a:r>
            <a:r>
              <a:rPr lang="en-US" altLang="zh-TW" dirty="0"/>
              <a:t>candidate key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14636FA-00AF-4A09-9A68-81478CAD8E17}" type="slidenum">
              <a:rPr lang="en-US" altLang="zh-TW" sz="1200" smtClean="0"/>
              <a:pPr/>
              <a:t>29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D73DB2F1-41C0-4C20-94EE-28CF85952E9F}" type="slidenum">
              <a:rPr lang="en-US" altLang="zh-TW" sz="1200" smtClean="0"/>
              <a:pPr/>
              <a:t>30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A6D08F5C-41AF-48BE-A80C-45BBE3A57664}" type="slidenum">
              <a:rPr lang="en-US" altLang="zh-TW" sz="1200" smtClean="0"/>
              <a:pPr/>
              <a:t>31</a:t>
            </a:fld>
            <a:endParaRPr lang="en-US" altLang="zh-TW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F8B58E94-BF97-4D42-8829-108280C17081}" type="slidenum">
              <a:rPr lang="en-US" altLang="zh-TW" sz="1200" smtClean="0"/>
              <a:pPr/>
              <a:t>4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4B9626F-BECD-49A7-953E-353660A542E8}" type="slidenum">
              <a:rPr lang="en-US" altLang="zh-TW" sz="1200" smtClean="0"/>
              <a:pPr/>
              <a:t>34</a:t>
            </a:fld>
            <a:endParaRPr lang="en-US" altLang="zh-TW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/>
              <a:t>學生對應老師</a:t>
            </a:r>
            <a:r>
              <a:rPr lang="en-US" altLang="zh-TW" dirty="0"/>
              <a:t>-1</a:t>
            </a:r>
            <a:r>
              <a:rPr lang="zh-TW" altLang="en-US" dirty="0"/>
              <a:t>個</a:t>
            </a:r>
            <a:endParaRPr lang="en-US" altLang="zh-TW" dirty="0"/>
          </a:p>
          <a:p>
            <a:r>
              <a:rPr lang="zh-TW" altLang="en-US" dirty="0"/>
              <a:t>老師對應學生</a:t>
            </a:r>
            <a:r>
              <a:rPr lang="en-US" altLang="zh-TW" dirty="0"/>
              <a:t>-</a:t>
            </a:r>
            <a:r>
              <a:rPr lang="zh-TW" altLang="en-US" dirty="0"/>
              <a:t>多個</a:t>
            </a:r>
            <a:endParaRPr lang="en-US" altLang="zh-TW" dirty="0"/>
          </a:p>
          <a:p>
            <a:r>
              <a:rPr lang="en-US" altLang="zh-TW" dirty="0"/>
              <a:t> 1</a:t>
            </a:r>
            <a:r>
              <a:rPr lang="zh-TW" altLang="en-US" dirty="0"/>
              <a:t> 對多</a:t>
            </a:r>
            <a:endParaRPr lang="en-US" altLang="zh-TW" dirty="0"/>
          </a:p>
          <a:p>
            <a:r>
              <a:rPr lang="zh-TW" altLang="en-US" dirty="0"/>
              <a:t>近</a:t>
            </a:r>
            <a:r>
              <a:rPr lang="en-US" altLang="zh-TW" dirty="0"/>
              <a:t>-</a:t>
            </a:r>
            <a:r>
              <a:rPr lang="zh-TW" altLang="en-US" dirty="0"/>
              <a:t>看單線還雙線</a:t>
            </a:r>
            <a:r>
              <a:rPr lang="en-US" altLang="zh-TW" dirty="0"/>
              <a:t>(</a:t>
            </a:r>
            <a:r>
              <a:rPr lang="zh-TW" altLang="en-US" dirty="0"/>
              <a:t>單</a:t>
            </a:r>
            <a:r>
              <a:rPr lang="en-US" altLang="zh-TW" dirty="0"/>
              <a:t>-</a:t>
            </a:r>
            <a:r>
              <a:rPr lang="zh-TW" altLang="en-US" dirty="0"/>
              <a:t>沒下限</a:t>
            </a:r>
            <a:r>
              <a:rPr lang="en-US" altLang="zh-TW" dirty="0"/>
              <a:t>,</a:t>
            </a:r>
            <a:r>
              <a:rPr lang="zh-TW" altLang="en-US" dirty="0"/>
              <a:t>雙</a:t>
            </a:r>
            <a:r>
              <a:rPr lang="en-US" altLang="zh-TW" dirty="0"/>
              <a:t>-</a:t>
            </a:r>
            <a:r>
              <a:rPr lang="zh-TW" altLang="en-US" dirty="0"/>
              <a:t>下限</a:t>
            </a:r>
            <a:r>
              <a:rPr lang="en-US" altLang="zh-TW" dirty="0"/>
              <a:t>1)</a:t>
            </a:r>
          </a:p>
          <a:p>
            <a:r>
              <a:rPr lang="zh-TW" altLang="en-US" dirty="0"/>
              <a:t>遠</a:t>
            </a:r>
            <a:r>
              <a:rPr lang="en-US" altLang="zh-TW" dirty="0"/>
              <a:t>-</a:t>
            </a:r>
            <a:r>
              <a:rPr lang="zh-TW" altLang="en-US" dirty="0"/>
              <a:t>看有箭頭還沒箭頭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/>
              <a:t>-</a:t>
            </a:r>
            <a:r>
              <a:rPr lang="zh-TW" altLang="en-US" dirty="0"/>
              <a:t>上限</a:t>
            </a:r>
            <a:r>
              <a:rPr lang="en-US" altLang="zh-TW" dirty="0"/>
              <a:t>1;</a:t>
            </a:r>
            <a:r>
              <a:rPr lang="zh-TW" altLang="en-US" dirty="0"/>
              <a:t>沒</a:t>
            </a:r>
            <a:r>
              <a:rPr lang="en-US" altLang="zh-TW" dirty="0"/>
              <a:t>-</a:t>
            </a:r>
            <a:r>
              <a:rPr lang="zh-TW" altLang="en-US" dirty="0"/>
              <a:t>沒上限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0C49353-CBC3-4F0E-A138-932AFB312235}" type="slidenum">
              <a:rPr lang="en-US" altLang="zh-TW" sz="1200" smtClean="0"/>
              <a:pPr/>
              <a:t>35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紅</a:t>
            </a:r>
            <a:r>
              <a:rPr lang="en-US" altLang="zh-TW" dirty="0"/>
              <a:t>)</a:t>
            </a:r>
            <a:r>
              <a:rPr lang="zh-TW" altLang="en-US" dirty="0"/>
              <a:t>一門課先修課程最多一門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藍</a:t>
            </a:r>
            <a:r>
              <a:rPr lang="en-US" altLang="zh-TW" dirty="0"/>
              <a:t>)</a:t>
            </a:r>
            <a:r>
              <a:rPr lang="zh-TW" altLang="en-US" dirty="0"/>
              <a:t>一門課最多擋人一門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836DE98-A7EF-4AC9-99CE-8D3720D53300}" type="slidenum">
              <a:rPr lang="en-US" altLang="zh-TW" sz="1200" smtClean="0"/>
              <a:pPr/>
              <a:t>36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538B9544-C42E-4A14-BFCD-67CD41F231B4}" type="slidenum">
              <a:rPr lang="en-US" altLang="zh-TW" sz="1200" smtClean="0"/>
              <a:pPr/>
              <a:t>37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6D2AB78-1C7F-4BCD-8EA6-46D77C858AE4}" type="slidenum">
              <a:rPr lang="en-US" altLang="zh-TW" sz="1200" smtClean="0"/>
              <a:pPr/>
              <a:t>39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923C485-E961-4985-8402-B06796E8DC49}" type="slidenum">
              <a:rPr lang="en-US" altLang="zh-TW" sz="1200" smtClean="0"/>
              <a:pPr/>
              <a:t>40</a:t>
            </a:fld>
            <a:endParaRPr lang="en-US" altLang="zh-TW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dirty="0">
                <a:solidFill>
                  <a:srgbClr val="FF0000"/>
                </a:solidFill>
              </a:rPr>
              <a:t>discriminator</a:t>
            </a:r>
            <a:r>
              <a:rPr lang="zh-TW" altLang="en-US" dirty="0"/>
              <a:t>辨別者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due_date</a:t>
            </a:r>
            <a:r>
              <a:rPr lang="en-US" altLang="zh-TW" dirty="0"/>
              <a:t>(</a:t>
            </a:r>
            <a:r>
              <a:rPr lang="zh-TW" altLang="en-US" dirty="0"/>
              <a:t>也可以用年分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只用</a:t>
            </a:r>
            <a:r>
              <a:rPr lang="en-US" altLang="zh-TW" dirty="0" err="1"/>
              <a:t>due_date</a:t>
            </a:r>
            <a:r>
              <a:rPr lang="zh-TW" altLang="en-US" dirty="0"/>
              <a:t>不知道是那一張</a:t>
            </a:r>
            <a:r>
              <a:rPr lang="en-US" altLang="zh-TW" dirty="0"/>
              <a:t>, </a:t>
            </a:r>
            <a:r>
              <a:rPr lang="zh-TW" altLang="en-US" dirty="0"/>
              <a:t>一天可能多張</a:t>
            </a:r>
            <a:r>
              <a:rPr lang="en-US" altLang="zh-TW" dirty="0"/>
              <a:t>,</a:t>
            </a:r>
            <a:r>
              <a:rPr lang="zh-TW" altLang="en-US" dirty="0"/>
              <a:t>故要加上</a:t>
            </a:r>
            <a:r>
              <a:rPr lang="en-US" altLang="zh-TW" dirty="0" err="1"/>
              <a:t>payment_date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4A95C-BFB7-49C0-BBC8-D6385992C286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796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23DA908-A029-41E9-873F-086B8EF523F1}" type="slidenum">
              <a:rPr lang="en-US" altLang="zh-TW" sz="1200" smtClean="0"/>
              <a:pPr/>
              <a:t>45</a:t>
            </a:fld>
            <a:endParaRPr lang="en-US" altLang="zh-TW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B009153-0F0F-46D9-9191-1D82DEEB558A}" type="slidenum">
              <a:rPr lang="en-US" altLang="zh-TW" sz="1200" smtClean="0"/>
              <a:pPr/>
              <a:t>46</a:t>
            </a:fld>
            <a:endParaRPr lang="en-US" altLang="zh-TW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AC8EC7C2-7058-496D-884C-B707EBAC2FC7}" type="slidenum">
              <a:rPr lang="en-US" altLang="zh-TW" sz="1200" smtClean="0"/>
              <a:pPr/>
              <a:t>47</a:t>
            </a:fld>
            <a:endParaRPr lang="en-US" altLang="zh-TW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7B8348E1-5EF7-47E1-8D36-52C90D39DF02}" type="slidenum">
              <a:rPr lang="en-US" altLang="zh-TW" sz="1200" smtClean="0"/>
              <a:pPr/>
              <a:t>5</a:t>
            </a:fld>
            <a:endParaRPr lang="en-US" altLang="zh-TW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9DBEBD7C-B570-447C-8FFA-612B18C9DC60}" type="slidenum">
              <a:rPr lang="en-US" altLang="zh-TW" sz="1200" smtClean="0"/>
              <a:pPr/>
              <a:t>49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A3A69A-B57D-46D7-A29D-56BFC2203DB5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6C8AE3-14F5-4C89-BA98-50F366540A77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724418-4747-42E8-BFC3-972952344795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54A95C-BFB7-49C0-BBC8-D6385992C286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6156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BDB5CE-2209-4DEA-9946-83ABEF51257A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61D8B2D-CEE5-4545-A96C-BFA326A23A7E}" type="slidenum">
              <a:rPr kumimoji="0" lang="en-US" altLang="zh-TW">
                <a:latin typeface="Helvetica" pitchFamily="34" charset="0"/>
              </a:rPr>
              <a:pPr algn="r">
                <a:spcBef>
                  <a:spcPct val="0"/>
                </a:spcBef>
              </a:pPr>
              <a:t>57</a:t>
            </a:fld>
            <a:endParaRPr kumimoji="0" lang="en-US" altLang="zh-TW">
              <a:latin typeface="Helvetic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3E13DD-E225-4E14-8667-B7AEF4CB4C9F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6C8AE3-14F5-4C89-BA98-50F366540A77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691939A2-280D-48C2-A65B-FE42F99FC937}" type="slidenum">
              <a:rPr lang="en-US" altLang="zh-TW" sz="1200" smtClean="0"/>
              <a:pPr/>
              <a:t>6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6CE9D3B-B8D7-4EFD-ABA8-94EB4093EB70}" type="slidenum">
              <a:rPr kumimoji="0" lang="en-US" altLang="zh-TW">
                <a:latin typeface="Helvetica" pitchFamily="34" charset="0"/>
              </a:rPr>
              <a:pPr algn="r">
                <a:spcBef>
                  <a:spcPct val="0"/>
                </a:spcBef>
              </a:pPr>
              <a:t>61</a:t>
            </a:fld>
            <a:endParaRPr kumimoji="0" lang="en-US" altLang="zh-TW">
              <a:latin typeface="Helvetica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0A529FDD-88EA-4555-83F0-D6EF0EBC0EED}" type="slidenum">
              <a:rPr kumimoji="0" lang="en-US" altLang="zh-TW">
                <a:latin typeface="Helvetica" pitchFamily="34" charset="0"/>
              </a:rPr>
              <a:pPr algn="r">
                <a:spcBef>
                  <a:spcPct val="0"/>
                </a:spcBef>
              </a:pPr>
              <a:t>62</a:t>
            </a:fld>
            <a:endParaRPr kumimoji="0" lang="en-US" altLang="zh-TW">
              <a:latin typeface="Helvetic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複合屬性一起描述名字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multivalue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attribute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欄位先不看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, age()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也先不看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14760C01-B63E-403E-B8C5-478E6ED7F1E8}" type="slidenum">
              <a:rPr kumimoji="0" lang="en-US" altLang="zh-TW">
                <a:latin typeface="Helvetica" pitchFamily="34" charset="0"/>
              </a:rPr>
              <a:pPr algn="r">
                <a:spcBef>
                  <a:spcPct val="0"/>
                </a:spcBef>
              </a:pPr>
              <a:t>63</a:t>
            </a:fld>
            <a:endParaRPr kumimoji="0" lang="en-US" altLang="zh-TW">
              <a:latin typeface="Helvetica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id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對到多支電話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,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故非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primary key</a:t>
            </a:r>
          </a:p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id+phone_num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primary key</a:t>
            </a: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id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設成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foreign key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指向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instructor(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因本來就從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instructor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來的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6C8AE3-14F5-4C89-BA98-50F366540A77}" type="slidenum">
              <a:rPr lang="en-US" altLang="zh-TW" smtClean="0">
                <a:latin typeface="Helvetica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zh-TW">
              <a:latin typeface="Helvetica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1.day,start_time,end_time</a:t>
            </a: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2.</a:t>
            </a:r>
            <a:r>
              <a:rPr lang="en-US" altLang="zh-TW" b="1" u="sng" dirty="0"/>
              <a:t> </a:t>
            </a:r>
            <a:r>
              <a:rPr lang="en-US" altLang="zh-TW" b="1" u="sng" dirty="0" err="1"/>
              <a:t>time_slot_id</a:t>
            </a:r>
            <a:r>
              <a:rPr lang="en-US" altLang="zh-TW" b="1" u="sng" dirty="0"/>
              <a:t>, day, </a:t>
            </a:r>
            <a:r>
              <a:rPr lang="en-US" altLang="zh-TW" b="1" u="sng" dirty="0" err="1"/>
              <a:t>start_time</a:t>
            </a:r>
            <a:r>
              <a:rPr lang="en-US" altLang="zh-TW" b="1" dirty="0"/>
              <a:t>, </a:t>
            </a:r>
            <a:r>
              <a:rPr lang="en-US" altLang="zh-TW" b="1" dirty="0" err="1"/>
              <a:t>end_time</a:t>
            </a:r>
            <a:r>
              <a:rPr lang="en-US" altLang="zh-TW" b="1" dirty="0"/>
              <a:t>(</a:t>
            </a:r>
            <a:r>
              <a:rPr lang="zh-TW" altLang="en-US" b="1" dirty="0"/>
              <a:t>原</a:t>
            </a:r>
            <a:r>
              <a:rPr lang="en-US" altLang="zh-TW" b="1" dirty="0"/>
              <a:t>ER diagram </a:t>
            </a:r>
            <a:r>
              <a:rPr lang="zh-TW" altLang="en-US" b="1" dirty="0"/>
              <a:t>中</a:t>
            </a:r>
            <a:r>
              <a:rPr lang="en-US" altLang="zh-TW" b="1" dirty="0"/>
              <a:t>primary key(</a:t>
            </a:r>
            <a:r>
              <a:rPr lang="en-US" altLang="zh-TW" b="1" u="sng" dirty="0" err="1"/>
              <a:t>time_slot_id</a:t>
            </a:r>
            <a:r>
              <a:rPr lang="en-US" altLang="zh-TW" b="1" dirty="0"/>
              <a:t>)+</a:t>
            </a:r>
            <a:r>
              <a:rPr lang="en-US" altLang="zh-TW" b="1" dirty="0" err="1"/>
              <a:t>multivalue</a:t>
            </a:r>
            <a:r>
              <a:rPr lang="en-US" altLang="zh-TW" b="1" dirty="0"/>
              <a:t> attribute)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3.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表中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primary key: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分開看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3F8F073A-2C5C-46A7-810E-A61135A09212}" type="slidenum">
              <a:rPr lang="en-US" altLang="zh-TW" sz="1200" smtClean="0"/>
              <a:pPr/>
              <a:t>8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3FE6185-1B87-461B-8770-6E416FF421F1}" type="slidenum">
              <a:rPr lang="en-US" altLang="zh-TW" sz="1200" smtClean="0"/>
              <a:pPr/>
              <a:t>9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A9B971F7-AC7C-4E42-B9DE-DA6B9B84459E}" type="slidenum">
              <a:rPr lang="en-US" altLang="zh-TW" sz="1200" smtClean="0"/>
              <a:pPr/>
              <a:t>10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3FE6185-1B87-461B-8770-6E416FF421F1}" type="slidenum">
              <a:rPr lang="en-US" altLang="zh-TW" sz="1200" smtClean="0"/>
              <a:pPr/>
              <a:t>11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93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</a:rPr>
              <a:t>Database System Concepts, 7</a:t>
            </a:r>
            <a:r>
              <a:rPr lang="en-US" altLang="zh-TW" b="1" baseline="30000" dirty="0">
                <a:solidFill>
                  <a:schemeClr val="tx2"/>
                </a:solidFill>
              </a:rPr>
              <a:t>th</a:t>
            </a:r>
            <a:r>
              <a:rPr lang="en-US" altLang="zh-TW" b="1" dirty="0">
                <a:solidFill>
                  <a:schemeClr val="tx2"/>
                </a:solidFill>
              </a:rPr>
              <a:t> Ed</a:t>
            </a:r>
            <a:r>
              <a:rPr lang="en-US" altLang="zh-TW" dirty="0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TW" sz="1200" b="1" dirty="0">
                <a:solidFill>
                  <a:schemeClr val="tx2"/>
                </a:solidFill>
              </a:rPr>
              <a:t>©</a:t>
            </a:r>
            <a:r>
              <a:rPr lang="en-US" altLang="zh-TW" sz="1200" b="1" dirty="0" err="1">
                <a:solidFill>
                  <a:schemeClr val="tx2"/>
                </a:solidFill>
              </a:rPr>
              <a:t>Silberschatz</a:t>
            </a:r>
            <a:r>
              <a:rPr lang="en-US" altLang="zh-TW" sz="1200" b="1" dirty="0">
                <a:solidFill>
                  <a:schemeClr val="tx2"/>
                </a:solidFill>
              </a:rPr>
              <a:t>, </a:t>
            </a:r>
            <a:r>
              <a:rPr lang="en-US" altLang="zh-TW" sz="1200" b="1" dirty="0" err="1">
                <a:solidFill>
                  <a:schemeClr val="tx2"/>
                </a:solidFill>
              </a:rPr>
              <a:t>Korth</a:t>
            </a:r>
            <a:r>
              <a:rPr lang="en-US" altLang="zh-TW" sz="1200" b="1" dirty="0">
                <a:solidFill>
                  <a:schemeClr val="tx2"/>
                </a:solidFill>
              </a:rPr>
              <a:t> and </a:t>
            </a:r>
            <a:r>
              <a:rPr lang="en-US" altLang="zh-TW" sz="1200" b="1" dirty="0" err="1">
                <a:solidFill>
                  <a:schemeClr val="tx2"/>
                </a:solidFill>
              </a:rPr>
              <a:t>Sudarshan</a:t>
            </a:r>
            <a:br>
              <a:rPr lang="en-US" altLang="zh-TW" sz="1200" b="1" dirty="0">
                <a:solidFill>
                  <a:srgbClr val="000099"/>
                </a:solidFill>
              </a:rPr>
            </a:br>
            <a:r>
              <a:rPr lang="en-US" altLang="zh-TW" sz="1200" b="1" dirty="0">
                <a:solidFill>
                  <a:schemeClr val="tx2"/>
                </a:solidFill>
              </a:rPr>
              <a:t>See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  <a:r>
              <a:rPr lang="en-US" altLang="zh-TW" sz="1200" b="1" dirty="0">
                <a:solidFill>
                  <a:srgbClr val="000099"/>
                </a:solidFill>
                <a:hlinkClick r:id="rId2"/>
              </a:rPr>
              <a:t>www.db-book.com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  <a:r>
              <a:rPr lang="en-US" altLang="zh-TW" sz="1200" b="1" dirty="0">
                <a:solidFill>
                  <a:schemeClr val="tx2"/>
                </a:solidFill>
              </a:rPr>
              <a:t>for conditions on re-use</a:t>
            </a:r>
            <a:r>
              <a:rPr lang="en-US" altLang="zh-TW" sz="1200" b="1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 flipH="1">
            <a:off x="406719" y="730249"/>
            <a:ext cx="45719" cy="457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5232"/>
            <a:ext cx="12112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37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30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3474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6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7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6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5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8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0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 b="1">
                <a:solidFill>
                  <a:srgbClr val="000099"/>
                </a:solidFill>
              </a:rPr>
              <a:t>7.</a:t>
            </a:r>
            <a:fld id="{20C21223-CE47-433B-A051-77240BBB331E}" type="slidenum">
              <a:rPr lang="en-US" altLang="zh-TW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 b="1">
              <a:solidFill>
                <a:srgbClr val="000099"/>
              </a:solidFill>
            </a:endParaRPr>
          </a:p>
        </p:txBody>
      </p: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 dirty="0">
                <a:solidFill>
                  <a:srgbClr val="000099"/>
                </a:solidFill>
              </a:rPr>
              <a:t>Database System Concepts - 7</a:t>
            </a:r>
            <a:r>
              <a:rPr lang="en-US" altLang="zh-TW" sz="1000" b="1" baseline="30000" dirty="0">
                <a:solidFill>
                  <a:srgbClr val="000099"/>
                </a:solidFill>
              </a:rPr>
              <a:t>th</a:t>
            </a:r>
            <a:r>
              <a:rPr lang="en-US" altLang="zh-TW" sz="1000" b="1" dirty="0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" y="0"/>
            <a:ext cx="760080" cy="9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3.emf"/><Relationship Id="rId4" Type="http://schemas.openxmlformats.org/officeDocument/2006/relationships/customXml" Target="../ink/ink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8.x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7:  Entity-Relationship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4775"/>
            <a:ext cx="8391525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Composite Attributes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330325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965200"/>
            <a:ext cx="7966075" cy="5391150"/>
          </a:xfrm>
        </p:spPr>
        <p:txBody>
          <a:bodyPr/>
          <a:lstStyle/>
          <a:p>
            <a:r>
              <a:rPr lang="en-US" altLang="zh-TW" sz="2200" dirty="0"/>
              <a:t>Attribute types:</a:t>
            </a:r>
          </a:p>
          <a:p>
            <a:pPr lvl="1"/>
            <a:r>
              <a:rPr lang="en-US" altLang="zh-TW" sz="2200" b="1" dirty="0">
                <a:solidFill>
                  <a:srgbClr val="000099"/>
                </a:solidFill>
              </a:rPr>
              <a:t>Simple</a:t>
            </a:r>
            <a:r>
              <a:rPr lang="en-US" altLang="zh-TW" sz="2200" dirty="0"/>
              <a:t> and </a:t>
            </a:r>
            <a:r>
              <a:rPr lang="en-US" altLang="zh-TW" sz="2200" b="1" dirty="0">
                <a:solidFill>
                  <a:srgbClr val="000099"/>
                </a:solidFill>
              </a:rPr>
              <a:t>composite</a:t>
            </a:r>
            <a:r>
              <a:rPr lang="en-US" altLang="zh-TW" sz="2200" dirty="0"/>
              <a:t> attributes.</a:t>
            </a:r>
          </a:p>
          <a:p>
            <a:pPr lvl="1"/>
            <a:r>
              <a:rPr lang="en-US" altLang="zh-TW" sz="2200" b="1" dirty="0">
                <a:solidFill>
                  <a:srgbClr val="000099"/>
                </a:solidFill>
              </a:rPr>
              <a:t>Single-valued</a:t>
            </a:r>
            <a:r>
              <a:rPr lang="en-US" altLang="zh-TW" sz="2200" dirty="0"/>
              <a:t> and </a:t>
            </a:r>
            <a:r>
              <a:rPr lang="en-US" altLang="zh-TW" sz="2200" b="1" dirty="0">
                <a:solidFill>
                  <a:srgbClr val="000099"/>
                </a:solidFill>
              </a:rPr>
              <a:t>multivalued</a:t>
            </a:r>
            <a:r>
              <a:rPr lang="en-US" altLang="zh-TW" sz="2200" dirty="0"/>
              <a:t> attributes</a:t>
            </a:r>
          </a:p>
          <a:p>
            <a:pPr lvl="2"/>
            <a:r>
              <a:rPr lang="en-US" altLang="zh-TW" sz="2200" dirty="0"/>
              <a:t>Example: multivalued attribute: </a:t>
            </a:r>
            <a:r>
              <a:rPr lang="en-US" altLang="zh-TW" sz="2200" i="1" dirty="0" err="1">
                <a:solidFill>
                  <a:srgbClr val="FF0000"/>
                </a:solidFill>
              </a:rPr>
              <a:t>phone_numbers</a:t>
            </a:r>
            <a:endParaRPr lang="en-US" altLang="zh-TW" sz="2200" i="1" dirty="0">
              <a:solidFill>
                <a:srgbClr val="FF0000"/>
              </a:solidFill>
            </a:endParaRPr>
          </a:p>
          <a:p>
            <a:pPr lvl="1"/>
            <a:endParaRPr lang="en-US" altLang="zh-TW" sz="2200" b="1" dirty="0">
              <a:solidFill>
                <a:srgbClr val="000099"/>
              </a:solidFill>
            </a:endParaRPr>
          </a:p>
          <a:p>
            <a:pPr lvl="1"/>
            <a:r>
              <a:rPr lang="en-US" altLang="zh-TW" sz="2200" b="1" dirty="0">
                <a:solidFill>
                  <a:srgbClr val="000099"/>
                </a:solidFill>
              </a:rPr>
              <a:t>Derived</a:t>
            </a:r>
            <a:r>
              <a:rPr lang="en-US" altLang="zh-TW" sz="2200" dirty="0"/>
              <a:t> attributes</a:t>
            </a:r>
          </a:p>
          <a:p>
            <a:pPr lvl="2"/>
            <a:r>
              <a:rPr lang="en-US" altLang="zh-TW" sz="2200" dirty="0"/>
              <a:t>Can be computed from other attributes</a:t>
            </a:r>
          </a:p>
          <a:p>
            <a:pPr lvl="2"/>
            <a:r>
              <a:rPr lang="en-US" altLang="zh-TW" sz="2200" dirty="0"/>
              <a:t>Example:  </a:t>
            </a:r>
            <a:r>
              <a:rPr lang="en-US" altLang="zh-TW" sz="2200" i="1" dirty="0">
                <a:solidFill>
                  <a:srgbClr val="FF0000"/>
                </a:solidFill>
              </a:rPr>
              <a:t>age</a:t>
            </a:r>
            <a:r>
              <a:rPr lang="en-US" altLang="zh-TW" sz="2200" dirty="0"/>
              <a:t>, given </a:t>
            </a:r>
            <a:r>
              <a:rPr lang="en-US" altLang="zh-TW" sz="2200" i="1" dirty="0" err="1">
                <a:solidFill>
                  <a:srgbClr val="00B050"/>
                </a:solidFill>
              </a:rPr>
              <a:t>date_of_birth</a:t>
            </a:r>
            <a:endParaRPr lang="en-US" altLang="zh-TW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03188"/>
            <a:ext cx="7831138" cy="846137"/>
          </a:xfrm>
        </p:spPr>
        <p:txBody>
          <a:bodyPr/>
          <a:lstStyle/>
          <a:p>
            <a:pPr>
              <a:defRPr/>
            </a:pP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Entity With Composite, Multivalued, and Derived Attributes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32" y="907823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4441371" y="1142979"/>
            <a:ext cx="4341253" cy="5267979"/>
            <a:chOff x="4441371" y="1142979"/>
            <a:chExt cx="4341253" cy="5267979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662" t="60274" b="14661"/>
            <a:stretch/>
          </p:blipFill>
          <p:spPr bwMode="auto">
            <a:xfrm>
              <a:off x="5863774" y="1142979"/>
              <a:ext cx="1818368" cy="48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4441371" y="5210629"/>
              <a:ext cx="434125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Q: </a:t>
              </a:r>
              <a:r>
                <a:rPr lang="zh-TW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請解釋此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entity </a:t>
              </a:r>
              <a:r>
                <a:rPr lang="zh-TW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中</a:t>
              </a:r>
              <a:endPara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multi-value attributes </a:t>
              </a:r>
              <a:r>
                <a:rPr lang="zh-TW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是哪個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?</a:t>
              </a:r>
            </a:p>
            <a:p>
              <a:r>
                <a:rPr lang="zh-TW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意義是什麼</a:t>
              </a:r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1274980" y="5883964"/>
            <a:ext cx="1259498" cy="2880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/>
              <a:t>A </a:t>
            </a:r>
            <a:r>
              <a:rPr lang="en-US" altLang="zh-TW" sz="2200" b="1" dirty="0">
                <a:solidFill>
                  <a:srgbClr val="000099"/>
                </a:solidFill>
              </a:rPr>
              <a:t>relationship</a:t>
            </a:r>
            <a:r>
              <a:rPr lang="en-US" altLang="zh-TW" sz="2200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/>
              <a:t>	Example:</a:t>
            </a:r>
            <a:br>
              <a:rPr lang="en-US" altLang="zh-TW" sz="2200" dirty="0"/>
            </a:br>
            <a:r>
              <a:rPr lang="en-US" altLang="zh-TW" sz="2200" dirty="0"/>
              <a:t>	 44553 (Peltier) 	</a:t>
            </a:r>
            <a:r>
              <a:rPr lang="en-US" altLang="zh-TW" sz="2200" i="1" dirty="0">
                <a:solidFill>
                  <a:srgbClr val="FF0000"/>
                </a:solidFill>
              </a:rPr>
              <a:t>advisor</a:t>
            </a:r>
            <a:r>
              <a:rPr lang="en-US" altLang="zh-TW" sz="2200" dirty="0"/>
              <a:t>	 22222 (Einstein) </a:t>
            </a:r>
            <a:br>
              <a:rPr lang="en-US" altLang="zh-TW" sz="2200" dirty="0"/>
            </a:br>
            <a:r>
              <a:rPr lang="en-US" altLang="zh-TW" sz="2200" dirty="0"/>
              <a:t>	 </a:t>
            </a:r>
            <a:r>
              <a:rPr lang="en-US" altLang="zh-TW" sz="2200" i="1" dirty="0"/>
              <a:t>student</a:t>
            </a:r>
            <a:r>
              <a:rPr lang="en-US" altLang="zh-TW" sz="2200" dirty="0"/>
              <a:t> entity	</a:t>
            </a:r>
            <a:r>
              <a:rPr lang="en-US" altLang="zh-TW" sz="2200" dirty="0">
                <a:solidFill>
                  <a:srgbClr val="FF0000"/>
                </a:solidFill>
              </a:rPr>
              <a:t>relationship set	</a:t>
            </a:r>
            <a:r>
              <a:rPr lang="en-US" altLang="zh-TW" sz="2200" dirty="0"/>
              <a:t> </a:t>
            </a:r>
            <a:r>
              <a:rPr lang="en-US" altLang="zh-TW" sz="2200" i="1" dirty="0"/>
              <a:t>instructor</a:t>
            </a:r>
            <a:r>
              <a:rPr lang="en-US" altLang="zh-TW" sz="22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endParaRPr lang="en-US" altLang="zh-TW" sz="2200" dirty="0"/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/>
              <a:t>A </a:t>
            </a:r>
            <a:r>
              <a:rPr lang="en-US" altLang="zh-TW" sz="2200" b="1" dirty="0">
                <a:solidFill>
                  <a:srgbClr val="000099"/>
                </a:solidFill>
              </a:rPr>
              <a:t>relationship set</a:t>
            </a:r>
            <a:r>
              <a:rPr lang="en-US" altLang="zh-TW" sz="2200" dirty="0"/>
              <a:t> is a relation among </a:t>
            </a:r>
            <a:r>
              <a:rPr lang="en-US" altLang="zh-TW" sz="2200" i="1" dirty="0"/>
              <a:t>n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charset="2"/>
              </a:rPr>
              <a:t> 2 entities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>
                <a:sym typeface="Symbol" charset="2"/>
              </a:rPr>
              <a:t>			{(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1</a:t>
            </a:r>
            <a:r>
              <a:rPr lang="en-US" altLang="zh-TW" sz="2200" dirty="0">
                <a:sym typeface="Symbol" charset="2"/>
              </a:rPr>
              <a:t>,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2</a:t>
            </a:r>
            <a:r>
              <a:rPr lang="en-US" altLang="zh-TW" sz="2200" dirty="0">
                <a:sym typeface="Symbol" charset="2"/>
              </a:rPr>
              <a:t>, … </a:t>
            </a:r>
            <a:r>
              <a:rPr lang="en-US" altLang="zh-TW" sz="2200" i="1" dirty="0" err="1">
                <a:sym typeface="Symbol" charset="2"/>
              </a:rPr>
              <a:t>e</a:t>
            </a:r>
            <a:r>
              <a:rPr lang="en-US" altLang="zh-TW" sz="2200" i="1" baseline="-25000" dirty="0" err="1">
                <a:sym typeface="Symbol" charset="2"/>
              </a:rPr>
              <a:t>n</a:t>
            </a:r>
            <a:r>
              <a:rPr lang="en-US" altLang="zh-TW" sz="2200" dirty="0">
                <a:sym typeface="Symbol" charset="2"/>
              </a:rPr>
              <a:t>) |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1</a:t>
            </a:r>
            <a:r>
              <a:rPr lang="en-US" altLang="zh-TW" sz="2200" dirty="0">
                <a:sym typeface="Symbol" charset="2"/>
              </a:rPr>
              <a:t>  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1</a:t>
            </a:r>
            <a:r>
              <a:rPr lang="en-US" altLang="zh-TW" sz="2200" dirty="0">
                <a:sym typeface="Symbol" charset="2"/>
              </a:rPr>
              <a:t>,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2</a:t>
            </a:r>
            <a:r>
              <a:rPr lang="en-US" altLang="zh-TW" sz="2200" dirty="0">
                <a:sym typeface="Symbol" charset="2"/>
              </a:rPr>
              <a:t>  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2</a:t>
            </a:r>
            <a:r>
              <a:rPr lang="en-US" altLang="zh-TW" sz="2200" dirty="0">
                <a:sym typeface="Symbol" charset="2"/>
              </a:rPr>
              <a:t>, …, </a:t>
            </a:r>
            <a:r>
              <a:rPr lang="en-US" altLang="zh-TW" sz="2200" i="1" dirty="0" err="1">
                <a:sym typeface="Symbol" charset="2"/>
              </a:rPr>
              <a:t>e</a:t>
            </a:r>
            <a:r>
              <a:rPr lang="en-US" altLang="zh-TW" sz="2200" i="1" baseline="-25000" dirty="0" err="1">
                <a:sym typeface="Symbol" charset="2"/>
              </a:rPr>
              <a:t>n</a:t>
            </a:r>
            <a:r>
              <a:rPr lang="en-US" altLang="zh-TW" sz="2200" dirty="0">
                <a:sym typeface="Symbol" charset="2"/>
              </a:rPr>
              <a:t>   </a:t>
            </a:r>
            <a:r>
              <a:rPr lang="en-US" altLang="zh-TW" sz="2200" i="1" dirty="0" err="1">
                <a:sym typeface="Symbol" charset="2"/>
              </a:rPr>
              <a:t>E</a:t>
            </a:r>
            <a:r>
              <a:rPr lang="en-US" altLang="zh-TW" sz="2200" i="1" baseline="-25000" dirty="0" err="1">
                <a:sym typeface="Symbol" charset="2"/>
              </a:rPr>
              <a:t>n</a:t>
            </a:r>
            <a:r>
              <a:rPr lang="en-US" altLang="zh-TW" sz="2200" dirty="0">
                <a:sym typeface="Symbol" charset="2"/>
              </a:rPr>
              <a:t>}</a:t>
            </a:r>
            <a:br>
              <a:rPr lang="en-US" altLang="zh-TW" sz="2200" dirty="0">
                <a:sym typeface="Symbol" charset="2"/>
              </a:rPr>
            </a:br>
            <a:br>
              <a:rPr lang="en-US" altLang="zh-TW" sz="2200" dirty="0">
                <a:sym typeface="Symbol" charset="2"/>
              </a:rPr>
            </a:br>
            <a:r>
              <a:rPr lang="en-US" altLang="zh-TW" sz="2200" dirty="0">
                <a:sym typeface="Symbol" charset="2"/>
              </a:rPr>
              <a:t>where (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1</a:t>
            </a:r>
            <a:r>
              <a:rPr lang="en-US" altLang="zh-TW" sz="2200" dirty="0">
                <a:sym typeface="Symbol" charset="2"/>
              </a:rPr>
              <a:t>, </a:t>
            </a:r>
            <a:r>
              <a:rPr lang="en-US" altLang="zh-TW" sz="2200" i="1" dirty="0">
                <a:sym typeface="Symbol" charset="2"/>
              </a:rPr>
              <a:t>e</a:t>
            </a:r>
            <a:r>
              <a:rPr lang="en-US" altLang="zh-TW" sz="2200" baseline="-25000" dirty="0">
                <a:sym typeface="Symbol" charset="2"/>
              </a:rPr>
              <a:t>2</a:t>
            </a:r>
            <a:r>
              <a:rPr lang="en-US" altLang="zh-TW" sz="2200" dirty="0">
                <a:sym typeface="Symbol" charset="2"/>
              </a:rPr>
              <a:t>, …, </a:t>
            </a:r>
            <a:r>
              <a:rPr lang="en-US" altLang="zh-TW" sz="2200" i="1" dirty="0" err="1">
                <a:sym typeface="Symbol" charset="2"/>
              </a:rPr>
              <a:t>e</a:t>
            </a:r>
            <a:r>
              <a:rPr lang="en-US" altLang="zh-TW" sz="2200" i="1" baseline="-25000" dirty="0" err="1">
                <a:sym typeface="Symbol" charset="2"/>
              </a:rPr>
              <a:t>n</a:t>
            </a:r>
            <a:r>
              <a:rPr lang="en-US" altLang="zh-TW" sz="2200" dirty="0">
                <a:sym typeface="Symbol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>
                <a:sym typeface="Symbol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TW" sz="2200" dirty="0">
                <a:sym typeface="Symbol" charset="2"/>
              </a:rPr>
              <a:t>		        (44553,22222)  </a:t>
            </a:r>
            <a:r>
              <a:rPr lang="en-US" altLang="zh-TW" sz="2200" i="1" dirty="0">
                <a:sym typeface="Symbol" charset="2"/>
              </a:rPr>
              <a:t>advisor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 </a:t>
            </a:r>
            <a:r>
              <a:rPr lang="en-US" i="1">
                <a:ea typeface="+mj-ea"/>
              </a:rPr>
              <a:t>advisor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316038"/>
            <a:ext cx="8027988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55663" y="3494088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000" dirty="0">
                <a:solidFill>
                  <a:srgbClr val="0066CC"/>
                </a:solidFill>
              </a:rPr>
              <a:t>Diamonds</a:t>
            </a:r>
            <a:r>
              <a:rPr lang="en-US" altLang="zh-TW" sz="2000" dirty="0"/>
              <a:t> represent </a:t>
            </a:r>
            <a:r>
              <a:rPr lang="en-US" altLang="zh-TW" sz="2000" dirty="0">
                <a:solidFill>
                  <a:srgbClr val="0066CC"/>
                </a:solidFill>
              </a:rPr>
              <a:t>relationship sets</a:t>
            </a:r>
            <a:r>
              <a:rPr lang="en-US" altLang="zh-TW" sz="2000" dirty="0"/>
              <a:t>.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501775"/>
            <a:ext cx="74644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94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249363"/>
            <a:ext cx="8077200" cy="1058862"/>
          </a:xfrm>
        </p:spPr>
        <p:txBody>
          <a:bodyPr/>
          <a:lstStyle/>
          <a:p>
            <a:r>
              <a:rPr lang="en-US" altLang="zh-TW" sz="2000"/>
              <a:t>An </a:t>
            </a:r>
            <a:r>
              <a:rPr lang="en-US" altLang="zh-TW" sz="2000" b="1">
                <a:solidFill>
                  <a:srgbClr val="000099"/>
                </a:solidFill>
              </a:rPr>
              <a:t>attribute</a:t>
            </a:r>
            <a:r>
              <a:rPr lang="en-US" altLang="zh-TW" sz="2000"/>
              <a:t> can also be property of a relationship set.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513013"/>
            <a:ext cx="775176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with Attributes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03375"/>
            <a:ext cx="76263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7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Degree of a Relationship Set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21537" cy="4195762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00099"/>
                </a:solidFill>
              </a:rPr>
              <a:t>binary relationship</a:t>
            </a:r>
          </a:p>
          <a:p>
            <a:pPr lvl="1"/>
            <a:r>
              <a:rPr lang="en-US" altLang="zh-TW" sz="2400" dirty="0"/>
              <a:t>involve two entity sets (or degree two). 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/>
              <a:t>Relationships between more than two entity sets </a:t>
            </a:r>
          </a:p>
          <a:p>
            <a:pPr lvl="1"/>
            <a:r>
              <a:rPr lang="en-US" altLang="zh-TW" sz="2400" dirty="0"/>
              <a:t>Example: </a:t>
            </a:r>
            <a:r>
              <a:rPr lang="en-US" altLang="zh-TW" sz="2400" i="1" dirty="0">
                <a:solidFill>
                  <a:srgbClr val="FF0000"/>
                </a:solidFill>
              </a:rPr>
              <a:t>students</a:t>
            </a:r>
            <a:r>
              <a:rPr lang="en-US" altLang="zh-TW" sz="2400" dirty="0"/>
              <a:t> work on research </a:t>
            </a:r>
            <a:r>
              <a:rPr lang="en-US" altLang="zh-TW" sz="2400" i="1" dirty="0">
                <a:solidFill>
                  <a:srgbClr val="FF0000"/>
                </a:solidFill>
              </a:rPr>
              <a:t>projects</a:t>
            </a:r>
            <a:r>
              <a:rPr lang="en-US" altLang="zh-TW" sz="2400" dirty="0"/>
              <a:t> under the guidance of an </a:t>
            </a:r>
            <a:r>
              <a:rPr lang="en-US" altLang="zh-TW" sz="2400" i="1" dirty="0">
                <a:solidFill>
                  <a:srgbClr val="FF0000"/>
                </a:solidFill>
              </a:rPr>
              <a:t>instructor</a:t>
            </a:r>
            <a:r>
              <a:rPr lang="en-US" altLang="zh-TW" sz="2400" dirty="0"/>
              <a:t>. </a:t>
            </a:r>
          </a:p>
          <a:p>
            <a:pPr lvl="1">
              <a:buClr>
                <a:srgbClr val="CC6600"/>
              </a:buClr>
              <a:buSzPct val="105000"/>
              <a:buFont typeface="Webdings" pitchFamily="18" charset="2"/>
              <a:buChar char="4"/>
            </a:pPr>
            <a:r>
              <a:rPr lang="en-US" altLang="zh-TW" sz="2400" dirty="0"/>
              <a:t>relationship </a:t>
            </a:r>
            <a:r>
              <a:rPr lang="en-US" altLang="zh-TW" sz="2400" i="1" dirty="0" err="1"/>
              <a:t>proj_guide</a:t>
            </a:r>
            <a:r>
              <a:rPr lang="en-US" altLang="zh-TW" sz="2400" dirty="0"/>
              <a:t> is a </a:t>
            </a:r>
            <a:r>
              <a:rPr lang="en-US" altLang="zh-TW" sz="2400" dirty="0">
                <a:solidFill>
                  <a:srgbClr val="0070C0"/>
                </a:solidFill>
              </a:rPr>
              <a:t>ternary relationship </a:t>
            </a:r>
            <a:r>
              <a:rPr lang="en-US" altLang="zh-TW" sz="2400" dirty="0"/>
              <a:t>between </a:t>
            </a:r>
            <a:r>
              <a:rPr lang="en-US" altLang="zh-TW" sz="2400" i="1" dirty="0"/>
              <a:t>instructor, student, </a:t>
            </a:r>
            <a:r>
              <a:rPr lang="en-US" altLang="zh-TW" sz="2400" dirty="0"/>
              <a:t>and </a:t>
            </a:r>
            <a:r>
              <a:rPr lang="en-US" altLang="zh-TW" sz="2400" i="1" dirty="0"/>
              <a:t>project</a:t>
            </a:r>
            <a:endParaRPr kumimoji="0" lang="en-US" altLang="zh-TW" sz="2400" dirty="0"/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100">
                <a:ea typeface="+mj-ea"/>
              </a:rPr>
              <a:t>E-R</a:t>
            </a:r>
            <a:r>
              <a:rPr lang="en-US">
                <a:ea typeface="+mj-ea"/>
              </a:rPr>
              <a:t> Diagram with a Ternary Relationship</a:t>
            </a:r>
          </a:p>
        </p:txBody>
      </p:sp>
      <p:pic>
        <p:nvPicPr>
          <p:cNvPr id="3277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108075"/>
            <a:ext cx="7840662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7:  Entity-Relationship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altLang="zh-TW" sz="2400" dirty="0"/>
              <a:t>Design Process</a:t>
            </a:r>
          </a:p>
          <a:p>
            <a:r>
              <a:rPr lang="en-US" altLang="zh-TW" sz="2400" dirty="0"/>
              <a:t>Modeling</a:t>
            </a:r>
          </a:p>
          <a:p>
            <a:r>
              <a:rPr lang="en-US" altLang="zh-TW" sz="2400" dirty="0"/>
              <a:t>Constraints</a:t>
            </a:r>
          </a:p>
          <a:p>
            <a:r>
              <a:rPr lang="en-US" altLang="zh-TW" sz="2400" dirty="0"/>
              <a:t>E-R Diagram </a:t>
            </a:r>
          </a:p>
          <a:p>
            <a:r>
              <a:rPr lang="en-US" altLang="zh-TW" sz="2400" dirty="0"/>
              <a:t>Weak Entity Sets</a:t>
            </a:r>
          </a:p>
          <a:p>
            <a:r>
              <a:rPr lang="en-US" altLang="zh-TW" sz="2400" dirty="0"/>
              <a:t>Design of the University Database </a:t>
            </a:r>
          </a:p>
          <a:p>
            <a:r>
              <a:rPr lang="en-US" altLang="zh-TW" sz="2400" dirty="0"/>
              <a:t>Extended E-R Features</a:t>
            </a:r>
          </a:p>
          <a:p>
            <a:r>
              <a:rPr lang="en-US" altLang="zh-TW" sz="2400" dirty="0"/>
              <a:t>Design Issues </a:t>
            </a:r>
          </a:p>
          <a:p>
            <a:r>
              <a:rPr lang="en-US" altLang="zh-TW" sz="2400" dirty="0"/>
              <a:t>Reduction to Relation Schemas</a:t>
            </a:r>
          </a:p>
          <a:p>
            <a:r>
              <a:rPr lang="en-US" altLang="zh-TW" sz="2400" dirty="0"/>
              <a:t>Database Design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65313" y="1143000"/>
            <a:ext cx="5645426" cy="309107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Mapping Cardinality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505700" cy="4114800"/>
          </a:xfrm>
        </p:spPr>
        <p:txBody>
          <a:bodyPr/>
          <a:lstStyle/>
          <a:p>
            <a:r>
              <a:rPr lang="en-US" altLang="zh-TW" sz="2400" dirty="0"/>
              <a:t>Express the number of entities to which another entity can be associated via a relationship set.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/>
          </a:p>
          <a:p>
            <a:r>
              <a:rPr lang="en-US" altLang="zh-TW" sz="2400" dirty="0"/>
              <a:t>For a binary relationship set the type of mapping cardinality:</a:t>
            </a:r>
          </a:p>
          <a:p>
            <a:pPr lvl="1"/>
            <a:r>
              <a:rPr lang="en-US" altLang="zh-TW" sz="2400" dirty="0"/>
              <a:t>One to one</a:t>
            </a:r>
          </a:p>
          <a:p>
            <a:pPr lvl="1"/>
            <a:r>
              <a:rPr lang="en-US" altLang="zh-TW" sz="2400" dirty="0"/>
              <a:t>One to many</a:t>
            </a:r>
          </a:p>
          <a:p>
            <a:pPr lvl="1"/>
            <a:r>
              <a:rPr lang="en-US" altLang="zh-TW" sz="2400" dirty="0"/>
              <a:t>Many to one</a:t>
            </a:r>
          </a:p>
          <a:p>
            <a:pPr lvl="1"/>
            <a:r>
              <a:rPr lang="en-US" altLang="zh-TW" sz="2400" dirty="0"/>
              <a:t>Many to many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Mapping Cardinalities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95475" y="488315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One to one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35663" y="4868863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One to many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25525" y="5426075"/>
            <a:ext cx="7007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Note: Some elements in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</a:t>
            </a:r>
            <a:r>
              <a:rPr lang="en-US" altLang="zh-TW" sz="2000" dirty="0"/>
              <a:t> may not be mapped to any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elements in the other set</a:t>
            </a:r>
          </a:p>
        </p:txBody>
      </p:sp>
      <p:pic>
        <p:nvPicPr>
          <p:cNvPr id="16390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20788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One-to-One Relationship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5771" y="1222375"/>
            <a:ext cx="8504692" cy="2449513"/>
          </a:xfrm>
        </p:spPr>
        <p:txBody>
          <a:bodyPr/>
          <a:lstStyle/>
          <a:p>
            <a:r>
              <a:rPr lang="en-US" altLang="zh-TW" sz="2400" dirty="0"/>
              <a:t>one-to-one relationship </a:t>
            </a:r>
            <a:r>
              <a:rPr lang="en-US" altLang="zh-TW" sz="2400" i="1" dirty="0">
                <a:solidFill>
                  <a:srgbClr val="C00000"/>
                </a:solidFill>
              </a:rPr>
              <a:t>advisor </a:t>
            </a:r>
            <a:r>
              <a:rPr lang="en-US" altLang="zh-TW" sz="2400" i="1" dirty="0"/>
              <a:t> </a:t>
            </a:r>
            <a:r>
              <a:rPr lang="en-US" altLang="zh-TW" sz="2400" dirty="0"/>
              <a:t>between an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and a </a:t>
            </a:r>
            <a:r>
              <a:rPr lang="en-US" altLang="zh-TW" sz="2400" i="1" dirty="0"/>
              <a:t>student</a:t>
            </a:r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an instructor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at most one </a:t>
            </a:r>
            <a:r>
              <a:rPr lang="en-US" altLang="zh-TW" sz="2400" dirty="0"/>
              <a:t>student</a:t>
            </a:r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 student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at most one </a:t>
            </a:r>
            <a:r>
              <a:rPr lang="en-US" altLang="zh-TW" sz="2400" dirty="0"/>
              <a:t>instructor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1341438" y="4044950"/>
            <a:ext cx="65865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5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One-to-Many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67650" cy="2507796"/>
          </a:xfrm>
        </p:spPr>
        <p:txBody>
          <a:bodyPr/>
          <a:lstStyle/>
          <a:p>
            <a:r>
              <a:rPr lang="en-US" altLang="zh-TW" sz="2400" dirty="0"/>
              <a:t>one-to-many relationship </a:t>
            </a:r>
            <a:r>
              <a:rPr lang="en-US" altLang="zh-TW" sz="2400" i="1" dirty="0">
                <a:solidFill>
                  <a:srgbClr val="C00000"/>
                </a:solidFill>
              </a:rPr>
              <a:t>advisor  </a:t>
            </a:r>
            <a:r>
              <a:rPr lang="en-US" altLang="zh-TW" sz="2400" dirty="0"/>
              <a:t>between an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and a </a:t>
            </a:r>
            <a:r>
              <a:rPr lang="en-US" altLang="zh-TW" sz="2400" i="1" dirty="0"/>
              <a:t>student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an instructor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several</a:t>
            </a:r>
            <a:r>
              <a:rPr lang="en-US" altLang="zh-TW" sz="2400" dirty="0"/>
              <a:t> (including 0) students</a:t>
            </a:r>
            <a:endParaRPr lang="en-US" altLang="zh-TW" sz="2400" i="1" dirty="0"/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 student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at most one </a:t>
            </a:r>
            <a:r>
              <a:rPr lang="en-US" altLang="zh-TW" sz="2400" dirty="0"/>
              <a:t>instructor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1489075" y="4030663"/>
            <a:ext cx="642143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9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Mapping Cardinalities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992313" y="4849813"/>
            <a:ext cx="2376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dirty="0"/>
              <a:t>Many to one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13438" y="4864100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/>
              <a:t>Many to many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77925" y="5575981"/>
            <a:ext cx="7007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Note: Some elements in A and B may not be mapped to any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elements in the other set</a:t>
            </a:r>
          </a:p>
        </p:txBody>
      </p:sp>
      <p:pic>
        <p:nvPicPr>
          <p:cNvPr id="17414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452563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381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Many-to-One Relationships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97825" cy="2522311"/>
          </a:xfrm>
          <a:noFill/>
        </p:spPr>
        <p:txBody>
          <a:bodyPr/>
          <a:lstStyle/>
          <a:p>
            <a:r>
              <a:rPr lang="en-US" altLang="zh-TW" sz="2400" dirty="0"/>
              <a:t>A many-to-one relationship </a:t>
            </a:r>
            <a:r>
              <a:rPr lang="en-US" altLang="zh-TW" sz="2400" i="1" dirty="0">
                <a:solidFill>
                  <a:srgbClr val="C00000"/>
                </a:solidFill>
              </a:rPr>
              <a:t>advisor  </a:t>
            </a:r>
            <a:r>
              <a:rPr lang="en-US" altLang="zh-TW" sz="2400" dirty="0"/>
              <a:t>between an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and a </a:t>
            </a:r>
            <a:r>
              <a:rPr lang="en-US" altLang="zh-TW" sz="2400" i="1" dirty="0"/>
              <a:t>student</a:t>
            </a:r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an instructor</a:t>
            </a:r>
            <a:r>
              <a:rPr lang="en-US" altLang="zh-TW" sz="2400" i="1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at most one </a:t>
            </a:r>
            <a:r>
              <a:rPr lang="en-US" altLang="zh-TW" sz="2400" dirty="0"/>
              <a:t>student</a:t>
            </a:r>
          </a:p>
          <a:p>
            <a:pPr lvl="1"/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002060"/>
                </a:solidFill>
              </a:rPr>
              <a:t>a student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several</a:t>
            </a:r>
            <a:r>
              <a:rPr lang="en-US" altLang="zh-TW" sz="2400" dirty="0"/>
              <a:t> (including 0) instructors</a:t>
            </a:r>
            <a:endParaRPr lang="en-US" altLang="zh-TW" sz="2400" i="1" dirty="0"/>
          </a:p>
        </p:txBody>
      </p:sp>
      <p:pic>
        <p:nvPicPr>
          <p:cNvPr id="27652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482725" y="4149725"/>
            <a:ext cx="6583363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6335713" y="5202238"/>
            <a:ext cx="228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9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093788"/>
            <a:ext cx="7647441" cy="2621869"/>
          </a:xfrm>
        </p:spPr>
        <p:txBody>
          <a:bodyPr/>
          <a:lstStyle/>
          <a:p>
            <a:r>
              <a:rPr lang="en-US" altLang="zh-TW" sz="2400" dirty="0"/>
              <a:t>A many-to-many relationship </a:t>
            </a:r>
            <a:r>
              <a:rPr lang="en-US" altLang="zh-TW" sz="2400" i="1" dirty="0">
                <a:solidFill>
                  <a:srgbClr val="C00000"/>
                </a:solidFill>
              </a:rPr>
              <a:t>advisor  </a:t>
            </a:r>
            <a:r>
              <a:rPr lang="en-US" altLang="zh-TW" sz="2400" dirty="0"/>
              <a:t>between an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and a </a:t>
            </a:r>
            <a:r>
              <a:rPr lang="en-US" altLang="zh-TW" sz="2400" i="1" dirty="0"/>
              <a:t>student, </a:t>
            </a:r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An instructor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several</a:t>
            </a:r>
            <a:r>
              <a:rPr lang="en-US" altLang="zh-TW" sz="2400" dirty="0"/>
              <a:t> (possibly 0) students </a:t>
            </a:r>
          </a:p>
          <a:p>
            <a:pPr lvl="1"/>
            <a:r>
              <a:rPr lang="en-US" altLang="zh-TW" sz="2400" dirty="0">
                <a:solidFill>
                  <a:srgbClr val="002060"/>
                </a:solidFill>
              </a:rPr>
              <a:t>A student </a:t>
            </a:r>
            <a:r>
              <a:rPr lang="en-US" altLang="zh-TW" sz="2400" dirty="0"/>
              <a:t>is associated with </a:t>
            </a:r>
            <a:r>
              <a:rPr lang="en-US" altLang="zh-TW" sz="2400" dirty="0">
                <a:solidFill>
                  <a:srgbClr val="FF0000"/>
                </a:solidFill>
              </a:rPr>
              <a:t>several</a:t>
            </a:r>
            <a:r>
              <a:rPr lang="en-US" altLang="zh-TW" sz="2400" dirty="0"/>
              <a:t> (possibly 0) instructors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053115"/>
            <a:ext cx="67659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7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Alternative Notation for Cardinality Limits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33375" y="1281113"/>
            <a:ext cx="86074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400" dirty="0"/>
              <a:t>Cardinality limits can also express participation constraints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2586038"/>
            <a:ext cx="74945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0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 for Relationship Sets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10450" cy="4876800"/>
          </a:xfrm>
        </p:spPr>
        <p:txBody>
          <a:bodyPr/>
          <a:lstStyle/>
          <a:p>
            <a:r>
              <a:rPr lang="en-US" altLang="zh-TW" sz="2400" dirty="0"/>
              <a:t>What is the super key of </a:t>
            </a:r>
            <a:r>
              <a:rPr lang="en-US" altLang="zh-TW" sz="2400" i="1" dirty="0"/>
              <a:t>advisor</a:t>
            </a:r>
            <a:r>
              <a:rPr lang="en-US" altLang="zh-TW" sz="2400" dirty="0"/>
              <a:t>? </a:t>
            </a:r>
          </a:p>
          <a:p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i="1" dirty="0"/>
          </a:p>
          <a:p>
            <a:pPr lvl="1"/>
            <a:endParaRPr lang="en-US" altLang="zh-TW" sz="2000" dirty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1" y="1856922"/>
            <a:ext cx="5706357" cy="316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F8D9628-3482-4A3E-AA84-90D0B30AC5F2}"/>
                  </a:ext>
                </a:extLst>
              </p14:cNvPr>
              <p14:cNvContentPartPr/>
              <p14:nvPr/>
            </p14:nvContentPartPr>
            <p14:xfrm>
              <a:off x="2265600" y="1747600"/>
              <a:ext cx="274680" cy="20340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F8D9628-3482-4A3E-AA84-90D0B30AC5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480" y="1741480"/>
                <a:ext cx="286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323BB54E-9473-42E3-B411-D14719181E2C}"/>
                  </a:ext>
                </a:extLst>
              </p14:cNvPr>
              <p14:cNvContentPartPr/>
              <p14:nvPr/>
            </p14:nvContentPartPr>
            <p14:xfrm>
              <a:off x="6400920" y="1574800"/>
              <a:ext cx="132480" cy="2948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323BB54E-9473-42E3-B411-D14719181E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800" y="1568680"/>
                <a:ext cx="1447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B1C8A81-6A0E-4243-BBB1-78D885F19BF4}"/>
                  </a:ext>
                </a:extLst>
              </p14:cNvPr>
              <p14:cNvContentPartPr/>
              <p14:nvPr/>
            </p14:nvContentPartPr>
            <p14:xfrm>
              <a:off x="6624480" y="1584160"/>
              <a:ext cx="132120" cy="2653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B1C8A81-6A0E-4243-BBB1-78D885F19B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8360" y="1578040"/>
                <a:ext cx="144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E817EED4-FC55-453F-B0A9-A52F39EFB70C}"/>
                  </a:ext>
                </a:extLst>
              </p14:cNvPr>
              <p14:cNvContentPartPr/>
              <p14:nvPr/>
            </p14:nvContentPartPr>
            <p14:xfrm>
              <a:off x="6877560" y="1554640"/>
              <a:ext cx="153360" cy="32544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E817EED4-FC55-453F-B0A9-A52F39EFB7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1440" y="1548520"/>
                <a:ext cx="165600" cy="33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 for Relationship Sets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177" y="1062717"/>
            <a:ext cx="7591652" cy="4876800"/>
          </a:xfrm>
        </p:spPr>
        <p:txBody>
          <a:bodyPr/>
          <a:lstStyle/>
          <a:p>
            <a:r>
              <a:rPr lang="en-US" altLang="zh-TW" sz="2400" dirty="0"/>
              <a:t>What is the super key of </a:t>
            </a:r>
            <a:r>
              <a:rPr lang="en-US" altLang="zh-TW" sz="2400" i="1" dirty="0"/>
              <a:t>advisor</a:t>
            </a:r>
            <a:r>
              <a:rPr lang="en-US" altLang="zh-TW" sz="2400" dirty="0"/>
              <a:t>? </a:t>
            </a:r>
          </a:p>
          <a:p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i="1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400" dirty="0"/>
              <a:t>How about to track multiple meeting dates between a student and her advisor?  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684338"/>
            <a:ext cx="611505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3200400" y="3667539"/>
            <a:ext cx="2494722" cy="469713"/>
            <a:chOff x="3200400" y="3667539"/>
            <a:chExt cx="2494722" cy="469713"/>
          </a:xfrm>
        </p:grpSpPr>
        <p:sp>
          <p:nvSpPr>
            <p:cNvPr id="2" name="文字方塊 1"/>
            <p:cNvSpPr txBox="1"/>
            <p:nvPr/>
          </p:nvSpPr>
          <p:spPr>
            <a:xfrm flipH="1">
              <a:off x="3966480" y="3891031"/>
              <a:ext cx="13990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11 May 2006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接點 3"/>
            <p:cNvCxnSpPr>
              <a:endCxn id="2" idx="3"/>
            </p:cNvCxnSpPr>
            <p:nvPr/>
          </p:nvCxnSpPr>
          <p:spPr bwMode="auto">
            <a:xfrm>
              <a:off x="3200400" y="3667539"/>
              <a:ext cx="766080" cy="3466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線接點 5"/>
            <p:cNvCxnSpPr/>
            <p:nvPr/>
          </p:nvCxnSpPr>
          <p:spPr bwMode="auto">
            <a:xfrm>
              <a:off x="4898571" y="4014142"/>
              <a:ext cx="7965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Design Process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Characterize the data needs</a:t>
            </a:r>
          </a:p>
          <a:p>
            <a:r>
              <a:rPr lang="en-US" altLang="zh-TW" sz="2400" dirty="0"/>
              <a:t>Conceptual design</a:t>
            </a:r>
          </a:p>
          <a:p>
            <a:r>
              <a:rPr lang="en-US" altLang="zh-TW" sz="2400" dirty="0"/>
              <a:t>Specify functional requirements</a:t>
            </a:r>
          </a:p>
          <a:p>
            <a:r>
              <a:rPr lang="en-US" altLang="zh-TW" sz="2400" dirty="0"/>
              <a:t>Implementation</a:t>
            </a:r>
          </a:p>
          <a:p>
            <a:pPr lvl="1"/>
            <a:r>
              <a:rPr lang="en-US" altLang="zh-TW" sz="2400" dirty="0"/>
              <a:t>Logical-design phase</a:t>
            </a:r>
          </a:p>
          <a:p>
            <a:pPr lvl="1"/>
            <a:r>
              <a:rPr lang="en-US" altLang="zh-TW" sz="2400" dirty="0"/>
              <a:t>Physical-design phase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Design alternatives</a:t>
            </a:r>
          </a:p>
          <a:p>
            <a:pPr lvl="1"/>
            <a:r>
              <a:rPr lang="en-US" altLang="zh-TW" sz="2400" dirty="0"/>
              <a:t>Redundancy</a:t>
            </a:r>
          </a:p>
          <a:p>
            <a:pPr lvl="1"/>
            <a:r>
              <a:rPr lang="en-US" altLang="zh-TW" sz="2400" dirty="0"/>
              <a:t>Incompleteness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Redundant 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TW" sz="2400" dirty="0"/>
              <a:t>Suppose we have entity sets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TW" sz="2400" i="1" dirty="0">
                <a:solidFill>
                  <a:srgbClr val="FF0000"/>
                </a:solidFill>
              </a:rPr>
              <a:t>instructor</a:t>
            </a:r>
            <a:r>
              <a:rPr lang="en-US" altLang="zh-TW" sz="2400" dirty="0"/>
              <a:t>, with attributes including </a:t>
            </a:r>
            <a:r>
              <a:rPr lang="en-US" altLang="zh-TW" sz="2400" i="1" dirty="0" err="1">
                <a:solidFill>
                  <a:srgbClr val="00B050"/>
                </a:solidFill>
              </a:rPr>
              <a:t>dept_name</a:t>
            </a:r>
            <a:endParaRPr lang="en-US" altLang="zh-TW" sz="2400" i="1" dirty="0">
              <a:solidFill>
                <a:srgbClr val="00B050"/>
              </a:solidFill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TW" sz="2400" i="1" dirty="0">
                <a:solidFill>
                  <a:srgbClr val="FF0000"/>
                </a:solidFill>
              </a:rPr>
              <a:t>department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TW" sz="2400" dirty="0"/>
              <a:t>and a relationship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inst_dept</a:t>
            </a:r>
            <a:r>
              <a:rPr lang="en-US" altLang="zh-TW" sz="2400" dirty="0"/>
              <a:t> relating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department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zh-TW" sz="2400" i="1" dirty="0"/>
          </a:p>
          <a:p>
            <a:pPr>
              <a:buFont typeface="Monotype Sorts" charset="2"/>
              <a:buChar char="n"/>
              <a:defRPr/>
            </a:pPr>
            <a:r>
              <a:rPr lang="en-US" altLang="zh-TW" sz="2400" dirty="0"/>
              <a:t>Attribute </a:t>
            </a:r>
            <a:r>
              <a:rPr lang="en-US" altLang="zh-TW" sz="2400" i="1" dirty="0" err="1"/>
              <a:t>dept_name</a:t>
            </a:r>
            <a:r>
              <a:rPr lang="en-US" altLang="zh-TW" sz="2400" dirty="0"/>
              <a:t> in entity </a:t>
            </a:r>
            <a:r>
              <a:rPr lang="en-US" altLang="zh-TW" sz="2400" i="1" dirty="0"/>
              <a:t>instructor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redundant</a:t>
            </a:r>
          </a:p>
        </p:txBody>
      </p:sp>
      <p:pic>
        <p:nvPicPr>
          <p:cNvPr id="4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2039317" y="4745530"/>
            <a:ext cx="4788866" cy="148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 flipH="1">
            <a:off x="5673681" y="4919870"/>
            <a:ext cx="1263831" cy="338554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i="1" dirty="0"/>
              <a:t>department</a:t>
            </a:r>
            <a:endParaRPr lang="zh-TW" altLang="en-US" i="1" dirty="0"/>
          </a:p>
        </p:txBody>
      </p:sp>
      <p:sp>
        <p:nvSpPr>
          <p:cNvPr id="7" name="文字方塊 6"/>
          <p:cNvSpPr txBox="1"/>
          <p:nvPr/>
        </p:nvSpPr>
        <p:spPr>
          <a:xfrm flipH="1">
            <a:off x="5673680" y="5258424"/>
            <a:ext cx="1263831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dept_name</a:t>
            </a:r>
            <a:endParaRPr lang="en-US" altLang="zh-TW" i="1" dirty="0"/>
          </a:p>
          <a:p>
            <a:r>
              <a:rPr lang="en-US" altLang="zh-TW" i="1" dirty="0"/>
              <a:t>building</a:t>
            </a:r>
          </a:p>
          <a:p>
            <a:r>
              <a:rPr lang="en-US" altLang="zh-TW" i="1" dirty="0"/>
              <a:t>budget</a:t>
            </a:r>
            <a:endParaRPr lang="zh-TW" altLang="en-US" i="1" dirty="0"/>
          </a:p>
        </p:txBody>
      </p:sp>
      <p:sp>
        <p:nvSpPr>
          <p:cNvPr id="8" name="文字方塊 7"/>
          <p:cNvSpPr txBox="1"/>
          <p:nvPr/>
        </p:nvSpPr>
        <p:spPr>
          <a:xfrm flipH="1">
            <a:off x="3972915" y="5337312"/>
            <a:ext cx="1086102" cy="3366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inst_dept</a:t>
            </a:r>
            <a:endParaRPr lang="en-US" altLang="zh-TW" i="1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2068730" y="6025734"/>
            <a:ext cx="119184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i="1" dirty="0" err="1"/>
              <a:t>dept_name</a:t>
            </a:r>
            <a:endParaRPr lang="en-US" altLang="zh-TW" sz="1400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384175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Participation of an Entity Set in a Relationship Set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2324" y="1272496"/>
            <a:ext cx="8016875" cy="415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TW" sz="2400" dirty="0">
                <a:solidFill>
                  <a:srgbClr val="0070C0"/>
                </a:solidFill>
                <a:latin typeface="Helvetica" charset="0"/>
              </a:rPr>
              <a:t>Total participation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TW" sz="2400" dirty="0">
                <a:latin typeface="Helvetica" charset="0"/>
              </a:rPr>
              <a:t>every entity in the entity set participates in </a:t>
            </a:r>
            <a:r>
              <a:rPr kumimoji="1" lang="en-US" altLang="zh-TW" sz="2400" dirty="0">
                <a:solidFill>
                  <a:srgbClr val="FF0000"/>
                </a:solidFill>
                <a:latin typeface="Helvetica" charset="0"/>
              </a:rPr>
              <a:t>at least one</a:t>
            </a:r>
            <a:r>
              <a:rPr kumimoji="1" lang="en-US" altLang="zh-TW" sz="2400" dirty="0">
                <a:latin typeface="Helvetica" charset="0"/>
              </a:rPr>
              <a:t>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TW" sz="2400" dirty="0">
                <a:latin typeface="Helvetica" charset="0"/>
              </a:rPr>
              <a:t>E.g.:  every student must have an associated department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endParaRPr kumimoji="1" lang="en-US" altLang="zh-TW" sz="2400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TW" sz="2400" dirty="0">
                <a:solidFill>
                  <a:srgbClr val="0070C0"/>
                </a:solidFill>
                <a:latin typeface="Helvetica" charset="0"/>
              </a:rPr>
              <a:t>Partial participation</a:t>
            </a:r>
          </a:p>
          <a:p>
            <a:pPr marL="800100" lvl="1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TW" sz="2400" dirty="0">
                <a:latin typeface="Helvetica" charset="0"/>
              </a:rPr>
              <a:t>some entities </a:t>
            </a:r>
            <a:r>
              <a:rPr kumimoji="1" lang="en-US" altLang="zh-TW" sz="2400" dirty="0">
                <a:solidFill>
                  <a:srgbClr val="FF0000"/>
                </a:solidFill>
                <a:latin typeface="Helvetica" charset="0"/>
              </a:rPr>
              <a:t>may not </a:t>
            </a:r>
            <a:r>
              <a:rPr kumimoji="1" lang="en-US" altLang="zh-TW" sz="2400" dirty="0">
                <a:latin typeface="Helvetica" charset="0"/>
              </a:rPr>
              <a:t>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TW" sz="2400" dirty="0">
                <a:latin typeface="Helvetica" charset="0"/>
              </a:rPr>
              <a:t>E.g.: participation of </a:t>
            </a:r>
            <a:r>
              <a:rPr kumimoji="1" lang="en-US" altLang="zh-TW" sz="2400" i="1" dirty="0">
                <a:latin typeface="Helvetica" charset="0"/>
              </a:rPr>
              <a:t>instructor</a:t>
            </a:r>
            <a:r>
              <a:rPr kumimoji="1" lang="en-US" altLang="zh-TW" sz="2400" dirty="0">
                <a:latin typeface="Helvetica" charset="0"/>
              </a:rPr>
              <a:t> in </a:t>
            </a:r>
            <a:r>
              <a:rPr kumimoji="1" lang="en-US" altLang="zh-TW" sz="2400" i="1" dirty="0">
                <a:latin typeface="Helvetica" charset="0"/>
              </a:rPr>
              <a:t>advisor</a:t>
            </a:r>
            <a:r>
              <a:rPr kumimoji="1" lang="en-US" altLang="zh-TW" sz="2400" dirty="0">
                <a:latin typeface="Helvetica" charset="0"/>
              </a:rPr>
              <a:t> is 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Helvetica" charset="0"/>
              </a:rPr>
              <a:t>Total Participation Relationship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81" y="1434397"/>
            <a:ext cx="6040645" cy="335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75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Helvetica" charset="0"/>
              </a:rPr>
              <a:t>Partial Participation Relationship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1294364"/>
            <a:ext cx="6219825" cy="3533775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 bwMode="auto">
          <a:xfrm>
            <a:off x="1697037" y="1294364"/>
            <a:ext cx="0" cy="25818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1837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6" b="61089"/>
          <a:stretch>
            <a:fillRect/>
          </a:stretch>
        </p:blipFill>
        <p:spPr bwMode="auto">
          <a:xfrm>
            <a:off x="661988" y="1147649"/>
            <a:ext cx="8310562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 for a University Enterprise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>
              <a:solidFill>
                <a:schemeClr val="accent1"/>
              </a:solidFill>
            </a:endParaRPr>
          </a:p>
        </p:txBody>
      </p:sp>
      <p:sp>
        <p:nvSpPr>
          <p:cNvPr id="39941" name="矩形 4"/>
          <p:cNvSpPr>
            <a:spLocks noChangeArrowheads="1"/>
          </p:cNvSpPr>
          <p:nvPr/>
        </p:nvSpPr>
        <p:spPr bwMode="auto">
          <a:xfrm>
            <a:off x="261938" y="1436688"/>
            <a:ext cx="2828925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776288" y="1227138"/>
            <a:ext cx="2830512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32114" y="5776686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請解釋此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中表達出來的關係特性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Roles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000125"/>
            <a:ext cx="7791450" cy="1531938"/>
          </a:xfrm>
        </p:spPr>
        <p:txBody>
          <a:bodyPr/>
          <a:lstStyle/>
          <a:p>
            <a:r>
              <a:rPr kumimoji="0" lang="en-US" altLang="zh-TW" sz="2000" dirty="0"/>
              <a:t>Entity sets of a relationship need not be distinct</a:t>
            </a:r>
          </a:p>
          <a:p>
            <a:pPr lvl="1"/>
            <a:r>
              <a:rPr kumimoji="0" lang="en-US" altLang="zh-TW" sz="2000" dirty="0"/>
              <a:t>Each occurrence of an entity set plays a “role” in the relationship</a:t>
            </a:r>
            <a:endParaRPr lang="en-US" altLang="zh-TW" sz="2000" dirty="0"/>
          </a:p>
          <a:p>
            <a:r>
              <a:rPr lang="en-US" altLang="zh-TW" sz="2000" dirty="0"/>
              <a:t>The labels “</a:t>
            </a:r>
            <a:r>
              <a:rPr lang="en-US" altLang="zh-TW" sz="2000" i="1" dirty="0" err="1"/>
              <a:t>course_id</a:t>
            </a:r>
            <a:r>
              <a:rPr lang="en-US" altLang="zh-TW" sz="2000" dirty="0"/>
              <a:t>” and “</a:t>
            </a:r>
            <a:r>
              <a:rPr lang="en-US" altLang="zh-TW" sz="2000" i="1" dirty="0" err="1"/>
              <a:t>prereq_id</a:t>
            </a:r>
            <a:r>
              <a:rPr lang="en-US" altLang="zh-TW" sz="2000" dirty="0"/>
              <a:t>” are called </a:t>
            </a:r>
            <a:r>
              <a:rPr lang="en-US" altLang="zh-TW" sz="2000" b="1" dirty="0">
                <a:solidFill>
                  <a:srgbClr val="000099"/>
                </a:solidFill>
              </a:rPr>
              <a:t>roles</a:t>
            </a:r>
            <a:r>
              <a:rPr lang="en-US" altLang="zh-TW" sz="2000" dirty="0"/>
              <a:t>.</a:t>
            </a:r>
          </a:p>
        </p:txBody>
      </p:sp>
      <p:pic>
        <p:nvPicPr>
          <p:cNvPr id="3072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235099"/>
            <a:ext cx="709930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C806D07C-BA28-4165-9920-4948516B269F}"/>
                  </a:ext>
                </a:extLst>
              </p14:cNvPr>
              <p14:cNvContentPartPr/>
              <p14:nvPr/>
            </p14:nvContentPartPr>
            <p14:xfrm>
              <a:off x="3566280" y="4703920"/>
              <a:ext cx="193320" cy="315360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C806D07C-BA28-4165-9920-4948516B26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0160" y="4697800"/>
                <a:ext cx="2055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644EDB9-45AB-4325-9E89-BF92C90BEC7D}"/>
                  </a:ext>
                </a:extLst>
              </p14:cNvPr>
              <p14:cNvContentPartPr/>
              <p14:nvPr/>
            </p14:nvContentPartPr>
            <p14:xfrm>
              <a:off x="3524880" y="3830200"/>
              <a:ext cx="244800" cy="38664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644EDB9-45AB-4325-9E89-BF92C90BE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760" y="3824080"/>
                <a:ext cx="257040" cy="39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524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Cardinality Constraints on Ternary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587500"/>
            <a:ext cx="7705725" cy="4824413"/>
          </a:xfrm>
        </p:spPr>
        <p:txBody>
          <a:bodyPr/>
          <a:lstStyle/>
          <a:p>
            <a:r>
              <a:rPr lang="en-US" altLang="zh-TW" sz="2400"/>
              <a:t>We allow at most one arrow out of a ternary (or greater degree) relationship to indicate a cardinality constraint</a:t>
            </a:r>
          </a:p>
          <a:p>
            <a:endParaRPr lang="en-US" altLang="zh-TW" sz="2400"/>
          </a:p>
          <a:p>
            <a:r>
              <a:rPr lang="en-US" altLang="zh-TW" sz="2400"/>
              <a:t>E.g., an arrow from </a:t>
            </a:r>
            <a:r>
              <a:rPr lang="en-US" altLang="zh-TW" sz="2400" i="1"/>
              <a:t>proj_guide</a:t>
            </a:r>
            <a:r>
              <a:rPr lang="en-US" altLang="zh-TW" sz="2400"/>
              <a:t> to </a:t>
            </a:r>
            <a:r>
              <a:rPr lang="en-US" altLang="zh-TW" sz="2400" i="1"/>
              <a:t>instructor</a:t>
            </a:r>
            <a:r>
              <a:rPr lang="en-US" altLang="zh-TW" sz="2400"/>
              <a:t> indicates each student has at most one guide for a project</a:t>
            </a:r>
          </a:p>
          <a:p>
            <a:pPr>
              <a:buFont typeface="Monotype Sorts" pitchFamily="2" charset="2"/>
              <a:buNone/>
            </a:pPr>
            <a:endParaRPr lang="en-US" altLang="zh-TW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100">
                <a:ea typeface="+mj-ea"/>
              </a:rPr>
              <a:t>E-R</a:t>
            </a:r>
            <a:r>
              <a:rPr lang="en-US">
                <a:ea typeface="+mj-ea"/>
              </a:rPr>
              <a:t> Diagram with a Ternary Relationship</a:t>
            </a:r>
          </a:p>
        </p:txBody>
      </p:sp>
      <p:pic>
        <p:nvPicPr>
          <p:cNvPr id="3277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58018"/>
            <a:ext cx="7840662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 flipV="1">
            <a:off x="4830417" y="2385391"/>
            <a:ext cx="0" cy="6460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24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333375" y="1320800"/>
            <a:ext cx="8548688" cy="4371975"/>
          </a:xfrm>
        </p:spPr>
        <p:txBody>
          <a:bodyPr/>
          <a:lstStyle/>
          <a:p>
            <a:r>
              <a:rPr lang="en-US" altLang="zh-TW" dirty="0"/>
              <a:t>Construct an E-R diagram for a car insurance company</a:t>
            </a:r>
          </a:p>
          <a:p>
            <a:pPr lvl="1"/>
            <a:r>
              <a:rPr lang="en-US" altLang="zh-TW" dirty="0"/>
              <a:t>The customers own one or more cars each</a:t>
            </a:r>
          </a:p>
          <a:p>
            <a:pPr lvl="1"/>
            <a:r>
              <a:rPr lang="en-US" altLang="zh-TW" dirty="0"/>
              <a:t>Each car has associated with it zero to any number of recorded accidents.</a:t>
            </a:r>
          </a:p>
          <a:p>
            <a:pPr lvl="1"/>
            <a:r>
              <a:rPr lang="en-US" altLang="zh-TW" dirty="0"/>
              <a:t>Each insurance policy (</a:t>
            </a:r>
            <a:r>
              <a:rPr lang="zh-TW" altLang="en-US" dirty="0"/>
              <a:t>保單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covers one or more cars </a:t>
            </a:r>
            <a:endParaRPr lang="zh-TW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6" b="61089"/>
          <a:stretch>
            <a:fillRect/>
          </a:stretch>
        </p:blipFill>
        <p:spPr bwMode="auto">
          <a:xfrm>
            <a:off x="1507789" y="3209259"/>
            <a:ext cx="6108970" cy="30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接點 11"/>
          <p:cNvCxnSpPr/>
          <p:nvPr/>
        </p:nvCxnSpPr>
        <p:spPr bwMode="auto">
          <a:xfrm flipV="1">
            <a:off x="2556753" y="5778230"/>
            <a:ext cx="1191435" cy="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群組 29"/>
          <p:cNvGrpSpPr/>
          <p:nvPr/>
        </p:nvGrpSpPr>
        <p:grpSpPr>
          <a:xfrm>
            <a:off x="1387914" y="3287480"/>
            <a:ext cx="5470086" cy="2999020"/>
            <a:chOff x="1387914" y="3287480"/>
            <a:chExt cx="5470086" cy="2999020"/>
          </a:xfrm>
        </p:grpSpPr>
        <p:sp>
          <p:nvSpPr>
            <p:cNvPr id="6" name="文字方塊 5"/>
            <p:cNvSpPr txBox="1"/>
            <p:nvPr/>
          </p:nvSpPr>
          <p:spPr>
            <a:xfrm>
              <a:off x="3748188" y="3298599"/>
              <a:ext cx="85953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customer </a:t>
              </a:r>
              <a:endParaRPr lang="zh-TW" altLang="en-US" sz="12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748188" y="3575598"/>
              <a:ext cx="859531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 err="1"/>
                <a:t>cus_id</a:t>
              </a:r>
              <a:endParaRPr lang="en-US" altLang="zh-TW" sz="1200" u="sng" dirty="0"/>
            </a:p>
            <a:p>
              <a:r>
                <a:rPr lang="en-US" altLang="zh-TW" sz="1200" dirty="0"/>
                <a:t>name</a:t>
              </a:r>
            </a:p>
            <a:p>
              <a:r>
                <a:rPr lang="en-US" altLang="zh-TW" sz="1200" dirty="0"/>
                <a:t>age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914214" y="5359940"/>
              <a:ext cx="943786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car </a:t>
              </a:r>
              <a:endParaRPr lang="zh-TW" altLang="en-US" sz="12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14214" y="5640169"/>
              <a:ext cx="943786" cy="6463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 err="1"/>
                <a:t>licenece_id</a:t>
              </a:r>
              <a:endParaRPr lang="en-US" altLang="zh-TW" sz="1200" dirty="0"/>
            </a:p>
            <a:p>
              <a:r>
                <a:rPr lang="en-US" altLang="zh-TW" sz="1200" dirty="0"/>
                <a:t>type</a:t>
              </a:r>
            </a:p>
            <a:p>
              <a:endParaRPr lang="en-US" altLang="zh-TW" sz="1200" u="sng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507789" y="5359940"/>
              <a:ext cx="1048964" cy="2769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insurrence</a:t>
              </a:r>
              <a:r>
                <a:rPr lang="en-US" altLang="zh-TW" sz="1200" dirty="0"/>
                <a:t> </a:t>
              </a:r>
              <a:endParaRPr lang="zh-TW" altLang="en-US" sz="1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512447" y="5636938"/>
              <a:ext cx="1044306" cy="6309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u="sng" dirty="0" err="1"/>
                <a:t>insurrance</a:t>
              </a:r>
              <a:r>
                <a:rPr lang="en-US" altLang="zh-TW" sz="1100" u="sng" dirty="0"/>
                <a:t> no</a:t>
              </a:r>
              <a:endParaRPr lang="en-US" altLang="zh-TW" sz="1100" dirty="0"/>
            </a:p>
            <a:p>
              <a:r>
                <a:rPr lang="en-US" altLang="zh-TW" sz="1200" dirty="0" err="1"/>
                <a:t>begin_date</a:t>
              </a:r>
              <a:endParaRPr lang="en-US" altLang="zh-TW" sz="1200" dirty="0"/>
            </a:p>
            <a:p>
              <a:endParaRPr lang="en-US" altLang="zh-TW" sz="1200" u="sng" dirty="0"/>
            </a:p>
          </p:txBody>
        </p:sp>
        <p:cxnSp>
          <p:nvCxnSpPr>
            <p:cNvPr id="16" name="直線單箭頭接點 15"/>
            <p:cNvCxnSpPr/>
            <p:nvPr/>
          </p:nvCxnSpPr>
          <p:spPr bwMode="auto">
            <a:xfrm flipH="1" flipV="1">
              <a:off x="4611547" y="3744518"/>
              <a:ext cx="826215" cy="6329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5914214" y="4766215"/>
              <a:ext cx="573932" cy="61206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矩形 27"/>
            <p:cNvSpPr/>
            <p:nvPr/>
          </p:nvSpPr>
          <p:spPr bwMode="auto">
            <a:xfrm>
              <a:off x="1387914" y="3287480"/>
              <a:ext cx="2337678" cy="4386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5437762" y="4377447"/>
            <a:ext cx="661481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i="1" dirty="0"/>
              <a:t>own</a:t>
            </a:r>
            <a:endParaRPr lang="en-US" altLang="zh-TW" sz="1200" i="1" u="sng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412460" y="4404517"/>
            <a:ext cx="661481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i="1" dirty="0"/>
              <a:t>buy</a:t>
            </a:r>
            <a:endParaRPr lang="en-US" altLang="zh-TW" sz="1200" i="1" u="sng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38894" y="5597003"/>
            <a:ext cx="661481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i="1" dirty="0"/>
              <a:t>for</a:t>
            </a:r>
            <a:endParaRPr lang="en-US" altLang="zh-TW" sz="1200" i="1" u="sng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49433" y="3298599"/>
            <a:ext cx="78814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accident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949433" y="3557173"/>
            <a:ext cx="788140" cy="46166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u="sng" dirty="0" err="1"/>
              <a:t>a_id</a:t>
            </a:r>
            <a:endParaRPr lang="en-US" altLang="zh-TW" sz="1200" u="sng" dirty="0"/>
          </a:p>
          <a:p>
            <a:r>
              <a:rPr lang="en-US" altLang="zh-TW" sz="1200" dirty="0"/>
              <a:t>time</a:t>
            </a:r>
          </a:p>
        </p:txBody>
      </p:sp>
      <p:sp>
        <p:nvSpPr>
          <p:cNvPr id="31" name="菱形 30"/>
          <p:cNvSpPr/>
          <p:nvPr/>
        </p:nvSpPr>
        <p:spPr bwMode="auto">
          <a:xfrm>
            <a:off x="7441660" y="4583662"/>
            <a:ext cx="1079769" cy="776277"/>
          </a:xfrm>
          <a:prstGeom prst="diamon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82022" y="4811501"/>
            <a:ext cx="661481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i="1" dirty="0"/>
              <a:t>occur</a:t>
            </a:r>
            <a:endParaRPr lang="en-US" altLang="zh-TW" sz="1200" i="1" u="sng" dirty="0"/>
          </a:p>
        </p:txBody>
      </p:sp>
      <p:cxnSp>
        <p:nvCxnSpPr>
          <p:cNvPr id="41" name="直線接點 40"/>
          <p:cNvCxnSpPr/>
          <p:nvPr/>
        </p:nvCxnSpPr>
        <p:spPr bwMode="auto">
          <a:xfrm flipH="1">
            <a:off x="8132323" y="4018838"/>
            <a:ext cx="389106" cy="662678"/>
          </a:xfrm>
          <a:prstGeom prst="line">
            <a:avLst/>
          </a:prstGeom>
          <a:solidFill>
            <a:schemeClr val="accent1"/>
          </a:solidFill>
          <a:ln w="63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 flipH="1">
            <a:off x="8093414" y="4020751"/>
            <a:ext cx="389106" cy="662678"/>
          </a:xfrm>
          <a:prstGeom prst="line">
            <a:avLst/>
          </a:prstGeom>
          <a:solidFill>
            <a:schemeClr val="accent1"/>
          </a:solidFill>
          <a:ln w="63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接點 43"/>
          <p:cNvCxnSpPr/>
          <p:nvPr/>
        </p:nvCxnSpPr>
        <p:spPr bwMode="auto">
          <a:xfrm flipH="1">
            <a:off x="6857899" y="5126932"/>
            <a:ext cx="822089" cy="651298"/>
          </a:xfrm>
          <a:prstGeom prst="line">
            <a:avLst/>
          </a:prstGeom>
          <a:solidFill>
            <a:schemeClr val="accent1"/>
          </a:solidFill>
          <a:ln w="63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Sets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842963"/>
            <a:ext cx="7996237" cy="5592762"/>
          </a:xfrm>
        </p:spPr>
        <p:txBody>
          <a:bodyPr/>
          <a:lstStyle/>
          <a:p>
            <a:r>
              <a:rPr lang="en-US" altLang="zh-TW" sz="2400" dirty="0"/>
              <a:t>An entity set that does not have a primary key is referred to as a </a:t>
            </a:r>
            <a:r>
              <a:rPr lang="en-US" altLang="zh-TW" sz="2400" b="1" dirty="0">
                <a:solidFill>
                  <a:srgbClr val="000099"/>
                </a:solidFill>
              </a:rPr>
              <a:t>weak entity set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existence of a weak entity set depends on the existence of a </a:t>
            </a:r>
            <a:r>
              <a:rPr lang="en-US" altLang="zh-TW" sz="2400" b="1" dirty="0">
                <a:solidFill>
                  <a:srgbClr val="000099"/>
                </a:solidFill>
              </a:rPr>
              <a:t>identifying entity set</a:t>
            </a:r>
          </a:p>
          <a:p>
            <a:pPr lvl="1"/>
            <a:r>
              <a:rPr lang="en-US" altLang="zh-TW" sz="2400" dirty="0"/>
              <a:t>It must relate to the identifying entity set via a </a:t>
            </a:r>
            <a:r>
              <a:rPr lang="en-US" altLang="zh-TW" sz="2400" dirty="0">
                <a:solidFill>
                  <a:srgbClr val="FF0000"/>
                </a:solidFill>
              </a:rPr>
              <a:t>total, one-to-many relationship set </a:t>
            </a:r>
            <a:r>
              <a:rPr lang="en-US" altLang="zh-TW" sz="2400" dirty="0"/>
              <a:t>from the identifying to the weak entity set</a:t>
            </a:r>
          </a:p>
          <a:p>
            <a:pPr lvl="1"/>
            <a:r>
              <a:rPr lang="en-US" altLang="zh-TW" sz="2400" b="1" dirty="0">
                <a:solidFill>
                  <a:srgbClr val="000099"/>
                </a:solidFill>
              </a:rPr>
              <a:t>Identifying relationship</a:t>
            </a:r>
            <a:r>
              <a:rPr lang="en-US" altLang="zh-TW" sz="2400" dirty="0"/>
              <a:t> depicted using a </a:t>
            </a:r>
            <a:r>
              <a:rPr lang="en-US" altLang="zh-TW" sz="2400" dirty="0">
                <a:solidFill>
                  <a:srgbClr val="FF0000"/>
                </a:solidFill>
              </a:rPr>
              <a:t>double diamond</a:t>
            </a:r>
          </a:p>
          <a:p>
            <a:pPr lvl="1"/>
            <a:endParaRPr lang="en-US" altLang="zh-TW" sz="20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0" y="5011285"/>
            <a:ext cx="68087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6142383" y="5011285"/>
            <a:ext cx="1958008" cy="15485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17077" y="4957739"/>
            <a:ext cx="1958008" cy="15485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650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Modeling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028" y="1016000"/>
            <a:ext cx="8157029" cy="5399314"/>
          </a:xfrm>
        </p:spPr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i="1" dirty="0"/>
              <a:t>database</a:t>
            </a:r>
            <a:r>
              <a:rPr lang="en-US" altLang="zh-TW" sz="2400" dirty="0"/>
              <a:t> can be modeled as:</a:t>
            </a:r>
          </a:p>
          <a:p>
            <a:pPr lvl="1"/>
            <a:r>
              <a:rPr lang="en-US" altLang="zh-TW" sz="2400" dirty="0"/>
              <a:t>a collection of </a:t>
            </a:r>
            <a:r>
              <a:rPr lang="en-US" altLang="zh-TW" sz="2400" dirty="0">
                <a:solidFill>
                  <a:srgbClr val="FF0000"/>
                </a:solidFill>
              </a:rPr>
              <a:t>entities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relationship</a:t>
            </a:r>
            <a:r>
              <a:rPr lang="en-US" altLang="zh-TW" sz="2400" dirty="0"/>
              <a:t> among entities</a:t>
            </a:r>
          </a:p>
          <a:p>
            <a:r>
              <a:rPr lang="en-US" altLang="zh-TW" sz="2400" dirty="0"/>
              <a:t>An </a:t>
            </a:r>
            <a:r>
              <a:rPr lang="en-US" altLang="zh-TW" sz="2400" b="1" dirty="0">
                <a:solidFill>
                  <a:srgbClr val="000099"/>
                </a:solidFill>
              </a:rPr>
              <a:t>entity</a:t>
            </a:r>
            <a:r>
              <a:rPr lang="en-US" altLang="zh-TW" sz="2400" b="1" dirty="0"/>
              <a:t> </a:t>
            </a:r>
            <a:r>
              <a:rPr lang="en-US" altLang="zh-TW" sz="2400" dirty="0"/>
              <a:t>is an object which is distinguishable from other objects</a:t>
            </a:r>
          </a:p>
          <a:p>
            <a:pPr lvl="1"/>
            <a:r>
              <a:rPr lang="en-US" altLang="zh-TW" sz="2400" dirty="0"/>
              <a:t>Example:  specific person, company, event, plant</a:t>
            </a:r>
          </a:p>
          <a:p>
            <a:pPr lvl="1"/>
            <a:r>
              <a:rPr lang="en-US" altLang="zh-TW" sz="2400" dirty="0"/>
              <a:t>An </a:t>
            </a:r>
            <a:r>
              <a:rPr lang="en-US" altLang="zh-TW" sz="2400" b="1" dirty="0">
                <a:solidFill>
                  <a:srgbClr val="000099"/>
                </a:solidFill>
              </a:rPr>
              <a:t>entity set</a:t>
            </a:r>
            <a:r>
              <a:rPr lang="en-US" altLang="zh-TW" sz="2400" dirty="0"/>
              <a:t>: a set of entities of the same type that share the same properties</a:t>
            </a:r>
          </a:p>
          <a:p>
            <a:endParaRPr lang="en-US" altLang="zh-TW" sz="2400" dirty="0"/>
          </a:p>
          <a:p>
            <a:r>
              <a:rPr lang="en-US" altLang="zh-TW" sz="2400" dirty="0"/>
              <a:t>Entities have </a:t>
            </a:r>
            <a:r>
              <a:rPr lang="en-US" altLang="zh-TW" sz="2400" b="1" dirty="0">
                <a:solidFill>
                  <a:srgbClr val="000099"/>
                </a:solidFill>
              </a:rPr>
              <a:t>attributes</a:t>
            </a:r>
          </a:p>
          <a:p>
            <a:pPr lvl="1"/>
            <a:r>
              <a:rPr lang="en-US" altLang="zh-TW" sz="2400" dirty="0"/>
              <a:t>Example: people have </a:t>
            </a:r>
            <a:r>
              <a:rPr lang="en-US" altLang="zh-TW" sz="2400" i="1" dirty="0"/>
              <a:t>names </a:t>
            </a:r>
            <a:r>
              <a:rPr lang="en-US" altLang="zh-TW" sz="2400" dirty="0"/>
              <a:t>and </a:t>
            </a:r>
            <a:r>
              <a:rPr lang="en-US" altLang="zh-TW" sz="2400" i="1" dirty="0"/>
              <a:t>addresses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Entity Sets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78712" cy="2650898"/>
          </a:xfrm>
        </p:spPr>
        <p:txBody>
          <a:bodyPr/>
          <a:lstStyle/>
          <a:p>
            <a:r>
              <a:rPr lang="en-US" altLang="zh-TW" sz="2400" dirty="0"/>
              <a:t>We underline the </a:t>
            </a:r>
            <a:r>
              <a:rPr lang="en-US" altLang="zh-TW" sz="2400" dirty="0">
                <a:solidFill>
                  <a:srgbClr val="FF0000"/>
                </a:solidFill>
              </a:rPr>
              <a:t>discriminator </a:t>
            </a:r>
            <a:r>
              <a:rPr lang="en-US" altLang="zh-TW" sz="2400" dirty="0"/>
              <a:t>of a weak entity set  with a dashed line.</a:t>
            </a:r>
          </a:p>
          <a:p>
            <a:r>
              <a:rPr lang="en-US" altLang="zh-TW" sz="2400" dirty="0"/>
              <a:t>We put the </a:t>
            </a:r>
            <a:r>
              <a:rPr lang="en-US" altLang="zh-TW" sz="2400" dirty="0">
                <a:solidFill>
                  <a:srgbClr val="FF0000"/>
                </a:solidFill>
              </a:rPr>
              <a:t>identifying relationship </a:t>
            </a:r>
            <a:r>
              <a:rPr lang="en-US" altLang="zh-TW" sz="2400" dirty="0"/>
              <a:t>of a weak entity in a double diamond. </a:t>
            </a:r>
          </a:p>
        </p:txBody>
      </p:sp>
      <p:pic>
        <p:nvPicPr>
          <p:cNvPr id="36868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877685"/>
            <a:ext cx="68087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1364419" y="4745184"/>
            <a:ext cx="6808788" cy="1441450"/>
            <a:chOff x="1343025" y="3922713"/>
            <a:chExt cx="6808788" cy="1441450"/>
          </a:xfrm>
        </p:grpSpPr>
        <p:pic>
          <p:nvPicPr>
            <p:cNvPr id="13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3922713"/>
              <a:ext cx="6808788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705600" y="4141972"/>
              <a:ext cx="11881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421584" y="4523361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dash" dirty="0"/>
                <a:t>date</a:t>
              </a:r>
            </a:p>
            <a:p>
              <a:r>
                <a:rPr lang="en-US" altLang="zh-TW" dirty="0"/>
                <a:t>type</a:t>
              </a:r>
            </a:p>
            <a:p>
              <a:r>
                <a:rPr lang="en-US" altLang="zh-TW" dirty="0"/>
                <a:t>amount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74800" y="4021723"/>
              <a:ext cx="9028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account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390711" y="4399953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sng" dirty="0" err="1"/>
                <a:t>account_no</a:t>
              </a:r>
              <a:endParaRPr lang="en-US" altLang="zh-TW" u="sng" dirty="0"/>
            </a:p>
            <a:p>
              <a:r>
                <a:rPr lang="en-US" altLang="zh-TW" dirty="0" err="1"/>
                <a:t>cust_id</a:t>
              </a:r>
              <a:endParaRPr lang="en-US" altLang="zh-TW" dirty="0"/>
            </a:p>
            <a:p>
              <a:r>
                <a:rPr lang="en-US" altLang="zh-TW" dirty="0"/>
                <a:t>balance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072202" y="4476897"/>
              <a:ext cx="1350434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Transactions</a:t>
              </a:r>
              <a:endParaRPr lang="zh-TW" altLang="en-US" dirty="0"/>
            </a:p>
          </p:txBody>
        </p:sp>
      </p:grpSp>
      <p:sp>
        <p:nvSpPr>
          <p:cNvPr id="19" name="矩形 18"/>
          <p:cNvSpPr/>
          <p:nvPr/>
        </p:nvSpPr>
        <p:spPr bwMode="auto">
          <a:xfrm>
            <a:off x="6405736" y="3415902"/>
            <a:ext cx="1128125" cy="9032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37723" y="2802835"/>
            <a:ext cx="2150062" cy="16498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96614" y="5293199"/>
            <a:ext cx="1128125" cy="34472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Weak Entity Sets</a:t>
            </a:r>
            <a:endParaRPr lang="zh-TW" altLang="en-US" dirty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596674" y="1108302"/>
            <a:ext cx="8329612" cy="4903787"/>
          </a:xfrm>
        </p:spPr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0099"/>
                </a:solidFill>
              </a:rPr>
              <a:t>discriminator</a:t>
            </a:r>
            <a:r>
              <a:rPr lang="en-US" altLang="zh-TW" sz="2400" b="1" i="1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(</a:t>
            </a:r>
            <a:r>
              <a:rPr lang="en-US" altLang="zh-TW" sz="2400" i="1" dirty="0"/>
              <a:t>or </a:t>
            </a:r>
            <a:r>
              <a:rPr lang="en-US" altLang="zh-TW" sz="2400" i="1" dirty="0">
                <a:solidFill>
                  <a:srgbClr val="000099"/>
                </a:solidFill>
              </a:rPr>
              <a:t>partial key</a:t>
            </a:r>
            <a:r>
              <a:rPr lang="en-US" altLang="zh-TW" sz="2400" i="1" dirty="0"/>
              <a:t>)</a:t>
            </a:r>
            <a:r>
              <a:rPr lang="en-US" altLang="zh-TW" sz="2400" dirty="0"/>
              <a:t> of a weak entity set</a:t>
            </a:r>
          </a:p>
          <a:p>
            <a:pPr lvl="1"/>
            <a:r>
              <a:rPr lang="en-US" altLang="zh-TW" sz="2400" dirty="0"/>
              <a:t>the set of attributes that distinguishes the entities of a weak entity set.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The primary key of a weak entity set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primary key of the strong entity set </a:t>
            </a:r>
            <a:r>
              <a:rPr lang="en-US" altLang="zh-TW" sz="2400" dirty="0"/>
              <a:t>on which the weak entity set is existence dependent, </a:t>
            </a:r>
          </a:p>
          <a:p>
            <a:pPr lvl="1"/>
            <a:r>
              <a:rPr lang="en-US" altLang="zh-TW" sz="2400" dirty="0">
                <a:solidFill>
                  <a:srgbClr val="FFC000"/>
                </a:solidFill>
              </a:rPr>
              <a:t>plus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the weak entity set’s discriminator</a:t>
            </a:r>
            <a:r>
              <a:rPr lang="en-US" altLang="zh-TW" sz="2400" dirty="0"/>
              <a:t>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401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Weak Entity Sets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356961" y="1499507"/>
            <a:ext cx="8548688" cy="4575175"/>
          </a:xfrm>
        </p:spPr>
        <p:txBody>
          <a:bodyPr/>
          <a:lstStyle/>
          <a:p>
            <a:r>
              <a:rPr lang="en-US" altLang="zh-TW" sz="2400" dirty="0"/>
              <a:t>Primary key for </a:t>
            </a:r>
            <a:r>
              <a:rPr lang="en-US" altLang="zh-TW" sz="2400" i="1" dirty="0"/>
              <a:t>section </a:t>
            </a:r>
          </a:p>
          <a:p>
            <a:pPr lvl="1"/>
            <a:r>
              <a:rPr lang="en-US" altLang="zh-TW" sz="2400" dirty="0"/>
              <a:t>(</a:t>
            </a:r>
            <a:r>
              <a:rPr lang="en-US" altLang="zh-TW" sz="2400" i="1" dirty="0" err="1">
                <a:solidFill>
                  <a:srgbClr val="FF0000"/>
                </a:solidFill>
              </a:rPr>
              <a:t>course_id</a:t>
            </a:r>
            <a:r>
              <a:rPr lang="en-US" altLang="zh-TW" sz="2400" i="1" dirty="0"/>
              <a:t>, </a:t>
            </a:r>
            <a:r>
              <a:rPr lang="en-US" altLang="zh-TW" sz="2400" i="1" dirty="0" err="1">
                <a:solidFill>
                  <a:srgbClr val="00B050"/>
                </a:solidFill>
              </a:rPr>
              <a:t>sec_id</a:t>
            </a:r>
            <a:r>
              <a:rPr lang="en-US" altLang="zh-TW" sz="2400" i="1" dirty="0">
                <a:solidFill>
                  <a:srgbClr val="00B050"/>
                </a:solidFill>
              </a:rPr>
              <a:t>, semester, year</a:t>
            </a:r>
            <a:r>
              <a:rPr lang="en-US" altLang="zh-TW" sz="2400" dirty="0"/>
              <a:t>) </a:t>
            </a:r>
          </a:p>
          <a:p>
            <a:endParaRPr lang="zh-TW" altLang="en-US" sz="24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11" y="3066370"/>
            <a:ext cx="68087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56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8" y="1310643"/>
            <a:ext cx="7661275" cy="4903787"/>
          </a:xfrm>
        </p:spPr>
        <p:txBody>
          <a:bodyPr/>
          <a:lstStyle/>
          <a:p>
            <a:r>
              <a:rPr lang="en-US" altLang="zh-TW" sz="2400" dirty="0"/>
              <a:t>What is the primary key for </a:t>
            </a:r>
            <a:r>
              <a:rPr lang="en-US" altLang="zh-TW" sz="2400" i="1" dirty="0"/>
              <a:t>transaction?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1084958" y="2465422"/>
            <a:ext cx="6808788" cy="1441450"/>
            <a:chOff x="1343025" y="3922713"/>
            <a:chExt cx="6808788" cy="1441450"/>
          </a:xfrm>
        </p:grpSpPr>
        <p:pic>
          <p:nvPicPr>
            <p:cNvPr id="5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3922713"/>
              <a:ext cx="6808788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6618051" y="4112789"/>
              <a:ext cx="11881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421584" y="4523361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dash" dirty="0"/>
                <a:t>date</a:t>
              </a:r>
            </a:p>
            <a:p>
              <a:r>
                <a:rPr lang="en-US" altLang="zh-TW" dirty="0"/>
                <a:t>type</a:t>
              </a:r>
            </a:p>
            <a:p>
              <a:r>
                <a:rPr lang="en-US" altLang="zh-TW" dirty="0"/>
                <a:t>amount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74800" y="4021723"/>
              <a:ext cx="9028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account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0711" y="4399953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sng" dirty="0" err="1"/>
                <a:t>account_no</a:t>
              </a:r>
              <a:endParaRPr lang="en-US" altLang="zh-TW" u="sng" dirty="0"/>
            </a:p>
            <a:p>
              <a:r>
                <a:rPr lang="en-US" altLang="zh-TW" dirty="0" err="1"/>
                <a:t>cust_id</a:t>
              </a:r>
              <a:endParaRPr lang="en-US" altLang="zh-TW" dirty="0"/>
            </a:p>
            <a:p>
              <a:r>
                <a:rPr lang="en-US" altLang="zh-TW" dirty="0"/>
                <a:t>balance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072202" y="4476897"/>
              <a:ext cx="1350434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Transactions</a:t>
              </a:r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142035" y="4501119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account_no</a:t>
            </a:r>
            <a:r>
              <a:rPr lang="en-US" altLang="zh-TW" sz="2000" dirty="0"/>
              <a:t> + time</a:t>
            </a:r>
            <a:endParaRPr lang="zh-TW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73A8DAA7-59B7-4FEA-8E3D-64B60EFC1F88}"/>
                  </a:ext>
                </a:extLst>
              </p14:cNvPr>
              <p14:cNvContentPartPr/>
              <p14:nvPr/>
            </p14:nvContentPartPr>
            <p14:xfrm>
              <a:off x="6319560" y="3098680"/>
              <a:ext cx="792720" cy="27612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73A8DAA7-59B7-4FEA-8E3D-64B60EFC1F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3440" y="3092560"/>
                <a:ext cx="8049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99C3998B-755C-437F-B51A-8BFD91702FE7}"/>
                  </a:ext>
                </a:extLst>
              </p14:cNvPr>
              <p14:cNvContentPartPr/>
              <p14:nvPr/>
            </p14:nvContentPartPr>
            <p14:xfrm>
              <a:off x="7203360" y="3169240"/>
              <a:ext cx="183240" cy="19404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99C3998B-755C-437F-B51A-8BFD91702F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7240" y="3163120"/>
                <a:ext cx="19548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344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>
          <a:xfrm>
            <a:off x="392113" y="1113183"/>
            <a:ext cx="8505825" cy="4551017"/>
          </a:xfrm>
        </p:spPr>
        <p:txBody>
          <a:bodyPr/>
          <a:lstStyle/>
          <a:p>
            <a:r>
              <a:rPr lang="en-US" altLang="zh-TW" dirty="0"/>
              <a:t>Construct an E-R diagram for a car insurance company</a:t>
            </a:r>
          </a:p>
          <a:p>
            <a:pPr lvl="1"/>
            <a:r>
              <a:rPr lang="en-US" altLang="zh-TW" dirty="0"/>
              <a:t>The customers own one or more cars each</a:t>
            </a:r>
          </a:p>
          <a:p>
            <a:pPr lvl="1"/>
            <a:r>
              <a:rPr lang="en-US" altLang="zh-TW" dirty="0"/>
              <a:t>Each car has associated with it zero to any number of recorded accidents.</a:t>
            </a:r>
          </a:p>
          <a:p>
            <a:pPr lvl="1"/>
            <a:r>
              <a:rPr lang="en-US" altLang="zh-TW" dirty="0"/>
              <a:t>Each </a:t>
            </a:r>
            <a:r>
              <a:rPr lang="en-US" altLang="zh-TW" dirty="0" err="1"/>
              <a:t>insurrance</a:t>
            </a:r>
            <a:r>
              <a:rPr lang="en-US" altLang="zh-TW" dirty="0"/>
              <a:t> policy (</a:t>
            </a:r>
            <a:r>
              <a:rPr lang="zh-TW" altLang="en-US" dirty="0"/>
              <a:t>保單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covers one or more cars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Each insurance policy has one or  more payments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Each payment is for a particular period of time, has a due date and a payment date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581069" y="4222750"/>
            <a:ext cx="6808788" cy="1441450"/>
            <a:chOff x="1343025" y="3922713"/>
            <a:chExt cx="6808788" cy="1441450"/>
          </a:xfrm>
        </p:grpSpPr>
        <p:pic>
          <p:nvPicPr>
            <p:cNvPr id="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3922713"/>
              <a:ext cx="6808788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773694" y="4112789"/>
              <a:ext cx="11448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payment   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421584" y="4523361"/>
              <a:ext cx="1496975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dash" dirty="0" err="1"/>
                <a:t>due_date</a:t>
              </a:r>
              <a:endParaRPr lang="en-US" altLang="zh-TW" u="dash" dirty="0"/>
            </a:p>
            <a:p>
              <a:r>
                <a:rPr lang="en-US" altLang="zh-TW" dirty="0" err="1"/>
                <a:t>payment_date</a:t>
              </a:r>
              <a:endParaRPr lang="en-US" altLang="zh-TW" dirty="0"/>
            </a:p>
            <a:p>
              <a:r>
                <a:rPr lang="en-US" altLang="zh-TW" dirty="0"/>
                <a:t>amount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74800" y="4021723"/>
              <a:ext cx="1072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insurance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90711" y="4399953"/>
              <a:ext cx="1484096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sng" dirty="0" err="1"/>
                <a:t>insurrance_no</a:t>
              </a:r>
              <a:endParaRPr lang="en-US" altLang="zh-TW" u="sng" dirty="0"/>
            </a:p>
            <a:p>
              <a:r>
                <a:rPr lang="en-US" altLang="zh-TW" dirty="0" err="1"/>
                <a:t>begin_date</a:t>
              </a:r>
              <a:endParaRPr lang="en-US" altLang="zh-TW" dirty="0"/>
            </a:p>
            <a:p>
              <a:endParaRPr lang="en-US" altLang="zh-TW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868308" y="4476897"/>
              <a:ext cx="1503938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insurrance_bill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 for a University Enterprise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>
              <a:solidFill>
                <a:schemeClr val="accent1"/>
              </a:solidFill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4" b="14661"/>
          <a:stretch>
            <a:fillRect/>
          </a:stretch>
        </p:blipFill>
        <p:spPr bwMode="auto">
          <a:xfrm>
            <a:off x="347663" y="2068513"/>
            <a:ext cx="85788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4122738" y="3279775"/>
            <a:ext cx="1843087" cy="1466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0966" name="矩形 6"/>
          <p:cNvSpPr>
            <a:spLocks noChangeArrowheads="1"/>
          </p:cNvSpPr>
          <p:nvPr/>
        </p:nvSpPr>
        <p:spPr bwMode="auto">
          <a:xfrm>
            <a:off x="835025" y="1820863"/>
            <a:ext cx="1341438" cy="538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0967" name="矩形 7"/>
          <p:cNvSpPr>
            <a:spLocks noChangeArrowheads="1"/>
          </p:cNvSpPr>
          <p:nvPr/>
        </p:nvSpPr>
        <p:spPr bwMode="auto">
          <a:xfrm>
            <a:off x="3598863" y="1814513"/>
            <a:ext cx="908050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0968" name="矩形 8"/>
          <p:cNvSpPr>
            <a:spLocks noChangeArrowheads="1"/>
          </p:cNvSpPr>
          <p:nvPr/>
        </p:nvSpPr>
        <p:spPr bwMode="auto">
          <a:xfrm>
            <a:off x="5494338" y="1806575"/>
            <a:ext cx="906462" cy="538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161143" y="5545853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請解釋此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中表達出來的關係特性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 for a University Enterprise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>
              <a:solidFill>
                <a:schemeClr val="accent1"/>
              </a:solidFill>
            </a:endParaRPr>
          </a:p>
        </p:txBody>
      </p:sp>
      <p:sp>
        <p:nvSpPr>
          <p:cNvPr id="43014" name="矩形 7"/>
          <p:cNvSpPr>
            <a:spLocks noChangeArrowheads="1"/>
          </p:cNvSpPr>
          <p:nvPr/>
        </p:nvSpPr>
        <p:spPr bwMode="auto">
          <a:xfrm>
            <a:off x="2235200" y="739775"/>
            <a:ext cx="906463" cy="538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3015" name="矩形 8"/>
          <p:cNvSpPr>
            <a:spLocks noChangeArrowheads="1"/>
          </p:cNvSpPr>
          <p:nvPr/>
        </p:nvSpPr>
        <p:spPr bwMode="auto">
          <a:xfrm>
            <a:off x="6931025" y="733425"/>
            <a:ext cx="906463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3016" name="矩形 9"/>
          <p:cNvSpPr>
            <a:spLocks noChangeArrowheads="1"/>
          </p:cNvSpPr>
          <p:nvPr/>
        </p:nvSpPr>
        <p:spPr bwMode="auto">
          <a:xfrm>
            <a:off x="3700463" y="1284288"/>
            <a:ext cx="741362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3017" name="矩形 10"/>
          <p:cNvSpPr>
            <a:spLocks noChangeArrowheads="1"/>
          </p:cNvSpPr>
          <p:nvPr/>
        </p:nvSpPr>
        <p:spPr bwMode="auto">
          <a:xfrm>
            <a:off x="5435600" y="1320800"/>
            <a:ext cx="762000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48230" y="972344"/>
            <a:ext cx="8389370" cy="4529137"/>
            <a:chOff x="348230" y="1160463"/>
            <a:chExt cx="8389370" cy="4529137"/>
          </a:xfrm>
        </p:grpSpPr>
        <p:grpSp>
          <p:nvGrpSpPr>
            <p:cNvPr id="3" name="群組 2"/>
            <p:cNvGrpSpPr/>
            <p:nvPr/>
          </p:nvGrpSpPr>
          <p:grpSpPr>
            <a:xfrm>
              <a:off x="348230" y="1685925"/>
              <a:ext cx="8389370" cy="4003675"/>
              <a:chOff x="348230" y="1685925"/>
              <a:chExt cx="8389370" cy="4003675"/>
            </a:xfrm>
          </p:grpSpPr>
          <p:pic>
            <p:nvPicPr>
              <p:cNvPr id="4301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274"/>
              <a:stretch>
                <a:fillRect/>
              </a:stretch>
            </p:blipFill>
            <p:spPr bwMode="auto">
              <a:xfrm>
                <a:off x="420688" y="1685925"/>
                <a:ext cx="8316912" cy="400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群組 1"/>
              <p:cNvGrpSpPr/>
              <p:nvPr/>
            </p:nvGrpSpPr>
            <p:grpSpPr>
              <a:xfrm>
                <a:off x="348230" y="2503488"/>
                <a:ext cx="2217056" cy="2047875"/>
                <a:chOff x="348230" y="2503488"/>
                <a:chExt cx="2217056" cy="2047875"/>
              </a:xfrm>
            </p:grpSpPr>
            <p:sp>
              <p:nvSpPr>
                <p:cNvPr id="10" name="矩形 4"/>
                <p:cNvSpPr>
                  <a:spLocks noChangeArrowheads="1"/>
                </p:cNvSpPr>
                <p:nvPr/>
              </p:nvSpPr>
              <p:spPr bwMode="auto">
                <a:xfrm>
                  <a:off x="348230" y="3084513"/>
                  <a:ext cx="2217056" cy="14668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2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charset="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TW" altLang="en-US" dirty="0"/>
                </a:p>
              </p:txBody>
            </p:sp>
            <p:sp>
              <p:nvSpPr>
                <p:cNvPr id="11" name="矩形 4"/>
                <p:cNvSpPr>
                  <a:spLocks noChangeArrowheads="1"/>
                </p:cNvSpPr>
                <p:nvPr/>
              </p:nvSpPr>
              <p:spPr bwMode="auto">
                <a:xfrm>
                  <a:off x="679280" y="2503488"/>
                  <a:ext cx="341199" cy="14668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2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charset="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TW" altLang="en-US"/>
                </a:p>
              </p:txBody>
            </p:sp>
            <p:sp>
              <p:nvSpPr>
                <p:cNvPr id="12" name="矩形 4"/>
                <p:cNvSpPr>
                  <a:spLocks noChangeArrowheads="1"/>
                </p:cNvSpPr>
                <p:nvPr/>
              </p:nvSpPr>
              <p:spPr bwMode="auto">
                <a:xfrm>
                  <a:off x="1977288" y="2655888"/>
                  <a:ext cx="341199" cy="14668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spcBef>
                      <a:spcPct val="35000"/>
                    </a:spcBef>
                    <a:buClr>
                      <a:schemeClr val="tx2"/>
                    </a:buClr>
                    <a:buSzPct val="90000"/>
                    <a:buFont typeface="Monotype Sorts" pitchFamily="2" charset="2"/>
                    <a:buChar char="n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l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rgbClr val="33CC33"/>
                    </a:buClr>
                    <a:buSzPct val="75000"/>
                    <a:buFont typeface="Webdings" pitchFamily="18" charset="2"/>
                    <a:buChar char="4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hlink"/>
                    </a:buClr>
                    <a:buFont typeface="Times New Roman" charset="0"/>
                    <a:buChar char="–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Char char="»"/>
                    <a:defRPr kumimoji="1">
                      <a:solidFill>
                        <a:schemeClr val="tx1"/>
                      </a:solidFill>
                      <a:latin typeface="Helvetica" pitchFamily="34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TW" altLang="en-US"/>
                </a:p>
              </p:txBody>
            </p:sp>
          </p:grpSp>
        </p:grpSp>
        <p:sp>
          <p:nvSpPr>
            <p:cNvPr id="43013" name="矩形 5"/>
            <p:cNvSpPr>
              <a:spLocks noChangeArrowheads="1"/>
            </p:cNvSpPr>
            <p:nvPr/>
          </p:nvSpPr>
          <p:spPr bwMode="auto">
            <a:xfrm>
              <a:off x="987425" y="1160463"/>
              <a:ext cx="1160463" cy="7842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4005943" y="1218294"/>
              <a:ext cx="435882" cy="7842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sp>
          <p:nvSpPr>
            <p:cNvPr id="16" name="矩形 5"/>
            <p:cNvSpPr>
              <a:spLocks noChangeArrowheads="1"/>
            </p:cNvSpPr>
            <p:nvPr/>
          </p:nvSpPr>
          <p:spPr bwMode="auto">
            <a:xfrm>
              <a:off x="5442971" y="1277938"/>
              <a:ext cx="435882" cy="7842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474768" y="5681574"/>
            <a:ext cx="6208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請觀察此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中多了哪個關係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classroom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的屬性適合直接記在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section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中嗎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 for a University Enterprise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>
              <a:solidFill>
                <a:schemeClr val="accent1"/>
              </a:solidFill>
            </a:endParaRP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4" b="14661"/>
          <a:stretch>
            <a:fillRect/>
          </a:stretch>
        </p:blipFill>
        <p:spPr bwMode="auto">
          <a:xfrm>
            <a:off x="493713" y="1169988"/>
            <a:ext cx="8316912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矩形 4"/>
          <p:cNvSpPr>
            <a:spLocks noChangeArrowheads="1"/>
          </p:cNvSpPr>
          <p:nvPr/>
        </p:nvSpPr>
        <p:spPr bwMode="auto">
          <a:xfrm>
            <a:off x="4049713" y="5240338"/>
            <a:ext cx="1843087" cy="137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1990" name="矩形 5"/>
          <p:cNvSpPr>
            <a:spLocks noChangeArrowheads="1"/>
          </p:cNvSpPr>
          <p:nvPr/>
        </p:nvSpPr>
        <p:spPr bwMode="auto">
          <a:xfrm>
            <a:off x="914400" y="1190625"/>
            <a:ext cx="1160463" cy="3221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1991" name="矩形 7"/>
          <p:cNvSpPr>
            <a:spLocks noChangeArrowheads="1"/>
          </p:cNvSpPr>
          <p:nvPr/>
        </p:nvSpPr>
        <p:spPr bwMode="auto">
          <a:xfrm>
            <a:off x="2235200" y="739775"/>
            <a:ext cx="906463" cy="538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1992" name="矩形 8"/>
          <p:cNvSpPr>
            <a:spLocks noChangeArrowheads="1"/>
          </p:cNvSpPr>
          <p:nvPr/>
        </p:nvSpPr>
        <p:spPr bwMode="auto">
          <a:xfrm>
            <a:off x="6931025" y="733425"/>
            <a:ext cx="906463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41993" name="矩形 9"/>
          <p:cNvSpPr>
            <a:spLocks noChangeArrowheads="1"/>
          </p:cNvSpPr>
          <p:nvPr/>
        </p:nvSpPr>
        <p:spPr bwMode="auto">
          <a:xfrm>
            <a:off x="5522913" y="4340225"/>
            <a:ext cx="3621087" cy="2147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309257" y="5678331"/>
            <a:ext cx="5670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請觀察此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中多了哪些關係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其對應資料的意義是什麼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7" b="25734"/>
          <a:stretch/>
        </p:blipFill>
        <p:spPr bwMode="auto">
          <a:xfrm>
            <a:off x="1845130" y="704850"/>
            <a:ext cx="3786414" cy="498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50686" y="952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kern="0" dirty="0">
                <a:ea typeface="+mj-ea"/>
              </a:rPr>
              <a:t>E-R Diagram for a University Enterprise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364342" y="1123810"/>
            <a:ext cx="4621497" cy="4910609"/>
            <a:chOff x="1364342" y="1123810"/>
            <a:chExt cx="4621497" cy="4910609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3048000" y="1625600"/>
              <a:ext cx="2937839" cy="44088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dirty="0"/>
            </a:p>
          </p:txBody>
        </p:sp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1364342" y="4787621"/>
              <a:ext cx="916217" cy="100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dirty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3738337" y="1123810"/>
              <a:ext cx="1130048" cy="100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264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E-R Diagram for a University Enterprise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095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>
              <a:solidFill>
                <a:schemeClr val="accent1"/>
              </a:solidFill>
            </a:endParaRP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690563"/>
            <a:ext cx="6323013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92213" y="1751013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400" dirty="0" err="1">
                <a:latin typeface="Arial" charset="0"/>
                <a:cs typeface="Arial" charset="0"/>
              </a:rPr>
              <a:t>instructor_ID</a:t>
            </a:r>
            <a:r>
              <a:rPr kumimoji="0" lang="en-US" altLang="zh-TW" sz="1400" dirty="0">
                <a:latin typeface="Arial" charset="0"/>
                <a:cs typeface="Arial" charset="0"/>
              </a:rPr>
              <a:t>  </a:t>
            </a:r>
            <a:r>
              <a:rPr kumimoji="0" lang="en-US" altLang="zh-TW" sz="1400" dirty="0" err="1">
                <a:latin typeface="Arial" charset="0"/>
                <a:cs typeface="Arial" charset="0"/>
              </a:rPr>
              <a:t>instructor_name</a:t>
            </a:r>
            <a:r>
              <a:rPr kumimoji="0" lang="en-US" altLang="zh-TW" sz="1400" dirty="0">
                <a:latin typeface="Arial" charset="0"/>
                <a:cs typeface="Arial" charset="0"/>
              </a:rPr>
              <a:t>                                    student-ID   </a:t>
            </a:r>
            <a:r>
              <a:rPr kumimoji="0" lang="en-US" altLang="zh-TW" sz="1400" dirty="0" err="1">
                <a:latin typeface="Arial" charset="0"/>
                <a:cs typeface="Arial" charset="0"/>
              </a:rPr>
              <a:t>student_name</a:t>
            </a:r>
            <a:endParaRPr kumimoji="0" lang="en-US" altLang="zh-TW" sz="1400" dirty="0">
              <a:latin typeface="Arial" charset="0"/>
              <a:cs typeface="Arial" charset="0"/>
            </a:endParaRP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111375"/>
            <a:ext cx="6354762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>
                <a:effectLst/>
                <a:ea typeface="ＭＳ Ｐゴシック" pitchFamily="34" charset="-128"/>
              </a:rPr>
              <a:t>Reduction to Relational Schemas</a:t>
            </a:r>
            <a:br>
              <a:rPr lang="en-US" altLang="zh-TW">
                <a:effectLst/>
                <a:ea typeface="ＭＳ Ｐゴシック" pitchFamily="34" charset="-128"/>
              </a:rPr>
            </a:br>
            <a:r>
              <a:rPr lang="en-US" altLang="zh-TW">
                <a:effectLst/>
                <a:ea typeface="ＭＳ Ｐゴシック" pitchFamily="34" charset="-128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367487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Reduction to Relation Schemas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258" y="1044575"/>
            <a:ext cx="7794172" cy="5022850"/>
          </a:xfrm>
        </p:spPr>
        <p:txBody>
          <a:bodyPr/>
          <a:lstStyle/>
          <a:p>
            <a:r>
              <a:rPr lang="en-US" altLang="zh-TW" sz="2400" dirty="0">
                <a:solidFill>
                  <a:srgbClr val="00B0F0"/>
                </a:solidFill>
                <a:ea typeface="ＭＳ Ｐゴシック" pitchFamily="34" charset="-128"/>
              </a:rPr>
              <a:t>Entity sets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00B0F0"/>
                </a:solidFill>
                <a:ea typeface="ＭＳ Ｐゴシック" pitchFamily="34" charset="-128"/>
              </a:rPr>
              <a:t>relationship sets </a:t>
            </a:r>
            <a:r>
              <a:rPr lang="en-US" altLang="zh-TW" sz="2400" dirty="0">
                <a:ea typeface="ＭＳ Ｐゴシック" pitchFamily="34" charset="-128"/>
              </a:rPr>
              <a:t>can be expressed uniformly as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relation</a:t>
            </a:r>
          </a:p>
          <a:p>
            <a:endParaRPr lang="en-US" altLang="zh-TW" sz="2400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Represent entity sets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Strong entity sets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Weak entity sets</a:t>
            </a: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Represent relationship sets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Consider the cardinality constraints</a:t>
            </a:r>
          </a:p>
          <a:p>
            <a:endParaRPr lang="en-US" altLang="zh-TW" sz="2400" dirty="0">
              <a:ea typeface="ＭＳ Ｐゴシック" pitchFamily="34" charset="-128"/>
            </a:endParaRPr>
          </a:p>
          <a:p>
            <a:endParaRPr lang="en-US" altLang="zh-TW" sz="2400" dirty="0">
              <a:ea typeface="ＭＳ Ｐゴシック" pitchFamily="34" charset="-128"/>
            </a:endParaRPr>
          </a:p>
          <a:p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9769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635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With Simple Attributes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46427"/>
            <a:ext cx="8081962" cy="2393950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strong entity set </a:t>
            </a:r>
            <a:r>
              <a:rPr lang="en-US" altLang="zh-TW" sz="2400" dirty="0">
                <a:ea typeface="ＭＳ Ｐゴシック" pitchFamily="34" charset="-128"/>
              </a:rPr>
              <a:t>reduces to a schema with the same attributes </a:t>
            </a:r>
          </a:p>
          <a:p>
            <a:pPr>
              <a:buFont typeface="Monotype Sorts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 instructor(</a:t>
            </a:r>
            <a:r>
              <a:rPr lang="en-US" altLang="zh-TW" sz="2400" i="1" u="sng" dirty="0">
                <a:ea typeface="ＭＳ Ｐゴシック" pitchFamily="34" charset="-128"/>
              </a:rPr>
              <a:t>ID</a:t>
            </a:r>
            <a:r>
              <a:rPr lang="en-US" altLang="zh-TW" sz="2400" i="1" dirty="0">
                <a:ea typeface="ＭＳ Ｐゴシック" pitchFamily="34" charset="-128"/>
              </a:rPr>
              <a:t>, name, salary)</a:t>
            </a:r>
          </a:p>
          <a:p>
            <a:pPr>
              <a:buFont typeface="Monotype Sorts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 student (</a:t>
            </a:r>
            <a:r>
              <a:rPr lang="en-US" altLang="zh-TW" sz="2400" i="1" u="sng" dirty="0">
                <a:ea typeface="ＭＳ Ｐゴシック" pitchFamily="34" charset="-128"/>
              </a:rPr>
              <a:t>ID</a:t>
            </a:r>
            <a:r>
              <a:rPr lang="en-US" altLang="zh-TW" sz="2400" i="1" dirty="0">
                <a:ea typeface="ＭＳ Ｐゴシック" pitchFamily="34" charset="-128"/>
              </a:rPr>
              <a:t>, name, </a:t>
            </a:r>
            <a:r>
              <a:rPr lang="en-US" altLang="zh-TW" sz="2400" i="1" dirty="0" err="1">
                <a:ea typeface="ＭＳ Ｐゴシック" pitchFamily="34" charset="-128"/>
              </a:rPr>
              <a:t>tot_cred</a:t>
            </a:r>
            <a:r>
              <a:rPr lang="en-US" altLang="zh-TW" sz="2400" i="1" dirty="0">
                <a:ea typeface="ＭＳ Ｐゴシック" pitchFamily="34" charset="-128"/>
              </a:rPr>
              <a:t>)</a:t>
            </a:r>
            <a:endParaRPr lang="en-US" altLang="zh-TW" sz="2400" dirty="0">
              <a:ea typeface="ＭＳ Ｐゴシック" pitchFamily="34" charset="-128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1489075" y="3740377"/>
            <a:ext cx="642143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12838"/>
            <a:ext cx="7959725" cy="3473676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many-to-many relationship set 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is represented as a schema with </a:t>
            </a:r>
          </a:p>
          <a:p>
            <a:pPr lvl="2"/>
            <a:r>
              <a:rPr lang="en-US" altLang="zh-TW" sz="2400" dirty="0">
                <a:ea typeface="ＭＳ Ｐゴシック" pitchFamily="34" charset="-128"/>
              </a:rPr>
              <a:t>attributes for the </a:t>
            </a:r>
            <a:r>
              <a:rPr lang="en-US" altLang="zh-TW" sz="2400" dirty="0">
                <a:solidFill>
                  <a:srgbClr val="0070C0"/>
                </a:solidFill>
                <a:ea typeface="ＭＳ Ｐゴシック" pitchFamily="34" charset="-128"/>
              </a:rPr>
              <a:t>primary keys </a:t>
            </a:r>
            <a:r>
              <a:rPr lang="en-US" altLang="zh-TW" sz="2400" dirty="0">
                <a:ea typeface="ＭＳ Ｐゴシック" pitchFamily="34" charset="-128"/>
              </a:rPr>
              <a:t>of the two participating entity sets, and </a:t>
            </a:r>
          </a:p>
          <a:p>
            <a:pPr lvl="2"/>
            <a:r>
              <a:rPr lang="en-US" altLang="zh-TW" sz="2400" dirty="0">
                <a:ea typeface="ＭＳ Ｐゴシック" pitchFamily="34" charset="-128"/>
              </a:rPr>
              <a:t>any </a:t>
            </a:r>
            <a:r>
              <a:rPr lang="en-US" altLang="zh-TW" sz="2400" dirty="0">
                <a:solidFill>
                  <a:srgbClr val="0070C0"/>
                </a:solidFill>
                <a:ea typeface="ＭＳ Ｐゴシック" pitchFamily="34" charset="-128"/>
              </a:rPr>
              <a:t>descriptive attributes </a:t>
            </a:r>
            <a:r>
              <a:rPr lang="en-US" altLang="zh-TW" sz="2400" dirty="0">
                <a:ea typeface="ＭＳ Ｐゴシック" pitchFamily="34" charset="-128"/>
              </a:rPr>
              <a:t>of the relationship set.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Example: schema for relationship set </a:t>
            </a:r>
            <a:r>
              <a:rPr lang="en-US" altLang="zh-TW" sz="2400" i="1" dirty="0">
                <a:ea typeface="ＭＳ Ｐゴシック" pitchFamily="34" charset="-128"/>
              </a:rPr>
              <a:t>advisor</a:t>
            </a:r>
          </a:p>
          <a:p>
            <a:r>
              <a:rPr lang="en-US" altLang="zh-TW" sz="2400" i="1" dirty="0">
                <a:ea typeface="ＭＳ Ｐゴシック" pitchFamily="34" charset="-128"/>
              </a:rPr>
              <a:t>advisor = </a:t>
            </a:r>
            <a:r>
              <a:rPr lang="en-US" altLang="zh-TW" sz="2400" dirty="0">
                <a:ea typeface="ＭＳ Ｐゴシック" pitchFamily="34" charset="-128"/>
              </a:rPr>
              <a:t>(</a:t>
            </a:r>
            <a:r>
              <a:rPr lang="en-US" altLang="zh-TW" sz="2400" i="1" u="sng" dirty="0" err="1">
                <a:ea typeface="ＭＳ Ｐゴシック" pitchFamily="34" charset="-128"/>
              </a:rPr>
              <a:t>s_id</a:t>
            </a:r>
            <a:r>
              <a:rPr lang="en-US" altLang="zh-TW" sz="2400" i="1" u="sng" dirty="0">
                <a:ea typeface="ＭＳ Ｐゴシック" pitchFamily="34" charset="-128"/>
              </a:rPr>
              <a:t>, </a:t>
            </a:r>
            <a:r>
              <a:rPr lang="en-US" altLang="zh-TW" sz="2400" i="1" u="sng" dirty="0" err="1">
                <a:ea typeface="ＭＳ Ｐゴシック" pitchFamily="34" charset="-128"/>
              </a:rPr>
              <a:t>i_id</a:t>
            </a:r>
            <a:r>
              <a:rPr lang="en-US" altLang="zh-TW" sz="2400" dirty="0">
                <a:ea typeface="ＭＳ Ｐゴシック" pitchFamily="34" charset="-128"/>
              </a:rPr>
              <a:t>)</a:t>
            </a:r>
          </a:p>
          <a:p>
            <a:endParaRPr lang="en-US" altLang="zh-TW" sz="2400" i="1" dirty="0">
              <a:ea typeface="ＭＳ Ｐゴシック" pitchFamily="34" charset="-128"/>
            </a:endParaRPr>
          </a:p>
          <a:p>
            <a:endParaRPr lang="en-US" altLang="zh-TW" sz="2400" i="1" dirty="0">
              <a:ea typeface="ＭＳ Ｐゴシック" pitchFamily="34" charset="-128"/>
            </a:endParaRPr>
          </a:p>
          <a:p>
            <a:pPr>
              <a:buFont typeface="Monotype Sorts"/>
              <a:buNone/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8" y="4791304"/>
            <a:ext cx="65293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299793" y="4791304"/>
            <a:ext cx="3200398" cy="10926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8" y="1306286"/>
            <a:ext cx="8169955" cy="469128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University 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entity 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many-to-many relationship set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teaches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takes</a:t>
            </a: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schema 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中找出這些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many-to-many relationship set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對應的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relation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及其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primary key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teaches(</a:t>
            </a:r>
            <a:r>
              <a:rPr lang="en-US" altLang="zh-TW" sz="2400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year, semester, </a:t>
            </a:r>
            <a:r>
              <a:rPr lang="en-US" altLang="zh-TW" sz="2400" i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course_id</a:t>
            </a:r>
            <a:r>
              <a:rPr lang="en-US" altLang="zh-TW" sz="2400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sec_id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takes(</a:t>
            </a:r>
            <a:r>
              <a:rPr lang="en-US" altLang="zh-TW" sz="2400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year, semester, </a:t>
            </a:r>
            <a:r>
              <a:rPr lang="en-US" altLang="zh-TW" sz="2400" i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course_id</a:t>
            </a:r>
            <a:r>
              <a:rPr lang="en-US" altLang="zh-TW" sz="2400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sec_id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54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endParaRPr lang="en-US" dirty="0">
              <a:ea typeface="+mj-ea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844360" y="916322"/>
            <a:ext cx="77581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800100" indent="-34290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Many-to-one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one-to-many relationship sets </a:t>
            </a:r>
            <a:r>
              <a:rPr lang="en-US" altLang="zh-TW" sz="2400" dirty="0"/>
              <a:t>that are </a:t>
            </a:r>
            <a:r>
              <a:rPr lang="en-US" altLang="zh-TW" sz="2400" dirty="0">
                <a:solidFill>
                  <a:srgbClr val="00B050"/>
                </a:solidFill>
              </a:rPr>
              <a:t>total</a:t>
            </a:r>
            <a:r>
              <a:rPr lang="en-US" altLang="zh-TW" sz="2400" dirty="0"/>
              <a:t> on the many-side 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90000"/>
              <a:buFont typeface="Monotype Sorts"/>
              <a:buChar char="n"/>
            </a:pPr>
            <a:r>
              <a:rPr lang="en-US" altLang="zh-TW" sz="2400" dirty="0"/>
              <a:t>represented by </a:t>
            </a:r>
            <a:r>
              <a:rPr lang="en-US" altLang="zh-TW" sz="2400" dirty="0">
                <a:highlight>
                  <a:srgbClr val="FFFF00"/>
                </a:highlight>
              </a:rPr>
              <a:t>adding the primary key of the “one” side to the “many” side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90000"/>
              <a:buFont typeface="Monotype Sorts"/>
              <a:buChar char="n"/>
            </a:pPr>
            <a:r>
              <a:rPr lang="en-US" altLang="zh-TW" sz="2400" i="1" dirty="0"/>
              <a:t>Student= </a:t>
            </a:r>
            <a:r>
              <a:rPr lang="en-US" altLang="zh-TW" sz="2400" dirty="0"/>
              <a:t>(</a:t>
            </a:r>
            <a:r>
              <a:rPr lang="en-US" altLang="zh-TW" sz="2400" i="1" u="sng" dirty="0"/>
              <a:t>ID</a:t>
            </a:r>
            <a:r>
              <a:rPr lang="en-US" altLang="zh-TW" sz="2400" i="1" dirty="0"/>
              <a:t>, name, </a:t>
            </a:r>
            <a:r>
              <a:rPr lang="en-US" altLang="zh-TW" sz="2400" i="1" dirty="0" err="1"/>
              <a:t>tot_cred</a:t>
            </a:r>
            <a:r>
              <a:rPr lang="en-US" altLang="zh-TW" sz="2400" i="1" dirty="0"/>
              <a:t>, </a:t>
            </a:r>
            <a:r>
              <a:rPr lang="en-US" altLang="zh-TW" sz="2400" i="1" dirty="0" err="1">
                <a:solidFill>
                  <a:srgbClr val="FF0000"/>
                </a:solidFill>
              </a:rPr>
              <a:t>dept_name</a:t>
            </a:r>
            <a:r>
              <a:rPr lang="en-US" altLang="zh-TW" sz="2400" dirty="0"/>
              <a:t>)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90000"/>
              <a:buFont typeface="Monotype Sorts"/>
              <a:buChar char="n"/>
            </a:pPr>
            <a:endParaRPr lang="en-US" altLang="zh-TW" sz="2400" dirty="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grpSp>
        <p:nvGrpSpPr>
          <p:cNvPr id="12293" name="Group 13"/>
          <p:cNvGrpSpPr>
            <a:grpSpLocks/>
          </p:cNvGrpSpPr>
          <p:nvPr/>
        </p:nvGrpSpPr>
        <p:grpSpPr bwMode="auto">
          <a:xfrm>
            <a:off x="1784794" y="3202885"/>
            <a:ext cx="5318929" cy="3424238"/>
            <a:chOff x="1920" y="1413"/>
            <a:chExt cx="3563" cy="2545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20" t="423" r="7481" b="61655"/>
            <a:stretch/>
          </p:blipFill>
          <p:spPr bwMode="auto">
            <a:xfrm>
              <a:off x="2294" y="1413"/>
              <a:ext cx="3189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063952" y="5248146"/>
            <a:ext cx="3451477" cy="13789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71782" y="3652947"/>
            <a:ext cx="2788653" cy="19042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8" y="1306286"/>
            <a:ext cx="7661275" cy="469128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University ER-diagram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entity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間的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one-to-many relationship set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舉例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course_dept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schema diagram 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中找出這些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one-to-many relationship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對應在哪個表中加入哪個表的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primary key?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(foreign key?)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course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中加上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primary key </a:t>
            </a:r>
            <a:r>
              <a:rPr lang="en-US" altLang="zh-TW" sz="24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dept_name</a:t>
            </a:r>
            <a:endParaRPr lang="zh-TW" altLang="en-US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3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endParaRPr lang="en-US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850187" cy="29876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TW" sz="2800" dirty="0">
                <a:solidFill>
                  <a:srgbClr val="FF0000"/>
                </a:solidFill>
              </a:rPr>
              <a:t>How about one-to-one relationship sets?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endParaRPr lang="en-US" altLang="zh-TW" sz="2400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endParaRPr lang="en-US" altLang="zh-TW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1341437" y="3740150"/>
            <a:ext cx="6586537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693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endParaRPr lang="zh-TW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1808689" y="3935523"/>
            <a:ext cx="5944133" cy="17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5663" y="1222376"/>
            <a:ext cx="7850187" cy="205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TW" sz="2400" kern="0" dirty="0">
                <a:solidFill>
                  <a:schemeClr val="bg1">
                    <a:lumMod val="50000"/>
                  </a:schemeClr>
                </a:solidFill>
              </a:rPr>
              <a:t>If participation is </a:t>
            </a:r>
            <a:r>
              <a:rPr lang="en-US" altLang="zh-TW" sz="2400" i="1" kern="0" dirty="0">
                <a:solidFill>
                  <a:schemeClr val="bg1">
                    <a:lumMod val="50000"/>
                  </a:schemeClr>
                </a:solidFill>
              </a:rPr>
              <a:t>partial</a:t>
            </a:r>
            <a:r>
              <a:rPr lang="en-US" altLang="zh-TW" sz="2400" kern="0" dirty="0">
                <a:solidFill>
                  <a:schemeClr val="bg1">
                    <a:lumMod val="50000"/>
                  </a:schemeClr>
                </a:solidFill>
              </a:rPr>
              <a:t> on the “many” side</a:t>
            </a:r>
            <a:r>
              <a:rPr lang="en-US" altLang="zh-TW" sz="2400" kern="0" dirty="0"/>
              <a:t>, replacing a schema by an extra attribute in the schema  of the “many” </a:t>
            </a:r>
            <a:r>
              <a:rPr lang="en-US" altLang="zh-TW" sz="2400" kern="0"/>
              <a:t>side could </a:t>
            </a:r>
            <a:r>
              <a:rPr lang="en-US" altLang="zh-TW" sz="2400" kern="0" dirty="0">
                <a:solidFill>
                  <a:srgbClr val="FF0000"/>
                </a:solidFill>
              </a:rPr>
              <a:t>result in null values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endParaRPr lang="en-US" altLang="zh-TW" sz="2400" kern="0" dirty="0"/>
          </a:p>
        </p:txBody>
      </p:sp>
    </p:spTree>
    <p:extLst>
      <p:ext uri="{BB962C8B-B14F-4D97-AF65-F5344CB8AC3E}">
        <p14:creationId xmlns:p14="http://schemas.microsoft.com/office/powerpoint/2010/main" val="2196272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635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Weak Entity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611313"/>
            <a:ext cx="8081962" cy="2133600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weak entity set </a:t>
            </a:r>
            <a:r>
              <a:rPr lang="en-US" altLang="zh-TW" sz="2400" dirty="0">
                <a:ea typeface="ＭＳ Ｐゴシック" pitchFamily="34" charset="-128"/>
              </a:rPr>
              <a:t>becomes a table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- includes a column for the primary key of the identifying strong entity set  </a:t>
            </a:r>
          </a:p>
          <a:p>
            <a:pPr>
              <a:buFont typeface="Monotype Sorts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 section ( </a:t>
            </a:r>
            <a:r>
              <a:rPr lang="en-US" altLang="zh-TW" sz="2400" i="1" u="sng" dirty="0" err="1">
                <a:solidFill>
                  <a:srgbClr val="FF0000"/>
                </a:solidFill>
                <a:ea typeface="ＭＳ Ｐゴシック" pitchFamily="34" charset="-128"/>
              </a:rPr>
              <a:t>course_id</a:t>
            </a:r>
            <a:r>
              <a:rPr lang="en-US" altLang="zh-TW" sz="2400" i="1" u="sng" dirty="0">
                <a:ea typeface="ＭＳ Ｐゴシック" pitchFamily="34" charset="-128"/>
              </a:rPr>
              <a:t>, </a:t>
            </a:r>
            <a:r>
              <a:rPr lang="en-US" altLang="zh-TW" sz="2400" i="1" u="sng" dirty="0" err="1">
                <a:solidFill>
                  <a:srgbClr val="0070C0"/>
                </a:solidFill>
                <a:ea typeface="ＭＳ Ｐゴシック" pitchFamily="34" charset="-128"/>
              </a:rPr>
              <a:t>sec_id</a:t>
            </a:r>
            <a:r>
              <a:rPr lang="en-US" altLang="zh-TW" sz="2400" i="1" u="sng" dirty="0">
                <a:solidFill>
                  <a:srgbClr val="0070C0"/>
                </a:solidFill>
                <a:ea typeface="ＭＳ Ｐゴシック" pitchFamily="34" charset="-128"/>
              </a:rPr>
              <a:t>, </a:t>
            </a:r>
            <a:r>
              <a:rPr lang="en-US" altLang="zh-TW" sz="2400" i="1" u="sng" dirty="0" err="1">
                <a:solidFill>
                  <a:srgbClr val="0070C0"/>
                </a:solidFill>
                <a:ea typeface="ＭＳ Ｐゴシック" pitchFamily="34" charset="-128"/>
              </a:rPr>
              <a:t>sem</a:t>
            </a:r>
            <a:r>
              <a:rPr lang="en-US" altLang="zh-TW" sz="2400" i="1" u="sng" dirty="0">
                <a:solidFill>
                  <a:srgbClr val="0070C0"/>
                </a:solidFill>
                <a:ea typeface="ＭＳ Ｐゴシック" pitchFamily="34" charset="-128"/>
              </a:rPr>
              <a:t>, year</a:t>
            </a:r>
            <a:r>
              <a:rPr lang="en-US" altLang="zh-TW" sz="2400" i="1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717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524375"/>
            <a:ext cx="76057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06463" y="5019261"/>
            <a:ext cx="1836737" cy="3776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545263" y="5140393"/>
            <a:ext cx="1836737" cy="993707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Keys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34250" cy="4965700"/>
          </a:xfrm>
        </p:spPr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000099"/>
                </a:solidFill>
              </a:rPr>
              <a:t>super key</a:t>
            </a:r>
            <a:r>
              <a:rPr lang="en-US" altLang="zh-TW" sz="2400" dirty="0"/>
              <a:t> of an entity set </a:t>
            </a:r>
          </a:p>
          <a:p>
            <a:pPr lvl="1"/>
            <a:r>
              <a:rPr lang="en-US" altLang="zh-TW" sz="2400" dirty="0"/>
              <a:t>a set of one or more attributes </a:t>
            </a:r>
          </a:p>
          <a:p>
            <a:pPr lvl="1"/>
            <a:r>
              <a:rPr lang="en-US" altLang="zh-TW" sz="2400" dirty="0"/>
              <a:t>whose values uniquely determine each entity</a:t>
            </a:r>
          </a:p>
          <a:p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000099"/>
                </a:solidFill>
              </a:rPr>
              <a:t>candidate key</a:t>
            </a:r>
            <a:r>
              <a:rPr lang="en-US" altLang="zh-TW" sz="2400" dirty="0"/>
              <a:t> of an entity set is a minimal super key</a:t>
            </a:r>
          </a:p>
          <a:p>
            <a:pPr lvl="1"/>
            <a:r>
              <a:rPr lang="en-US" altLang="zh-TW" sz="2400" i="1" dirty="0"/>
              <a:t>ID</a:t>
            </a:r>
            <a:r>
              <a:rPr lang="en-US" altLang="zh-TW" sz="2400" dirty="0"/>
              <a:t> is candidate key of </a:t>
            </a:r>
            <a:r>
              <a:rPr lang="en-US" altLang="zh-TW" sz="2400" i="1" dirty="0"/>
              <a:t>instructor</a:t>
            </a:r>
            <a:endParaRPr lang="en-US" altLang="zh-TW" sz="2400" dirty="0"/>
          </a:p>
          <a:p>
            <a:pPr lvl="1"/>
            <a:r>
              <a:rPr lang="en-US" altLang="zh-TW" sz="2400" i="1" dirty="0" err="1"/>
              <a:t>course_id</a:t>
            </a:r>
            <a:r>
              <a:rPr lang="en-US" altLang="zh-TW" sz="2400" dirty="0"/>
              <a:t> is candidate key of </a:t>
            </a:r>
            <a:r>
              <a:rPr lang="en-US" altLang="zh-TW" sz="2400" i="1" dirty="0"/>
              <a:t>course</a:t>
            </a:r>
          </a:p>
          <a:p>
            <a:r>
              <a:rPr lang="en-US" altLang="zh-TW" sz="2400" dirty="0"/>
              <a:t>Several candidate keys may exist</a:t>
            </a:r>
          </a:p>
          <a:p>
            <a:pPr lvl="1"/>
            <a:r>
              <a:rPr lang="en-US" altLang="zh-TW" sz="2400" dirty="0"/>
              <a:t>one is selected to be the </a:t>
            </a:r>
            <a:r>
              <a:rPr lang="en-US" altLang="zh-TW" sz="2400" b="1" dirty="0">
                <a:solidFill>
                  <a:srgbClr val="000099"/>
                </a:solidFill>
              </a:rPr>
              <a:t>primary key</a:t>
            </a:r>
            <a:r>
              <a:rPr lang="en-US" altLang="zh-TW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635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292409"/>
            <a:ext cx="8081962" cy="23939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ea typeface="ＭＳ Ｐゴシック" pitchFamily="34" charset="-128"/>
              </a:rPr>
              <a:t>Which one is strong entity? Which is weak entity?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對應的表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(relation)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應該有哪些屬性欄位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(foreign key?)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308543" y="3928185"/>
            <a:ext cx="6808788" cy="1441450"/>
            <a:chOff x="1343025" y="3922713"/>
            <a:chExt cx="6808788" cy="1441450"/>
          </a:xfrm>
        </p:grpSpPr>
        <p:pic>
          <p:nvPicPr>
            <p:cNvPr id="6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3922713"/>
              <a:ext cx="6808788" cy="144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705600" y="4141972"/>
              <a:ext cx="118814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21584" y="4523361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dash" dirty="0"/>
                <a:t>date</a:t>
              </a:r>
            </a:p>
            <a:p>
              <a:r>
                <a:rPr lang="en-US" altLang="zh-TW" dirty="0"/>
                <a:t>type</a:t>
              </a:r>
            </a:p>
            <a:p>
              <a:r>
                <a:rPr lang="en-US" altLang="zh-TW" dirty="0"/>
                <a:t>amount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74800" y="4021723"/>
              <a:ext cx="9028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account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0711" y="4399953"/>
              <a:ext cx="1270987" cy="8309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u="sng" dirty="0" err="1"/>
                <a:t>account_no</a:t>
              </a:r>
              <a:endParaRPr lang="en-US" altLang="zh-TW" u="sng" dirty="0"/>
            </a:p>
            <a:p>
              <a:r>
                <a:rPr lang="en-US" altLang="zh-TW" dirty="0" err="1"/>
                <a:t>cust_id</a:t>
              </a:r>
              <a:endParaRPr lang="en-US" altLang="zh-TW" dirty="0"/>
            </a:p>
            <a:p>
              <a:r>
                <a:rPr lang="en-US" altLang="zh-TW" dirty="0"/>
                <a:t>balance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072202" y="4476897"/>
              <a:ext cx="1350434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Transactions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627216" y="2344888"/>
            <a:ext cx="63353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Strong entity: account      Weak entity: transaction</a:t>
            </a:r>
          </a:p>
          <a:p>
            <a:endParaRPr lang="en-US" altLang="zh-TW" b="1" dirty="0"/>
          </a:p>
          <a:p>
            <a:r>
              <a:rPr lang="en-US" altLang="zh-TW" b="1" dirty="0"/>
              <a:t>account( </a:t>
            </a:r>
            <a:r>
              <a:rPr lang="en-US" altLang="zh-TW" b="1" u="sng" dirty="0" err="1"/>
              <a:t>account_no</a:t>
            </a:r>
            <a:r>
              <a:rPr lang="en-US" altLang="zh-TW" b="1" dirty="0"/>
              <a:t>, </a:t>
            </a:r>
            <a:r>
              <a:rPr lang="en-US" altLang="zh-TW" b="1" dirty="0" err="1"/>
              <a:t>cust_id</a:t>
            </a:r>
            <a:r>
              <a:rPr lang="en-US" altLang="zh-TW" b="1" dirty="0"/>
              <a:t>, balance)</a:t>
            </a:r>
          </a:p>
          <a:p>
            <a:r>
              <a:rPr lang="en-US" altLang="zh-TW" b="1" dirty="0"/>
              <a:t>transaction( </a:t>
            </a:r>
            <a:r>
              <a:rPr lang="en-US" altLang="zh-TW" b="1" u="sng" dirty="0" err="1"/>
              <a:t>account_no</a:t>
            </a:r>
            <a:r>
              <a:rPr lang="en-US" altLang="zh-TW" b="1" u="sng" dirty="0"/>
              <a:t>, date</a:t>
            </a:r>
            <a:r>
              <a:rPr lang="en-US" altLang="zh-TW" b="1" dirty="0"/>
              <a:t>, type, amount) </a:t>
            </a:r>
            <a:r>
              <a:rPr lang="zh-TW" altLang="en-US" b="1" dirty="0"/>
              <a:t> 一天限定一筆交易</a:t>
            </a:r>
            <a:endParaRPr lang="en-US" altLang="zh-TW" b="1" dirty="0"/>
          </a:p>
          <a:p>
            <a:r>
              <a:rPr lang="en-US" altLang="zh-TW" b="1" dirty="0"/>
              <a:t>Foreign key: </a:t>
            </a:r>
            <a:r>
              <a:rPr lang="en-US" altLang="zh-TW" b="1" dirty="0" err="1"/>
              <a:t>transaction.account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035417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Weak Entity Sets</a:t>
            </a:r>
            <a:endParaRPr lang="en-US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391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TW" sz="2400" dirty="0"/>
              <a:t>The schema corresponding to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relationship set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linking a weak entity set to its identifying strong entity set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rgbClr val="FF0000"/>
                </a:solidFill>
              </a:rPr>
              <a:t>redundant</a:t>
            </a:r>
            <a:r>
              <a:rPr lang="en-US" altLang="zh-TW" sz="2400" dirty="0"/>
              <a:t>.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TW" sz="2400" dirty="0"/>
              <a:t>Example:</a:t>
            </a:r>
          </a:p>
          <a:p>
            <a:pPr>
              <a:buFont typeface="Monotype Sorts" charset="2"/>
              <a:buChar char="n"/>
              <a:defRPr/>
            </a:pPr>
            <a:endParaRPr lang="en-US" altLang="zh-TW" sz="2400" dirty="0"/>
          </a:p>
        </p:txBody>
      </p:sp>
      <p:pic>
        <p:nvPicPr>
          <p:cNvPr id="1434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306763"/>
            <a:ext cx="76057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610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Composite and Multivalued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4163" y="1076325"/>
            <a:ext cx="6073775" cy="5097463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Composite attributes are flattened out 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create a separate attribute for each component attribute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Ignoring multivalued attributes</a:t>
            </a:r>
          </a:p>
          <a:p>
            <a:endParaRPr lang="en-US" altLang="zh-TW" sz="2400" dirty="0">
              <a:ea typeface="ＭＳ Ｐゴシック" pitchFamily="34" charset="-128"/>
            </a:endParaRPr>
          </a:p>
          <a:p>
            <a:r>
              <a:rPr lang="en-US" altLang="zh-TW" sz="2400" i="1" dirty="0">
                <a:ea typeface="ＭＳ Ｐゴシック" pitchFamily="34" charset="-128"/>
              </a:rPr>
              <a:t>instructor(ID, </a:t>
            </a:r>
            <a:br>
              <a:rPr lang="en-US" altLang="zh-TW" sz="2400" i="1" dirty="0">
                <a:ea typeface="ＭＳ Ｐゴシック" pitchFamily="34" charset="-128"/>
              </a:rPr>
            </a:br>
            <a:r>
              <a:rPr lang="en-US" altLang="zh-TW" sz="2400" i="1" dirty="0" err="1">
                <a:solidFill>
                  <a:srgbClr val="FF0000"/>
                </a:solidFill>
                <a:ea typeface="ＭＳ Ｐゴシック" pitchFamily="34" charset="-128"/>
              </a:rPr>
              <a:t>first_name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sz="2400" i="1" dirty="0" err="1">
                <a:solidFill>
                  <a:srgbClr val="FF0000"/>
                </a:solidFill>
                <a:ea typeface="ＭＳ Ｐゴシック" pitchFamily="34" charset="-128"/>
              </a:rPr>
              <a:t>middle_initial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sz="2400" i="1" dirty="0" err="1">
                <a:solidFill>
                  <a:srgbClr val="FF0000"/>
                </a:solidFill>
                <a:ea typeface="ＭＳ Ｐゴシック" pitchFamily="34" charset="-128"/>
              </a:rPr>
              <a:t>last_name</a:t>
            </a:r>
            <a:r>
              <a:rPr lang="en-US" altLang="zh-TW" sz="2400" i="1" dirty="0">
                <a:ea typeface="ＭＳ Ｐゴシック" pitchFamily="34" charset="-128"/>
              </a:rPr>
              <a:t>, </a:t>
            </a:r>
            <a:r>
              <a:rPr lang="en-US" altLang="zh-TW" sz="2400" i="1" dirty="0" err="1">
                <a:solidFill>
                  <a:srgbClr val="0070C0"/>
                </a:solidFill>
                <a:ea typeface="ＭＳ Ｐゴシック" pitchFamily="34" charset="-128"/>
              </a:rPr>
              <a:t>street_number</a:t>
            </a:r>
            <a:r>
              <a:rPr lang="en-US" altLang="zh-TW" sz="2400" i="1" dirty="0">
                <a:solidFill>
                  <a:srgbClr val="0070C0"/>
                </a:solidFill>
                <a:ea typeface="ＭＳ Ｐゴシック" pitchFamily="34" charset="-128"/>
              </a:rPr>
              <a:t>, </a:t>
            </a:r>
            <a:r>
              <a:rPr lang="en-US" altLang="zh-TW" sz="2400" i="1" dirty="0" err="1">
                <a:solidFill>
                  <a:srgbClr val="0070C0"/>
                </a:solidFill>
                <a:ea typeface="ＭＳ Ｐゴシック" pitchFamily="34" charset="-128"/>
              </a:rPr>
              <a:t>street_name</a:t>
            </a:r>
            <a:r>
              <a:rPr lang="en-US" altLang="zh-TW" sz="2400" i="1" dirty="0">
                <a:solidFill>
                  <a:srgbClr val="0070C0"/>
                </a:solidFill>
                <a:ea typeface="ＭＳ Ｐゴシック" pitchFamily="34" charset="-128"/>
              </a:rPr>
              <a:t>,  </a:t>
            </a:r>
            <a:br>
              <a:rPr lang="en-US" altLang="zh-TW" sz="2400" i="1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altLang="zh-TW" sz="2400" i="1" dirty="0" err="1">
                <a:solidFill>
                  <a:srgbClr val="0070C0"/>
                </a:solidFill>
                <a:ea typeface="ＭＳ Ｐゴシック" pitchFamily="34" charset="-128"/>
              </a:rPr>
              <a:t>apt_number</a:t>
            </a:r>
            <a:r>
              <a:rPr lang="en-US" altLang="zh-TW" sz="2400" i="1" dirty="0">
                <a:solidFill>
                  <a:srgbClr val="0070C0"/>
                </a:solidFill>
                <a:ea typeface="ＭＳ Ｐゴシック" pitchFamily="34" charset="-128"/>
              </a:rPr>
              <a:t>, city, state, zip</a:t>
            </a:r>
            <a:r>
              <a:rPr lang="en-US" altLang="zh-TW" sz="2400" i="1" dirty="0">
                <a:ea typeface="ＭＳ Ｐゴシック" pitchFamily="34" charset="-128"/>
              </a:rPr>
              <a:t>,  </a:t>
            </a:r>
            <a:br>
              <a:rPr lang="en-US" altLang="zh-TW" sz="2400" i="1" dirty="0">
                <a:ea typeface="ＭＳ Ｐゴシック" pitchFamily="34" charset="-128"/>
              </a:rPr>
            </a:br>
            <a:r>
              <a:rPr lang="en-US" altLang="zh-TW" sz="2400" i="1" dirty="0" err="1">
                <a:ea typeface="ＭＳ Ｐゴシック" pitchFamily="34" charset="-128"/>
              </a:rPr>
              <a:t>date_of_birth</a:t>
            </a:r>
            <a:r>
              <a:rPr lang="en-US" altLang="zh-TW" sz="2400" i="1" dirty="0">
                <a:ea typeface="ＭＳ Ｐゴシック" pitchFamily="34" charset="-128"/>
              </a:rPr>
              <a:t>)</a:t>
            </a:r>
          </a:p>
          <a:p>
            <a:pPr lvl="1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1076325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29385" y="5416826"/>
            <a:ext cx="1836737" cy="3776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0055" y="6062870"/>
            <a:ext cx="1051546" cy="3205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5149" y="2256183"/>
            <a:ext cx="1700973" cy="914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5828" y="3746501"/>
            <a:ext cx="1700973" cy="8950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4088" y="5794512"/>
            <a:ext cx="1534285" cy="2944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70334A4-EFC7-4F79-8764-C0A335A9DCE7}"/>
                  </a:ext>
                </a:extLst>
              </p14:cNvPr>
              <p14:cNvContentPartPr/>
              <p14:nvPr/>
            </p14:nvContentPartPr>
            <p14:xfrm>
              <a:off x="2887320" y="3992560"/>
              <a:ext cx="323640" cy="130176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70334A4-EFC7-4F79-8764-C0A335A9D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200" y="3986440"/>
                <a:ext cx="335880" cy="131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B5A3351-6322-4AC7-A949-624C1A64EB9C}"/>
              </a:ext>
            </a:extLst>
          </p:cNvPr>
          <p:cNvCxnSpPr/>
          <p:nvPr/>
        </p:nvCxnSpPr>
        <p:spPr bwMode="auto">
          <a:xfrm>
            <a:off x="3210960" y="4257040"/>
            <a:ext cx="51714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Composite and Multivalued Attributes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9163"/>
            <a:ext cx="8588375" cy="5510212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ＭＳ Ｐゴシック" pitchFamily="34" charset="-128"/>
              </a:rPr>
              <a:t>A multivalued attribute </a:t>
            </a:r>
            <a:r>
              <a:rPr lang="en-US" altLang="zh-TW" sz="2400" i="1" dirty="0">
                <a:ea typeface="ＭＳ Ｐゴシック" pitchFamily="34" charset="-128"/>
              </a:rPr>
              <a:t>M</a:t>
            </a:r>
            <a:r>
              <a:rPr lang="en-US" altLang="zh-TW" sz="2400" dirty="0">
                <a:ea typeface="ＭＳ Ｐゴシック" pitchFamily="34" charset="-128"/>
              </a:rPr>
              <a:t> of an entity </a:t>
            </a:r>
            <a:r>
              <a:rPr lang="en-US" altLang="zh-TW" sz="2400" i="1" dirty="0">
                <a:ea typeface="ＭＳ Ｐゴシック" pitchFamily="34" charset="-128"/>
              </a:rPr>
              <a:t>E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</a:p>
          <a:p>
            <a:pPr>
              <a:buFontTx/>
              <a:buChar char="-"/>
              <a:defRPr/>
            </a:pPr>
            <a:r>
              <a:rPr lang="en-US" altLang="zh-TW" sz="2400" dirty="0">
                <a:ea typeface="ＭＳ Ｐゴシック" pitchFamily="34" charset="-128"/>
              </a:rPr>
              <a:t>represented by a separate schema </a:t>
            </a:r>
            <a:r>
              <a:rPr lang="en-US" altLang="zh-TW" sz="2400" i="1" dirty="0">
                <a:ea typeface="ＭＳ Ｐゴシック" pitchFamily="34" charset="-128"/>
              </a:rPr>
              <a:t>EM</a:t>
            </a:r>
            <a:endParaRPr lang="en-US" altLang="zh-TW" sz="2400" dirty="0">
              <a:ea typeface="ＭＳ Ｐゴシック" pitchFamily="34" charset="-128"/>
            </a:endParaRPr>
          </a:p>
          <a:p>
            <a:pPr>
              <a:buFontTx/>
              <a:buChar char="-"/>
              <a:defRPr/>
            </a:pPr>
            <a:r>
              <a:rPr lang="en-US" altLang="zh-TW" sz="2400" dirty="0">
                <a:ea typeface="ＭＳ Ｐゴシック" pitchFamily="34" charset="-128"/>
              </a:rPr>
              <a:t>attributes: the primary key of </a:t>
            </a:r>
            <a:r>
              <a:rPr lang="en-US" altLang="zh-TW" sz="2400" i="1" dirty="0">
                <a:ea typeface="ＭＳ Ｐゴシック" pitchFamily="34" charset="-128"/>
              </a:rPr>
              <a:t>E +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zh-TW" sz="2400" dirty="0">
                <a:ea typeface="ＭＳ Ｐゴシック" pitchFamily="34" charset="-128"/>
              </a:rPr>
              <a:t>            the multivalued attribute </a:t>
            </a:r>
            <a:r>
              <a:rPr lang="en-US" altLang="zh-TW" sz="2400" i="1" dirty="0">
                <a:ea typeface="ＭＳ Ｐゴシック" pitchFamily="34" charset="-128"/>
              </a:rPr>
              <a:t>M</a:t>
            </a:r>
          </a:p>
          <a:p>
            <a:pPr lvl="1">
              <a:defRPr/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zh-TW" sz="2400" dirty="0">
                <a:ea typeface="ＭＳ Ｐゴシック" pitchFamily="34" charset="-128"/>
              </a:rPr>
              <a:t>Example:  Multivalued attribute </a:t>
            </a:r>
            <a:r>
              <a:rPr lang="en-US" altLang="zh-TW" sz="2400" i="1" dirty="0" err="1">
                <a:ea typeface="ＭＳ Ｐゴシック" pitchFamily="34" charset="-128"/>
              </a:rPr>
              <a:t>phone_number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of </a:t>
            </a:r>
            <a:r>
              <a:rPr lang="en-US" altLang="zh-TW" sz="2400" i="1" dirty="0">
                <a:ea typeface="ＭＳ Ｐゴシック" pitchFamily="34" charset="-128"/>
              </a:rPr>
              <a:t>instructor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>
                <a:ea typeface="ＭＳ Ｐゴシック" pitchFamily="34" charset="-128"/>
              </a:rPr>
              <a:t>Represented as :  </a:t>
            </a:r>
            <a:r>
              <a:rPr lang="en-US" altLang="zh-TW" sz="2400" i="1" dirty="0" err="1">
                <a:ea typeface="ＭＳ Ｐゴシック" pitchFamily="34" charset="-128"/>
              </a:rPr>
              <a:t>inst_phone</a:t>
            </a:r>
            <a:r>
              <a:rPr lang="en-US" altLang="zh-TW" sz="2400" i="1" dirty="0">
                <a:ea typeface="ＭＳ Ｐゴシック" pitchFamily="34" charset="-128"/>
              </a:rPr>
              <a:t>= </a:t>
            </a:r>
            <a:r>
              <a:rPr lang="en-US" altLang="zh-TW" sz="2400" dirty="0">
                <a:ea typeface="ＭＳ Ｐゴシック" pitchFamily="34" charset="-128"/>
              </a:rPr>
              <a:t>(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zh-TW" sz="2400" i="1" dirty="0">
                <a:ea typeface="ＭＳ Ｐゴシック" pitchFamily="34" charset="-128"/>
              </a:rPr>
              <a:t>, </a:t>
            </a:r>
            <a:r>
              <a:rPr lang="en-US" altLang="zh-TW" sz="2400" i="1" u="sng" dirty="0" err="1">
                <a:ea typeface="ＭＳ Ｐゴシック" pitchFamily="34" charset="-128"/>
              </a:rPr>
              <a:t>phone_num</a:t>
            </a:r>
            <a:r>
              <a:rPr lang="en-US" altLang="zh-TW" sz="2400" dirty="0">
                <a:ea typeface="ＭＳ Ｐゴシック" pitchFamily="34" charset="-128"/>
              </a:rPr>
              <a:t>)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>
                <a:ea typeface="ＭＳ Ｐゴシック" pitchFamily="34" charset="-128"/>
              </a:rPr>
              <a:t>an </a:t>
            </a:r>
            <a:r>
              <a:rPr lang="en-US" altLang="zh-TW" sz="2400" i="1" dirty="0">
                <a:ea typeface="ＭＳ Ｐゴシック" pitchFamily="34" charset="-128"/>
              </a:rPr>
              <a:t>instructor</a:t>
            </a:r>
            <a:r>
              <a:rPr lang="en-US" altLang="zh-TW" sz="2400" dirty="0">
                <a:ea typeface="ＭＳ Ｐゴシック" pitchFamily="34" charset="-128"/>
              </a:rPr>
              <a:t> entity with ID  22222 and phone numbers 456-7890 and 123-4567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Primary key ?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Foreign key? 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TW" sz="2400" dirty="0">
                <a:ea typeface="ＭＳ Ｐゴシック" pitchFamily="34" charset="-128"/>
              </a:rPr>
              <a:t> </a:t>
            </a:r>
          </a:p>
          <a:p>
            <a:pPr lvl="3">
              <a:defRPr/>
            </a:pPr>
            <a:endParaRPr lang="en-US" altLang="zh-TW" sz="2400" dirty="0">
              <a:ea typeface="ＭＳ Ｐゴシック" pitchFamily="3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5747"/>
              </p:ext>
            </p:extLst>
          </p:nvPr>
        </p:nvGraphicFramePr>
        <p:xfrm>
          <a:off x="4422913" y="4890053"/>
          <a:ext cx="3356114" cy="114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57">
                  <a:extLst>
                    <a:ext uri="{9D8B030D-6E8A-4147-A177-3AD203B41FA5}">
                      <a16:colId xmlns:a16="http://schemas.microsoft.com/office/drawing/2014/main" val="2186174373"/>
                    </a:ext>
                  </a:extLst>
                </a:gridCol>
                <a:gridCol w="1678057">
                  <a:extLst>
                    <a:ext uri="{9D8B030D-6E8A-4147-A177-3AD203B41FA5}">
                      <a16:colId xmlns:a16="http://schemas.microsoft.com/office/drawing/2014/main" val="391343747"/>
                    </a:ext>
                  </a:extLst>
                </a:gridCol>
              </a:tblGrid>
              <a:tr h="4000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0070C0"/>
                          </a:solidFill>
                        </a:rPr>
                        <a:t>Phone_num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22222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456-7890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1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22222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123-4567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635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814513"/>
            <a:ext cx="8081962" cy="239395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ea typeface="ＭＳ Ｐゴシック" pitchFamily="34" charset="-128"/>
              </a:rPr>
              <a:t>Which one is multi-valued attribute? 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對應的表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(relation)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應該有哪些屬性欄位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primary key?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609413" y="3583214"/>
            <a:ext cx="5095861" cy="2658120"/>
            <a:chOff x="1923" y="2275"/>
            <a:chExt cx="3034" cy="156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70" t="59744" r="-1482" b="19835"/>
            <a:stretch/>
          </p:blipFill>
          <p:spPr bwMode="auto">
            <a:xfrm>
              <a:off x="4039" y="2423"/>
              <a:ext cx="918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923" y="2275"/>
              <a:ext cx="371" cy="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847404" y="3295275"/>
            <a:ext cx="504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time_slot</a:t>
            </a:r>
            <a:r>
              <a:rPr lang="en-US" altLang="zh-TW" b="1" dirty="0"/>
              <a:t>( </a:t>
            </a:r>
            <a:r>
              <a:rPr lang="en-US" altLang="zh-TW" b="1" u="sng" dirty="0" err="1"/>
              <a:t>time_slot_id</a:t>
            </a:r>
            <a:r>
              <a:rPr lang="en-US" altLang="zh-TW" b="1" u="sng" dirty="0"/>
              <a:t>, day, </a:t>
            </a:r>
            <a:r>
              <a:rPr lang="en-US" altLang="zh-TW" b="1" u="sng" dirty="0" err="1"/>
              <a:t>start_time</a:t>
            </a:r>
            <a:r>
              <a:rPr lang="en-US" altLang="zh-TW" b="1" dirty="0"/>
              <a:t>, </a:t>
            </a:r>
            <a:r>
              <a:rPr lang="en-US" altLang="zh-TW" b="1" dirty="0" err="1"/>
              <a:t>end_time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61432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8972" y="1217312"/>
            <a:ext cx="3135086" cy="49037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解釋原來的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ER_diagram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請修改限制為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shopping_basket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一定對應到唯一的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customer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一本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book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一定至少有一個且可多個出版商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一本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book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一定至少有一個且最多一個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author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產生對應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relations 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1332455"/>
            <a:ext cx="5239658" cy="467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7EA14-2797-4F96-B74B-D300C4C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E3DE5-DCD9-4D41-B15D-242F087A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1.p.27</a:t>
            </a:r>
          </a:p>
          <a:p>
            <a:r>
              <a:rPr lang="en-US" altLang="zh-TW" dirty="0"/>
              <a:t>2.p.29</a:t>
            </a:r>
          </a:p>
          <a:p>
            <a:r>
              <a:rPr lang="en-US" altLang="zh-TW" dirty="0"/>
              <a:t>3.p.44 payment date</a:t>
            </a:r>
            <a:r>
              <a:rPr lang="zh-TW" altLang="en-US" dirty="0"/>
              <a:t>也是</a:t>
            </a:r>
            <a:r>
              <a:rPr lang="en-US" altLang="zh-TW" dirty="0"/>
              <a:t>discriminator?</a:t>
            </a:r>
          </a:p>
          <a:p>
            <a:r>
              <a:rPr lang="en-US" altLang="zh-TW" dirty="0"/>
              <a:t>4.p.57-p.58 one to one </a:t>
            </a:r>
            <a:r>
              <a:rPr lang="en-US" altLang="zh-TW"/>
              <a:t>relation?</a:t>
            </a:r>
            <a:endParaRPr lang="en-US" altLang="zh-TW" dirty="0"/>
          </a:p>
          <a:p>
            <a:r>
              <a:rPr lang="en-US" altLang="zh-TW" dirty="0"/>
              <a:t>5.p.60</a:t>
            </a:r>
            <a:r>
              <a:rPr lang="zh-TW" altLang="en-US" dirty="0"/>
              <a:t>的意思應該是一筆交易只會被一個</a:t>
            </a:r>
            <a:r>
              <a:rPr lang="en-US" altLang="zh-TW" dirty="0"/>
              <a:t>account </a:t>
            </a:r>
            <a:r>
              <a:rPr lang="zh-TW" altLang="en-US" dirty="0"/>
              <a:t>執行而非一天限定一筆交易吧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6.p.61</a:t>
            </a:r>
          </a:p>
        </p:txBody>
      </p:sp>
    </p:spTree>
    <p:extLst>
      <p:ext uri="{BB962C8B-B14F-4D97-AF65-F5344CB8AC3E}">
        <p14:creationId xmlns:p14="http://schemas.microsoft.com/office/powerpoint/2010/main" val="121776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decide which attributes are </a:t>
            </a:r>
            <a:r>
              <a:rPr lang="en-US" altLang="zh-TW" dirty="0" err="1"/>
              <a:t>superkeys</a:t>
            </a:r>
            <a:r>
              <a:rPr lang="en-US" altLang="zh-TW" dirty="0"/>
              <a:t>/candidate keys of the table.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ID, SSN, Name, </a:t>
            </a:r>
            <a:r>
              <a:rPr lang="en-US" altLang="zh-TW" dirty="0" err="1"/>
              <a:t>Name+Address</a:t>
            </a:r>
            <a:r>
              <a:rPr lang="en-US" altLang="zh-TW" dirty="0"/>
              <a:t>, </a:t>
            </a:r>
            <a:r>
              <a:rPr lang="en-US" altLang="zh-TW" dirty="0" err="1"/>
              <a:t>ID+Phone</a:t>
            </a:r>
            <a:r>
              <a:rPr lang="en-US" altLang="zh-TW" dirty="0"/>
              <a:t>, Phone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6" y="1875385"/>
            <a:ext cx="7393937" cy="16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E-R Diagrams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55663" y="3494088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400" dirty="0">
                <a:solidFill>
                  <a:srgbClr val="FF0000"/>
                </a:solidFill>
              </a:rPr>
              <a:t>Rectangles</a:t>
            </a:r>
            <a:r>
              <a:rPr lang="en-US" altLang="zh-TW" sz="2400" dirty="0"/>
              <a:t> represent </a:t>
            </a:r>
            <a:r>
              <a:rPr lang="en-US" altLang="zh-TW" sz="2400" dirty="0">
                <a:solidFill>
                  <a:srgbClr val="FF0000"/>
                </a:solidFill>
              </a:rPr>
              <a:t>entity sets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Attributes</a:t>
            </a:r>
            <a:r>
              <a:rPr lang="en-US" altLang="zh-TW" sz="2400" dirty="0"/>
              <a:t> listed </a:t>
            </a:r>
            <a:r>
              <a:rPr lang="en-US" altLang="zh-TW" sz="2400" dirty="0">
                <a:solidFill>
                  <a:srgbClr val="00B050"/>
                </a:solidFill>
              </a:rPr>
              <a:t>inside</a:t>
            </a:r>
            <a:r>
              <a:rPr lang="en-US" altLang="zh-TW" sz="2400" dirty="0"/>
              <a:t> entity rectangle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Underline</a:t>
            </a:r>
            <a:r>
              <a:rPr lang="en-US" altLang="zh-TW" sz="2400" dirty="0"/>
              <a:t> indicates </a:t>
            </a:r>
            <a:r>
              <a:rPr lang="en-US" altLang="zh-TW" sz="2400" dirty="0">
                <a:solidFill>
                  <a:srgbClr val="7030A0"/>
                </a:solidFill>
              </a:rPr>
              <a:t>primary key </a:t>
            </a:r>
            <a:r>
              <a:rPr lang="en-US" altLang="zh-TW" sz="2400" dirty="0"/>
              <a:t>attributes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8"/>
          <a:stretch/>
        </p:blipFill>
        <p:spPr bwMode="auto">
          <a:xfrm>
            <a:off x="1394052" y="1501775"/>
            <a:ext cx="1929719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8"/>
          <a:stretch/>
        </p:blipFill>
        <p:spPr bwMode="auto">
          <a:xfrm>
            <a:off x="5034076" y="1501775"/>
            <a:ext cx="189162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0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965200"/>
            <a:ext cx="7966075" cy="5391150"/>
          </a:xfrm>
        </p:spPr>
        <p:txBody>
          <a:bodyPr/>
          <a:lstStyle/>
          <a:p>
            <a:r>
              <a:rPr lang="en-US" altLang="zh-TW" sz="2200" dirty="0"/>
              <a:t>An entity is represented by a set of attributes</a:t>
            </a:r>
          </a:p>
          <a:p>
            <a:pPr lvl="1"/>
            <a:r>
              <a:rPr lang="en-US" altLang="zh-TW" sz="2200" dirty="0"/>
              <a:t>Example: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/>
              <a:t>     	</a:t>
            </a:r>
            <a:r>
              <a:rPr lang="en-US" altLang="zh-TW" sz="2200" i="1" dirty="0"/>
              <a:t>instructor = </a:t>
            </a:r>
            <a:r>
              <a:rPr lang="en-US" altLang="zh-TW" sz="2200" dirty="0"/>
              <a:t>(</a:t>
            </a:r>
            <a:r>
              <a:rPr lang="en-US" altLang="zh-TW" sz="2200" i="1" dirty="0"/>
              <a:t>ID, name, street, city, salary </a:t>
            </a:r>
            <a:r>
              <a:rPr lang="en-US" altLang="zh-TW" sz="2200" dirty="0"/>
              <a:t>)</a:t>
            </a:r>
            <a:br>
              <a:rPr lang="en-US" altLang="zh-TW" sz="2200" i="1" dirty="0"/>
            </a:br>
            <a:r>
              <a:rPr lang="en-US" altLang="zh-TW" sz="2200" i="1" dirty="0"/>
              <a:t>	course= </a:t>
            </a:r>
            <a:r>
              <a:rPr lang="en-US" altLang="zh-TW" sz="2200" dirty="0"/>
              <a:t>(</a:t>
            </a:r>
            <a:r>
              <a:rPr lang="en-US" altLang="zh-TW" sz="2200" i="1" dirty="0" err="1"/>
              <a:t>course_id</a:t>
            </a:r>
            <a:r>
              <a:rPr lang="en-US" altLang="zh-TW" sz="2200" i="1" dirty="0"/>
              <a:t>, title, credits</a:t>
            </a:r>
            <a:r>
              <a:rPr lang="en-US" altLang="zh-TW" sz="2200" dirty="0"/>
              <a:t>)</a:t>
            </a:r>
            <a:endParaRPr lang="en-US" altLang="zh-TW" sz="2200" i="1" dirty="0">
              <a:solidFill>
                <a:schemeClr val="tx2"/>
              </a:solidFill>
            </a:endParaRPr>
          </a:p>
          <a:p>
            <a:r>
              <a:rPr lang="en-US" altLang="zh-TW" sz="2200" b="1" dirty="0">
                <a:solidFill>
                  <a:srgbClr val="000099"/>
                </a:solidFill>
              </a:rPr>
              <a:t>Domain</a:t>
            </a:r>
            <a:r>
              <a:rPr lang="en-US" altLang="zh-TW" sz="2200" dirty="0"/>
              <a:t> – the set of permitted values for each attribute </a:t>
            </a:r>
          </a:p>
          <a:p>
            <a:endParaRPr lang="en-US" altLang="zh-TW" sz="2200" dirty="0"/>
          </a:p>
          <a:p>
            <a:r>
              <a:rPr lang="en-US" altLang="zh-TW" sz="2200" dirty="0"/>
              <a:t>Attribute types:</a:t>
            </a:r>
          </a:p>
          <a:p>
            <a:pPr lvl="1"/>
            <a:r>
              <a:rPr lang="en-US" altLang="zh-TW" sz="2200" b="1" dirty="0">
                <a:solidFill>
                  <a:srgbClr val="000099"/>
                </a:solidFill>
              </a:rPr>
              <a:t>Simple</a:t>
            </a:r>
            <a:r>
              <a:rPr lang="en-US" altLang="zh-TW" sz="2200" dirty="0"/>
              <a:t> and </a:t>
            </a:r>
            <a:r>
              <a:rPr lang="en-US" altLang="zh-TW" sz="2200" b="1" dirty="0">
                <a:solidFill>
                  <a:srgbClr val="000099"/>
                </a:solidFill>
              </a:rPr>
              <a:t>composite</a:t>
            </a:r>
            <a:r>
              <a:rPr lang="en-US" altLang="zh-TW" sz="2200" dirty="0"/>
              <a:t> attributes.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31919</TotalTime>
  <Words>2646</Words>
  <Application>Microsoft Office PowerPoint</Application>
  <PresentationFormat>如螢幕大小 (4:3)</PresentationFormat>
  <Paragraphs>468</Paragraphs>
  <Slides>66</Slides>
  <Notes>53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  <vt:variant>
        <vt:lpstr>自訂放映</vt:lpstr>
      </vt:variant>
      <vt:variant>
        <vt:i4>1</vt:i4>
      </vt:variant>
    </vt:vector>
  </HeadingPairs>
  <TitlesOfParts>
    <vt:vector size="76" baseType="lpstr">
      <vt:lpstr>MS PGothic</vt:lpstr>
      <vt:lpstr>標楷體</vt:lpstr>
      <vt:lpstr>Arial</vt:lpstr>
      <vt:lpstr>Helvetica</vt:lpstr>
      <vt:lpstr>Monotype Sorts</vt:lpstr>
      <vt:lpstr>Symbol</vt:lpstr>
      <vt:lpstr>Times New Roman</vt:lpstr>
      <vt:lpstr>Webdings</vt:lpstr>
      <vt:lpstr>2_db-5-grey</vt:lpstr>
      <vt:lpstr>Chapter 7:  Entity-Relationship Model</vt:lpstr>
      <vt:lpstr>Chapter 7:  Entity-Relationship Model</vt:lpstr>
      <vt:lpstr>Design Process</vt:lpstr>
      <vt:lpstr>Modeling</vt:lpstr>
      <vt:lpstr>Entity Sets instructor and student</vt:lpstr>
      <vt:lpstr>Keys</vt:lpstr>
      <vt:lpstr>Practice Time</vt:lpstr>
      <vt:lpstr>E-R Diagrams</vt:lpstr>
      <vt:lpstr>Attributes</vt:lpstr>
      <vt:lpstr>Composite Attributes</vt:lpstr>
      <vt:lpstr>Attributes</vt:lpstr>
      <vt:lpstr>Entity With Composite, Multivalued, and Derived Attributes</vt:lpstr>
      <vt:lpstr>Relationship Sets</vt:lpstr>
      <vt:lpstr>Relationship Set advisor</vt:lpstr>
      <vt:lpstr>E-R Diagrams</vt:lpstr>
      <vt:lpstr>Relationship Sets (Cont.)</vt:lpstr>
      <vt:lpstr>Relationship Sets with Attributes</vt:lpstr>
      <vt:lpstr>Degree of a Relationship Set</vt:lpstr>
      <vt:lpstr>E-R Diagram with a Ternary Relationship</vt:lpstr>
      <vt:lpstr>Mapping Cardinality Constraints</vt:lpstr>
      <vt:lpstr>Mapping Cardinalities</vt:lpstr>
      <vt:lpstr>One-to-One Relationship</vt:lpstr>
      <vt:lpstr>One-to-Many Relationship</vt:lpstr>
      <vt:lpstr>Mapping Cardinalities </vt:lpstr>
      <vt:lpstr>Many-to-One Relationships</vt:lpstr>
      <vt:lpstr>Many-to-Many Relationship</vt:lpstr>
      <vt:lpstr>Alternative Notation for Cardinality Limits</vt:lpstr>
      <vt:lpstr>Keys for Relationship Sets</vt:lpstr>
      <vt:lpstr>Keys for Relationship Sets</vt:lpstr>
      <vt:lpstr>Redundant Attributes</vt:lpstr>
      <vt:lpstr>Participation of an Entity Set in a Relationship Set</vt:lpstr>
      <vt:lpstr>Total Participation Relationship</vt:lpstr>
      <vt:lpstr>Partial Participation Relationship</vt:lpstr>
      <vt:lpstr>E-R Diagram for a University Enterprise</vt:lpstr>
      <vt:lpstr>Roles</vt:lpstr>
      <vt:lpstr>Cardinality Constraints on Ternary Relationship</vt:lpstr>
      <vt:lpstr>E-R Diagram with a Ternary Relationship</vt:lpstr>
      <vt:lpstr>Practice Time</vt:lpstr>
      <vt:lpstr>Weak Entity Sets</vt:lpstr>
      <vt:lpstr>Weak Entity Sets (Cont.)</vt:lpstr>
      <vt:lpstr>Weak Entity Sets</vt:lpstr>
      <vt:lpstr>Weak Entity Sets</vt:lpstr>
      <vt:lpstr>Practice Time</vt:lpstr>
      <vt:lpstr>Practice Time</vt:lpstr>
      <vt:lpstr>E-R Diagram for a University Enterprise</vt:lpstr>
      <vt:lpstr>E-R Diagram for a University Enterprise</vt:lpstr>
      <vt:lpstr>E-R Diagram for a University Enterprise</vt:lpstr>
      <vt:lpstr>PowerPoint 簡報</vt:lpstr>
      <vt:lpstr>E-R Diagram for a University Enterprise</vt:lpstr>
      <vt:lpstr>Reduction to Relational Schemas part 1</vt:lpstr>
      <vt:lpstr>Reduction to Relation Schemas</vt:lpstr>
      <vt:lpstr>Representing Entity Sets With Simple Attributes</vt:lpstr>
      <vt:lpstr>Representing Relationship Sets</vt:lpstr>
      <vt:lpstr>Practice Time</vt:lpstr>
      <vt:lpstr>Representing Relationship Sets</vt:lpstr>
      <vt:lpstr>Practice Time</vt:lpstr>
      <vt:lpstr>Representing Relationship Sets</vt:lpstr>
      <vt:lpstr>Representing Relationship Sets</vt:lpstr>
      <vt:lpstr>Representing Weak Entity Sets</vt:lpstr>
      <vt:lpstr>Practice Time</vt:lpstr>
      <vt:lpstr>Representing Weak Entity Sets</vt:lpstr>
      <vt:lpstr>Composite and Multivalued Attributes</vt:lpstr>
      <vt:lpstr>Composite and Multivalued Attributes</vt:lpstr>
      <vt:lpstr>Practice Time</vt:lpstr>
      <vt:lpstr>Practice Time</vt:lpstr>
      <vt:lpstr>PowerPoint 簡報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458</cp:revision>
  <cp:lastPrinted>2005-01-10T21:51:57Z</cp:lastPrinted>
  <dcterms:created xsi:type="dcterms:W3CDTF">2009-12-21T15:40:15Z</dcterms:created>
  <dcterms:modified xsi:type="dcterms:W3CDTF">2021-05-29T17:09:37Z</dcterms:modified>
</cp:coreProperties>
</file>