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9" r:id="rId4"/>
    <p:sldId id="393" r:id="rId5"/>
    <p:sldId id="261" r:id="rId6"/>
    <p:sldId id="355" r:id="rId7"/>
    <p:sldId id="262" r:id="rId8"/>
    <p:sldId id="263" r:id="rId9"/>
    <p:sldId id="356" r:id="rId10"/>
    <p:sldId id="264" r:id="rId11"/>
    <p:sldId id="394" r:id="rId12"/>
    <p:sldId id="266" r:id="rId13"/>
    <p:sldId id="357" r:id="rId14"/>
    <p:sldId id="377" r:id="rId15"/>
    <p:sldId id="379" r:id="rId16"/>
    <p:sldId id="384" r:id="rId17"/>
    <p:sldId id="385" r:id="rId18"/>
    <p:sldId id="382" r:id="rId19"/>
    <p:sldId id="383" r:id="rId20"/>
    <p:sldId id="360" r:id="rId21"/>
    <p:sldId id="361" r:id="rId22"/>
    <p:sldId id="363" r:id="rId23"/>
    <p:sldId id="364" r:id="rId24"/>
    <p:sldId id="365" r:id="rId25"/>
    <p:sldId id="387" r:id="rId26"/>
    <p:sldId id="388" r:id="rId27"/>
    <p:sldId id="386" r:id="rId28"/>
    <p:sldId id="366" r:id="rId29"/>
    <p:sldId id="367" r:id="rId30"/>
    <p:sldId id="368" r:id="rId31"/>
    <p:sldId id="392" r:id="rId32"/>
    <p:sldId id="369" r:id="rId33"/>
    <p:sldId id="370" r:id="rId34"/>
    <p:sldId id="372" r:id="rId35"/>
    <p:sldId id="371" r:id="rId36"/>
    <p:sldId id="373" r:id="rId37"/>
    <p:sldId id="374" r:id="rId38"/>
    <p:sldId id="375" r:id="rId39"/>
    <p:sldId id="376" r:id="rId40"/>
    <p:sldId id="390" r:id="rId41"/>
    <p:sldId id="395" r:id="rId42"/>
  </p:sldIdLst>
  <p:sldSz cx="9144000" cy="6858000" type="screen4x3"/>
  <p:notesSz cx="6997700" cy="9283700"/>
  <p:custShowLst>
    <p:custShow name="Custom Show 1" id="0">
      <p:sldLst>
        <p:sld r:id="rId6"/>
        <p:sld r:id="rId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67420" autoAdjust="0"/>
  </p:normalViewPr>
  <p:slideViewPr>
    <p:cSldViewPr snapToGrid="0">
      <p:cViewPr varScale="1">
        <p:scale>
          <a:sx n="45" d="100"/>
          <a:sy n="45" d="100"/>
        </p:scale>
        <p:origin x="1880" y="5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18187BE-9126-43DE-8BD4-06952053F2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446B1B4-575C-4363-83E5-7734A2B0DA5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zht/%E8%A9%9E%E5%85%B8/%E8%8B%B1%E8%AA%9E/christian" TargetMode="External"/><Relationship Id="rId3" Type="http://schemas.openxmlformats.org/officeDocument/2006/relationships/hyperlink" Target="https://dictionary.cambridge.org/zht/%E8%A9%9E%E5%85%B8/%E8%8B%B1%E8%AA%9E/related" TargetMode="External"/><Relationship Id="rId7" Type="http://schemas.openxmlformats.org/officeDocument/2006/relationships/hyperlink" Target="https://dictionary.cambridge.org/zht/%E8%A9%9E%E5%85%B8/%E8%8B%B1%E8%AA%9E/especially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zht/%E8%A9%9E%E5%85%B8/%E8%8B%B1%E8%AA%9E/law" TargetMode="External"/><Relationship Id="rId5" Type="http://schemas.openxmlformats.org/officeDocument/2006/relationships/hyperlink" Target="https://dictionary.cambridge.org/zht/%E8%A9%9E%E5%85%B8/%E8%8B%B1%E8%AA%9E/principle" TargetMode="External"/><Relationship Id="rId4" Type="http://schemas.openxmlformats.org/officeDocument/2006/relationships/hyperlink" Target="https://dictionary.cambridge.org/zht/%E8%A9%9E%E5%85%B8/%E8%8B%B1%E8%AA%9E/rule" TargetMode="External"/><Relationship Id="rId9" Type="http://schemas.openxmlformats.org/officeDocument/2006/relationships/hyperlink" Target="https://dictionary.cambridge.org/zht/%E8%A9%9E%E5%85%B8/%E8%8B%B1%E8%AA%9E/a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zht/%E8%A9%9E%E5%85%B8/%E8%8B%B1%E8%AA%9E/directly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ictionary.cambridge.org/zht/%E8%A9%9E%E5%85%B8/%E8%8B%B1%E8%AA%9E/related" TargetMode="External"/><Relationship Id="rId4" Type="http://schemas.openxmlformats.org/officeDocument/2006/relationships/hyperlink" Target="https://dictionary.cambridge.org/zht/%E8%A9%9E%E5%85%B8/%E8%8B%B1%E8%AA%9E/connected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zht/%E8%A9%9E%E5%85%B8/%E8%8B%B1%E8%AA%9E/christian" TargetMode="External"/><Relationship Id="rId3" Type="http://schemas.openxmlformats.org/officeDocument/2006/relationships/hyperlink" Target="https://dictionary.cambridge.org/zht/%E8%A9%9E%E5%85%B8/%E8%8B%B1%E8%AA%9E/related" TargetMode="External"/><Relationship Id="rId7" Type="http://schemas.openxmlformats.org/officeDocument/2006/relationships/hyperlink" Target="https://dictionary.cambridge.org/zht/%E8%A9%9E%E5%85%B8/%E8%8B%B1%E8%AA%9E/especially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zht/%E8%A9%9E%E5%85%B8/%E8%8B%B1%E8%AA%9E/law" TargetMode="External"/><Relationship Id="rId5" Type="http://schemas.openxmlformats.org/officeDocument/2006/relationships/hyperlink" Target="https://dictionary.cambridge.org/zht/%E8%A9%9E%E5%85%B8/%E8%8B%B1%E8%AA%9E/principle" TargetMode="External"/><Relationship Id="rId4" Type="http://schemas.openxmlformats.org/officeDocument/2006/relationships/hyperlink" Target="https://dictionary.cambridge.org/zht/%E8%A9%9E%E5%85%B8/%E8%8B%B1%E8%AA%9E/rule" TargetMode="External"/><Relationship Id="rId9" Type="http://schemas.openxmlformats.org/officeDocument/2006/relationships/hyperlink" Target="https://dictionary.cambridge.org/zht/%E8%A9%9E%E5%85%B8/%E8%8B%B1%E8%AA%9E/ame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EDAFB0-C596-4E0B-94FD-D89E89D62735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C133FB2-00B7-44B6-AA60-919F40F41825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D5A18E-DEBB-4367-B139-D2919C584AB5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8C86A8B-951B-4971-A597-9DD6CF441C55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不成立</a:t>
            </a:r>
            <a:r>
              <a:rPr lang="en-US" altLang="zh-TW" dirty="0"/>
              <a:t>,</a:t>
            </a:r>
            <a:r>
              <a:rPr lang="zh-TW" altLang="en-US" dirty="0"/>
              <a:t>因為不能只用表來定</a:t>
            </a:r>
            <a:r>
              <a:rPr lang="en-US" altLang="zh-TW" dirty="0"/>
              <a:t>,</a:t>
            </a:r>
            <a:r>
              <a:rPr lang="zh-TW" altLang="en-US" dirty="0"/>
              <a:t>在不同大樓可能會有同樣</a:t>
            </a:r>
            <a:r>
              <a:rPr lang="en-US" altLang="zh-TW" dirty="0"/>
              <a:t>room number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6B1B4-575C-4363-83E5-7734A2B0DA5A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254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807207-6CE7-42CC-9401-0E5539AD65CB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1C9C0C-3D5B-4AE7-804F-7641989E62B4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3950216-E510-49C2-9778-7850AE71D7AA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superset-</a:t>
            </a:r>
            <a:r>
              <a:rPr lang="zh-TW" altLang="en-US"/>
              <a:t>母集</a:t>
            </a:r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9D2A41-941C-4ED1-9353-A67A50F54C6E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反身、擴增、遞移</a:t>
            </a:r>
            <a:endParaRPr lang="en-US" altLang="zh-TW"/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axiom-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公理</a:t>
            </a:r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F5997A-1795-4C5A-B261-0F78D4D25C42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C35CA9-F0FD-42FB-B3AE-B1C71E3AD11E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z="1200">
                <a:ea typeface="+mn-ea"/>
              </a:rPr>
              <a:t>聯集、分解、虛遞移</a:t>
            </a:r>
            <a:endParaRPr lang="en-US" altLang="zh-TW" sz="1200">
              <a:ea typeface="+mn-ea"/>
            </a:endParaRPr>
          </a:p>
          <a:p>
            <a:r>
              <a:rPr lang="en-US" altLang="zh-TW" sz="1200">
                <a:ea typeface="+mn-ea"/>
              </a:rPr>
              <a:t>Additional-</a:t>
            </a:r>
            <a:r>
              <a:rPr lang="zh-TW" altLang="en-US" sz="1200">
                <a:ea typeface="+mn-ea"/>
              </a:rPr>
              <a:t>額外的</a:t>
            </a:r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21976A9-4980-4535-8459-21D5257C9383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26B7FF-8899-4647-9407-92910D1E1C98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F5B2E7-163A-4F26-BF8F-3FC7B63C6136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2C21DA3-4C2F-4749-B651-132DCF9A0914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82609D8-9693-4D49-9BB6-7660D2E37533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BCGHI</a:t>
            </a:r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04C66C7-6704-4971-B3D5-009AF4ACCDF8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D57EF1-CAAB-4583-9161-3A7C37A65CA2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36B7F58-8FDE-4696-8DBB-23EB4E1235A3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5E6073F-5DC0-4FC4-89C8-B87430A7E59F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abce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6B1B4-575C-4363-83E5-7734A2B0DA5A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5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181D6DF-679E-4FC4-9888-4D29ECCD3D3A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>
                <a:ea typeface="+mn-ea"/>
              </a:rPr>
              <a:t>RHS-right hand side</a:t>
            </a:r>
          </a:p>
          <a:p>
            <a:r>
              <a:rPr lang="en-US" altLang="zh-TW" sz="1200">
                <a:ea typeface="+mn-ea"/>
              </a:rPr>
              <a:t>LHS-left hand side</a:t>
            </a:r>
            <a:endParaRPr lang="en-US" altLang="zh-TW" sz="1200" b="0" i="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canonical-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rela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related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to a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ru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princi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principle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or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la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law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7" tooltip="especial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especially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the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8" tooltip="Christ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Christian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9" tooltip="Chur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Church</a:t>
            </a:r>
            <a:endParaRPr lang="zh-TW" altLang="zh-TW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BA2272E-D6FD-45CA-B2A9-1801746EE194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B1F182F-36A9-4D01-9BCE-CECB316AA4AA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extraneous-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irect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directly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connec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connected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with or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rela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related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to something:</a:t>
            </a:r>
            <a:endParaRPr lang="zh-TW" altLang="zh-TW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FB710A8-CB65-4472-9B30-CE208B9D60A1}" type="slidenum">
              <a:rPr lang="en-US" altLang="zh-TW" sz="1200"/>
              <a:pPr/>
              <a:t>34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看左邊</a:t>
            </a:r>
            <a:r>
              <a:rPr lang="en-US" altLang="zh-TW"/>
              <a:t>(LHS)</a:t>
            </a:r>
            <a:r>
              <a:rPr lang="zh-TW" altLang="en-US"/>
              <a:t>之</a:t>
            </a:r>
            <a:r>
              <a:rPr lang="en-US" altLang="zh-TW"/>
              <a:t>attribute</a:t>
            </a:r>
            <a:r>
              <a:rPr lang="zh-TW" altLang="en-US"/>
              <a:t>是否是</a:t>
            </a:r>
            <a:r>
              <a:rPr lang="en-US" altLang="zh-TW">
                <a:ea typeface="新細明體" charset="-120"/>
              </a:rPr>
              <a:t>Extraneous:</a:t>
            </a:r>
          </a:p>
          <a:p>
            <a:r>
              <a:rPr lang="zh-TW" altLang="en-US"/>
              <a:t>法一</a:t>
            </a:r>
            <a:r>
              <a:rPr lang="en-US" altLang="zh-TW"/>
              <a:t>:</a:t>
            </a:r>
            <a:r>
              <a:rPr lang="en-US" altLang="zh-TW" sz="1200">
                <a:ea typeface="新細明體" charset="-120"/>
                <a:sym typeface="Greek Symbols" pitchFamily="18" charset="2"/>
              </a:rPr>
              <a:t>compute ({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} </a:t>
            </a:r>
            <a:r>
              <a:rPr lang="en-US" altLang="zh-TW" sz="1200">
                <a:ea typeface="新細明體" charset="-120"/>
                <a:sym typeface="Greek Symbols" pitchFamily="18" charset="2"/>
              </a:rPr>
              <a:t>– A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)</a:t>
            </a:r>
            <a:r>
              <a:rPr lang="en-US" altLang="zh-TW" sz="1200" baseline="30000">
                <a:ea typeface="新細明體" charset="-120"/>
                <a:sym typeface="Symbol" pitchFamily="18" charset="2"/>
              </a:rPr>
              <a:t>+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 ,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並看其是否包含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(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是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-&gt;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為</a:t>
            </a:r>
            <a:r>
              <a:rPr lang="en-US" altLang="zh-TW" sz="1200">
                <a:ea typeface="新細明體" charset="-120"/>
                <a:sym typeface="Monotype Sorts" charset="2"/>
              </a:rPr>
              <a:t>extraneous,</a:t>
            </a:r>
            <a:r>
              <a:rPr lang="zh-TW" altLang="en-US" sz="1200">
                <a:ea typeface="新細明體" charset="-120"/>
                <a:sym typeface="Monotype Sorts" charset="2"/>
              </a:rPr>
              <a:t>否</a:t>
            </a:r>
            <a:r>
              <a:rPr lang="en-US" altLang="zh-TW" sz="1200">
                <a:ea typeface="新細明體" charset="-120"/>
                <a:sym typeface="Monotype Sorts" charset="2"/>
              </a:rPr>
              <a:t>-&gt;</a:t>
            </a:r>
            <a:r>
              <a:rPr lang="zh-TW" altLang="en-US" sz="1200">
                <a:ea typeface="新細明體" charset="-120"/>
                <a:sym typeface="Monotype Sorts" charset="2"/>
              </a:rPr>
              <a:t>不為</a:t>
            </a:r>
            <a:r>
              <a:rPr lang="en-US" altLang="zh-TW" sz="1200">
                <a:ea typeface="新細明體" charset="-120"/>
                <a:sym typeface="Monotype Sorts" charset="2"/>
              </a:rPr>
              <a:t>extraneous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ea typeface="新細明體" charset="-120"/>
                <a:sym typeface="Symbol" pitchFamily="18" charset="2"/>
              </a:rPr>
              <a:t>法二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: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去掉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A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屬性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,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看其他</a:t>
            </a:r>
            <a:r>
              <a:rPr lang="en-US" altLang="zh-TW" sz="1200">
                <a:ea typeface="新細明體" charset="-120"/>
              </a:rPr>
              <a:t>functional dependency </a:t>
            </a:r>
            <a:r>
              <a:rPr lang="zh-TW" altLang="en-US" sz="1200">
                <a:ea typeface="新細明體" charset="-120"/>
              </a:rPr>
              <a:t>是否可推到剩餘之</a:t>
            </a:r>
            <a:r>
              <a:rPr lang="en-US" altLang="zh-TW" sz="1200">
                <a:ea typeface="新細明體" charset="-120"/>
              </a:rPr>
              <a:t>functional dependency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(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可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-&gt;</a:t>
            </a:r>
            <a:r>
              <a:rPr lang="zh-TW" altLang="en-US" sz="1200">
                <a:ea typeface="新細明體" charset="-120"/>
                <a:sym typeface="Symbol" pitchFamily="18" charset="2"/>
              </a:rPr>
              <a:t>為</a:t>
            </a:r>
            <a:r>
              <a:rPr lang="en-US" altLang="zh-TW" sz="1200">
                <a:ea typeface="新細明體" charset="-120"/>
                <a:sym typeface="Monotype Sorts" charset="2"/>
              </a:rPr>
              <a:t>extraneous,</a:t>
            </a:r>
            <a:r>
              <a:rPr lang="zh-TW" altLang="en-US" sz="1200">
                <a:ea typeface="新細明體" charset="-120"/>
                <a:sym typeface="Monotype Sorts" charset="2"/>
              </a:rPr>
              <a:t>不可</a:t>
            </a:r>
            <a:r>
              <a:rPr lang="en-US" altLang="zh-TW" sz="1200">
                <a:ea typeface="新細明體" charset="-120"/>
                <a:sym typeface="Monotype Sorts" charset="2"/>
              </a:rPr>
              <a:t>-&gt;</a:t>
            </a:r>
            <a:r>
              <a:rPr lang="zh-TW" altLang="en-US" sz="1200">
                <a:ea typeface="新細明體" charset="-120"/>
                <a:sym typeface="Monotype Sorts" charset="2"/>
              </a:rPr>
              <a:t>不為</a:t>
            </a:r>
            <a:r>
              <a:rPr lang="en-US" altLang="zh-TW" sz="1200">
                <a:ea typeface="新細明體" charset="-120"/>
                <a:sym typeface="Monotype Sorts" charset="2"/>
              </a:rPr>
              <a:t>extraneous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)</a:t>
            </a:r>
          </a:p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看右邊</a:t>
            </a:r>
            <a:r>
              <a:rPr lang="en-US" altLang="zh-TW"/>
              <a:t>(RHS)</a:t>
            </a:r>
            <a:r>
              <a:rPr lang="zh-TW" altLang="en-US"/>
              <a:t>之</a:t>
            </a:r>
            <a:r>
              <a:rPr lang="en-US" altLang="zh-TW"/>
              <a:t>attribute</a:t>
            </a:r>
            <a:r>
              <a:rPr lang="zh-TW" altLang="en-US"/>
              <a:t>是否是</a:t>
            </a:r>
            <a:r>
              <a:rPr lang="en-US" altLang="zh-TW">
                <a:ea typeface="新細明體" charset="-120"/>
              </a:rPr>
              <a:t>Extraneous:</a:t>
            </a:r>
          </a:p>
          <a:p>
            <a:r>
              <a:rPr lang="zh-TW" altLang="en-US"/>
              <a:t>法一</a:t>
            </a:r>
            <a:r>
              <a:rPr lang="en-US" altLang="zh-TW"/>
              <a:t>:check</a:t>
            </a:r>
            <a:r>
              <a:rPr lang="zh-TW" altLang="en-US"/>
              <a:t> </a:t>
            </a:r>
            <a:r>
              <a:rPr lang="en-US" altLang="zh-TW"/>
              <a:t>if</a:t>
            </a:r>
            <a:r>
              <a:rPr lang="zh-TW" altLang="en-US"/>
              <a:t> 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(</a:t>
            </a:r>
            <a:r>
              <a:rPr lang="en-US" altLang="zh-TW" sz="1200" i="1">
                <a:solidFill>
                  <a:srgbClr val="0070C0"/>
                </a:solidFill>
                <a:ea typeface="+mn-ea"/>
                <a:sym typeface="Greek Symbols" pitchFamily="18" charset="2"/>
              </a:rPr>
              <a:t>F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  – {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 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Monotype Sorts" charset="2"/>
              </a:rPr>
              <a:t> 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Symbol" panose="05050102010706020507" pitchFamily="18" charset="2"/>
              </a:rPr>
              <a:t>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} ) 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Symbol" panose="05050102010706020507" pitchFamily="18" charset="2"/>
              </a:rPr>
              <a:t> {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 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TW" sz="1200" i="1">
                <a:solidFill>
                  <a:srgbClr val="0070C0"/>
                </a:solidFill>
                <a:ea typeface="+mn-ea"/>
                <a:sym typeface="Greek Symbols" pitchFamily="18" charset="2"/>
              </a:rPr>
              <a:t>(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Symbol" panose="05050102010706020507" pitchFamily="18" charset="2"/>
              </a:rPr>
              <a:t></a:t>
            </a:r>
            <a:r>
              <a:rPr lang="en-US" altLang="zh-TW" sz="1200" i="1">
                <a:solidFill>
                  <a:srgbClr val="0070C0"/>
                </a:solidFill>
                <a:ea typeface="+mn-ea"/>
                <a:sym typeface="Greek Symbols" pitchFamily="18" charset="2"/>
              </a:rPr>
              <a:t> 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– </a:t>
            </a:r>
            <a:r>
              <a:rPr lang="en-US" altLang="zh-TW" sz="1200" i="1">
                <a:solidFill>
                  <a:srgbClr val="0070C0"/>
                </a:solidFill>
                <a:ea typeface="+mn-ea"/>
                <a:sym typeface="Greek Symbols" pitchFamily="18" charset="2"/>
              </a:rPr>
              <a:t>A</a:t>
            </a:r>
            <a:r>
              <a:rPr lang="en-US" altLang="zh-TW" sz="1200">
                <a:solidFill>
                  <a:srgbClr val="0070C0"/>
                </a:solidFill>
                <a:ea typeface="+mn-ea"/>
                <a:sym typeface="Greek Symbols" pitchFamily="18" charset="2"/>
              </a:rPr>
              <a:t>)} logically implies </a:t>
            </a:r>
            <a:r>
              <a:rPr lang="en-US" altLang="zh-TW" sz="1200" i="1">
                <a:solidFill>
                  <a:srgbClr val="0070C0"/>
                </a:solidFill>
                <a:ea typeface="+mn-ea"/>
                <a:sym typeface="Greek Symbols" pitchFamily="18" charset="2"/>
              </a:rPr>
              <a:t>F</a:t>
            </a:r>
            <a:r>
              <a:rPr lang="en-US" altLang="zh-TW" sz="1200" i="1">
                <a:ea typeface="+mn-ea"/>
                <a:sym typeface="Greek Symbols" pitchFamily="18" charset="2"/>
              </a:rPr>
              <a:t>.</a:t>
            </a:r>
          </a:p>
          <a:p>
            <a:r>
              <a:rPr lang="zh-TW" altLang="en-US" sz="1200" i="1">
                <a:ea typeface="+mn-ea"/>
                <a:sym typeface="Greek Symbols" pitchFamily="18" charset="2"/>
              </a:rPr>
              <a:t>法二</a:t>
            </a:r>
            <a:r>
              <a:rPr lang="en-US" altLang="zh-TW" sz="1200" i="1">
                <a:ea typeface="+mn-ea"/>
                <a:sym typeface="Greek Symbols" pitchFamily="18" charset="2"/>
              </a:rPr>
              <a:t>:</a:t>
            </a:r>
          </a:p>
          <a:p>
            <a:r>
              <a:rPr lang="en-US" altLang="zh-TW" sz="2400">
                <a:ea typeface="新細明體" charset="-120"/>
                <a:sym typeface="Greek Symbols" pitchFamily="18" charset="2"/>
              </a:rPr>
              <a:t>1.compute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>
                <a:ea typeface="新細明體" charset="-120"/>
                <a:sym typeface="Greek Symbols" pitchFamily="18" charset="2"/>
              </a:rPr>
              <a:t>+ 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 using only the dependencies in  </a:t>
            </a:r>
            <a:br>
              <a:rPr lang="en-US" altLang="zh-TW" sz="2400">
                <a:ea typeface="新細明體" charset="-120"/>
                <a:sym typeface="Greek Symbols" pitchFamily="18" charset="2"/>
              </a:rPr>
            </a:br>
            <a:r>
              <a:rPr lang="en-US" altLang="zh-TW" sz="2400">
                <a:ea typeface="新細明體" charset="-120"/>
                <a:sym typeface="Greek Symbols" pitchFamily="18" charset="2"/>
              </a:rPr>
              <a:t>         F’ = (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  – {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>
                <a:ea typeface="新細明體" charset="-120"/>
                <a:sym typeface="Monotype Sorts" charset="2"/>
              </a:rPr>
              <a:t>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})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 {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(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– 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A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)}, </a:t>
            </a:r>
          </a:p>
          <a:p>
            <a:r>
              <a:rPr lang="en-US" altLang="zh-TW" sz="2400">
                <a:ea typeface="新細明體" charset="-120"/>
                <a:sym typeface="Greek Symbols" pitchFamily="18" charset="2"/>
              </a:rPr>
              <a:t>2.check whether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>
                <a:ea typeface="新細明體" charset="-120"/>
                <a:sym typeface="Greek Symbols" pitchFamily="18" charset="2"/>
              </a:rPr>
              <a:t>+ </a:t>
            </a:r>
            <a:r>
              <a:rPr lang="en-US" altLang="zh-TW" sz="2400">
                <a:ea typeface="新細明體" charset="-120"/>
                <a:sym typeface="Greek Symbols" pitchFamily="18" charset="2"/>
              </a:rPr>
              <a:t> contains 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i="1">
                <a:ea typeface="新細明體" charset="-120"/>
                <a:sym typeface="Greek Symbols" pitchFamily="18" charset="2"/>
              </a:rPr>
              <a:t>法三</a:t>
            </a:r>
            <a:r>
              <a:rPr lang="en-US" altLang="zh-TW" sz="2400" i="1">
                <a:ea typeface="新細明體" charset="-120"/>
                <a:sym typeface="Greek Symbols" pitchFamily="18" charset="2"/>
              </a:rPr>
              <a:t>:</a:t>
            </a:r>
            <a:r>
              <a:rPr lang="zh-TW" altLang="en-US" sz="2400">
                <a:ea typeface="新細明體" charset="-120"/>
                <a:sym typeface="Symbol" pitchFamily="18" charset="2"/>
              </a:rPr>
              <a:t>去掉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A</a:t>
            </a:r>
            <a:r>
              <a:rPr lang="zh-TW" altLang="en-US" sz="2400">
                <a:ea typeface="新細明體" charset="-120"/>
                <a:sym typeface="Symbol" pitchFamily="18" charset="2"/>
              </a:rPr>
              <a:t>屬性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</a:t>
            </a:r>
            <a:r>
              <a:rPr lang="zh-TW" altLang="en-US" sz="2400">
                <a:ea typeface="新細明體" charset="-120"/>
                <a:sym typeface="Symbol" pitchFamily="18" charset="2"/>
              </a:rPr>
              <a:t>看其他</a:t>
            </a:r>
            <a:r>
              <a:rPr lang="en-US" altLang="zh-TW" sz="2400">
                <a:ea typeface="新細明體" charset="-120"/>
              </a:rPr>
              <a:t>functional dependency </a:t>
            </a:r>
            <a:r>
              <a:rPr lang="zh-TW" altLang="en-US" sz="2400">
                <a:ea typeface="新細明體" charset="-120"/>
              </a:rPr>
              <a:t>是否可推到去掉那項之</a:t>
            </a:r>
            <a:r>
              <a:rPr lang="en-US" altLang="zh-TW" sz="2400">
                <a:ea typeface="新細明體" charset="-120"/>
              </a:rPr>
              <a:t>functional dependency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(</a:t>
            </a:r>
            <a:r>
              <a:rPr lang="zh-TW" altLang="en-US" sz="2400">
                <a:ea typeface="新細明體" charset="-120"/>
                <a:sym typeface="Symbol" pitchFamily="18" charset="2"/>
              </a:rPr>
              <a:t>可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-&gt;</a:t>
            </a:r>
            <a:r>
              <a:rPr lang="zh-TW" altLang="en-US" sz="2400">
                <a:ea typeface="新細明體" charset="-120"/>
                <a:sym typeface="Symbol" pitchFamily="18" charset="2"/>
              </a:rPr>
              <a:t>為</a:t>
            </a:r>
            <a:r>
              <a:rPr lang="en-US" altLang="zh-TW" sz="2400">
                <a:ea typeface="新細明體" charset="-120"/>
                <a:sym typeface="Monotype Sorts" charset="2"/>
              </a:rPr>
              <a:t>extraneous,</a:t>
            </a:r>
            <a:r>
              <a:rPr lang="zh-TW" altLang="en-US" sz="2400">
                <a:ea typeface="新細明體" charset="-120"/>
                <a:sym typeface="Monotype Sorts" charset="2"/>
              </a:rPr>
              <a:t>不可</a:t>
            </a:r>
            <a:r>
              <a:rPr lang="en-US" altLang="zh-TW" sz="2400">
                <a:ea typeface="新細明體" charset="-120"/>
                <a:sym typeface="Monotype Sorts" charset="2"/>
              </a:rPr>
              <a:t>-&gt;</a:t>
            </a:r>
            <a:r>
              <a:rPr lang="zh-TW" altLang="en-US" sz="2400">
                <a:ea typeface="新細明體" charset="-120"/>
                <a:sym typeface="Monotype Sorts" charset="2"/>
              </a:rPr>
              <a:t>不為</a:t>
            </a:r>
            <a:r>
              <a:rPr lang="en-US" altLang="zh-TW" sz="2400">
                <a:ea typeface="新細明體" charset="-120"/>
                <a:sym typeface="Monotype Sorts" charset="2"/>
              </a:rPr>
              <a:t>extraneous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)</a:t>
            </a:r>
          </a:p>
          <a:p>
            <a:endParaRPr lang="en-US" altLang="zh-TW" sz="2400">
              <a:ea typeface="新細明體" charset="-120"/>
              <a:sym typeface="Symbol" pitchFamily="18" charset="2"/>
            </a:endParaRPr>
          </a:p>
          <a:p>
            <a:endParaRPr lang="en-US" altLang="zh-TW" sz="1200" i="1">
              <a:ea typeface="+mn-ea"/>
              <a:sym typeface="Greek Symbols" pitchFamily="18" charset="2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6B1B4-575C-4363-83E5-7734A2B0DA5A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016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FCAA93-0BEE-41FF-A264-8BA2C9BDBA5D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FD75482-EB67-42DE-951E-CEEB30DE202C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canonical-</a:t>
            </a:r>
            <a:r>
              <a:rPr lang="en-US" altLang="zh-TW" sz="1200" b="1" i="0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rela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related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to a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ru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princi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principle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or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la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law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7" tooltip="especial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especially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the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8" tooltip="Christ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Christian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9" tooltip="Chur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Church</a:t>
            </a:r>
            <a:r>
              <a:rPr lang="en-US" altLang="zh-TW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  <a:endParaRPr lang="zh-TW" altLang="zh-TW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F0B0F42-3FA6-4E8F-BD85-66CDA31D1D06}" type="slidenum">
              <a:rPr lang="en-US" altLang="zh-TW" sz="1200"/>
              <a:pPr/>
              <a:t>39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true false </a:t>
            </a:r>
            <a:r>
              <a:rPr lang="en-US" altLang="zh-TW" dirty="0" err="1"/>
              <a:t>false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6B1B4-575C-4363-83E5-7734A2B0DA5A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45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277043-0518-47ED-9DB1-37BB02B7F1AF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C1DAFEA-0ED1-4F6A-9AD4-A98B9A64433F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無法還原原來內容</a:t>
            </a:r>
            <a:r>
              <a:rPr lang="en-US" altLang="zh-TW"/>
              <a:t>(</a:t>
            </a:r>
            <a:r>
              <a:rPr lang="zh-TW" altLang="en-US"/>
              <a:t>多一筆</a:t>
            </a:r>
            <a:r>
              <a:rPr lang="zh-TW" altLang="en-US" dirty="0"/>
              <a:t>讓人不知哪個正確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A76541-33E1-4D69-9EE2-63DBB8BC7E4D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資料有重複</a:t>
            </a:r>
            <a:r>
              <a:rPr lang="en-US" altLang="zh-TW" dirty="0"/>
              <a:t>,</a:t>
            </a:r>
            <a:r>
              <a:rPr lang="zh-TW" altLang="en-US" dirty="0"/>
              <a:t>必須分解</a:t>
            </a:r>
            <a:r>
              <a:rPr lang="en-US" altLang="zh-TW" dirty="0"/>
              <a:t>,</a:t>
            </a:r>
            <a:r>
              <a:rPr lang="zh-TW" altLang="en-US" dirty="0"/>
              <a:t>但要是</a:t>
            </a:r>
            <a:r>
              <a:rPr lang="en-US" altLang="zh-TW" dirty="0"/>
              <a:t>lossless join</a:t>
            </a:r>
            <a:r>
              <a:rPr lang="zh-TW" altLang="en-US" dirty="0"/>
              <a:t>才能還原原來結果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F0D39B9-D56E-4E61-A962-FB7BD8438141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second</a:t>
            </a:r>
            <a:r>
              <a:rPr lang="zh-TW" altLang="en-US" dirty="0"/>
              <a:t>、</a:t>
            </a:r>
            <a:r>
              <a:rPr lang="en-US" altLang="zh-TW" dirty="0"/>
              <a:t>third normal form(</a:t>
            </a:r>
            <a:r>
              <a:rPr lang="zh-TW" altLang="en-US" dirty="0"/>
              <a:t>愈來愈嚴格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43E860-FDC7-4EA4-9DD1-D7DBD9F28E7F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relational schema </a:t>
            </a:r>
            <a:r>
              <a:rPr lang="zh-TW" altLang="en-US" dirty="0"/>
              <a:t>希望不要做分割處理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FC411B3-771E-40FE-8216-8BCB9C523B8D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Database System Concepts, 7</a:t>
            </a:r>
            <a:r>
              <a:rPr lang="en-US" altLang="zh-TW" b="1" baseline="30000" dirty="0">
                <a:solidFill>
                  <a:schemeClr val="tx2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b="1" dirty="0">
                <a:solidFill>
                  <a:schemeClr val="tx2"/>
                </a:solidFill>
                <a:ea typeface="新細明體" panose="02020500000000000000" pitchFamily="18" charset="-120"/>
              </a:rPr>
              <a:t> Ed</a:t>
            </a: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©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Silberschatz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Korth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1200" b="1" dirty="0" err="1">
                <a:solidFill>
                  <a:schemeClr val="tx2"/>
                </a:solidFill>
                <a:ea typeface="新細明體" panose="02020500000000000000" pitchFamily="18" charset="-120"/>
              </a:rPr>
              <a:t>Sudarshan</a:t>
            </a:r>
            <a:b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</a:b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See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00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chemeClr val="tx2"/>
                </a:solidFill>
                <a:ea typeface="新細明體" panose="02020500000000000000" pitchFamily="18" charset="-120"/>
              </a:rPr>
              <a:t>for conditions on re-use</a:t>
            </a:r>
            <a:r>
              <a:rPr lang="en-US" altLang="zh-TW" sz="1200" b="1" dirty="0">
                <a:solidFill>
                  <a:srgbClr val="CC33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1376363" cy="172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026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2059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0391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91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049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603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90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9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630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673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t>8.</a:t>
            </a:r>
            <a:fld id="{339899B7-16AF-4F9F-BDEF-56B1EE814E28}" type="slidenum">
              <a:rPr lang="en-US" altLang="zh-TW" sz="1000" b="1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  <a:ea typeface="新細明體" panose="02020500000000000000" pitchFamily="18" charset="-120"/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75855" cy="96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First Normal Form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1943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Domain is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atomic</a:t>
            </a:r>
            <a:r>
              <a:rPr lang="en-US" altLang="zh-TW" sz="2400">
                <a:ea typeface="新細明體" panose="02020500000000000000" pitchFamily="18" charset="-120"/>
              </a:rPr>
              <a:t> if its elements are considered to be indivisible units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Examples of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non-atomic</a:t>
            </a:r>
            <a:r>
              <a:rPr lang="en-US" altLang="zh-TW" sz="2400">
                <a:ea typeface="新細明體" panose="02020500000000000000" pitchFamily="18" charset="-120"/>
              </a:rPr>
              <a:t> domains: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Set of names, composite attributes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Identification numbers like ‘CS101’  that should be broken up into parts</a:t>
            </a:r>
          </a:p>
          <a:p>
            <a:pPr lvl="2"/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400">
                <a:highlight>
                  <a:srgbClr val="FFFF00"/>
                </a:highlight>
                <a:ea typeface="新細明體" panose="02020500000000000000" pitchFamily="18" charset="-120"/>
              </a:rPr>
              <a:t>A relational schema R is in </a:t>
            </a:r>
            <a:r>
              <a:rPr lang="en-US" altLang="zh-TW" sz="2400" b="1">
                <a:solidFill>
                  <a:srgbClr val="000099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first normal form</a:t>
            </a:r>
            <a:r>
              <a:rPr lang="en-US" altLang="zh-TW" sz="2400">
                <a:highlight>
                  <a:srgbClr val="FFFF00"/>
                </a:highlight>
                <a:ea typeface="新細明體" panose="02020500000000000000" pitchFamily="18" charset="-120"/>
              </a:rPr>
              <a:t> if the domains of all attributes of R are atomic</a:t>
            </a:r>
          </a:p>
          <a:p>
            <a:pPr>
              <a:buFont typeface="Monotype Sorts" charset="2"/>
              <a:buNone/>
            </a:pPr>
            <a:endParaRPr lang="en-US" altLang="zh-TW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First Normal Form</a:t>
            </a:r>
            <a:endParaRPr lang="zh-TW" altLang="en-US" dirty="0"/>
          </a:p>
        </p:txBody>
      </p:sp>
      <p:pic>
        <p:nvPicPr>
          <p:cNvPr id="77826" name="Picture 2" descr="https://media.geeksforgeeks.org/wp-content/cdn-uploads/Normalisation_normalform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4" y="1906077"/>
            <a:ext cx="8221196" cy="35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790805" y="1906077"/>
            <a:ext cx="1651528" cy="6939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90805" y="3887277"/>
            <a:ext cx="1651528" cy="6939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Goal — Devise a Theory for the Following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093788"/>
            <a:ext cx="8539162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Decide whether a particular relation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is in “good” form.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In the case that a relation 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>
                <a:ea typeface="新細明體" panose="02020500000000000000" pitchFamily="18" charset="-120"/>
              </a:rPr>
              <a:t> is not in “good” form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decompose it into a set of relations {</a:t>
            </a:r>
            <a:r>
              <a:rPr lang="en-US" altLang="zh-TW" sz="2400" i="1">
                <a:ea typeface="新細明體" panose="02020500000000000000" pitchFamily="18" charset="-120"/>
              </a:rPr>
              <a:t>R</a:t>
            </a:r>
            <a:r>
              <a:rPr lang="en-US" altLang="zh-TW" sz="2400" baseline="-25000">
                <a:ea typeface="新細明體" panose="02020500000000000000" pitchFamily="18" charset="-120"/>
              </a:rPr>
              <a:t>1</a:t>
            </a:r>
            <a:r>
              <a:rPr lang="en-US" altLang="zh-TW" sz="2400" i="1">
                <a:ea typeface="新細明體" panose="02020500000000000000" pitchFamily="18" charset="-120"/>
              </a:rPr>
              <a:t>, 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 i="1">
                <a:ea typeface="新細明體" panose="02020500000000000000" pitchFamily="18" charset="-120"/>
              </a:rPr>
              <a:t>, ..., 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n</a:t>
            </a:r>
            <a:r>
              <a:rPr lang="en-US" altLang="zh-TW" sz="2400">
                <a:ea typeface="新細明體" panose="02020500000000000000" pitchFamily="18" charset="-120"/>
              </a:rPr>
              <a:t>}  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each relation is in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good form 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the decomposition is a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lossless-join decomposition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Our theory is based on:</a:t>
            </a:r>
          </a:p>
          <a:p>
            <a:pPr lvl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functional dependencies</a:t>
            </a:r>
          </a:p>
          <a:p>
            <a:pPr lvl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multivalued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77938"/>
            <a:ext cx="7848600" cy="45608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Functional Dependency Theory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Functional Dependencies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89025"/>
            <a:ext cx="7861300" cy="59118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The value for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</a:rPr>
              <a:t>a certain set of attributes 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determines uniquely</a:t>
            </a:r>
            <a:r>
              <a:rPr lang="en-US" altLang="zh-TW" sz="2200">
                <a:ea typeface="新細明體" panose="02020500000000000000" pitchFamily="18" charset="-120"/>
              </a:rPr>
              <a:t> the value for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</a:rPr>
              <a:t>another set of attributes</a:t>
            </a:r>
            <a:r>
              <a:rPr lang="en-US" altLang="zh-TW" sz="220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2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Let </a:t>
            </a:r>
            <a:r>
              <a:rPr lang="en-US" altLang="zh-TW" sz="2200" i="1">
                <a:ea typeface="新細明體" panose="02020500000000000000" pitchFamily="18" charset="-120"/>
              </a:rPr>
              <a:t>R</a:t>
            </a:r>
            <a:r>
              <a:rPr lang="en-US" altLang="zh-TW" sz="2200">
                <a:ea typeface="新細明體" panose="02020500000000000000" pitchFamily="18" charset="-120"/>
              </a:rPr>
              <a:t> be a relation schema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>
                <a:ea typeface="新細明體" panose="02020500000000000000" pitchFamily="18" charset="-120"/>
              </a:rPr>
              <a:t>		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 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R  and  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     The </a:t>
            </a:r>
            <a:r>
              <a:rPr lang="en-US" altLang="zh-TW" sz="2200" b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		 </a:t>
            </a:r>
            <a:r>
              <a:rPr lang="en-US" altLang="zh-TW" sz="2200" b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200" b="1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 b="1" i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br>
              <a:rPr lang="en-US" altLang="zh-TW" sz="2200" b="1" i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200" b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holds on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 if and only if for any legal relations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(R)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		 t</a:t>
            </a:r>
            <a:r>
              <a:rPr lang="en-US" altLang="zh-TW" sz="2200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[] =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baseline="-2500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[]     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]  = 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baseline="-2500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2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Use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93788"/>
            <a:ext cx="8574088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Consider the schema: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	 </a:t>
            </a:r>
            <a:r>
              <a:rPr lang="en-US" altLang="zh-TW" sz="2400" i="1">
                <a:ea typeface="新細明體" panose="02020500000000000000" pitchFamily="18" charset="-120"/>
              </a:rPr>
              <a:t>inst_dept </a:t>
            </a:r>
            <a:r>
              <a:rPr lang="en-US" altLang="zh-TW" sz="2400">
                <a:ea typeface="新細明體" panose="02020500000000000000" pitchFamily="18" charset="-120"/>
              </a:rPr>
              <a:t>(</a:t>
            </a:r>
            <a:r>
              <a:rPr lang="en-US" altLang="zh-TW" sz="2400" i="1" u="sng">
                <a:ea typeface="新細明體" panose="02020500000000000000" pitchFamily="18" charset="-120"/>
              </a:rPr>
              <a:t>ID</a:t>
            </a:r>
            <a:r>
              <a:rPr lang="en-US" altLang="zh-TW" sz="2400" i="1">
                <a:ea typeface="新細明體" panose="02020500000000000000" pitchFamily="18" charset="-120"/>
              </a:rPr>
              <a:t>, name, salary, dept_name, building, budget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r>
              <a:rPr lang="en-US" altLang="zh-TW" sz="2400" i="1">
                <a:ea typeface="新細明體" panose="02020500000000000000" pitchFamily="18" charset="-120"/>
              </a:rPr>
              <a:t>.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	 </a:t>
            </a:r>
            <a:r>
              <a:rPr lang="en-US" altLang="zh-TW" sz="2400">
                <a:ea typeface="新細明體" panose="02020500000000000000" pitchFamily="18" charset="-120"/>
              </a:rPr>
              <a:t>	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     Which functional dependencies are expected to hold?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               dept_name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building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               ID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400" i="1">
                <a:ea typeface="新細明體" panose="02020500000000000000" pitchFamily="18" charset="-120"/>
                <a:sym typeface="Wingdings" panose="05000000000000000000" pitchFamily="2" charset="2"/>
              </a:rPr>
              <a:t> building</a:t>
            </a:r>
            <a:endParaRPr lang="en-US" altLang="zh-TW" sz="2400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         dept_name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salary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charset="-120"/>
              </a:rPr>
              <a:t>Practice Time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charset="-12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In the following table </a:t>
            </a:r>
          </a:p>
          <a:p>
            <a:pPr lvl="1"/>
            <a:r>
              <a:rPr lang="en-US" altLang="zh-TW" sz="2400" i="1" dirty="0" err="1">
                <a:ea typeface="新細明體" panose="02020500000000000000" pitchFamily="18" charset="-120"/>
                <a:sym typeface="Monotype Sorts" charset="2"/>
              </a:rPr>
              <a:t>room_number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 capacity</a:t>
            </a:r>
          </a:p>
          <a:p>
            <a:pPr lvl="1"/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building, </a:t>
            </a:r>
            <a:r>
              <a:rPr lang="en-US" altLang="zh-TW" sz="2400" i="1" dirty="0" err="1">
                <a:ea typeface="新細明體" panose="02020500000000000000" pitchFamily="18" charset="-120"/>
                <a:sym typeface="Monotype Sorts" charset="2"/>
              </a:rPr>
              <a:t>room_number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 capacity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Which one  can show the real world situation?</a:t>
            </a:r>
          </a:p>
          <a:p>
            <a:pPr lvl="2"/>
            <a:endParaRPr lang="en-US" altLang="zh-TW" sz="2000" i="1" dirty="0">
              <a:ea typeface="新細明體" panose="02020500000000000000" pitchFamily="18" charset="-120"/>
              <a:sym typeface="Monotype Sorts" charset="2"/>
            </a:endParaRPr>
          </a:p>
        </p:txBody>
      </p:sp>
      <p:pic>
        <p:nvPicPr>
          <p:cNvPr id="16388" name="Picture 3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3165475"/>
            <a:ext cx="508793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42250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is a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superkey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for relation schema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R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endParaRPr lang="en-US" altLang="zh-TW" sz="2400">
              <a:solidFill>
                <a:srgbClr val="FF0000"/>
              </a:solidFill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K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is a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candidate key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for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K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for </a:t>
            </a:r>
            <a:r>
              <a:rPr lang="en-US" altLang="zh-TW" sz="240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no </a:t>
            </a:r>
            <a:r>
              <a:rPr lang="en-US" altLang="zh-TW" sz="24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 </a:t>
            </a:r>
            <a:r>
              <a:rPr lang="en-US" altLang="zh-TW" sz="2400" i="1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K, </a:t>
            </a:r>
            <a:r>
              <a:rPr lang="en-US" altLang="zh-TW" sz="24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R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endParaRPr lang="en-US" altLang="zh-TW" sz="2000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Functional Dependencies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functional dependency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is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trivial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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  </a:t>
            </a:r>
          </a:p>
          <a:p>
            <a:pPr lvl="1"/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Example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:</a:t>
            </a:r>
          </a:p>
          <a:p>
            <a:pPr lvl="1"/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ID, name</a:t>
            </a:r>
            <a:r>
              <a:rPr lang="en-US" altLang="zh-TW" sz="2400" i="1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ID</a:t>
            </a:r>
          </a:p>
          <a:p>
            <a:pPr lvl="1"/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name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name</a:t>
            </a:r>
          </a:p>
          <a:p>
            <a:pPr lvl="1">
              <a:buFont typeface="Monotype Sorts" charset="2"/>
              <a:buNone/>
            </a:pPr>
            <a:b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Closure of a Set of Functional Dependencies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68438"/>
            <a:ext cx="7453313" cy="47244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Given a set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 of functional dependencies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there are certain other functional dependencies that are logically implied by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For example:  If 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and 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,  it infers that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The set of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400">
                <a:ea typeface="新細明體" panose="02020500000000000000" pitchFamily="18" charset="-120"/>
              </a:rPr>
              <a:t> functional dependencies logically implied by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is the 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closure</a:t>
            </a:r>
            <a:r>
              <a:rPr lang="en-US" altLang="zh-TW" sz="2400">
                <a:ea typeface="新細明體" panose="02020500000000000000" pitchFamily="18" charset="-120"/>
              </a:rPr>
              <a:t> of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denote the </a:t>
            </a:r>
            <a:r>
              <a:rPr lang="en-US" altLang="zh-TW" sz="2400" i="1">
                <a:ea typeface="新細明體" panose="02020500000000000000" pitchFamily="18" charset="-120"/>
              </a:rPr>
              <a:t>closure </a:t>
            </a:r>
            <a:r>
              <a:rPr lang="en-US" altLang="zh-TW" sz="2400">
                <a:ea typeface="新細明體" panose="02020500000000000000" pitchFamily="18" charset="-120"/>
              </a:rPr>
              <a:t>of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by 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400" b="1" i="1" baseline="30000">
                <a:solidFill>
                  <a:srgbClr val="FF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sz="2400" i="1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</a:t>
            </a:r>
            <a:r>
              <a:rPr lang="en-US" altLang="zh-TW" sz="2400" baseline="30000">
                <a:ea typeface="新細明體" panose="02020500000000000000" pitchFamily="18" charset="-120"/>
              </a:rPr>
              <a:t>+</a:t>
            </a:r>
            <a:r>
              <a:rPr lang="en-US" altLang="zh-TW" sz="2400">
                <a:ea typeface="新細明體" panose="02020500000000000000" pitchFamily="18" charset="-120"/>
              </a:rPr>
              <a:t> is a superset of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  <a:endParaRPr lang="en-US" altLang="zh-TW" sz="240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638300"/>
            <a:ext cx="7848600" cy="4200525"/>
          </a:xfrm>
        </p:spPr>
        <p:txBody>
          <a:bodyPr/>
          <a:lstStyle/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Closure of a Set of Functional Dependencies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543050"/>
            <a:ext cx="7640637" cy="4649788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We can find F</a:t>
            </a:r>
            <a:r>
              <a:rPr lang="en-US" altLang="zh-TW" sz="2400" i="1" baseline="30000">
                <a:ea typeface="新細明體" panose="02020500000000000000" pitchFamily="18" charset="-120"/>
              </a:rPr>
              <a:t>+, </a:t>
            </a:r>
            <a:r>
              <a:rPr lang="en-US" altLang="zh-TW" sz="2400">
                <a:ea typeface="新細明體" panose="02020500000000000000" pitchFamily="18" charset="-120"/>
              </a:rPr>
              <a:t> the closure of F, by repeatedly applying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Armstrong’s Axioms: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if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 , then 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                    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reflexivity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,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then 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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              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augmentation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,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 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, then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  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transitivity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)</a:t>
            </a:r>
          </a:p>
          <a:p>
            <a:endParaRPr lang="en-US" altLang="zh-TW" sz="200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925513"/>
            <a:ext cx="8248650" cy="58388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(A, B, C, G, H, I)</a:t>
            </a:r>
            <a:br>
              <a:rPr lang="en-US" altLang="zh-TW" sz="2400" i="1">
                <a:ea typeface="新細明體" panose="02020500000000000000" pitchFamily="18" charset="-120"/>
              </a:rPr>
            </a:br>
            <a:r>
              <a:rPr lang="en-US" altLang="zh-TW" sz="2400" i="1">
                <a:ea typeface="新細明體" panose="02020500000000000000" pitchFamily="18" charset="-120"/>
              </a:rPr>
              <a:t>F = </a:t>
            </a:r>
            <a:r>
              <a:rPr lang="en-US" altLang="zh-TW" sz="2400">
                <a:ea typeface="新細明體" panose="02020500000000000000" pitchFamily="18" charset="-120"/>
              </a:rPr>
              <a:t>{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S LineDraw" pitchFamily="49" charset="2"/>
              </a:rPr>
              <a:t>some members of </a:t>
            </a:r>
            <a:r>
              <a:rPr lang="en-US" altLang="zh-TW" sz="2400" i="1">
                <a:ea typeface="新細明體" panose="02020500000000000000" pitchFamily="18" charset="-120"/>
                <a:sym typeface="MS LineDraw" pitchFamily="49" charset="2"/>
              </a:rPr>
              <a:t>F</a:t>
            </a:r>
            <a:r>
              <a:rPr lang="en-US" altLang="zh-TW" sz="2400" baseline="30000">
                <a:ea typeface="新細明體" panose="02020500000000000000" pitchFamily="18" charset="-120"/>
                <a:sym typeface="MS LineDraw" pitchFamily="49" charset="2"/>
              </a:rPr>
              <a:t>+</a:t>
            </a: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        </a:t>
            </a:r>
          </a:p>
          <a:p>
            <a:pPr lvl="1">
              <a:tabLst>
                <a:tab pos="803275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AG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       </a:t>
            </a:r>
          </a:p>
          <a:p>
            <a:pPr lvl="1">
              <a:tabLst>
                <a:tab pos="803275" algn="l"/>
              </a:tabLst>
            </a:pP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HI     </a:t>
            </a: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85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Closure of Functional Dependencies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74788"/>
            <a:ext cx="7359650" cy="41402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Additional rules: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If 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holds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a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nd 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holds,  then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holds 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union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)</a:t>
            </a:r>
          </a:p>
          <a:p>
            <a:pPr lvl="1"/>
            <a:endParaRPr lang="en-US" altLang="zh-TW" sz="2400">
              <a:ea typeface="新細明體" panose="02020500000000000000" pitchFamily="18" charset="-120"/>
              <a:sym typeface="Greek Symbols" pitchFamily="18" charset="2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holds, then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holds and 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holds </a:t>
            </a:r>
            <a:r>
              <a:rPr lang="en-US" altLang="zh-TW" sz="2400" b="1">
                <a:ea typeface="新細明體" panose="02020500000000000000" pitchFamily="18" charset="-120"/>
                <a:sym typeface="Monotype Sorts" charset="2"/>
              </a:rPr>
              <a:t>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Monotype Sorts" charset="2"/>
              </a:rPr>
              <a:t>decomposition</a:t>
            </a:r>
            <a:r>
              <a:rPr lang="en-US" altLang="zh-TW" sz="2400" b="1">
                <a:ea typeface="新細明體" panose="02020500000000000000" pitchFamily="18" charset="-120"/>
                <a:sym typeface="Monotype Sorts" charset="2"/>
              </a:rPr>
              <a:t>)</a:t>
            </a:r>
          </a:p>
          <a:p>
            <a:pPr lvl="1"/>
            <a:endParaRPr lang="en-US" altLang="zh-TW" sz="2400">
              <a:ea typeface="新細明體" panose="02020500000000000000" pitchFamily="18" charset="-120"/>
              <a:sym typeface="Monotype Sorts" charset="2"/>
            </a:endParaRP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holds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a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nd 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holds, then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holds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 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pseudotransitivity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)</a:t>
            </a:r>
            <a:endParaRPr lang="en-US" altLang="zh-TW" sz="2400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Closure of Attribute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7662" cy="4903787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Given a set of attributes </a:t>
            </a:r>
            <a:r>
              <a:rPr lang="en-US" altLang="zh-TW" sz="24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the </a:t>
            </a:r>
            <a:r>
              <a:rPr lang="en-US" altLang="zh-TW" sz="2400" b="1" i="1">
                <a:solidFill>
                  <a:srgbClr val="000099"/>
                </a:solidFill>
                <a:ea typeface="新細明體" panose="02020500000000000000" pitchFamily="18" charset="-120"/>
              </a:rPr>
              <a:t>closure</a:t>
            </a:r>
            <a:r>
              <a:rPr lang="en-US" altLang="zh-TW" sz="2400" i="1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of </a:t>
            </a:r>
            <a:r>
              <a:rPr lang="en-US" altLang="zh-TW" sz="24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under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(denoted by </a:t>
            </a:r>
            <a:r>
              <a:rPr lang="en-US" altLang="zh-TW" sz="24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baseline="3000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) </a:t>
            </a:r>
          </a:p>
          <a:p>
            <a:pPr lvl="1"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     </a:t>
            </a:r>
            <a:r>
              <a:rPr lang="en-US" altLang="zh-TW" sz="24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4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 baseline="3000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</a:p>
          <a:p>
            <a:pPr lvl="1"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 derived from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883525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</a:rPr>
              <a:t>F = </a:t>
            </a:r>
            <a:r>
              <a:rPr lang="en-US" altLang="zh-TW" sz="2400" dirty="0">
                <a:ea typeface="新細明體" charset="-120"/>
              </a:rPr>
              <a:t>{</a:t>
            </a:r>
            <a:r>
              <a:rPr lang="en-US" altLang="zh-TW" sz="2400" i="1" dirty="0">
                <a:ea typeface="新細明體" charset="-120"/>
                <a:sym typeface="Iconic Symbols Ext" pitchFamily="2" charset="2"/>
              </a:rPr>
              <a:t>A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B</a:t>
            </a:r>
            <a:br>
              <a:rPr lang="en-US" altLang="zh-TW" sz="2400" i="1" dirty="0">
                <a:ea typeface="新細明體" charset="-120"/>
                <a:sym typeface="Monotype Sorts" charset="2"/>
              </a:rPr>
            </a:br>
            <a:r>
              <a:rPr lang="en-US" altLang="zh-TW" sz="2400" i="1" dirty="0">
                <a:ea typeface="新細明體" charset="-120"/>
                <a:sym typeface="Monotype Sorts" charset="2"/>
              </a:rPr>
              <a:t>	  </a:t>
            </a:r>
            <a:r>
              <a:rPr lang="en-US" altLang="zh-TW" sz="2400" i="1" dirty="0">
                <a:ea typeface="新細明體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C </a:t>
            </a:r>
            <a:br>
              <a:rPr lang="en-US" altLang="zh-TW" sz="2400" i="1" dirty="0">
                <a:ea typeface="新細明體" charset="-120"/>
                <a:sym typeface="Monotype Sorts" charset="2"/>
              </a:rPr>
            </a:br>
            <a:r>
              <a:rPr lang="en-US" altLang="zh-TW" sz="2400" i="1" dirty="0">
                <a:ea typeface="新細明體" charset="-120"/>
                <a:sym typeface="Monotype Sorts" charset="2"/>
              </a:rPr>
              <a:t>	</a:t>
            </a:r>
            <a:r>
              <a:rPr lang="en-US" altLang="zh-TW" sz="2400" i="1" dirty="0">
                <a:ea typeface="新細明體" charset="-120"/>
                <a:sym typeface="Iconic Symbols Ext" pitchFamily="2" charset="2"/>
              </a:rPr>
              <a:t>CG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H</a:t>
            </a:r>
            <a:br>
              <a:rPr lang="en-US" altLang="zh-TW" sz="2400" i="1" dirty="0">
                <a:ea typeface="新細明體" charset="-120"/>
                <a:sym typeface="Monotype Sorts" charset="2"/>
              </a:rPr>
            </a:br>
            <a:r>
              <a:rPr lang="en-US" altLang="zh-TW" sz="2400" i="1" dirty="0">
                <a:ea typeface="新細明體" charset="-120"/>
                <a:sym typeface="Monotype Sorts" charset="2"/>
              </a:rPr>
              <a:t>	</a:t>
            </a:r>
            <a:r>
              <a:rPr lang="en-US" altLang="zh-TW" sz="2400" i="1" dirty="0">
                <a:ea typeface="新細明體" charset="-120"/>
                <a:sym typeface="Iconic Symbols Ext" pitchFamily="2" charset="2"/>
              </a:rPr>
              <a:t>CG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I</a:t>
            </a:r>
            <a:br>
              <a:rPr lang="en-US" altLang="zh-TW" sz="2400" i="1" dirty="0">
                <a:ea typeface="新細明體" charset="-120"/>
                <a:sym typeface="Monotype Sorts" charset="2"/>
              </a:rPr>
            </a:br>
            <a:r>
              <a:rPr lang="en-US" altLang="zh-TW" sz="2400" i="1" dirty="0">
                <a:ea typeface="新細明體" charset="-120"/>
                <a:sym typeface="Monotype Sorts" charset="2"/>
              </a:rPr>
              <a:t>	</a:t>
            </a:r>
            <a:r>
              <a:rPr lang="en-US" altLang="zh-TW" sz="2400" i="1" dirty="0">
                <a:ea typeface="新細明體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H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}</a:t>
            </a:r>
            <a:endParaRPr lang="en-US" altLang="zh-TW" sz="2400" dirty="0">
              <a:ea typeface="新細明體" charset="-12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dirty="0">
                <a:ea typeface="新細明體" charset="-120"/>
                <a:sym typeface="MS LineDraw" pitchFamily="49" charset="2"/>
              </a:rPr>
              <a:t>(</a:t>
            </a:r>
            <a:r>
              <a:rPr lang="en-US" altLang="zh-TW" sz="2400" i="1" dirty="0">
                <a:ea typeface="新細明體" charset="-120"/>
                <a:sym typeface="MS LineDraw" pitchFamily="49" charset="2"/>
              </a:rPr>
              <a:t>AG)</a:t>
            </a:r>
            <a:r>
              <a:rPr lang="en-US" altLang="zh-TW" sz="2400" baseline="30000" dirty="0">
                <a:ea typeface="新細明體" charset="-120"/>
                <a:sym typeface="MS LineDraw" pitchFamily="49" charset="2"/>
              </a:rPr>
              <a:t>+</a:t>
            </a:r>
            <a:endParaRPr lang="en-US" altLang="zh-TW" sz="2400" dirty="0">
              <a:ea typeface="新細明體" charset="-120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  <a:sym typeface="MS LineDraw" pitchFamily="49" charset="2"/>
              </a:rPr>
              <a:t>result = AG</a:t>
            </a:r>
            <a:endParaRPr lang="en-US" altLang="zh-TW" sz="2400" dirty="0">
              <a:ea typeface="新細明體" charset="-120"/>
              <a:sym typeface="MS LineDraw" pitchFamily="49" charset="2"/>
            </a:endParaRPr>
          </a:p>
          <a:p>
            <a:pPr marL="914400" lvl="1" indent="-4572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  <a:sym typeface="MS LineDraw" pitchFamily="49" charset="2"/>
              </a:rPr>
              <a:t>result = ABG	</a:t>
            </a:r>
            <a:endParaRPr lang="en-US" altLang="zh-TW" sz="2400" i="1" dirty="0">
              <a:ea typeface="新細明體" charset="-120"/>
              <a:sym typeface="Symbol" pitchFamily="18" charset="2"/>
            </a:endParaRPr>
          </a:p>
          <a:p>
            <a:pPr marL="914400" lvl="1" indent="-4572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  <a:sym typeface="MS LineDraw" pitchFamily="49" charset="2"/>
              </a:rPr>
              <a:t>result = ABCG</a:t>
            </a:r>
            <a:endParaRPr lang="en-US" altLang="zh-TW" sz="2400" dirty="0">
              <a:ea typeface="新細明體" charset="-120"/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  <a:sym typeface="MS LineDraw" pitchFamily="49" charset="2"/>
              </a:rPr>
              <a:t>result = ABCG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H	</a:t>
            </a:r>
            <a:endParaRPr lang="en-US" altLang="zh-TW" sz="2400" i="1" dirty="0">
              <a:ea typeface="新細明體" charset="-120"/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altLang="zh-TW" sz="2400" i="1" dirty="0">
                <a:ea typeface="新細明體" charset="-120"/>
                <a:sym typeface="MS LineDraw" pitchFamily="49" charset="2"/>
              </a:rPr>
              <a:t>result = ABCG</a:t>
            </a:r>
            <a:r>
              <a:rPr lang="en-US" altLang="zh-TW" sz="2400" i="1" dirty="0">
                <a:ea typeface="新細明體" charset="-120"/>
                <a:sym typeface="Monotype Sorts" charset="2"/>
              </a:rPr>
              <a:t>HI	</a:t>
            </a:r>
            <a:endParaRPr lang="en-US" altLang="zh-TW" sz="2400" i="1" dirty="0">
              <a:ea typeface="新細明體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Closure of Attribute Sets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7662" cy="4903787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Algorithm to compute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000" baseline="30000">
                <a:ea typeface="新細明體" panose="02020500000000000000" pitchFamily="18" charset="-120"/>
                <a:sym typeface="Greek Symbols" pitchFamily="18" charset="2"/>
              </a:rPr>
              <a:t>+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, the closure of </a:t>
            </a:r>
            <a:r>
              <a:rPr lang="en-US" altLang="zh-TW" sz="20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Greek Symbols" pitchFamily="18" charset="2"/>
              </a:rPr>
              <a:t> under </a:t>
            </a: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F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TW" sz="2000" i="1">
                <a:ea typeface="新細明體" panose="02020500000000000000" pitchFamily="18" charset="-120"/>
                <a:sym typeface="Greek Symbols" pitchFamily="18" charset="2"/>
              </a:rPr>
              <a:t>      	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result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:= </a:t>
            </a:r>
            <a:r>
              <a:rPr lang="en-US" altLang="zh-TW" sz="2400">
                <a:latin typeface="Symbol" panose="05050102010706020507" pitchFamily="18" charset="2"/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;</a:t>
            </a:r>
            <a:b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	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while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(changes to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result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) 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do</a:t>
            </a:r>
            <a:b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		for each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in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F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 do</a:t>
            </a:r>
            <a:b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			begin</a:t>
            </a:r>
            <a:b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				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</a:t>
            </a:r>
            <a:r>
              <a:rPr lang="en-US" altLang="zh-TW" sz="2400" b="1">
                <a:ea typeface="新細明體" panose="02020500000000000000" pitchFamily="18" charset="-120"/>
                <a:sym typeface="Symbol" panose="05050102010706020507" pitchFamily="18" charset="2"/>
              </a:rPr>
              <a:t> then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result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:=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result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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			</a:t>
            </a:r>
            <a:r>
              <a:rPr lang="en-US" altLang="zh-TW" sz="2400" b="1">
                <a:ea typeface="新細明體" panose="02020500000000000000" pitchFamily="18" charset="-120"/>
                <a:sym typeface="Greek Symbols" pitchFamily="18" charset="2"/>
              </a:rPr>
              <a:t>end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TW" sz="2000" b="1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B0F0"/>
                </a:solidFill>
                <a:ea typeface="新細明體" charset="-120"/>
              </a:rPr>
              <a:t>Practice Time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883525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S LineDraw" pitchFamily="49" charset="2"/>
              </a:rPr>
              <a:t>Find (</a:t>
            </a:r>
            <a:r>
              <a:rPr lang="en-US" altLang="zh-TW" sz="2400" i="1">
                <a:ea typeface="新細明體" panose="02020500000000000000" pitchFamily="18" charset="-120"/>
                <a:sym typeface="MS LineDraw" pitchFamily="49" charset="2"/>
              </a:rPr>
              <a:t>BG)</a:t>
            </a:r>
            <a:r>
              <a:rPr lang="en-US" altLang="zh-TW" sz="2400" baseline="30000">
                <a:ea typeface="新細明體" panose="02020500000000000000" pitchFamily="18" charset="-120"/>
                <a:sym typeface="MS LineDraw" pitchFamily="49" charset="2"/>
              </a:rPr>
              <a:t>+ </a:t>
            </a: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131050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 i="1">
                <a:ea typeface="新細明體" panose="02020500000000000000" pitchFamily="18" charset="-120"/>
              </a:rPr>
              <a:t>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Is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AG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Does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AG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R?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Does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? 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Does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G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R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? 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1847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There are several uses of the attribute closure algorithm: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To test if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 is a superkey</a:t>
            </a:r>
            <a:r>
              <a:rPr lang="en-US" altLang="zh-TW" sz="240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check if 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contains all attributes of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i="1">
                <a:ea typeface="新細明體" panose="02020500000000000000" pitchFamily="18" charset="-120"/>
              </a:rPr>
              <a:t>Example: R = (A, B, C, G, H, I)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i="1">
                <a:ea typeface="新細明體" panose="02020500000000000000" pitchFamily="18" charset="-120"/>
              </a:rPr>
              <a:t>      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Find superkeys of R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 lvl="1"/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/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184775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To check if a functional dependency    holds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check if   </a:t>
            </a:r>
            <a:r>
              <a:rPr lang="en-US" altLang="zh-TW" sz="2400" baseline="30000" dirty="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Example: R = (A, B, C, G, H, I)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      F = </a:t>
            </a:r>
            <a:r>
              <a:rPr lang="en-US" altLang="zh-TW" sz="2400" dirty="0">
                <a:ea typeface="新細明體" panose="02020500000000000000" pitchFamily="18" charset="-120"/>
              </a:rPr>
              <a:t>{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H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CG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I</a:t>
            </a:r>
            <a:b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	  </a:t>
            </a:r>
            <a:r>
              <a:rPr lang="en-US" altLang="zh-TW" sz="24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  <a:sym typeface="Monotype Sorts" charset="2"/>
              </a:rPr>
              <a:t>H</a:t>
            </a: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Monotype Sorts" charset="2"/>
              </a:rPr>
              <a:t>          Whether BG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 HI ?</a:t>
            </a:r>
            <a:endParaRPr lang="en-US" altLang="zh-TW" sz="24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sz="2000" dirty="0">
              <a:ea typeface="新細明體" panose="02020500000000000000" pitchFamily="18" charset="-120"/>
              <a:sym typeface="MS LineDraw" pitchFamily="49" charset="2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Combine Schemas?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Suppose we combine </a:t>
            </a:r>
            <a:r>
              <a:rPr lang="en-US" altLang="zh-TW" sz="2400" i="1">
                <a:ea typeface="新細明體" panose="02020500000000000000" pitchFamily="18" charset="-120"/>
              </a:rPr>
              <a:t>instructor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department </a:t>
            </a:r>
            <a:r>
              <a:rPr lang="en-US" altLang="zh-TW" sz="2400">
                <a:ea typeface="新細明體" panose="02020500000000000000" pitchFamily="18" charset="-120"/>
              </a:rPr>
              <a:t>into </a:t>
            </a:r>
            <a:r>
              <a:rPr lang="en-US" altLang="zh-TW" sz="2400" i="1">
                <a:ea typeface="新細明體" panose="02020500000000000000" pitchFamily="18" charset="-120"/>
              </a:rPr>
              <a:t>inst_dept</a:t>
            </a:r>
          </a:p>
          <a:p>
            <a:endParaRPr lang="en-US" altLang="zh-TW" sz="2400" i="1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Result is possible repetition of information</a:t>
            </a:r>
          </a:p>
        </p:txBody>
      </p:sp>
      <p:grpSp>
        <p:nvGrpSpPr>
          <p:cNvPr id="5124" name="群組 13"/>
          <p:cNvGrpSpPr>
            <a:grpSpLocks/>
          </p:cNvGrpSpPr>
          <p:nvPr/>
        </p:nvGrpSpPr>
        <p:grpSpPr bwMode="auto">
          <a:xfrm>
            <a:off x="1879600" y="2930525"/>
            <a:ext cx="5789613" cy="3471863"/>
            <a:chOff x="1879600" y="2930525"/>
            <a:chExt cx="5789613" cy="3471863"/>
          </a:xfrm>
        </p:grpSpPr>
        <p:pic>
          <p:nvPicPr>
            <p:cNvPr id="5125" name="Picture 5" descr="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2930525"/>
              <a:ext cx="5788025" cy="347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矩形 4"/>
            <p:cNvSpPr>
              <a:spLocks noChangeArrowheads="1"/>
            </p:cNvSpPr>
            <p:nvPr/>
          </p:nvSpPr>
          <p:spPr bwMode="auto">
            <a:xfrm>
              <a:off x="4548188" y="41084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7" name="矩形 5"/>
            <p:cNvSpPr>
              <a:spLocks noChangeArrowheads="1"/>
            </p:cNvSpPr>
            <p:nvPr/>
          </p:nvSpPr>
          <p:spPr bwMode="auto">
            <a:xfrm>
              <a:off x="4557713" y="4854575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8" name="矩形 6"/>
            <p:cNvSpPr>
              <a:spLocks noChangeArrowheads="1"/>
            </p:cNvSpPr>
            <p:nvPr/>
          </p:nvSpPr>
          <p:spPr bwMode="auto">
            <a:xfrm>
              <a:off x="4546600" y="5365750"/>
              <a:ext cx="3111500" cy="22542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9" name="矩形 7"/>
            <p:cNvSpPr>
              <a:spLocks noChangeArrowheads="1"/>
            </p:cNvSpPr>
            <p:nvPr/>
          </p:nvSpPr>
          <p:spPr bwMode="auto">
            <a:xfrm>
              <a:off x="4545013" y="3641725"/>
              <a:ext cx="3109912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0" name="矩形 8"/>
            <p:cNvSpPr>
              <a:spLocks noChangeArrowheads="1"/>
            </p:cNvSpPr>
            <p:nvPr/>
          </p:nvSpPr>
          <p:spPr bwMode="auto">
            <a:xfrm>
              <a:off x="4554538" y="6110288"/>
              <a:ext cx="3111500" cy="225425"/>
            </a:xfrm>
            <a:prstGeom prst="rect">
              <a:avLst/>
            </a:prstGeom>
            <a:solidFill>
              <a:srgbClr val="00B0F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1" name="矩形 9"/>
            <p:cNvSpPr>
              <a:spLocks noChangeArrowheads="1"/>
            </p:cNvSpPr>
            <p:nvPr/>
          </p:nvSpPr>
          <p:spPr bwMode="auto">
            <a:xfrm>
              <a:off x="4518025" y="3378200"/>
              <a:ext cx="3111500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2" name="矩形 10"/>
            <p:cNvSpPr>
              <a:spLocks noChangeArrowheads="1"/>
            </p:cNvSpPr>
            <p:nvPr/>
          </p:nvSpPr>
          <p:spPr bwMode="auto">
            <a:xfrm>
              <a:off x="4529138" y="5846763"/>
              <a:ext cx="3109912" cy="225425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3" name="矩形 11"/>
            <p:cNvSpPr>
              <a:spLocks noChangeArrowheads="1"/>
            </p:cNvSpPr>
            <p:nvPr/>
          </p:nvSpPr>
          <p:spPr bwMode="auto">
            <a:xfrm>
              <a:off x="4552950" y="3887788"/>
              <a:ext cx="3109913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134" name="矩形 12"/>
            <p:cNvSpPr>
              <a:spLocks noChangeArrowheads="1"/>
            </p:cNvSpPr>
            <p:nvPr/>
          </p:nvSpPr>
          <p:spPr bwMode="auto">
            <a:xfrm>
              <a:off x="4549775" y="5108575"/>
              <a:ext cx="3111500" cy="225425"/>
            </a:xfrm>
            <a:prstGeom prst="rect">
              <a:avLst/>
            </a:prstGeom>
            <a:solidFill>
              <a:srgbClr val="7030A0">
                <a:alpha val="27843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960438"/>
            <a:ext cx="7661275" cy="5184775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Computing closure of F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For each  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R,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we find the closure 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 and for each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 </a:t>
            </a:r>
            <a:r>
              <a:rPr lang="en-US" altLang="zh-TW" sz="2400" baseline="30000">
                <a:ea typeface="新細明體" panose="02020500000000000000" pitchFamily="18" charset="-120"/>
                <a:sym typeface="Symbol" panose="05050102010706020507" pitchFamily="18" charset="2"/>
              </a:rPr>
              <a:t>+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, we output a functional dependency  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S.</a:t>
            </a:r>
          </a:p>
          <a:p>
            <a:pPr lvl="1"/>
            <a:endParaRPr lang="en-US" altLang="zh-TW" sz="24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i="1">
                <a:ea typeface="新細明體" panose="02020500000000000000" pitchFamily="18" charset="-120"/>
              </a:rPr>
              <a:t>Example: R = (A, B, C, G)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400" i="1">
                <a:ea typeface="新細明體" panose="02020500000000000000" pitchFamily="18" charset="-120"/>
              </a:rPr>
              <a:t>      F = </a:t>
            </a:r>
            <a:r>
              <a:rPr lang="en-US" altLang="zh-TW" sz="2400">
                <a:ea typeface="新細明體" panose="02020500000000000000" pitchFamily="18" charset="-120"/>
              </a:rPr>
              <a:t>{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C </a:t>
            </a:r>
            <a:br>
              <a:rPr lang="en-US" altLang="zh-TW" sz="2400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sz="2400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  <a:sym typeface="Monotype Sorts" charset="2"/>
              </a:rPr>
              <a:t>G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}</a:t>
            </a:r>
            <a:endParaRPr lang="en-US" altLang="zh-TW" sz="2400">
              <a:ea typeface="新細明體" panose="02020500000000000000" pitchFamily="18" charset="-120"/>
              <a:sym typeface="MS LineDraw" pitchFamily="49" charset="2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ea typeface="新細明體" charset="-12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Given a relation R(A, B, C, D, E) and Functional dependencies </a:t>
            </a:r>
          </a:p>
          <a:p>
            <a:pPr>
              <a:buFont typeface="Monotype Sorts" charset="2"/>
              <a:buNone/>
            </a:pPr>
            <a:r>
              <a:rPr lang="en-US" altLang="zh-TW" i="1">
                <a:ea typeface="新細明體" panose="02020500000000000000" pitchFamily="18" charset="-120"/>
              </a:rPr>
              <a:t>          F = </a:t>
            </a:r>
            <a:r>
              <a:rPr lang="en-US" altLang="zh-TW">
                <a:ea typeface="新細明體" panose="02020500000000000000" pitchFamily="18" charset="-120"/>
              </a:rPr>
              <a:t>{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DE</a:t>
            </a:r>
            <a:br>
              <a:rPr lang="en-US" altLang="zh-TW" i="1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	  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C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               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D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Which of the following FDs can be inferred?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CE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BC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A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AB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A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C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E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BC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E</a:t>
            </a:r>
          </a:p>
          <a:p>
            <a:pPr>
              <a:buFont typeface="Monotype Sorts" charset="2"/>
              <a:buAutoNum type="alphaLcParenBoth"/>
            </a:pP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 DE</a:t>
            </a:r>
          </a:p>
          <a:p>
            <a:pPr>
              <a:buFont typeface="Monotype Sorts" charset="2"/>
              <a:buAutoNum type="alphaLcParenBoth"/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AutoNum type="alphaLcParenBoth"/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AutoNum type="alphaLcParenBoth"/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AutoNum type="alphaLcParenBoth"/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</a:pPr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pPr>
              <a:buFont typeface="Monotype Sorts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Canonical Cover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Sets of functional dependencies may redundant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For example:  </a:t>
            </a:r>
            <a:r>
              <a:rPr lang="en-US" altLang="zh-TW" sz="2400" i="1">
                <a:ea typeface="新細明體" panose="02020500000000000000" pitchFamily="18" charset="-120"/>
              </a:rPr>
              <a:t>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>
                <a:ea typeface="新細明體" panose="02020500000000000000" pitchFamily="18" charset="-120"/>
              </a:rPr>
              <a:t> C</a:t>
            </a:r>
            <a:r>
              <a:rPr lang="en-US" altLang="zh-TW" sz="2400">
                <a:ea typeface="新細明體" panose="02020500000000000000" pitchFamily="18" charset="-120"/>
              </a:rPr>
              <a:t> is redundant in:   </a:t>
            </a:r>
          </a:p>
          <a:p>
            <a:pPr lvl="1"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    {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C, A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400" i="1">
                <a:ea typeface="新細明體" panose="02020500000000000000" pitchFamily="18" charset="-120"/>
                <a:sym typeface="Wingdings" panose="05000000000000000000" pitchFamily="2" charset="2"/>
              </a:rPr>
              <a:t> C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Parts of a functional dependency may be redundant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E.g.: on RHS:   {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CD</a:t>
            </a:r>
            <a:r>
              <a:rPr lang="en-US" altLang="zh-TW" sz="2400">
                <a:ea typeface="新細明體" panose="02020500000000000000" pitchFamily="18" charset="-120"/>
              </a:rPr>
              <a:t>}  can be simplified to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                      {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>
                <a:ea typeface="新細明體" panose="02020500000000000000" pitchFamily="18" charset="-120"/>
              </a:rPr>
              <a:t> B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D</a:t>
            </a:r>
            <a:r>
              <a:rPr lang="en-US" altLang="zh-TW" sz="2400">
                <a:ea typeface="新細明體" panose="02020500000000000000" pitchFamily="18" charset="-120"/>
              </a:rPr>
              <a:t>} </a:t>
            </a:r>
          </a:p>
          <a:p>
            <a:pPr lvl="2"/>
            <a:r>
              <a:rPr lang="en-US" altLang="zh-TW" sz="2400">
                <a:ea typeface="新細明體" panose="02020500000000000000" pitchFamily="18" charset="-120"/>
              </a:rPr>
              <a:t>E.g.: on LHS:    {A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AD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}  can be simplified to 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                        {A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,  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} 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F052E45-C697-405C-A8CD-D3D3592AA88C}"/>
              </a:ext>
            </a:extLst>
          </p:cNvPr>
          <p:cNvCxnSpPr/>
          <p:nvPr/>
        </p:nvCxnSpPr>
        <p:spPr bwMode="auto">
          <a:xfrm>
            <a:off x="6593305" y="5630779"/>
            <a:ext cx="121519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Extraneous Attributes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3638"/>
            <a:ext cx="8172450" cy="5257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Consider a set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of functional dependencies and the functional dependency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in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 lvl="1"/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Attribute A is </a:t>
            </a:r>
            <a:r>
              <a:rPr lang="en-US" altLang="zh-TW" sz="2200" b="1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extraneous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in 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if </a:t>
            </a:r>
            <a:r>
              <a:rPr lang="en-US" altLang="zh-TW" sz="2200" i="1">
                <a:ea typeface="新細明體" panose="02020500000000000000" pitchFamily="18" charset="-120"/>
                <a:sym typeface="Greek Symbols" pitchFamily="18" charset="2"/>
              </a:rPr>
              <a:t>A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 , and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logically implies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(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– 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)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Example: Given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= {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AB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}</a:t>
            </a: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B</a:t>
            </a:r>
            <a:r>
              <a:rPr lang="en-US" altLang="zh-TW" sz="2400">
                <a:ea typeface="新細明體" panose="02020500000000000000" pitchFamily="18" charset="-120"/>
              </a:rPr>
              <a:t> is extraneous in </a:t>
            </a:r>
            <a:r>
              <a:rPr lang="en-US" altLang="zh-TW" sz="2400" i="1">
                <a:ea typeface="新細明體" panose="02020500000000000000" pitchFamily="18" charset="-120"/>
              </a:rPr>
              <a:t>AB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 i="1">
                <a:ea typeface="新細明體" panose="02020500000000000000" pitchFamily="18" charset="-120"/>
              </a:rPr>
              <a:t> C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/>
            <a:endParaRPr lang="en-US" altLang="zh-TW" sz="2000" i="1">
              <a:ea typeface="新細明體" panose="02020500000000000000" pitchFamily="18" charset="-120"/>
              <a:sym typeface="Greek Symbols" pitchFamily="18" charset="2"/>
            </a:endParaRPr>
          </a:p>
          <a:p>
            <a:endParaRPr lang="en-US" altLang="zh-TW" i="1">
              <a:ea typeface="新細明體" panose="02020500000000000000" pitchFamily="18" charset="-120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defRPr/>
            </a:pPr>
            <a:r>
              <a:rPr lang="en-US" altLang="zh-TW" sz="2400" dirty="0">
                <a:ea typeface="新細明體" charset="-120"/>
              </a:rPr>
              <a:t>Consider a set </a:t>
            </a:r>
            <a:r>
              <a:rPr lang="en-US" altLang="zh-TW" sz="2400" i="1" dirty="0"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of functional dependencies and the functional dependency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 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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in 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.</a:t>
            </a:r>
          </a:p>
          <a:p>
            <a:pPr marL="381000" indent="-381000">
              <a:defRPr/>
            </a:pPr>
            <a:endParaRPr lang="en-US" altLang="zh-TW" sz="2400" dirty="0">
              <a:ea typeface="新細明體" charset="-12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altLang="zh-TW" sz="2400" dirty="0">
                <a:ea typeface="新細明體" charset="-120"/>
                <a:sym typeface="Monotype Sorts" charset="2"/>
              </a:rPr>
              <a:t>To test if attribute A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 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is extraneous</a:t>
            </a:r>
            <a:r>
              <a:rPr lang="en-US" altLang="zh-TW" sz="2400" dirty="0">
                <a:solidFill>
                  <a:schemeClr val="tx2"/>
                </a:solidFill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in</a:t>
            </a:r>
            <a:r>
              <a:rPr lang="en-US" altLang="zh-TW" sz="2400" dirty="0">
                <a:solidFill>
                  <a:schemeClr val="tx2"/>
                </a:solidFill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>
                <a:solidFill>
                  <a:schemeClr val="tx2"/>
                </a:solidFill>
                <a:ea typeface="新細明體" charset="-120"/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>
                <a:ea typeface="新細明體" charset="-120"/>
                <a:sym typeface="Greek Symbols" pitchFamily="18" charset="2"/>
              </a:rPr>
              <a:t>compute ({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}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– A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  <a:r>
              <a:rPr lang="en-US" altLang="zh-TW" sz="2400" baseline="30000" dirty="0">
                <a:ea typeface="新細明體" charset="-120"/>
                <a:sym typeface="Symbol" pitchFamily="18" charset="2"/>
              </a:rPr>
              <a:t>+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using the dependencies in 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</a:t>
            </a:r>
            <a:endParaRPr lang="en-US" altLang="zh-TW" sz="2400" dirty="0">
              <a:ea typeface="新細明體" charset="-12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 check whether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({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}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– A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  <a:r>
              <a:rPr lang="en-US" altLang="zh-TW" sz="2400" baseline="30000" dirty="0">
                <a:ea typeface="新細明體" charset="-120"/>
                <a:sym typeface="Symbol" pitchFamily="18" charset="2"/>
              </a:rPr>
              <a:t>+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contains 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sz="2400" dirty="0">
              <a:ea typeface="新細明體" charset="-120"/>
              <a:sym typeface="Symbol" pitchFamily="18" charset="2"/>
            </a:endParaRPr>
          </a:p>
          <a:p>
            <a:pPr>
              <a:defRPr/>
            </a:pPr>
            <a:r>
              <a:rPr lang="en-US" altLang="zh-TW" sz="2400" dirty="0">
                <a:ea typeface="新細明體" charset="-120"/>
              </a:rPr>
              <a:t>Example: Given </a:t>
            </a:r>
            <a:r>
              <a:rPr lang="en-US" altLang="zh-TW" sz="2400" i="1" dirty="0"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= {</a:t>
            </a:r>
            <a:r>
              <a:rPr lang="en-US" altLang="zh-TW" sz="2400" i="1" dirty="0">
                <a:ea typeface="新細明體" charset="-120"/>
              </a:rPr>
              <a:t>A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i="1" dirty="0">
                <a:ea typeface="新細明體" charset="-120"/>
              </a:rPr>
              <a:t>AB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 }</a:t>
            </a:r>
          </a:p>
          <a:p>
            <a:pPr lvl="1">
              <a:defRPr/>
            </a:pPr>
            <a:r>
              <a:rPr lang="en-US" altLang="zh-TW" sz="2400" i="1" dirty="0">
                <a:ea typeface="新細明體" charset="-120"/>
              </a:rPr>
              <a:t>B</a:t>
            </a:r>
            <a:r>
              <a:rPr lang="en-US" altLang="zh-TW" sz="2400" dirty="0">
                <a:ea typeface="新細明體" charset="-120"/>
              </a:rPr>
              <a:t> is extraneous in </a:t>
            </a:r>
            <a:r>
              <a:rPr lang="en-US" altLang="zh-TW" sz="2400" i="1" dirty="0">
                <a:ea typeface="新細明體" charset="-120"/>
              </a:rPr>
              <a:t>AB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 dirty="0">
                <a:ea typeface="新細明體" charset="-120"/>
              </a:rPr>
              <a:t> C</a:t>
            </a:r>
            <a:endParaRPr lang="en-US" altLang="zh-TW" sz="2400" dirty="0">
              <a:ea typeface="新細明體" charset="-120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sz="2000" dirty="0">
              <a:solidFill>
                <a:schemeClr val="tx2"/>
              </a:solidFill>
              <a:ea typeface="新細明體" charset="-120"/>
              <a:sym typeface="Monotype Sorts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dirty="0">
              <a:ea typeface="新細明體" charset="-120"/>
              <a:sym typeface="Greek Symbols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dirty="0">
              <a:ea typeface="新細明體" charset="-120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Extraneous Attributes (cont.)</a:t>
            </a:r>
            <a:endParaRPr lang="zh-TW" altLang="en-US">
              <a:ea typeface="新細明體" charset="-120"/>
            </a:endParaRPr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514350" y="1093788"/>
            <a:ext cx="7961313" cy="4903787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Consider a set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of functional dependencies and the functional dependency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 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in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 lvl="1"/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Attribute </a:t>
            </a:r>
            <a:r>
              <a:rPr lang="en-US" altLang="zh-TW" sz="2200" i="1"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is </a:t>
            </a:r>
            <a:r>
              <a:rPr lang="en-US" altLang="zh-TW" sz="2200" b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extraneous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in 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if </a:t>
            </a:r>
            <a:r>
              <a:rPr lang="en-US" altLang="zh-TW" sz="2200" i="1"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 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 and </a:t>
            </a:r>
            <a:b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 – {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} )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 {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(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– 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A</a:t>
            </a:r>
            <a:r>
              <a:rPr lang="en-US" altLang="zh-TW" sz="2200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)} logically implies </a:t>
            </a:r>
            <a:r>
              <a:rPr lang="en-US" altLang="zh-TW" sz="2200" i="1">
                <a:solidFill>
                  <a:srgbClr val="0070C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 i="1"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Example:  Given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= {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AB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CD}</a:t>
            </a:r>
          </a:p>
          <a:p>
            <a:pPr lvl="1"/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is extraneous in </a:t>
            </a:r>
            <a:r>
              <a:rPr lang="en-US" altLang="zh-TW" sz="2400" i="1">
                <a:ea typeface="新細明體" panose="02020500000000000000" pitchFamily="18" charset="-120"/>
              </a:rPr>
              <a:t>AB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CD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defRPr/>
            </a:pPr>
            <a:r>
              <a:rPr lang="en-US" altLang="zh-TW" sz="2400" dirty="0">
                <a:ea typeface="新細明體" charset="-120"/>
              </a:rPr>
              <a:t>Consider a set </a:t>
            </a:r>
            <a:r>
              <a:rPr lang="en-US" altLang="zh-TW" sz="2400" i="1" dirty="0"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of functional dependencies and the functional dependency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 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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in 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.</a:t>
            </a:r>
          </a:p>
          <a:p>
            <a:pPr marL="800100" lvl="1" indent="-342900">
              <a:buFont typeface="Monotype Sorts" charset="2"/>
              <a:buNone/>
              <a:defRPr/>
            </a:pPr>
            <a:endParaRPr lang="en-US" altLang="zh-TW" sz="2400" dirty="0">
              <a:ea typeface="新細明體" charset="-12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altLang="zh-TW" sz="2400" dirty="0">
                <a:ea typeface="新細明體" charset="-120"/>
                <a:sym typeface="Greek Symbols" pitchFamily="18" charset="2"/>
              </a:rPr>
              <a:t>To test if attribute 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A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 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 is extraneous in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>
                <a:ea typeface="新細明體" charset="-120"/>
                <a:sym typeface="Greek Symbols" pitchFamily="18" charset="2"/>
              </a:rPr>
              <a:t>compute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 dirty="0">
                <a:ea typeface="新細明體" charset="-120"/>
                <a:sym typeface="Greek Symbols" pitchFamily="18" charset="2"/>
              </a:rPr>
              <a:t>+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using only the dependencies in  </a:t>
            </a:r>
            <a:br>
              <a:rPr lang="en-US" altLang="zh-TW" sz="2400" dirty="0">
                <a:ea typeface="新細明體" charset="-120"/>
                <a:sym typeface="Greek Symbols" pitchFamily="18" charset="2"/>
              </a:rPr>
            </a:br>
            <a:r>
              <a:rPr lang="en-US" altLang="zh-TW" sz="2400" dirty="0">
                <a:ea typeface="新細明體" charset="-120"/>
                <a:sym typeface="Greek Symbols" pitchFamily="18" charset="2"/>
              </a:rPr>
              <a:t>         F’ = (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F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 – {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  <a:sym typeface="Monotype Sorts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})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 {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(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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– 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A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altLang="zh-TW" sz="2400" dirty="0">
                <a:ea typeface="新細明體" charset="-120"/>
                <a:sym typeface="Greek Symbols" pitchFamily="18" charset="2"/>
              </a:rPr>
              <a:t> check whether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baseline="30000" dirty="0">
                <a:ea typeface="新細明體" charset="-120"/>
                <a:sym typeface="Greek Symbols" pitchFamily="18" charset="2"/>
              </a:rPr>
              <a:t>+ 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contains </a:t>
            </a:r>
            <a:r>
              <a:rPr lang="en-US" altLang="zh-TW" sz="2400" i="1" dirty="0">
                <a:ea typeface="新細明體" charset="-120"/>
                <a:sym typeface="Greek Symbols" pitchFamily="18" charset="2"/>
              </a:rPr>
              <a:t>A</a:t>
            </a:r>
            <a:endParaRPr lang="en-US" altLang="zh-TW" sz="2400" dirty="0">
              <a:ea typeface="新細明體" charset="-12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endParaRPr lang="en-US" altLang="zh-TW" sz="2400" dirty="0">
              <a:ea typeface="新細明體" charset="-120"/>
              <a:sym typeface="Symbol" pitchFamily="18" charset="2"/>
            </a:endParaRPr>
          </a:p>
          <a:p>
            <a:pPr>
              <a:defRPr/>
            </a:pPr>
            <a:r>
              <a:rPr lang="en-US" altLang="zh-TW" sz="2400" dirty="0">
                <a:ea typeface="新細明體" charset="-120"/>
              </a:rPr>
              <a:t>Example:  Given </a:t>
            </a:r>
            <a:r>
              <a:rPr lang="en-US" altLang="zh-TW" sz="2400" i="1" dirty="0"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= {</a:t>
            </a:r>
            <a:r>
              <a:rPr lang="en-US" altLang="zh-TW" sz="2400" i="1" dirty="0">
                <a:ea typeface="新細明體" charset="-120"/>
              </a:rPr>
              <a:t>A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i="1" dirty="0">
                <a:ea typeface="新細明體" charset="-120"/>
              </a:rPr>
              <a:t>AB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CD}</a:t>
            </a:r>
          </a:p>
          <a:p>
            <a:pPr lvl="1">
              <a:defRPr/>
            </a:pPr>
            <a:r>
              <a:rPr lang="en-US" altLang="zh-TW" sz="2400" i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 is extraneous in </a:t>
            </a:r>
            <a:r>
              <a:rPr lang="en-US" altLang="zh-TW" sz="2400" i="1" dirty="0">
                <a:ea typeface="新細明體" charset="-120"/>
              </a:rPr>
              <a:t>AB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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i="1" dirty="0">
                <a:ea typeface="新細明體" charset="-120"/>
              </a:rPr>
              <a:t>CD</a:t>
            </a:r>
            <a:r>
              <a:rPr lang="en-US" altLang="zh-TW" sz="2400" dirty="0">
                <a:ea typeface="新細明體" charset="-120"/>
                <a:sym typeface="Greek Symbol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163638"/>
            <a:ext cx="822325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A 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  <a:sym typeface="Greek Symbols" pitchFamily="18" charset="2"/>
              </a:rPr>
              <a:t>canonical cover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for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is a set of dependencies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>
                <a:ea typeface="新細明體" panose="02020500000000000000" pitchFamily="18" charset="-120"/>
                <a:sym typeface="Greek Symbols" pitchFamily="18" charset="2"/>
              </a:rPr>
              <a:t>c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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c,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and</a:t>
            </a:r>
          </a:p>
          <a:p>
            <a:pPr lvl="1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No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functional dependency in </a:t>
            </a:r>
            <a:r>
              <a:rPr lang="en-US" altLang="zh-TW" sz="24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>
                <a:ea typeface="新細明體" panose="02020500000000000000" pitchFamily="18" charset="-120"/>
                <a:sym typeface="Greek Symbols" pitchFamily="18" charset="2"/>
              </a:rPr>
              <a:t>c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 contains an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  <a:sym typeface="Greek Symbols" pitchFamily="18" charset="2"/>
              </a:rPr>
              <a:t>extraneous attribute</a:t>
            </a:r>
            <a:r>
              <a:rPr lang="en-US" altLang="zh-TW" sz="2400">
                <a:ea typeface="新細明體" panose="02020500000000000000" pitchFamily="18" charset="-120"/>
                <a:sym typeface="Greek Symbols" pitchFamily="18" charset="2"/>
              </a:rPr>
              <a:t>, and</a:t>
            </a:r>
          </a:p>
          <a:p>
            <a:pPr lvl="1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Each </a:t>
            </a:r>
            <a:r>
              <a:rPr lang="en-US" altLang="zh-TW" sz="2400">
                <a:solidFill>
                  <a:srgbClr val="FF0000"/>
                </a:solidFill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left side </a:t>
            </a:r>
            <a:r>
              <a:rPr lang="en-US" altLang="zh-TW" sz="240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of functional dependency in </a:t>
            </a:r>
            <a:r>
              <a:rPr lang="en-US" altLang="zh-TW" sz="2400" i="1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400" i="1" baseline="-2500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c</a:t>
            </a:r>
            <a:r>
              <a:rPr lang="en-US" altLang="zh-TW" sz="2400" i="1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400">
                <a:solidFill>
                  <a:srgbClr val="FF0000"/>
                </a:solidFill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is unique</a:t>
            </a:r>
            <a:r>
              <a:rPr lang="en-US" altLang="zh-TW" sz="2400">
                <a:highlight>
                  <a:srgbClr val="FFFF00"/>
                </a:highlight>
                <a:ea typeface="新細明體" panose="02020500000000000000" pitchFamily="18" charset="-120"/>
                <a:sym typeface="Greek Symbols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Compute a Canonical Cover</a:t>
            </a:r>
            <a:endParaRPr lang="zh-TW" altLang="en-US">
              <a:ea typeface="新細明體" charset="-120"/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509588" y="1065213"/>
            <a:ext cx="8091487" cy="4903787"/>
          </a:xfrm>
        </p:spPr>
        <p:txBody>
          <a:bodyPr/>
          <a:lstStyle/>
          <a:p>
            <a:r>
              <a:rPr lang="en-US" altLang="zh-TW" sz="2200">
                <a:ea typeface="新細明體" panose="02020500000000000000" pitchFamily="18" charset="-120"/>
              </a:rPr>
              <a:t>To compute a canonical cover for </a:t>
            </a:r>
            <a:r>
              <a:rPr lang="en-US" altLang="zh-TW" sz="2200" i="1">
                <a:ea typeface="新細明體" panose="02020500000000000000" pitchFamily="18" charset="-120"/>
              </a:rPr>
              <a:t>F</a:t>
            </a:r>
            <a:r>
              <a:rPr lang="en-US" altLang="zh-TW" sz="2200">
                <a:ea typeface="新細明體" panose="02020500000000000000" pitchFamily="18" charset="-120"/>
              </a:rPr>
              <a:t>:</a:t>
            </a:r>
            <a:br>
              <a:rPr lang="en-US" altLang="zh-TW" sz="2200">
                <a:ea typeface="新細明體" panose="02020500000000000000" pitchFamily="18" charset="-120"/>
              </a:rPr>
            </a:br>
            <a:r>
              <a:rPr lang="en-US" altLang="zh-TW" sz="2200" b="1">
                <a:ea typeface="新細明體" panose="02020500000000000000" pitchFamily="18" charset="-120"/>
              </a:rPr>
              <a:t>repeat</a:t>
            </a:r>
            <a:br>
              <a:rPr lang="en-US" altLang="zh-TW" sz="2200" b="1">
                <a:ea typeface="新細明體" panose="02020500000000000000" pitchFamily="18" charset="-120"/>
              </a:rPr>
            </a:br>
            <a:r>
              <a:rPr lang="en-US" altLang="zh-TW" sz="2200" b="1">
                <a:ea typeface="新細明體" panose="02020500000000000000" pitchFamily="18" charset="-120"/>
              </a:rPr>
              <a:t>	</a:t>
            </a:r>
            <a:r>
              <a:rPr lang="en-US" altLang="zh-TW" sz="2200">
                <a:ea typeface="新細明體" panose="02020500000000000000" pitchFamily="18" charset="-120"/>
              </a:rPr>
              <a:t>Use the </a:t>
            </a:r>
            <a:r>
              <a:rPr lang="en-US" altLang="zh-TW" sz="2200">
                <a:solidFill>
                  <a:srgbClr val="FF0000"/>
                </a:solidFill>
                <a:ea typeface="新細明體" panose="02020500000000000000" pitchFamily="18" charset="-120"/>
              </a:rPr>
              <a:t>union rule </a:t>
            </a:r>
            <a:r>
              <a:rPr lang="en-US" altLang="zh-TW" sz="2200">
                <a:ea typeface="新細明體" panose="02020500000000000000" pitchFamily="18" charset="-120"/>
              </a:rPr>
              <a:t>to replace any dependencies in </a:t>
            </a:r>
            <a:r>
              <a:rPr lang="en-US" altLang="zh-TW" sz="2200" i="1">
                <a:ea typeface="新細明體" panose="02020500000000000000" pitchFamily="18" charset="-120"/>
              </a:rPr>
              <a:t>F</a:t>
            </a:r>
            <a:br>
              <a:rPr lang="en-US" altLang="zh-TW" sz="2200" i="1">
                <a:ea typeface="新細明體" panose="02020500000000000000" pitchFamily="18" charset="-120"/>
              </a:rPr>
            </a:br>
            <a:r>
              <a:rPr lang="en-US" altLang="zh-TW" sz="2200" i="1">
                <a:ea typeface="新細明體" panose="02020500000000000000" pitchFamily="18" charset="-120"/>
              </a:rPr>
              <a:t>		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and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2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with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1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baseline="-25000">
                <a:ea typeface="新細明體" panose="02020500000000000000" pitchFamily="18" charset="-120"/>
                <a:sym typeface="Greek Symbols" pitchFamily="18" charset="2"/>
              </a:rPr>
              <a:t>2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</a:br>
            <a:endParaRPr lang="en-US" altLang="zh-TW" sz="220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    	Find a functional dependency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with an </a:t>
            </a:r>
            <a:b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		extraneous attribute either in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or in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</a:p>
          <a:p>
            <a:pPr>
              <a:buFont typeface="Monotype Sorts" charset="2"/>
              <a:buNone/>
            </a:pPr>
            <a:b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</a:b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       If an extraneous attribute is found, delete it from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2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20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200" i="1">
                <a:ea typeface="新細明體" panose="02020500000000000000" pitchFamily="18" charset="-120"/>
                <a:sym typeface="Greek Symbols" pitchFamily="18" charset="2"/>
              </a:rPr>
              <a:t> </a:t>
            </a:r>
            <a:b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</a:br>
            <a:endParaRPr lang="en-US" altLang="zh-TW" sz="2200">
              <a:ea typeface="新細明體" panose="02020500000000000000" pitchFamily="18" charset="-120"/>
              <a:sym typeface="Greek Symbols" pitchFamily="18" charset="2"/>
            </a:endParaRPr>
          </a:p>
          <a:p>
            <a:pPr>
              <a:buFont typeface="Monotype Sorts" charset="2"/>
              <a:buNone/>
            </a:pPr>
            <a:r>
              <a:rPr lang="en-US" altLang="zh-TW" sz="2200" b="1">
                <a:ea typeface="新細明體" panose="02020500000000000000" pitchFamily="18" charset="-120"/>
                <a:sym typeface="Greek Symbols" pitchFamily="18" charset="2"/>
              </a:rPr>
              <a:t>until </a:t>
            </a:r>
            <a:r>
              <a:rPr lang="en-US" altLang="zh-TW" sz="2200" i="1">
                <a:ea typeface="新細明體" panose="02020500000000000000" pitchFamily="18" charset="-120"/>
                <a:sym typeface="Greek Symbols" pitchFamily="18" charset="2"/>
              </a:rPr>
              <a:t>F</a:t>
            </a:r>
            <a:r>
              <a:rPr lang="en-US" altLang="zh-TW" sz="2200">
                <a:ea typeface="新細明體" panose="02020500000000000000" pitchFamily="18" charset="-120"/>
                <a:sym typeface="Greek Symbols" pitchFamily="18" charset="2"/>
              </a:rPr>
              <a:t> does not change</a:t>
            </a:r>
            <a:endParaRPr lang="zh-TW" altLang="en-US" sz="22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Computing a Canonical Cover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830263"/>
            <a:ext cx="8220075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i="1" dirty="0">
                <a:ea typeface="新細明體" panose="02020500000000000000" pitchFamily="18" charset="-120"/>
              </a:rPr>
              <a:t>R </a:t>
            </a:r>
            <a:r>
              <a:rPr lang="en-US" altLang="zh-TW" sz="2000" dirty="0">
                <a:ea typeface="新細明體" panose="02020500000000000000" pitchFamily="18" charset="-120"/>
              </a:rPr>
              <a:t>= (</a:t>
            </a:r>
            <a:r>
              <a:rPr lang="en-US" altLang="zh-TW" sz="2000" i="1" dirty="0">
                <a:ea typeface="新細明體" panose="02020500000000000000" pitchFamily="18" charset="-120"/>
              </a:rPr>
              <a:t>A, B, C)</a:t>
            </a:r>
            <a:br>
              <a:rPr lang="en-US" altLang="zh-TW" sz="2000" i="1" dirty="0">
                <a:ea typeface="新細明體" panose="02020500000000000000" pitchFamily="18" charset="-120"/>
              </a:rPr>
            </a:br>
            <a:r>
              <a:rPr lang="en-US" altLang="zh-TW" sz="2000" i="1" dirty="0">
                <a:ea typeface="新細明體" panose="02020500000000000000" pitchFamily="18" charset="-120"/>
              </a:rPr>
              <a:t>F = 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BC</a:t>
            </a:r>
            <a:b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	  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  <a:b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	  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	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AB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Combine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BC 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and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 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into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Set is now </a:t>
            </a:r>
            <a:r>
              <a:rPr lang="en-US" altLang="zh-TW" sz="2000" i="1" dirty="0">
                <a:ea typeface="新細明體" panose="02020500000000000000" pitchFamily="18" charset="-120"/>
              </a:rPr>
              <a:t>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BC, 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C, AB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684213" algn="l"/>
                <a:tab pos="2917825" algn="l"/>
              </a:tabLst>
            </a:pPr>
            <a:endParaRPr lang="en-US" altLang="zh-TW" sz="20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is extraneous in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AB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Set is now </a:t>
            </a:r>
            <a:r>
              <a:rPr lang="en-US" altLang="zh-TW" sz="2000" i="1" dirty="0">
                <a:ea typeface="新細明體" panose="02020500000000000000" pitchFamily="18" charset="-120"/>
              </a:rPr>
              <a:t>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BC, 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pPr lvl="1">
              <a:tabLst>
                <a:tab pos="684213" algn="l"/>
                <a:tab pos="2917825" algn="l"/>
              </a:tabLst>
            </a:pPr>
            <a:endParaRPr lang="en-US" altLang="zh-TW" sz="2000" i="1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is extraneous in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BC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</a:p>
          <a:p>
            <a:pPr>
              <a:tabLst>
                <a:tab pos="684213" algn="l"/>
                <a:tab pos="2917825" algn="l"/>
              </a:tabLst>
            </a:pPr>
            <a:endParaRPr lang="en-US" altLang="zh-TW" sz="2000" dirty="0">
              <a:ea typeface="新細明體" panose="02020500000000000000" pitchFamily="18" charset="-120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The canonical cover is: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B</a:t>
            </a:r>
            <a:b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</a:b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		 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Decompose the Table</a:t>
            </a:r>
            <a:endParaRPr lang="zh-TW" altLang="en-US" dirty="0"/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38" y="1509310"/>
            <a:ext cx="3577912" cy="253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0" y="1509310"/>
            <a:ext cx="4953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476958" y="1532012"/>
            <a:ext cx="1500132" cy="3739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67638" y="1532012"/>
            <a:ext cx="1419601" cy="3512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9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Consider the following three sets of functional dependencies over a relation R(A, B, C, D)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F1 = {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B,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C,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CD 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F2 = {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BD,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C 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F3 = {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i="1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i="1">
                <a:ea typeface="新細明體" panose="02020500000000000000" pitchFamily="18" charset="-120"/>
                <a:sym typeface="Monotype Sorts" charset="2"/>
              </a:rPr>
              <a:t>CD </a:t>
            </a:r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}</a:t>
            </a:r>
          </a:p>
          <a:p>
            <a:endParaRPr lang="en-US" altLang="zh-TW">
              <a:ea typeface="新細明體" panose="02020500000000000000" pitchFamily="18" charset="-120"/>
              <a:sym typeface="Monotype Sorts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Are F1 and F2 equivalent?</a:t>
            </a:r>
          </a:p>
          <a:p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Are F2 and F3 equivalent?</a:t>
            </a:r>
          </a:p>
          <a:p>
            <a:r>
              <a:rPr lang="en-US" altLang="zh-TW">
                <a:ea typeface="新細明體" panose="02020500000000000000" pitchFamily="18" charset="-120"/>
                <a:sym typeface="Monotype Sorts" charset="2"/>
              </a:rPr>
              <a:t>Are F1 and F3 equivalent?</a:t>
            </a:r>
          </a:p>
          <a:p>
            <a:endParaRPr lang="en-US" altLang="zh-TW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B0F0"/>
                </a:solidFill>
                <a:ea typeface="新細明體" charset="-120"/>
              </a:rPr>
              <a:t>Practice Time</a:t>
            </a:r>
            <a:endParaRPr lang="zh-TW" altLang="en-US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What is 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the canonical of 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   </a:t>
            </a:r>
            <a:r>
              <a:rPr lang="en-US" altLang="zh-TW" sz="2000" dirty="0">
                <a:ea typeface="新細明體" panose="02020500000000000000" pitchFamily="18" charset="-120"/>
              </a:rPr>
              <a:t>F = {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Iconic Symbols Ext" pitchFamily="2" charset="2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BC, </a:t>
            </a:r>
            <a:r>
              <a:rPr lang="en-US" altLang="zh-TW" sz="2000" i="1" dirty="0">
                <a:ea typeface="新細明體" panose="02020500000000000000" pitchFamily="18" charset="-120"/>
                <a:sym typeface="Iconic Symbols Ext" pitchFamily="2" charset="2"/>
              </a:rPr>
              <a:t>CD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E, </a:t>
            </a:r>
            <a:r>
              <a:rPr lang="en-US" altLang="zh-TW" sz="2000" i="1" dirty="0">
                <a:ea typeface="新細明體" panose="02020500000000000000" pitchFamily="18" charset="-120"/>
                <a:sym typeface="Iconic Symbols Ext" pitchFamily="2" charset="2"/>
              </a:rPr>
              <a:t>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Monotype Sorts" charset="2"/>
              </a:rPr>
              <a:t>D, 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Iconic Symbols Ext" pitchFamily="2" charset="2"/>
              </a:rPr>
              <a:t>E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  <a:sym typeface="Monotype Sorts" charset="2"/>
              </a:rPr>
              <a:t> A} on</a:t>
            </a:r>
            <a:r>
              <a:rPr lang="en-US" altLang="zh-TW" sz="2000" dirty="0">
                <a:ea typeface="新細明體" panose="02020500000000000000" pitchFamily="18" charset="-120"/>
              </a:rPr>
              <a:t> R(A, B, C, D, E)?</a:t>
            </a:r>
          </a:p>
          <a:p>
            <a:pPr marL="0" indent="0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Other examples: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F = 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ea typeface="新細明體" panose="02020500000000000000" pitchFamily="18" charset="-120"/>
              </a:rPr>
              <a:t>BC, 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</a:rPr>
              <a:t> C, 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</a:rPr>
              <a:t> B, AB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ea typeface="新細明體" panose="02020500000000000000" pitchFamily="18" charset="-120"/>
              </a:rPr>
              <a:t>C}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F = {A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ea typeface="新細明體" panose="02020500000000000000" pitchFamily="18" charset="-120"/>
              </a:rPr>
              <a:t>B, AB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ea typeface="新細明體" panose="02020500000000000000" pitchFamily="18" charset="-120"/>
              </a:rPr>
              <a:t>C, D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ea typeface="新細明體" panose="02020500000000000000" pitchFamily="18" charset="-120"/>
              </a:rPr>
              <a:t> AC, D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ea typeface="新細明體" panose="02020500000000000000" pitchFamily="18" charset="-120"/>
              </a:rPr>
              <a:t>E}</a:t>
            </a:r>
          </a:p>
          <a:p>
            <a:pPr marL="0" indent="0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en-US" altLang="zh-TW" i="1" dirty="0">
              <a:ea typeface="新細明體" panose="02020500000000000000" pitchFamily="18" charset="-120"/>
              <a:sym typeface="Monotype Sorts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9" name="AutoShape 7" descr="\rightarrow"/>
          <p:cNvSpPr>
            <a:spLocks noChangeAspect="1" noChangeArrowheads="1"/>
          </p:cNvSpPr>
          <p:nvPr/>
        </p:nvSpPr>
        <p:spPr bwMode="auto">
          <a:xfrm>
            <a:off x="250825" y="-365125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8" descr="\rightarrow"/>
          <p:cNvSpPr>
            <a:spLocks noChangeAspect="1" noChangeArrowheads="1"/>
          </p:cNvSpPr>
          <p:nvPr/>
        </p:nvSpPr>
        <p:spPr bwMode="auto">
          <a:xfrm>
            <a:off x="346075" y="-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9" descr="\rightarrow"/>
          <p:cNvSpPr>
            <a:spLocks noChangeAspect="1" noChangeArrowheads="1"/>
          </p:cNvSpPr>
          <p:nvPr/>
        </p:nvSpPr>
        <p:spPr bwMode="auto">
          <a:xfrm>
            <a:off x="250825" y="0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AutoShape 10" descr="\rightarrow"/>
          <p:cNvSpPr>
            <a:spLocks noChangeAspect="1" noChangeArrowheads="1"/>
          </p:cNvSpPr>
          <p:nvPr/>
        </p:nvSpPr>
        <p:spPr bwMode="auto">
          <a:xfrm>
            <a:off x="250825" y="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-138499"/>
            <a:ext cx="2568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}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12" descr="\rightarrow"/>
          <p:cNvSpPr>
            <a:spLocks noChangeAspect="1" noChangeArrowheads="1"/>
          </p:cNvSpPr>
          <p:nvPr/>
        </p:nvSpPr>
        <p:spPr bwMode="auto">
          <a:xfrm>
            <a:off x="250825" y="-365125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13" descr="\rightarrow"/>
          <p:cNvSpPr>
            <a:spLocks noChangeAspect="1" noChangeArrowheads="1"/>
          </p:cNvSpPr>
          <p:nvPr/>
        </p:nvSpPr>
        <p:spPr bwMode="auto">
          <a:xfrm>
            <a:off x="246063" y="-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14" descr="\rightarrow"/>
          <p:cNvSpPr>
            <a:spLocks noChangeAspect="1" noChangeArrowheads="1"/>
          </p:cNvSpPr>
          <p:nvPr/>
        </p:nvSpPr>
        <p:spPr bwMode="auto">
          <a:xfrm>
            <a:off x="250825" y="0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15" descr="\rightarrow"/>
          <p:cNvSpPr>
            <a:spLocks noChangeAspect="1" noChangeArrowheads="1"/>
          </p:cNvSpPr>
          <p:nvPr/>
        </p:nvSpPr>
        <p:spPr bwMode="auto">
          <a:xfrm>
            <a:off x="346075" y="182563"/>
            <a:ext cx="2286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5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What About Smaller Schemas?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3050" cy="5178425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Suppose we had started with </a:t>
            </a:r>
            <a:r>
              <a:rPr lang="en-US" altLang="zh-TW" sz="2400" i="1">
                <a:ea typeface="新細明體" panose="02020500000000000000" pitchFamily="18" charset="-120"/>
              </a:rPr>
              <a:t>inst_dept. 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How would we know to split up (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decompose</a:t>
            </a:r>
            <a:r>
              <a:rPr lang="en-US" altLang="zh-TW" sz="2400">
                <a:ea typeface="新細明體" panose="02020500000000000000" pitchFamily="18" charset="-120"/>
              </a:rPr>
              <a:t>) it into </a:t>
            </a:r>
            <a:r>
              <a:rPr lang="en-US" altLang="zh-TW" sz="2400" i="1">
                <a:ea typeface="新細明體" panose="02020500000000000000" pitchFamily="18" charset="-120"/>
              </a:rPr>
              <a:t>instructor 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department</a:t>
            </a:r>
            <a:r>
              <a:rPr lang="en-US" altLang="zh-TW" sz="2400">
                <a:ea typeface="新細明體" panose="02020500000000000000" pitchFamily="18" charset="-120"/>
              </a:rPr>
              <a:t>?</a:t>
            </a:r>
          </a:p>
          <a:p>
            <a:endParaRPr lang="en-US" altLang="zh-TW" sz="2400" b="1">
              <a:solidFill>
                <a:srgbClr val="000099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Functional dependency</a:t>
            </a:r>
            <a:r>
              <a:rPr lang="en-US" altLang="zh-TW" sz="2400">
                <a:ea typeface="新細明體" panose="02020500000000000000" pitchFamily="18" charset="-120"/>
              </a:rPr>
              <a:t>: </a:t>
            </a:r>
          </a:p>
          <a:p>
            <a:pPr>
              <a:buFont typeface="Monotype Sorts" charset="2"/>
              <a:buNone/>
            </a:pPr>
            <a:r>
              <a:rPr lang="en-US" altLang="zh-TW" sz="2400" i="1">
                <a:ea typeface="新細明體" panose="02020500000000000000" pitchFamily="18" charset="-120"/>
              </a:rPr>
              <a:t>		dept_name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z="2400">
                <a:ea typeface="新細明體" panose="02020500000000000000" pitchFamily="18" charset="-120"/>
                <a:sym typeface="Monotype Sorts" charset="2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building, budget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 i="1">
                <a:ea typeface="新細明體" panose="02020500000000000000" pitchFamily="18" charset="-120"/>
              </a:rPr>
              <a:t>dept_name</a:t>
            </a:r>
            <a:r>
              <a:rPr lang="en-US" altLang="zh-TW" sz="2400">
                <a:ea typeface="新細明體" panose="02020500000000000000" pitchFamily="18" charset="-120"/>
              </a:rPr>
              <a:t> is not a candidate key,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the building and budget of a department may have to be repeated. 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It indicates the need to decompose </a:t>
            </a:r>
            <a:r>
              <a:rPr lang="en-US" altLang="zh-TW" sz="2400" i="1">
                <a:ea typeface="新細明體" panose="02020500000000000000" pitchFamily="18" charset="-120"/>
              </a:rPr>
              <a:t>inst_dept</a:t>
            </a:r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pPr lvl="1">
              <a:buFont typeface="Monotype Sorts" charset="2"/>
              <a:buNone/>
            </a:pPr>
            <a:endParaRPr lang="en-US" altLang="zh-TW" i="1">
              <a:ea typeface="新細明體" panose="02020500000000000000" pitchFamily="18" charset="-120"/>
            </a:endParaRPr>
          </a:p>
          <a:p>
            <a:pPr lvl="1">
              <a:buFont typeface="Monotype Sorts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What About Smaller Schemas?</a:t>
            </a:r>
            <a:endParaRPr lang="zh-TW" altLang="en-US">
              <a:ea typeface="新細明體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814388" y="1181100"/>
            <a:ext cx="8104187" cy="4816475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Not all decompositions are good.  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Suppose we decompose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ea typeface="新細明體" panose="02020500000000000000" pitchFamily="18" charset="-120"/>
              </a:rPr>
              <a:t>employee(ID, name, street, city, salary)</a:t>
            </a:r>
            <a:r>
              <a:rPr lang="en-US" altLang="zh-TW" sz="2400">
                <a:ea typeface="新細明體" panose="02020500000000000000" pitchFamily="18" charset="-120"/>
              </a:rPr>
              <a:t> into</a:t>
            </a: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zh-TW" sz="2400" i="1">
                <a:ea typeface="新細明體" panose="02020500000000000000" pitchFamily="18" charset="-120"/>
              </a:rPr>
              <a:t>     employee1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employee2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street, city, salary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A Lossy Decomposition</a:t>
            </a:r>
          </a:p>
        </p:txBody>
      </p:sp>
      <p:pic>
        <p:nvPicPr>
          <p:cNvPr id="8195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887413"/>
            <a:ext cx="6056312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448175" y="482917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/>
            <a:r>
              <a:rPr lang="en-US" altLang="zh-TW" sz="2400">
                <a:ea typeface="新細明體" panose="02020500000000000000" pitchFamily="18" charset="-120"/>
              </a:rPr>
              <a:t>we cannot reconstruct the original </a:t>
            </a:r>
            <a:r>
              <a:rPr lang="en-US" altLang="zh-TW" sz="2400" i="1">
                <a:ea typeface="新細明體" panose="02020500000000000000" pitchFamily="18" charset="-120"/>
              </a:rPr>
              <a:t>employee</a:t>
            </a:r>
            <a:r>
              <a:rPr lang="en-US" altLang="zh-TW" sz="2400">
                <a:ea typeface="新細明體" panose="02020500000000000000" pitchFamily="18" charset="-120"/>
              </a:rPr>
              <a:t> relation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=&gt; a 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lossy decomposition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charset="-120"/>
              </a:rPr>
              <a:t>Example of Lossless-Join Decomposition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Loss</a:t>
            </a: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less</a:t>
            </a:r>
            <a:r>
              <a:rPr lang="en-US" altLang="zh-TW" sz="2400" b="1">
                <a:solidFill>
                  <a:srgbClr val="000099"/>
                </a:solidFill>
                <a:ea typeface="新細明體" panose="02020500000000000000" pitchFamily="18" charset="-120"/>
              </a:rPr>
              <a:t>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zh-TW" sz="2400">
                <a:ea typeface="新細明體" panose="02020500000000000000" pitchFamily="18" charset="-120"/>
              </a:rPr>
              <a:t>Decomposition of </a:t>
            </a:r>
            <a:r>
              <a:rPr lang="en-US" altLang="zh-TW" sz="2400" i="1">
                <a:ea typeface="新細明體" panose="02020500000000000000" pitchFamily="18" charset="-120"/>
              </a:rPr>
              <a:t>R = (A, B, C)</a:t>
            </a:r>
            <a:br>
              <a:rPr lang="en-US" altLang="zh-TW" sz="2400" i="1">
                <a:ea typeface="新細明體" panose="02020500000000000000" pitchFamily="18" charset="-120"/>
              </a:rPr>
            </a:br>
            <a:r>
              <a:rPr lang="en-US" altLang="zh-TW" sz="2400" i="1">
                <a:ea typeface="新細明體" panose="02020500000000000000" pitchFamily="18" charset="-120"/>
              </a:rPr>
              <a:t>	R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1</a:t>
            </a:r>
            <a:r>
              <a:rPr lang="en-US" altLang="zh-TW" sz="2400" i="1">
                <a:ea typeface="新細明體" panose="02020500000000000000" pitchFamily="18" charset="-120"/>
              </a:rPr>
              <a:t> = (A, B)	R</a:t>
            </a:r>
            <a:r>
              <a:rPr lang="en-US" altLang="zh-TW" sz="2400" baseline="-25000">
                <a:ea typeface="新細明體" panose="02020500000000000000" pitchFamily="18" charset="-120"/>
              </a:rPr>
              <a:t>2</a:t>
            </a:r>
            <a:r>
              <a:rPr lang="en-US" altLang="zh-TW" sz="2400" i="1">
                <a:ea typeface="新細明體" panose="02020500000000000000" pitchFamily="18" charset="-120"/>
              </a:rPr>
              <a:t> = (B, C)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2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2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1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B,C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(r)     </a:t>
            </a:r>
            <a:r>
              <a:rPr lang="en-US" altLang="zh-TW" sz="2000" baseline="-25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 (r)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2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35" name="Freeform 19"/>
          <p:cNvSpPr>
            <a:spLocks/>
          </p:cNvSpPr>
          <p:nvPr/>
        </p:nvSpPr>
        <p:spPr bwMode="auto">
          <a:xfrm>
            <a:off x="1882775" y="462438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B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endParaRPr kumimoji="0" lang="en-US" altLang="zh-TW" sz="1800" i="1">
              <a:ea typeface="新細明體" panose="02020500000000000000" pitchFamily="18" charset="-120"/>
              <a:sym typeface="Greek Symbols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B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Greek Symbols" pitchFamily="18" charset="2"/>
              </a:rPr>
              <a:t>B</a:t>
            </a:r>
            <a:endParaRPr kumimoji="0" lang="en-US" altLang="zh-TW" sz="1800" i="1">
              <a:ea typeface="新細明體" panose="02020500000000000000" pitchFamily="18" charset="-120"/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</a:t>
            </a:r>
            <a:r>
              <a:rPr kumimoji="0" lang="en-US" altLang="zh-TW" sz="1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A,B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kumimoji="0"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charset="-120"/>
              </a:rPr>
              <a:t>Chapter 8:  Relational Database Design</a:t>
            </a:r>
          </a:p>
        </p:txBody>
      </p:sp>
      <p:sp>
        <p:nvSpPr>
          <p:cNvPr id="10243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Features of Good Relational Design</a:t>
            </a:r>
          </a:p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Atomic Domains and First Normal Form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Functional Dependency Theory</a:t>
            </a:r>
            <a:endParaRPr lang="en-US" altLang="zh-TW" sz="24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Functional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Algorithms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Decomposition Using Multivalued Dependencies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Database-Design Process</a:t>
            </a:r>
          </a:p>
          <a:p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33364</TotalTime>
  <Words>2813</Words>
  <Application>Microsoft Office PowerPoint</Application>
  <PresentationFormat>如螢幕大小 (4:3)</PresentationFormat>
  <Paragraphs>397</Paragraphs>
  <Slides>41</Slides>
  <Notes>36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  <vt:variant>
        <vt:lpstr>自訂放映</vt:lpstr>
      </vt:variant>
      <vt:variant>
        <vt:i4>1</vt:i4>
      </vt:variant>
    </vt:vector>
  </HeadingPairs>
  <TitlesOfParts>
    <vt:vector size="55" baseType="lpstr">
      <vt:lpstr>Greek Symbols</vt:lpstr>
      <vt:lpstr>Iconic Symbols Ext</vt:lpstr>
      <vt:lpstr>Monotype Sorts</vt:lpstr>
      <vt:lpstr>MS LineDraw</vt:lpstr>
      <vt:lpstr>Roboto</vt:lpstr>
      <vt:lpstr>新細明體</vt:lpstr>
      <vt:lpstr>Arial</vt:lpstr>
      <vt:lpstr>Helvetica</vt:lpstr>
      <vt:lpstr>Symbol</vt:lpstr>
      <vt:lpstr>Times New Roman</vt:lpstr>
      <vt:lpstr>Webdings</vt:lpstr>
      <vt:lpstr>Wingdings</vt:lpstr>
      <vt:lpstr>2_db-5-grey</vt:lpstr>
      <vt:lpstr>Chapter 8:  Relational Database Design</vt:lpstr>
      <vt:lpstr>Chapter 8:  Relational Database Design</vt:lpstr>
      <vt:lpstr>Combine Schemas?</vt:lpstr>
      <vt:lpstr>Decompose the Table</vt:lpstr>
      <vt:lpstr>What About Smaller Schemas?</vt:lpstr>
      <vt:lpstr>What About Smaller Schemas?</vt:lpstr>
      <vt:lpstr>A Lossy Decomposition</vt:lpstr>
      <vt:lpstr>Example of Lossless-Join Decomposition </vt:lpstr>
      <vt:lpstr>Chapter 8:  Relational Database Design</vt:lpstr>
      <vt:lpstr>First Normal Form</vt:lpstr>
      <vt:lpstr>Example of First Normal Form</vt:lpstr>
      <vt:lpstr>Goal — Devise a Theory for the Following</vt:lpstr>
      <vt:lpstr>Chapter 8:  Relational Database Design</vt:lpstr>
      <vt:lpstr>Functional Dependencies</vt:lpstr>
      <vt:lpstr>Use of Functional Dependencies</vt:lpstr>
      <vt:lpstr>Practice Time</vt:lpstr>
      <vt:lpstr>Functional Dependencies</vt:lpstr>
      <vt:lpstr>Functional Dependencies (Cont.)</vt:lpstr>
      <vt:lpstr>Closure of a Set of Functional Dependencies</vt:lpstr>
      <vt:lpstr>Closure of a Set of Functional Dependencies</vt:lpstr>
      <vt:lpstr>Example</vt:lpstr>
      <vt:lpstr>Closure of Functional Dependencies (Cont.)</vt:lpstr>
      <vt:lpstr>Closure of Attribute Sets</vt:lpstr>
      <vt:lpstr>Example of Attribute Set Closure</vt:lpstr>
      <vt:lpstr>Closure of Attribute Sets</vt:lpstr>
      <vt:lpstr>Practice Time</vt:lpstr>
      <vt:lpstr>Example of Attribute Set Closure</vt:lpstr>
      <vt:lpstr>Uses of Attribute Closure</vt:lpstr>
      <vt:lpstr>Uses of Attribute Closure</vt:lpstr>
      <vt:lpstr>Uses of Attribute Closure</vt:lpstr>
      <vt:lpstr>Practice Time</vt:lpstr>
      <vt:lpstr>Canonical Cover</vt:lpstr>
      <vt:lpstr>Extraneous Attributes</vt:lpstr>
      <vt:lpstr>Testing if an Attribute is Extraneous</vt:lpstr>
      <vt:lpstr>Extraneous Attributes (cont.)</vt:lpstr>
      <vt:lpstr>Testing if an Attribute is Extraneous</vt:lpstr>
      <vt:lpstr>Canonical Cover</vt:lpstr>
      <vt:lpstr>Compute a Canonical Cover</vt:lpstr>
      <vt:lpstr>Computing a Canonical Cover</vt:lpstr>
      <vt:lpstr>Practice Time</vt:lpstr>
      <vt:lpstr>Practice Time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381</cp:revision>
  <cp:lastPrinted>2005-01-10T21:51:57Z</cp:lastPrinted>
  <dcterms:created xsi:type="dcterms:W3CDTF">1999-11-04T20:50:09Z</dcterms:created>
  <dcterms:modified xsi:type="dcterms:W3CDTF">2021-06-03T18:24:46Z</dcterms:modified>
</cp:coreProperties>
</file>