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542d987a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542d987a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20e9ea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20e9ea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542d987a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542d987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542d987a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542d987a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42d987a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42d987a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542d987a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542d987a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542d987a5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542d987a5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63ff380b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963ff380b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42d987a5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42d987a5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Database_report2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0" rtl="0" algn="l">
              <a:lnSpc>
                <a:spcPct val="124885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第十組:陳陞凱、王樸、黃建勳、洪靖睿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94" y="449838"/>
            <a:ext cx="2462675" cy="2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24300" y="2879300"/>
            <a:ext cx="778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以username作為連接grade和user之間的primary key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650" y="674176"/>
            <a:ext cx="2256825" cy="17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2986975" y="1381075"/>
            <a:ext cx="2794500" cy="40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E-R diagram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38" y="1017725"/>
            <a:ext cx="8066117" cy="395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3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11">
                <a:solidFill>
                  <a:srgbClr val="000000"/>
                </a:solidFill>
              </a:rPr>
              <a:t>Instructor : 儲存關於老師的資料</a:t>
            </a:r>
            <a:endParaRPr sz="2511"/>
          </a:p>
        </p:txBody>
      </p:sp>
      <p:sp>
        <p:nvSpPr>
          <p:cNvPr id="68" name="Google Shape;68;p15"/>
          <p:cNvSpPr txBox="1"/>
          <p:nvPr/>
        </p:nvSpPr>
        <p:spPr>
          <a:xfrm>
            <a:off x="2673375" y="1478850"/>
            <a:ext cx="6319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I</a:t>
            </a:r>
            <a:r>
              <a:rPr lang="zh-TW" sz="2000"/>
              <a:t>_ID-</a:t>
            </a:r>
            <a:r>
              <a:rPr lang="zh-TW" sz="2000"/>
              <a:t>課程代碼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instructor_name-教師名稱</a:t>
            </a:r>
            <a:br>
              <a:rPr lang="zh-TW" sz="2000"/>
            </a:br>
            <a:r>
              <a:rPr lang="zh-TW" sz="2000"/>
              <a:t>email-信箱</a:t>
            </a:r>
            <a:br>
              <a:rPr lang="zh-TW" sz="2000"/>
            </a:br>
            <a:r>
              <a:rPr lang="zh-TW" sz="2000"/>
              <a:t>office-辦公室位址</a:t>
            </a:r>
            <a:br>
              <a:rPr lang="zh-TW" sz="2000"/>
            </a:br>
            <a:r>
              <a:rPr lang="zh-TW" sz="2000"/>
              <a:t>score-教授評分</a:t>
            </a:r>
            <a:br>
              <a:rPr lang="zh-TW" sz="2000"/>
            </a:br>
            <a:r>
              <a:rPr lang="zh-TW" sz="1500"/>
              <a:t>(連接到所有course的C_ID再到grade，取出rate欄位算出平均，得出老師的評分)</a:t>
            </a:r>
            <a:endParaRPr sz="15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6175"/>
            <a:ext cx="2301625" cy="25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805"/>
              <a:buFont typeface="Arial"/>
              <a:buNone/>
            </a:pPr>
            <a:r>
              <a:rPr lang="zh-TW" sz="2511"/>
              <a:t>Course</a:t>
            </a:r>
            <a:r>
              <a:rPr lang="zh-TW" sz="2511"/>
              <a:t> : 儲存關於課程的資訊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567200" y="1689150"/>
            <a:ext cx="6319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C_ID-課程代碼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title-</a:t>
            </a:r>
            <a:r>
              <a:rPr lang="zh-TW" sz="2000">
                <a:solidFill>
                  <a:schemeClr val="dk1"/>
                </a:solidFill>
              </a:rPr>
              <a:t>課程名稱</a:t>
            </a:r>
            <a:br>
              <a:rPr lang="zh-TW" sz="2000"/>
            </a:br>
            <a:r>
              <a:rPr lang="zh-TW" sz="2000"/>
              <a:t>semester-</a:t>
            </a:r>
            <a:r>
              <a:rPr lang="zh-TW" sz="2000"/>
              <a:t>開課學期</a:t>
            </a:r>
            <a:br>
              <a:rPr lang="zh-TW" sz="2000"/>
            </a:br>
            <a:r>
              <a:rPr lang="zh-TW" sz="2000"/>
              <a:t>credits-</a:t>
            </a:r>
            <a:r>
              <a:rPr lang="zh-TW" sz="2000"/>
              <a:t>學分數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attributes-分辨必修、選修或是領域選修</a:t>
            </a:r>
            <a:endParaRPr sz="20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1125"/>
            <a:ext cx="2197600" cy="2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805"/>
              <a:buFont typeface="Arial"/>
              <a:buNone/>
            </a:pPr>
            <a:r>
              <a:rPr lang="zh-TW" sz="2511"/>
              <a:t>User</a:t>
            </a:r>
            <a:r>
              <a:rPr lang="zh-TW" sz="2511"/>
              <a:t> : 儲存關於使用者(管理者)的資訊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513100" y="1868400"/>
            <a:ext cx="6319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account</a:t>
            </a:r>
            <a:r>
              <a:rPr lang="zh-TW" sz="2000"/>
              <a:t>-</a:t>
            </a:r>
            <a:r>
              <a:rPr lang="zh-TW" sz="2000"/>
              <a:t>使用者(管理者)帳號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password-</a:t>
            </a:r>
            <a:r>
              <a:rPr lang="zh-TW" sz="2000"/>
              <a:t>使用者(管理者)密碼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username-</a:t>
            </a:r>
            <a:r>
              <a:rPr lang="zh-TW" sz="2000">
                <a:solidFill>
                  <a:schemeClr val="dk1"/>
                </a:solidFill>
              </a:rPr>
              <a:t>使用者(管理者)</a:t>
            </a:r>
            <a:r>
              <a:rPr lang="zh-TW" sz="2000">
                <a:solidFill>
                  <a:schemeClr val="dk1"/>
                </a:solidFill>
              </a:rPr>
              <a:t>名稱</a:t>
            </a:r>
            <a:br>
              <a:rPr lang="zh-TW" sz="2000"/>
            </a:br>
            <a:r>
              <a:rPr lang="zh-TW" sz="2000"/>
              <a:t>status</a:t>
            </a:r>
            <a:r>
              <a:rPr lang="zh-TW" sz="2000">
                <a:solidFill>
                  <a:schemeClr val="dk1"/>
                </a:solidFill>
              </a:rPr>
              <a:t>-分辨管理者和一般使用者的屬性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1500">
                <a:solidFill>
                  <a:schemeClr val="dk1"/>
                </a:solidFill>
              </a:rPr>
              <a:t>(管理者跟一般使用者的差別為新增課程及教授、針對違規言論的刪除等)</a:t>
            </a:r>
            <a:br>
              <a:rPr lang="zh-TW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5125"/>
            <a:ext cx="2155375" cy="16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review:</a:t>
            </a:r>
            <a:r>
              <a:rPr lang="zh-TW"/>
              <a:t>儲存關於評分的資訊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771225" y="1793950"/>
            <a:ext cx="6319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R</a:t>
            </a:r>
            <a:r>
              <a:rPr lang="zh-TW" sz="2000">
                <a:solidFill>
                  <a:schemeClr val="dk1"/>
                </a:solidFill>
              </a:rPr>
              <a:t>_ID-使用者代碼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rate-</a:t>
            </a:r>
            <a:r>
              <a:rPr lang="zh-TW" sz="2000"/>
              <a:t>使用者給的評分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comments-</a:t>
            </a:r>
            <a:r>
              <a:rPr lang="zh-TW" sz="2000">
                <a:solidFill>
                  <a:schemeClr val="dk1"/>
                </a:solidFill>
              </a:rPr>
              <a:t>使用者</a:t>
            </a:r>
            <a:r>
              <a:rPr lang="zh-TW" sz="2000">
                <a:solidFill>
                  <a:schemeClr val="dk1"/>
                </a:solidFill>
              </a:rPr>
              <a:t>的留言</a:t>
            </a:r>
            <a:br>
              <a:rPr lang="zh-TW" sz="2000"/>
            </a:br>
            <a:r>
              <a:rPr lang="zh-TW" sz="2000"/>
              <a:t>time</a:t>
            </a:r>
            <a:r>
              <a:rPr lang="zh-TW" sz="2000">
                <a:solidFill>
                  <a:schemeClr val="dk1"/>
                </a:solidFill>
              </a:rPr>
              <a:t>-</a:t>
            </a:r>
            <a:r>
              <a:rPr lang="zh-TW" sz="2000">
                <a:solidFill>
                  <a:schemeClr val="dk1"/>
                </a:solidFill>
              </a:rPr>
              <a:t>留言的時間</a:t>
            </a:r>
            <a:br>
              <a:rPr lang="zh-TW" sz="2000"/>
            </a:b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50" y="1677888"/>
            <a:ext cx="1733550" cy="17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590550" y="2820300"/>
            <a:ext cx="796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由於instructor和course是多對多的關係，所以teach的Relation set會是這兩個primary key</a:t>
            </a:r>
            <a:endParaRPr sz="2000"/>
          </a:p>
        </p:txBody>
      </p:sp>
      <p:sp>
        <p:nvSpPr>
          <p:cNvPr id="96" name="Google Shape;96;p19"/>
          <p:cNvSpPr txBox="1"/>
          <p:nvPr/>
        </p:nvSpPr>
        <p:spPr>
          <a:xfrm>
            <a:off x="1634725" y="3285575"/>
            <a:ext cx="56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438" y="897650"/>
            <a:ext cx="13811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1249425" y="3269350"/>
            <a:ext cx="599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由於course,review,user為一個三元關係，</a:t>
            </a:r>
            <a:r>
              <a:rPr lang="zh-TW"/>
              <a:t>所以</a:t>
            </a:r>
            <a:r>
              <a:rPr lang="zh-TW"/>
              <a:t>grade的Relation set裡面會有C_ID,username,R_ID作為primary key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113" y="445013"/>
            <a:ext cx="16859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39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31" y="472131"/>
            <a:ext cx="1945050" cy="2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719" y="662662"/>
            <a:ext cx="2462675" cy="2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2810300" y="1522625"/>
            <a:ext cx="2794500" cy="40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597625" y="3174225"/>
            <a:ext cx="823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以C_ID作為連接grade和Course之間的primary key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