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9" r:id="rId2"/>
    <p:sldId id="279" r:id="rId3"/>
    <p:sldId id="271" r:id="rId4"/>
    <p:sldId id="280" r:id="rId5"/>
    <p:sldId id="281" r:id="rId6"/>
    <p:sldId id="282" r:id="rId7"/>
    <p:sldId id="283" r:id="rId8"/>
    <p:sldId id="300" r:id="rId9"/>
    <p:sldId id="293" r:id="rId10"/>
    <p:sldId id="294" r:id="rId11"/>
    <p:sldId id="301" r:id="rId12"/>
    <p:sldId id="302" r:id="rId13"/>
    <p:sldId id="295" r:id="rId14"/>
    <p:sldId id="303" r:id="rId15"/>
    <p:sldId id="304" r:id="rId16"/>
    <p:sldId id="305" r:id="rId17"/>
    <p:sldId id="284" r:id="rId18"/>
    <p:sldId id="292" r:id="rId19"/>
    <p:sldId id="297" r:id="rId20"/>
    <p:sldId id="287" r:id="rId21"/>
    <p:sldId id="306" r:id="rId22"/>
    <p:sldId id="286" r:id="rId23"/>
    <p:sldId id="288" r:id="rId24"/>
    <p:sldId id="289" r:id="rId25"/>
    <p:sldId id="308" r:id="rId26"/>
    <p:sldId id="290" r:id="rId27"/>
    <p:sldId id="291" r:id="rId28"/>
    <p:sldId id="29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09" autoAdjust="0"/>
  </p:normalViewPr>
  <p:slideViewPr>
    <p:cSldViewPr snapToGrid="0">
      <p:cViewPr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4C3F5-3A8B-4B6A-A198-245CA395C4C8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45023-B66A-48E6-8B6E-6F5E3EDA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21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45023-B66A-48E6-8B6E-6F5E3EDAF4C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altLang="zh-TW" noProof="0" smtClean="0"/>
              <a:pPr/>
              <a:t>18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981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45023-B66A-48E6-8B6E-6F5E3EDAF4C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974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TW" altLang="en-US" dirty="0"/>
              <a:t>與資料庫建立連線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zh-TW" altLang="en-US" dirty="0"/>
              <a:t>送出 </a:t>
            </a:r>
            <a:r>
              <a:rPr lang="en-US" altLang="zh-TW" dirty="0" err="1"/>
              <a:t>sql</a:t>
            </a:r>
            <a:r>
              <a:rPr lang="en-US" altLang="zh-TW" dirty="0"/>
              <a:t> query</a:t>
            </a:r>
          </a:p>
          <a:p>
            <a:pPr marL="171450" indent="-171450">
              <a:buFontTx/>
              <a:buChar char="-"/>
            </a:pPr>
            <a:r>
              <a:rPr lang="zh-TW" altLang="en-US" dirty="0"/>
              <a:t>取得 </a:t>
            </a:r>
            <a:r>
              <a:rPr lang="en-US" altLang="zh-TW" dirty="0"/>
              <a:t>result</a:t>
            </a:r>
          </a:p>
          <a:p>
            <a:pPr marL="171450" indent="-171450">
              <a:buFontTx/>
              <a:buChar char="-"/>
            </a:pPr>
            <a:r>
              <a:rPr lang="zh-TW" altLang="en-US" dirty="0"/>
              <a:t>釋放連線資源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altLang="zh-TW" noProof="0" smtClean="0"/>
              <a:pPr/>
              <a:t>21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4035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solidFill>
                  <a:srgbClr val="78DCE8"/>
                </a:solidFill>
                <a:latin typeface="Consolas" panose="020B0609020204030204" pitchFamily="49" charset="0"/>
              </a:rPr>
              <a:t>new</a:t>
            </a:r>
            <a:r>
              <a:rPr lang="zh-TW" altLang="en-US" sz="1200" dirty="0">
                <a:solidFill>
                  <a:srgbClr val="78DCE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78DCE8"/>
                </a:solidFill>
                <a:latin typeface="Consolas" panose="020B0609020204030204" pitchFamily="49" charset="0"/>
              </a:rPr>
              <a:t>mysqli</a:t>
            </a:r>
            <a:r>
              <a:rPr lang="zh-TW" altLang="en-US" sz="1200" dirty="0">
                <a:solidFill>
                  <a:srgbClr val="78DCE8"/>
                </a:solidFill>
                <a:latin typeface="Consolas" panose="020B0609020204030204" pitchFamily="49" charset="0"/>
              </a:rPr>
              <a:t> 物件 </a:t>
            </a:r>
            <a:r>
              <a:rPr lang="en-US" altLang="zh-TW" sz="1200" dirty="0">
                <a:solidFill>
                  <a:srgbClr val="78DCE8"/>
                </a:solidFill>
                <a:latin typeface="Consolas" panose="020B0609020204030204" pitchFamily="49" charset="0"/>
              </a:rPr>
              <a:t>:</a:t>
            </a:r>
            <a:r>
              <a:rPr lang="zh-TW" altLang="en-US" sz="1200" dirty="0">
                <a:solidFill>
                  <a:srgbClr val="78DCE8"/>
                </a:solidFill>
                <a:latin typeface="Consolas" panose="020B0609020204030204" pitchFamily="49" charset="0"/>
              </a:rPr>
              <a:t> 用以建立資料庫連線</a:t>
            </a:r>
            <a:endParaRPr lang="en-US" altLang="zh-TW" sz="1200" dirty="0">
              <a:solidFill>
                <a:srgbClr val="78DCE8"/>
              </a:solidFill>
              <a:latin typeface="Consolas" panose="020B0609020204030204" pitchFamily="49" charset="0"/>
            </a:endParaRPr>
          </a:p>
          <a:p>
            <a:endParaRPr lang="en-US" altLang="zh-TW" sz="1200" dirty="0">
              <a:solidFill>
                <a:srgbClr val="78DCE8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altLang="zh-TW" noProof="0" smtClean="0"/>
              <a:pPr/>
              <a:t>23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16505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mysqli_fetch_array</a:t>
            </a:r>
            <a:r>
              <a:rPr lang="en-US" altLang="zh-TW" dirty="0"/>
              <a:t>(</a:t>
            </a:r>
            <a:r>
              <a:rPr lang="en-US" altLang="zh-TW" b="0" i="1" dirty="0" err="1"/>
              <a:t>result,resulttype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將從資料庫取得的結果，依照選取的型態轉換成</a:t>
            </a:r>
            <a:r>
              <a:rPr lang="en-US" altLang="zh-TW" dirty="0"/>
              <a:t>row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altLang="zh-TW" noProof="0" smtClean="0"/>
              <a:pPr/>
              <a:t>26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52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45023-B66A-48E6-8B6E-6F5E3EDAF4C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90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latin typeface="標楷體" pitchFamily="65" charset="-120"/>
                <a:ea typeface="標楷體" pitchFamily="65" charset="-120"/>
              </a:rPr>
              <a:t>也是 </a:t>
            </a:r>
            <a:r>
              <a:rPr lang="en-US" altLang="zh-TW">
                <a:latin typeface="標楷體" pitchFamily="65" charset="-120"/>
                <a:ea typeface="標楷體" pitchFamily="65" charset="-120"/>
              </a:rPr>
              <a:t>PHP </a:t>
            </a:r>
            <a:r>
              <a:rPr lang="zh-TW" altLang="en-US">
                <a:latin typeface="標楷體" pitchFamily="65" charset="-120"/>
                <a:ea typeface="標楷體" pitchFamily="65" charset="-120"/>
              </a:rPr>
              <a:t>做出來的 </a:t>
            </a:r>
          </a:p>
          <a:p>
            <a:r>
              <a:rPr lang="zh-TW" altLang="en-US">
                <a:latin typeface="標楷體" pitchFamily="65" charset="-120"/>
                <a:ea typeface="標楷體" pitchFamily="65" charset="-120"/>
              </a:rPr>
              <a:t>是網頁介面，因此你在任何地方，只要能上網都能隨時管理你的 </a:t>
            </a:r>
            <a:r>
              <a:rPr lang="en-US" altLang="zh-TW">
                <a:latin typeface="標楷體" pitchFamily="65" charset="-120"/>
                <a:ea typeface="標楷體" pitchFamily="65" charset="-120"/>
              </a:rPr>
              <a:t>mySQL </a:t>
            </a:r>
            <a:r>
              <a:rPr lang="zh-TW" altLang="en-US">
                <a:latin typeface="標楷體" pitchFamily="65" charset="-120"/>
                <a:ea typeface="標楷體" pitchFamily="65" charset="-120"/>
              </a:rPr>
              <a:t>資料庫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45023-B66A-48E6-8B6E-6F5E3EDAF4C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948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phpMyAdmin:</a:t>
            </a: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是最被廣泛使用的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mySQL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管理介面 </a:t>
            </a: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也是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PHP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做出來的 </a:t>
            </a: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是網頁介面，因此你在任何地方，只要能上網都能隨時管理你的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mySQL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資料庫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45023-B66A-48E6-8B6E-6F5E3EDAF4C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667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altLang="zh-TW" noProof="0" smtClean="0"/>
              <a:pPr/>
              <a:t>12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8147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恆常不變的值而稱作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常數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常數在宣告之後，就無法再改變它的值</a:t>
            </a:r>
            <a:endParaRPr lang="zh-TW" altLang="en-US" b="1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altLang="zh-TW" noProof="0" smtClean="0"/>
              <a:pPr/>
              <a:t>13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7545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逗號可以將字串變數和字串結合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altLang="zh-TW" noProof="0" smtClean="0"/>
              <a:pPr/>
              <a:t>14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89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endParaRPr lang="en-US" altLang="zh-TW" dirty="0"/>
          </a:p>
          <a:p>
            <a:r>
              <a:rPr lang="zh-TW" altLang="en-US" dirty="0"/>
              <a:t>除了常見的</a:t>
            </a:r>
            <a:r>
              <a:rPr lang="en-US" altLang="zh-TW" dirty="0"/>
              <a:t>….</a:t>
            </a:r>
            <a:r>
              <a:rPr lang="zh-TW" altLang="en-US" dirty="0"/>
              <a:t> 還有 </a:t>
            </a:r>
            <a:r>
              <a:rPr lang="en-US" altLang="zh-TW" dirty="0"/>
              <a:t>foreach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altLang="zh-TW" noProof="0" smtClean="0"/>
              <a:pPr/>
              <a:t>15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7322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45023-B66A-48E6-8B6E-6F5E3EDAF4C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48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A0B-FE5E-4B93-9CFF-30200D4B156E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E25641-9D61-4FD3-855F-2D2ADB4A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41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A0B-FE5E-4B93-9CFF-30200D4B156E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E25641-9D61-4FD3-855F-2D2ADB4A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28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A0B-FE5E-4B93-9CFF-30200D4B156E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E25641-9D61-4FD3-855F-2D2ADB4A86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448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A0B-FE5E-4B93-9CFF-30200D4B156E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E25641-9D61-4FD3-855F-2D2ADB4A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07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A0B-FE5E-4B93-9CFF-30200D4B156E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E25641-9D61-4FD3-855F-2D2ADB4A86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A0B-FE5E-4B93-9CFF-30200D4B156E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E25641-9D61-4FD3-855F-2D2ADB4A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500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A0B-FE5E-4B93-9CFF-30200D4B156E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5641-9D61-4FD3-855F-2D2ADB4A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09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A0B-FE5E-4B93-9CFF-30200D4B156E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5641-9D61-4FD3-855F-2D2ADB4A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70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A0B-FE5E-4B93-9CFF-30200D4B156E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5641-9D61-4FD3-855F-2D2ADB4A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98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A0B-FE5E-4B93-9CFF-30200D4B156E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E25641-9D61-4FD3-855F-2D2ADB4A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88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A0B-FE5E-4B93-9CFF-30200D4B156E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E25641-9D61-4FD3-855F-2D2ADB4A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56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A0B-FE5E-4B93-9CFF-30200D4B156E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E25641-9D61-4FD3-855F-2D2ADB4A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26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A0B-FE5E-4B93-9CFF-30200D4B156E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5641-9D61-4FD3-855F-2D2ADB4A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67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A0B-FE5E-4B93-9CFF-30200D4B156E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5641-9D61-4FD3-855F-2D2ADB4A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99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A0B-FE5E-4B93-9CFF-30200D4B156E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5641-9D61-4FD3-855F-2D2ADB4A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7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A0B-FE5E-4B93-9CFF-30200D4B156E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E25641-9D61-4FD3-855F-2D2ADB4A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27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AA0B-FE5E-4B93-9CFF-30200D4B156E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E25641-9D61-4FD3-855F-2D2ADB4A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4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serv.org/e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your_host/phpMyAdmi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7B447-EA4C-4298-90C1-840DC3C13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166219"/>
            <a:ext cx="8915399" cy="2873936"/>
          </a:xfrm>
        </p:spPr>
        <p:txBody>
          <a:bodyPr/>
          <a:lstStyle/>
          <a:p>
            <a:pPr algn="ctr"/>
            <a:r>
              <a:rPr lang="en-US" altLang="zh-TW" b="1" dirty="0"/>
              <a:t>Database </a:t>
            </a:r>
            <a:r>
              <a:rPr lang="en-US" altLang="zh-TW" b="1" dirty="0" err="1"/>
              <a:t>Appserv</a:t>
            </a:r>
            <a:br>
              <a:rPr lang="en-US" altLang="zh-TW" dirty="0"/>
            </a:br>
            <a:r>
              <a:rPr lang="en-US" altLang="zh-TW" sz="2800" b="1" dirty="0" err="1"/>
              <a:t>php&amp;MySQL</a:t>
            </a:r>
            <a:r>
              <a:rPr lang="en-US" altLang="zh-TW" sz="2800" b="1" dirty="0"/>
              <a:t> 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773181-527E-4B29-9A6D-65CA3A1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9458" y="4422815"/>
            <a:ext cx="8915399" cy="1126283"/>
          </a:xfrm>
        </p:spPr>
        <p:txBody>
          <a:bodyPr>
            <a:normAutofit/>
          </a:bodyPr>
          <a:lstStyle/>
          <a:p>
            <a:pPr algn="r"/>
            <a:r>
              <a:rPr lang="zh-TW" altLang="en-US" sz="2800" b="1" dirty="0"/>
              <a:t>劉秝瑋</a:t>
            </a:r>
            <a:endParaRPr lang="en-US" altLang="zh-TW" sz="2800" b="1" dirty="0"/>
          </a:p>
          <a:p>
            <a:pPr algn="r"/>
            <a:r>
              <a:rPr lang="en-US" altLang="zh-TW" sz="2800" b="1" dirty="0"/>
              <a:t>2020/05/01</a:t>
            </a:r>
            <a:endParaRPr lang="zh-TW" altLang="en-US" sz="28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C9BC81-D70F-49C6-B466-D204F475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6DF5-4535-46F7-8229-FC282B959E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20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9FB363-A5CD-496D-AC34-80F0B5D515A0}"/>
              </a:ext>
            </a:extLst>
          </p:cNvPr>
          <p:cNvSpPr/>
          <p:nvPr/>
        </p:nvSpPr>
        <p:spPr>
          <a:xfrm>
            <a:off x="2212848" y="1998928"/>
            <a:ext cx="7577328" cy="37856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html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Hello World!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body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FC9867"/>
                </a:solidFill>
                <a:latin typeface="Consolas" panose="020B0609020204030204" pitchFamily="49" charset="0"/>
              </a:rPr>
              <a:t>&lt;?php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A9DC76"/>
                </a:solidFill>
                <a:latin typeface="Consolas" panose="020B0609020204030204" pitchFamily="49" charset="0"/>
              </a:rPr>
              <a:t>echo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rgbClr val="FFD866"/>
                </a:solidFill>
                <a:latin typeface="Consolas" panose="020B0609020204030204" pitchFamily="49" charset="0"/>
              </a:rPr>
              <a:t>Hello! World!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";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i="1" dirty="0">
                <a:solidFill>
                  <a:srgbClr val="727072"/>
                </a:solidFill>
                <a:latin typeface="Consolas" panose="020B0609020204030204" pitchFamily="49" charset="0"/>
              </a:rPr>
              <a:t>// It’s a comment. </a:t>
            </a:r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FC9867"/>
                </a:solidFill>
                <a:latin typeface="Consolas" panose="020B0609020204030204" pitchFamily="49" charset="0"/>
              </a:rPr>
              <a:t>?&gt;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body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html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6484289-2D0C-42C9-A325-41549846F868}"/>
              </a:ext>
            </a:extLst>
          </p:cNvPr>
          <p:cNvSpPr txBox="1">
            <a:spLocks/>
          </p:cNvSpPr>
          <p:nvPr/>
        </p:nvSpPr>
        <p:spPr>
          <a:xfrm>
            <a:off x="2592925" y="77730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800"/>
              <a:t>PHP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6568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74A06-EB28-4120-8B59-EEC3FE0A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Variable &amp; Type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48D214-9F1B-42F3-808A-1E88E12EF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407" y="1955180"/>
            <a:ext cx="8915400" cy="45459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000" b="1" dirty="0"/>
              <a:t>Data Type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b="1" dirty="0"/>
              <a:t>Boolean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b="1" dirty="0"/>
              <a:t>Integer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b="1" dirty="0"/>
              <a:t>Floating(double)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b="1" dirty="0"/>
              <a:t>String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b="1" dirty="0"/>
              <a:t>Array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b="1" dirty="0"/>
              <a:t>Object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b="1" dirty="0"/>
              <a:t>Resource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b="1" dirty="0"/>
              <a:t>Null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591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F9FF5-AA55-4E7A-AA63-3738D099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018" y="827199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Variable &amp; Type</a:t>
            </a:r>
            <a:r>
              <a:rPr lang="en-US" altLang="zh-TW" sz="4000" dirty="0"/>
              <a:t>(cont.)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3869E5-DD38-4D20-AE1E-E7C1442FB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35481"/>
            <a:ext cx="7467600" cy="2366889"/>
          </a:xfrm>
        </p:spPr>
        <p:txBody>
          <a:bodyPr>
            <a:normAutofit/>
          </a:bodyPr>
          <a:lstStyle/>
          <a:p>
            <a:pPr marL="205740" indent="-205740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Declare variable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000" b="1" dirty="0">
                <a:solidFill>
                  <a:srgbClr val="FF0000"/>
                </a:solidFill>
              </a:rPr>
              <a:t>$</a:t>
            </a:r>
            <a:r>
              <a:rPr lang="en-US" altLang="zh-TW" sz="2000" dirty="0"/>
              <a:t> + name , ex. $name = “</a:t>
            </a:r>
            <a:r>
              <a:rPr lang="en-US" altLang="zh-TW" dirty="0"/>
              <a:t>J</a:t>
            </a:r>
            <a:r>
              <a:rPr lang="en-US" altLang="zh-TW" sz="2000" dirty="0"/>
              <a:t>on Snow”, $age = 23, …</a:t>
            </a:r>
          </a:p>
          <a:p>
            <a:endParaRPr lang="zh-TW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AB850D-F70B-4CD8-8B19-8CBE66CF0533}"/>
              </a:ext>
            </a:extLst>
          </p:cNvPr>
          <p:cNvSpPr/>
          <p:nvPr/>
        </p:nvSpPr>
        <p:spPr>
          <a:xfrm>
            <a:off x="2293594" y="2812492"/>
            <a:ext cx="6751552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name 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400" dirty="0">
                <a:solidFill>
                  <a:srgbClr val="FFD866"/>
                </a:solidFill>
                <a:latin typeface="Consolas" panose="020B0609020204030204" pitchFamily="49" charset="0"/>
              </a:rPr>
              <a:t>Arya Stark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';</a:t>
            </a:r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class 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400" dirty="0">
                <a:solidFill>
                  <a:srgbClr val="FFD866"/>
                </a:solidFill>
                <a:latin typeface="Consolas" panose="020B0609020204030204" pitchFamily="49" charset="0"/>
              </a:rPr>
              <a:t>database system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';</a:t>
            </a:r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age 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AB9DF2"/>
                </a:solidFill>
                <a:latin typeface="Consolas" panose="020B0609020204030204" pitchFamily="49" charset="0"/>
              </a:rPr>
              <a:t>18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58A6E67-E4F1-4F02-9EAB-44487AACF3F9}"/>
              </a:ext>
            </a:extLst>
          </p:cNvPr>
          <p:cNvSpPr txBox="1">
            <a:spLocks/>
          </p:cNvSpPr>
          <p:nvPr/>
        </p:nvSpPr>
        <p:spPr>
          <a:xfrm>
            <a:off x="1981200" y="4140738"/>
            <a:ext cx="7467600" cy="2366889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195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1pPr>
            <a:lvl2pPr marL="480060" indent="-185166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2pPr>
            <a:lvl3pPr marL="685800" indent="-185166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1575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3pPr>
            <a:lvl4pPr marL="891540" indent="-157734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4pPr>
            <a:lvl5pPr marL="1097280" indent="-157734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5pPr>
            <a:lvl6pPr marL="1303020" indent="-157734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" indent="-13716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Declare Array</a:t>
            </a:r>
          </a:p>
          <a:p>
            <a:endParaRPr lang="en-US" altLang="zh-TW" sz="2400" b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9E06F8-0216-496E-85E1-3AC66F2633CE}"/>
              </a:ext>
            </a:extLst>
          </p:cNvPr>
          <p:cNvSpPr/>
          <p:nvPr/>
        </p:nvSpPr>
        <p:spPr>
          <a:xfrm>
            <a:off x="2293594" y="4661596"/>
            <a:ext cx="675155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msg 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dirty="0">
                <a:solidFill>
                  <a:srgbClr val="AB9DF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rgbClr val="FFD866"/>
                </a:solidFill>
                <a:latin typeface="Consolas" panose="020B0609020204030204" pitchFamily="49" charset="0"/>
              </a:rPr>
              <a:t>nice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";</a:t>
            </a:r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msg 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A9DC76"/>
                </a:solidFill>
                <a:latin typeface="Consolas" panose="020B0609020204030204" pitchFamily="49" charset="0"/>
              </a:rPr>
              <a:t>array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("</a:t>
            </a:r>
            <a:r>
              <a:rPr lang="en-US" altLang="zh-TW" sz="2400" dirty="0" err="1">
                <a:solidFill>
                  <a:srgbClr val="FFD866"/>
                </a:solidFill>
                <a:latin typeface="Consolas" panose="020B0609020204030204" pitchFamily="49" charset="0"/>
              </a:rPr>
              <a:t>nice</a:t>
            </a:r>
            <a:r>
              <a:rPr lang="en-US" altLang="zh-TW" sz="2400" dirty="0" err="1">
                <a:solidFill>
                  <a:srgbClr val="939293"/>
                </a:solidFill>
                <a:latin typeface="Consolas" panose="020B0609020204030204" pitchFamily="49" charset="0"/>
              </a:rPr>
              <a:t>","</a:t>
            </a:r>
            <a:r>
              <a:rPr lang="en-US" altLang="zh-TW" sz="2400" dirty="0" err="1">
                <a:solidFill>
                  <a:srgbClr val="FFD866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2400" dirty="0" err="1">
                <a:solidFill>
                  <a:srgbClr val="939293"/>
                </a:solidFill>
                <a:latin typeface="Consolas" panose="020B0609020204030204" pitchFamily="49" charset="0"/>
              </a:rPr>
              <a:t>","</a:t>
            </a:r>
            <a:r>
              <a:rPr lang="en-US" altLang="zh-TW" sz="2400" dirty="0" err="1">
                <a:solidFill>
                  <a:srgbClr val="FFD866"/>
                </a:solidFill>
                <a:latin typeface="Consolas" panose="020B0609020204030204" pitchFamily="49" charset="0"/>
              </a:rPr>
              <a:t>meet</a:t>
            </a:r>
            <a:r>
              <a:rPr lang="en-US" altLang="zh-TW" sz="2400" dirty="0" err="1">
                <a:solidFill>
                  <a:srgbClr val="939293"/>
                </a:solidFill>
                <a:latin typeface="Consolas" panose="020B0609020204030204" pitchFamily="49" charset="0"/>
              </a:rPr>
              <a:t>","</a:t>
            </a:r>
            <a:r>
              <a:rPr lang="en-US" altLang="zh-TW" sz="2400" dirty="0" err="1">
                <a:solidFill>
                  <a:srgbClr val="FFD866"/>
                </a:solidFill>
                <a:latin typeface="Consolas" panose="020B0609020204030204" pitchFamily="49" charset="0"/>
              </a:rPr>
              <a:t>you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");</a:t>
            </a:r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23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3869E5-DD38-4D20-AE1E-E7C1442FB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35481"/>
            <a:ext cx="7467600" cy="23668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1" dirty="0"/>
              <a:t>Defines a constant </a:t>
            </a:r>
            <a:endParaRPr lang="en-US" altLang="zh-TW" sz="3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464319-EC9D-404E-8886-A95462AFAA66}"/>
              </a:ext>
            </a:extLst>
          </p:cNvPr>
          <p:cNvSpPr/>
          <p:nvPr/>
        </p:nvSpPr>
        <p:spPr>
          <a:xfrm>
            <a:off x="2354555" y="2644544"/>
            <a:ext cx="498043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it-IT" altLang="zh-TW" sz="2400" dirty="0">
                <a:solidFill>
                  <a:srgbClr val="A9DC76"/>
                </a:solidFill>
                <a:latin typeface="Consolas" panose="020B0609020204030204" pitchFamily="49" charset="0"/>
              </a:rPr>
              <a:t>define</a:t>
            </a:r>
            <a:r>
              <a:rPr lang="it-IT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("</a:t>
            </a:r>
            <a:r>
              <a:rPr lang="it-IT" altLang="zh-TW" sz="2400" dirty="0">
                <a:solidFill>
                  <a:srgbClr val="FFD866"/>
                </a:solidFill>
                <a:latin typeface="Consolas" panose="020B0609020204030204" pitchFamily="49" charset="0"/>
              </a:rPr>
              <a:t>pi</a:t>
            </a:r>
            <a:r>
              <a:rPr lang="it-IT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",</a:t>
            </a:r>
            <a:r>
              <a:rPr lang="it-IT" altLang="zh-TW" sz="2400" dirty="0">
                <a:solidFill>
                  <a:srgbClr val="AB9DF2"/>
                </a:solidFill>
                <a:latin typeface="Consolas" panose="020B0609020204030204" pitchFamily="49" charset="0"/>
              </a:rPr>
              <a:t>3</a:t>
            </a:r>
            <a:r>
              <a:rPr lang="it-IT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.</a:t>
            </a:r>
            <a:r>
              <a:rPr lang="it-IT" altLang="zh-TW" sz="2400" dirty="0">
                <a:solidFill>
                  <a:srgbClr val="AB9DF2"/>
                </a:solidFill>
                <a:latin typeface="Consolas" panose="020B0609020204030204" pitchFamily="49" charset="0"/>
              </a:rPr>
              <a:t>14159</a:t>
            </a:r>
            <a:r>
              <a:rPr lang="it-IT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);</a:t>
            </a:r>
            <a:endParaRPr lang="it-IT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it-IT" altLang="zh-TW" sz="2400" dirty="0">
                <a:solidFill>
                  <a:srgbClr val="A9DC76"/>
                </a:solidFill>
                <a:latin typeface="Consolas" panose="020B0609020204030204" pitchFamily="49" charset="0"/>
              </a:rPr>
              <a:t>echo</a:t>
            </a:r>
            <a:r>
              <a:rPr lang="it-IT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400" dirty="0">
                <a:solidFill>
                  <a:srgbClr val="A9DC76"/>
                </a:solidFill>
                <a:latin typeface="Consolas" panose="020B0609020204030204" pitchFamily="49" charset="0"/>
              </a:rPr>
              <a:t>constant</a:t>
            </a:r>
            <a:r>
              <a:rPr lang="it-IT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("</a:t>
            </a:r>
            <a:r>
              <a:rPr lang="it-IT" altLang="zh-TW" sz="2400" dirty="0">
                <a:solidFill>
                  <a:srgbClr val="FFD866"/>
                </a:solidFill>
                <a:latin typeface="Consolas" panose="020B0609020204030204" pitchFamily="49" charset="0"/>
              </a:rPr>
              <a:t>pi</a:t>
            </a:r>
            <a:r>
              <a:rPr lang="it-IT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");</a:t>
            </a:r>
            <a:endParaRPr lang="it-IT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304AE83-59CC-42FC-A145-449086F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018" y="827199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Variable &amp; Type</a:t>
            </a:r>
            <a:r>
              <a:rPr lang="en-US" altLang="zh-TW" sz="4000" dirty="0"/>
              <a:t>(cont.)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7534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39BFD-ABEB-4727-A2C7-83E0DCB8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01221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echo</a:t>
            </a:r>
            <a:endParaRPr lang="zh-TW" altLang="en-US" sz="4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171AF3-3FE7-46BD-A15D-578C75C127F2}"/>
              </a:ext>
            </a:extLst>
          </p:cNvPr>
          <p:cNvSpPr/>
          <p:nvPr/>
        </p:nvSpPr>
        <p:spPr>
          <a:xfrm>
            <a:off x="2322576" y="2876796"/>
            <a:ext cx="6784848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C9867"/>
                </a:solidFill>
                <a:latin typeface="Consolas" panose="020B0609020204030204" pitchFamily="49" charset="0"/>
              </a:rPr>
              <a:t>&lt;?php</a:t>
            </a:r>
          </a:p>
          <a:p>
            <a:pPr lvl="1"/>
            <a:r>
              <a:rPr lang="en-US" altLang="zh-TW" sz="24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name 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400" dirty="0">
                <a:solidFill>
                  <a:srgbClr val="FFD866"/>
                </a:solidFill>
                <a:latin typeface="Consolas" panose="020B0609020204030204" pitchFamily="49" charset="0"/>
              </a:rPr>
              <a:t>Jon Snow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';</a:t>
            </a:r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2400" dirty="0">
                <a:solidFill>
                  <a:srgbClr val="A9DC76"/>
                </a:solidFill>
                <a:latin typeface="Consolas" panose="020B0609020204030204" pitchFamily="49" charset="0"/>
              </a:rPr>
              <a:t>echo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400" dirty="0">
                <a:solidFill>
                  <a:srgbClr val="FFD866"/>
                </a:solidFill>
                <a:latin typeface="Consolas" panose="020B0609020204030204" pitchFamily="49" charset="0"/>
              </a:rPr>
              <a:t>Sum: 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>
                <a:solidFill>
                  <a:srgbClr val="AB9DF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AB9DF2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);</a:t>
            </a:r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2400" dirty="0">
                <a:solidFill>
                  <a:srgbClr val="A9DC76"/>
                </a:solidFill>
                <a:latin typeface="Consolas" panose="020B0609020204030204" pitchFamily="49" charset="0"/>
              </a:rPr>
              <a:t>echo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400" dirty="0">
                <a:solidFill>
                  <a:srgbClr val="FFD866"/>
                </a:solidFill>
                <a:latin typeface="Consolas" panose="020B0609020204030204" pitchFamily="49" charset="0"/>
              </a:rPr>
              <a:t>Hello 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name 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400" dirty="0">
                <a:solidFill>
                  <a:srgbClr val="FFD866"/>
                </a:solidFill>
                <a:latin typeface="Consolas" panose="020B0609020204030204" pitchFamily="49" charset="0"/>
              </a:rPr>
              <a:t>!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';</a:t>
            </a:r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FC9867"/>
                </a:solidFill>
                <a:latin typeface="Consolas" panose="020B0609020204030204" pitchFamily="49" charset="0"/>
              </a:rPr>
              <a:t>?&gt;</a:t>
            </a:r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F8C01A-6C96-4A5B-AD1D-764E7C0DACDC}"/>
              </a:ext>
            </a:extLst>
          </p:cNvPr>
          <p:cNvSpPr/>
          <p:nvPr/>
        </p:nvSpPr>
        <p:spPr>
          <a:xfrm>
            <a:off x="1981200" y="1947338"/>
            <a:ext cx="704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477F3F0-AD13-4931-A3C9-BF45FA610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082111"/>
            <a:ext cx="7467600" cy="5635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1" dirty="0"/>
              <a:t>The echo() function outputs one or more strings.</a:t>
            </a:r>
          </a:p>
        </p:txBody>
      </p:sp>
    </p:spTree>
    <p:extLst>
      <p:ext uri="{BB962C8B-B14F-4D97-AF65-F5344CB8AC3E}">
        <p14:creationId xmlns:p14="http://schemas.microsoft.com/office/powerpoint/2010/main" val="84115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Statement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1" dirty="0"/>
              <a:t>If…else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1" dirty="0"/>
              <a:t>While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1" dirty="0"/>
              <a:t>Do…while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1" dirty="0"/>
              <a:t>For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1" dirty="0" err="1"/>
              <a:t>Foreach</a:t>
            </a:r>
            <a:endParaRPr lang="en-US" altLang="zh-TW" sz="24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1" dirty="0"/>
              <a:t>Switch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614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9840" y="811987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Statement</a:t>
            </a:r>
            <a:r>
              <a:rPr lang="en-US" altLang="zh-TW" sz="4400" dirty="0"/>
              <a:t>(cont.)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199" y="1935480"/>
            <a:ext cx="9069659" cy="21732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1" dirty="0" err="1"/>
              <a:t>Foreach</a:t>
            </a:r>
            <a:endParaRPr lang="en-US" altLang="zh-TW" sz="2400" b="1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000" b="1" dirty="0"/>
              <a:t>The </a:t>
            </a:r>
            <a:r>
              <a:rPr lang="en-US" altLang="zh-TW" sz="2000" b="1" dirty="0" err="1"/>
              <a:t>foreach</a:t>
            </a:r>
            <a:r>
              <a:rPr lang="en-US" altLang="zh-TW" sz="2000" b="1" dirty="0"/>
              <a:t> construct provides an easy way to iterate over arrays. </a:t>
            </a:r>
            <a:endParaRPr lang="zh-TW" altLang="en-US" sz="2000" b="1" dirty="0"/>
          </a:p>
        </p:txBody>
      </p:sp>
      <p:sp>
        <p:nvSpPr>
          <p:cNvPr id="4" name="矩形 3"/>
          <p:cNvSpPr/>
          <p:nvPr/>
        </p:nvSpPr>
        <p:spPr>
          <a:xfrm>
            <a:off x="2529840" y="3323874"/>
            <a:ext cx="6187440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FF6188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2400" dirty="0" err="1">
                <a:solidFill>
                  <a:srgbClr val="FCFCFA"/>
                </a:solidFill>
                <a:latin typeface="Consolas" panose="020B0609020204030204" pitchFamily="49" charset="0"/>
              </a:rPr>
              <a:t>listAll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as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value 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){</a:t>
            </a:r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2400" dirty="0">
                <a:solidFill>
                  <a:srgbClr val="A9DC76"/>
                </a:solidFill>
                <a:latin typeface="Consolas" panose="020B0609020204030204" pitchFamily="49" charset="0"/>
              </a:rPr>
              <a:t>echo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400" dirty="0">
                <a:solidFill>
                  <a:srgbClr val="FFD866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']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400" dirty="0">
                <a:solidFill>
                  <a:srgbClr val="FFD866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 err="1">
                <a:solidFill>
                  <a:srgbClr val="FFD866"/>
                </a:solidFill>
                <a:latin typeface="Consolas" panose="020B0609020204030204" pitchFamily="49" charset="0"/>
              </a:rPr>
              <a:t>br</a:t>
            </a:r>
            <a:r>
              <a:rPr lang="en-US" altLang="zh-TW" sz="2400" dirty="0">
                <a:solidFill>
                  <a:srgbClr val="FFD866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';</a:t>
            </a:r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2400" dirty="0">
                <a:solidFill>
                  <a:srgbClr val="A9DC76"/>
                </a:solidFill>
                <a:latin typeface="Consolas" panose="020B0609020204030204" pitchFamily="49" charset="0"/>
              </a:rPr>
              <a:t>echo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400" dirty="0">
                <a:solidFill>
                  <a:srgbClr val="FFD866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']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400" dirty="0">
                <a:solidFill>
                  <a:srgbClr val="FFD866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 err="1">
                <a:solidFill>
                  <a:srgbClr val="FFD866"/>
                </a:solidFill>
                <a:latin typeface="Consolas" panose="020B0609020204030204" pitchFamily="49" charset="0"/>
              </a:rPr>
              <a:t>br</a:t>
            </a:r>
            <a:r>
              <a:rPr lang="en-US" altLang="zh-TW" sz="2400" dirty="0">
                <a:solidFill>
                  <a:srgbClr val="FFD866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';</a:t>
            </a:r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}</a:t>
            </a:r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7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0622" y="724471"/>
            <a:ext cx="8911687" cy="1280890"/>
          </a:xfrm>
        </p:spPr>
        <p:txBody>
          <a:bodyPr/>
          <a:lstStyle/>
          <a:p>
            <a:r>
              <a:rPr lang="en-US" altLang="zh-TW" sz="4800" dirty="0"/>
              <a:t>Function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7504" y="2227040"/>
            <a:ext cx="6871530" cy="30586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C9867"/>
                </a:solidFill>
                <a:latin typeface="Consolas" panose="020B0609020204030204" pitchFamily="49" charset="0"/>
              </a:rPr>
              <a:t>&lt;?</a:t>
            </a:r>
            <a:r>
              <a:rPr lang="en-US" altLang="zh-TW" sz="2400" dirty="0" err="1">
                <a:solidFill>
                  <a:srgbClr val="FC9867"/>
                </a:solidFill>
                <a:latin typeface="Consolas" panose="020B0609020204030204" pitchFamily="49" charset="0"/>
              </a:rPr>
              <a:t>php</a:t>
            </a:r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lvl="1"/>
            <a:endParaRPr lang="en-US" altLang="zh-TW" sz="2400" i="1" dirty="0">
              <a:solidFill>
                <a:srgbClr val="78DCE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2400" i="1" dirty="0">
                <a:solidFill>
                  <a:srgbClr val="78DCE8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A9DC76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2400" dirty="0" err="1">
                <a:solidFill>
                  <a:srgbClr val="FCFCFA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400" dirty="0" err="1">
                <a:solidFill>
                  <a:srgbClr val="939293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 err="1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2400" dirty="0" err="1">
                <a:solidFill>
                  <a:srgbClr val="FCFCFA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){</a:t>
            </a:r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x 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}</a:t>
            </a:r>
            <a:b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</a:br>
            <a:r>
              <a:rPr lang="en-US" altLang="zh-TW" sz="24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sum 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A9DC76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>
                <a:solidFill>
                  <a:srgbClr val="AB9DF2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6188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AB9DF2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2400" dirty="0">
                <a:solidFill>
                  <a:srgbClr val="939293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i="1" dirty="0">
                <a:solidFill>
                  <a:srgbClr val="727072"/>
                </a:solidFill>
                <a:latin typeface="Consolas" panose="020B0609020204030204" pitchFamily="49" charset="0"/>
              </a:rPr>
              <a:t>// return is 10</a:t>
            </a:r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lvl="1"/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FC9867"/>
                </a:solidFill>
                <a:latin typeface="Consolas" panose="020B0609020204030204" pitchFamily="49" charset="0"/>
              </a:rPr>
              <a:t>?&gt;</a:t>
            </a:r>
            <a:endParaRPr lang="en-US" altLang="zh-TW" sz="2400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18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04076" y="771443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form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935479"/>
            <a:ext cx="8911686" cy="15810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/>
              <a:t>When the user fills out the form and clicks the submit button, the form data is sent for processing to a PHP file named </a:t>
            </a:r>
            <a:r>
              <a:rPr lang="en-US" altLang="zh-TW" sz="2000" dirty="0">
                <a:solidFill>
                  <a:srgbClr val="FF0000"/>
                </a:solidFill>
              </a:rPr>
              <a:t>"</a:t>
            </a:r>
            <a:r>
              <a:rPr lang="en-US" altLang="zh-TW" sz="2000" dirty="0" err="1">
                <a:solidFill>
                  <a:srgbClr val="FF0000"/>
                </a:solidFill>
              </a:rPr>
              <a:t>welcome.php</a:t>
            </a:r>
            <a:r>
              <a:rPr lang="en-US" altLang="zh-TW" sz="2000" dirty="0">
                <a:solidFill>
                  <a:srgbClr val="FF0000"/>
                </a:solidFill>
              </a:rPr>
              <a:t>"</a:t>
            </a:r>
            <a:r>
              <a:rPr lang="en-US" altLang="zh-TW" sz="2000" dirty="0"/>
              <a:t>. The form data is sent with the HTTP </a:t>
            </a:r>
            <a:r>
              <a:rPr lang="en-US" altLang="zh-TW" sz="2000" dirty="0">
                <a:solidFill>
                  <a:srgbClr val="FF0000"/>
                </a:solidFill>
              </a:rPr>
              <a:t>POST</a:t>
            </a:r>
            <a:r>
              <a:rPr lang="en-US" altLang="zh-TW" sz="2000" dirty="0"/>
              <a:t> method.</a:t>
            </a: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237232" y="3516481"/>
            <a:ext cx="6638544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form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78DCE8"/>
                </a:solidFill>
                <a:latin typeface="Consolas" panose="020B0609020204030204" pitchFamily="49" charset="0"/>
              </a:rPr>
              <a:t>action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="</a:t>
            </a:r>
            <a:r>
              <a:rPr lang="en-US" altLang="zh-TW" dirty="0" err="1">
                <a:solidFill>
                  <a:srgbClr val="FFD866"/>
                </a:solidFill>
                <a:latin typeface="Consolas" panose="020B0609020204030204" pitchFamily="49" charset="0"/>
              </a:rPr>
              <a:t>welcome.php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78DCE8"/>
                </a:solidFill>
                <a:latin typeface="Consolas" panose="020B0609020204030204" pitchFamily="49" charset="0"/>
              </a:rPr>
              <a:t>method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="</a:t>
            </a:r>
            <a:r>
              <a:rPr lang="en-US" altLang="zh-TW" dirty="0">
                <a:solidFill>
                  <a:srgbClr val="FFD866"/>
                </a:solidFill>
                <a:latin typeface="Consolas" panose="020B0609020204030204" pitchFamily="49" charset="0"/>
              </a:rPr>
              <a:t>post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"&gt;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Name: 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78DCE8"/>
                </a:solidFill>
                <a:latin typeface="Consolas" panose="020B0609020204030204" pitchFamily="49" charset="0"/>
              </a:rPr>
              <a:t>type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="</a:t>
            </a:r>
            <a:r>
              <a:rPr lang="en-US" altLang="zh-TW" dirty="0">
                <a:solidFill>
                  <a:srgbClr val="FFD866"/>
                </a:solidFill>
                <a:latin typeface="Consolas" panose="020B0609020204030204" pitchFamily="49" charset="0"/>
              </a:rPr>
              <a:t>text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78DCE8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="</a:t>
            </a:r>
            <a:r>
              <a:rPr lang="en-US" altLang="zh-TW" dirty="0">
                <a:solidFill>
                  <a:srgbClr val="FFD866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"&gt;&lt;</a:t>
            </a:r>
            <a:r>
              <a:rPr lang="en-US" altLang="zh-TW" dirty="0" err="1">
                <a:solidFill>
                  <a:srgbClr val="FF6188"/>
                </a:solidFill>
                <a:latin typeface="Consolas" panose="020B0609020204030204" pitchFamily="49" charset="0"/>
              </a:rPr>
              <a:t>br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E-mail: 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78DCE8"/>
                </a:solidFill>
                <a:latin typeface="Consolas" panose="020B0609020204030204" pitchFamily="49" charset="0"/>
              </a:rPr>
              <a:t>type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="</a:t>
            </a:r>
            <a:r>
              <a:rPr lang="en-US" altLang="zh-TW" dirty="0">
                <a:solidFill>
                  <a:srgbClr val="FFD866"/>
                </a:solidFill>
                <a:latin typeface="Consolas" panose="020B0609020204030204" pitchFamily="49" charset="0"/>
              </a:rPr>
              <a:t>text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78DCE8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="</a:t>
            </a:r>
            <a:r>
              <a:rPr lang="en-US" altLang="zh-TW" dirty="0">
                <a:solidFill>
                  <a:srgbClr val="FFD866"/>
                </a:solidFill>
                <a:latin typeface="Consolas" panose="020B0609020204030204" pitchFamily="49" charset="0"/>
              </a:rPr>
              <a:t>email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"&gt;&lt;</a:t>
            </a:r>
            <a:r>
              <a:rPr lang="en-US" altLang="zh-TW" dirty="0" err="1">
                <a:solidFill>
                  <a:srgbClr val="FF6188"/>
                </a:solidFill>
                <a:latin typeface="Consolas" panose="020B0609020204030204" pitchFamily="49" charset="0"/>
              </a:rPr>
              <a:t>br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78DCE8"/>
                </a:solidFill>
                <a:latin typeface="Consolas" panose="020B0609020204030204" pitchFamily="49" charset="0"/>
              </a:rPr>
              <a:t>type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="</a:t>
            </a:r>
            <a:r>
              <a:rPr lang="en-US" altLang="zh-TW" dirty="0">
                <a:solidFill>
                  <a:srgbClr val="FFD866"/>
                </a:solidFill>
                <a:latin typeface="Consolas" panose="020B0609020204030204" pitchFamily="49" charset="0"/>
              </a:rPr>
              <a:t>submit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"&gt;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form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7232" y="5498885"/>
            <a:ext cx="6224016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Welcome </a:t>
            </a:r>
            <a:r>
              <a:rPr lang="en-US" altLang="zh-TW" dirty="0">
                <a:solidFill>
                  <a:srgbClr val="FC9867"/>
                </a:solidFill>
                <a:latin typeface="Consolas" panose="020B0609020204030204" pitchFamily="49" charset="0"/>
              </a:rPr>
              <a:t>&lt;?</a:t>
            </a:r>
            <a:r>
              <a:rPr lang="en-US" altLang="zh-TW" dirty="0" err="1">
                <a:solidFill>
                  <a:srgbClr val="FC9867"/>
                </a:solidFill>
                <a:latin typeface="Consolas" panose="020B0609020204030204" pitchFamily="49" charset="0"/>
              </a:rPr>
              <a:t>php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9DC76"/>
                </a:solidFill>
                <a:latin typeface="Consolas" panose="020B0609020204030204" pitchFamily="49" charset="0"/>
              </a:rPr>
              <a:t>echo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_POST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["</a:t>
            </a:r>
            <a:r>
              <a:rPr lang="en-US" altLang="zh-TW" dirty="0">
                <a:solidFill>
                  <a:srgbClr val="FFD866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"];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C9867"/>
                </a:solidFill>
                <a:latin typeface="Consolas" panose="020B0609020204030204" pitchFamily="49" charset="0"/>
              </a:rPr>
              <a:t>?&gt;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FF6188"/>
                </a:solidFill>
                <a:latin typeface="Consolas" panose="020B0609020204030204" pitchFamily="49" charset="0"/>
              </a:rPr>
              <a:t>br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Your email address is: </a:t>
            </a:r>
            <a:r>
              <a:rPr lang="en-US" altLang="zh-TW" dirty="0">
                <a:solidFill>
                  <a:srgbClr val="FC9867"/>
                </a:solidFill>
                <a:latin typeface="Consolas" panose="020B0609020204030204" pitchFamily="49" charset="0"/>
              </a:rPr>
              <a:t>&lt;?</a:t>
            </a:r>
            <a:r>
              <a:rPr lang="en-US" altLang="zh-TW" dirty="0" err="1">
                <a:solidFill>
                  <a:srgbClr val="FC9867"/>
                </a:solidFill>
                <a:latin typeface="Consolas" panose="020B0609020204030204" pitchFamily="49" charset="0"/>
              </a:rPr>
              <a:t>php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9DC76"/>
                </a:solidFill>
                <a:latin typeface="Consolas" panose="020B0609020204030204" pitchFamily="49" charset="0"/>
              </a:rPr>
              <a:t>echo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_POST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["</a:t>
            </a:r>
            <a:r>
              <a:rPr lang="en-US" altLang="zh-TW" dirty="0">
                <a:solidFill>
                  <a:srgbClr val="FFD866"/>
                </a:solidFill>
                <a:latin typeface="Consolas" panose="020B0609020204030204" pitchFamily="49" charset="0"/>
              </a:rPr>
              <a:t>email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"];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C9867"/>
                </a:solidFill>
                <a:latin typeface="Consolas" panose="020B0609020204030204" pitchFamily="49" charset="0"/>
              </a:rPr>
              <a:t>?&gt;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F40CAAD-91F1-40CA-A5F1-16334F5A3000}"/>
              </a:ext>
            </a:extLst>
          </p:cNvPr>
          <p:cNvSpPr txBox="1"/>
          <p:nvPr/>
        </p:nvSpPr>
        <p:spPr>
          <a:xfrm>
            <a:off x="2174790" y="3112814"/>
            <a:ext cx="12698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Send.php</a:t>
            </a:r>
            <a:endParaRPr lang="zh-TW" altLang="en-US" dirty="0" err="1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F1680A-29EB-4B05-B134-766E285D147D}"/>
              </a:ext>
            </a:extLst>
          </p:cNvPr>
          <p:cNvSpPr txBox="1"/>
          <p:nvPr/>
        </p:nvSpPr>
        <p:spPr>
          <a:xfrm>
            <a:off x="2174789" y="5129553"/>
            <a:ext cx="17604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welcome.php</a:t>
            </a:r>
            <a:endParaRPr lang="zh-TW" altLang="en-US" dirty="0" err="1"/>
          </a:p>
        </p:txBody>
      </p:sp>
    </p:spTree>
    <p:extLst>
      <p:ext uri="{BB962C8B-B14F-4D97-AF65-F5344CB8AC3E}">
        <p14:creationId xmlns:p14="http://schemas.microsoft.com/office/powerpoint/2010/main" val="215579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779CC-95DE-461D-9263-274CA5AD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69075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HTTP method - Post &amp; Get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8365F-5F2A-4CBE-B3B3-9DF820D5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b="1" dirty="0"/>
              <a:t>GET</a:t>
            </a:r>
            <a:r>
              <a:rPr lang="en-US" altLang="zh-TW" sz="2800" dirty="0"/>
              <a:t>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/>
              <a:t>Identiﬁed by the Request-URI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/>
              <a:t>The response to a GET request is cacheable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b="1" dirty="0"/>
              <a:t>POST</a:t>
            </a:r>
            <a:r>
              <a:rPr lang="en-US" altLang="zh-TW" sz="2800" dirty="0"/>
              <a:t>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/>
              <a:t>Identiﬁed by the Request-URI in the Request-Line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/>
              <a:t>The response to a Post request is not cache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771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EB416-7603-4FC8-8830-72EFC126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Outline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82E10-8CE9-4FBF-9707-30338B0E4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1002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sz="2800" b="1" dirty="0" err="1"/>
              <a:t>Appserv</a:t>
            </a:r>
            <a:endParaRPr lang="en-US" altLang="zh-TW" sz="2800" b="1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TW" sz="28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800" b="1" dirty="0"/>
              <a:t>PHP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800" b="1" dirty="0" err="1"/>
              <a:t>MySQLi</a:t>
            </a:r>
            <a:endParaRPr lang="en-US" altLang="zh-TW" sz="2800" b="1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TW" sz="2800" b="1" dirty="0"/>
          </a:p>
          <a:p>
            <a:pPr marL="0" indent="0">
              <a:buNone/>
            </a:pPr>
            <a:r>
              <a:rPr lang="en-US" altLang="zh-TW" sz="2800" b="1" dirty="0"/>
              <a:t>    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1EA6EA-3759-4792-8E26-7D889AAB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6DF5-4535-46F7-8229-FC282B959E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89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 err="1"/>
              <a:t>MySQLi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43524" y="2133600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PHP </a:t>
            </a:r>
            <a:r>
              <a:rPr lang="en-US" altLang="zh-TW" sz="2400" dirty="0" err="1"/>
              <a:t>MySQLi</a:t>
            </a:r>
            <a:r>
              <a:rPr lang="en-US" altLang="zh-TW" sz="2400" dirty="0"/>
              <a:t> = PHP MySQL Improved!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The </a:t>
            </a:r>
            <a:r>
              <a:rPr lang="en-US" altLang="zh-TW" sz="2400" dirty="0" err="1"/>
              <a:t>MySQLi</a:t>
            </a:r>
            <a:r>
              <a:rPr lang="en-US" altLang="zh-TW" sz="2400" dirty="0"/>
              <a:t> functions allows you to access MySQL database servers.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5243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5BAD6F4B-B732-4546-9D83-A57FAF77426D}"/>
              </a:ext>
            </a:extLst>
          </p:cNvPr>
          <p:cNvSpPr/>
          <p:nvPr/>
        </p:nvSpPr>
        <p:spPr>
          <a:xfrm>
            <a:off x="4517136" y="1200912"/>
            <a:ext cx="3157728" cy="1085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Connect Server</a:t>
            </a:r>
            <a:endParaRPr lang="zh-TW" altLang="en-US" sz="2400" dirty="0">
              <a:solidFill>
                <a:schemeClr val="accent2">
                  <a:lumMod val="50000"/>
                </a:schemeClr>
              </a:solidFill>
              <a:latin typeface="Segoe UI Black" panose="020B0A02040204020203" pitchFamily="34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996E24C-C8F6-4F5F-A978-AF7288640DC7}"/>
              </a:ext>
            </a:extLst>
          </p:cNvPr>
          <p:cNvSpPr/>
          <p:nvPr/>
        </p:nvSpPr>
        <p:spPr>
          <a:xfrm>
            <a:off x="4517136" y="2572513"/>
            <a:ext cx="3157728" cy="1085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Send SQL Query </a:t>
            </a:r>
            <a:endParaRPr lang="zh-TW" altLang="en-US" sz="2400" dirty="0">
              <a:solidFill>
                <a:schemeClr val="accent2">
                  <a:lumMod val="50000"/>
                </a:schemeClr>
              </a:solidFill>
              <a:latin typeface="Segoe UI Black" panose="020B0A02040204020203" pitchFamily="34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5F788D8-8AA0-4683-AB15-758D4E2211E7}"/>
              </a:ext>
            </a:extLst>
          </p:cNvPr>
          <p:cNvSpPr/>
          <p:nvPr/>
        </p:nvSpPr>
        <p:spPr>
          <a:xfrm>
            <a:off x="4517136" y="3858768"/>
            <a:ext cx="3157728" cy="1085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Process the Result </a:t>
            </a:r>
            <a:endParaRPr lang="zh-TW" altLang="en-US" sz="2400" dirty="0">
              <a:solidFill>
                <a:schemeClr val="accent2">
                  <a:lumMod val="50000"/>
                </a:schemeClr>
              </a:solidFill>
              <a:latin typeface="Segoe UI Black" panose="020B0A02040204020203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C25D112-7F31-410F-B2B2-822EDE755FDA}"/>
              </a:ext>
            </a:extLst>
          </p:cNvPr>
          <p:cNvSpPr/>
          <p:nvPr/>
        </p:nvSpPr>
        <p:spPr>
          <a:xfrm>
            <a:off x="4517136" y="5230368"/>
            <a:ext cx="3157728" cy="1085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Release Connection</a:t>
            </a:r>
          </a:p>
        </p:txBody>
      </p:sp>
    </p:spTree>
    <p:extLst>
      <p:ext uri="{BB962C8B-B14F-4D97-AF65-F5344CB8AC3E}">
        <p14:creationId xmlns:p14="http://schemas.microsoft.com/office/powerpoint/2010/main" val="4174466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03715" y="780227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Simple SQL query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935480"/>
            <a:ext cx="8357616" cy="43891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1" dirty="0"/>
              <a:t>Select: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000" dirty="0"/>
              <a:t>SELECT * FROM </a:t>
            </a:r>
            <a:r>
              <a:rPr lang="en-US" altLang="zh-TW" sz="2000" dirty="0" err="1"/>
              <a:t>SchoolGrade</a:t>
            </a:r>
            <a:r>
              <a:rPr lang="en-US" altLang="zh-TW" sz="2000" dirty="0"/>
              <a:t> WHERE score = 100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1" dirty="0"/>
              <a:t>Insert: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000" dirty="0"/>
              <a:t>INSERT INTO </a:t>
            </a:r>
            <a:r>
              <a:rPr lang="en-US" altLang="zh-TW" sz="2000" dirty="0" err="1"/>
              <a:t>Store_Information</a:t>
            </a:r>
            <a:r>
              <a:rPr lang="en-US" altLang="zh-TW" sz="2000" dirty="0"/>
              <a:t> (</a:t>
            </a:r>
            <a:r>
              <a:rPr lang="en-US" altLang="zh-TW" sz="2000" dirty="0" err="1"/>
              <a:t>store_name</a:t>
            </a:r>
            <a:r>
              <a:rPr lang="en-US" altLang="zh-TW" sz="2000" dirty="0"/>
              <a:t>, Sales, Date) VALUES ('Los Angeles', 900, 'Jan-10-1999')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1" dirty="0"/>
              <a:t>Delete: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000" dirty="0"/>
              <a:t>DELETE FROM </a:t>
            </a:r>
            <a:r>
              <a:rPr lang="en-US" altLang="zh-TW" sz="2000" dirty="0" err="1"/>
              <a:t>Store_Information</a:t>
            </a:r>
            <a:r>
              <a:rPr lang="en-US" altLang="zh-TW" sz="2000" dirty="0"/>
              <a:t> WHERE </a:t>
            </a:r>
            <a:r>
              <a:rPr lang="en-US" altLang="zh-TW" sz="2000" dirty="0" err="1"/>
              <a:t>store_name</a:t>
            </a:r>
            <a:r>
              <a:rPr lang="en-US" altLang="zh-TW" sz="2000" dirty="0"/>
              <a:t> = "Los Angeles"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1" dirty="0"/>
              <a:t>Update: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000" dirty="0"/>
              <a:t>UPDATE </a:t>
            </a:r>
            <a:r>
              <a:rPr lang="en-US" altLang="zh-TW" sz="2000" dirty="0" err="1"/>
              <a:t>Store_Information</a:t>
            </a:r>
            <a:r>
              <a:rPr lang="en-US" altLang="zh-TW" sz="2000" dirty="0"/>
              <a:t> SET Sales = 500 WHERE </a:t>
            </a:r>
            <a:r>
              <a:rPr lang="en-US" altLang="zh-TW" sz="2000" dirty="0" err="1"/>
              <a:t>store_name</a:t>
            </a:r>
            <a:r>
              <a:rPr lang="en-US" altLang="zh-TW" sz="2000" dirty="0"/>
              <a:t> = "Los Angeles" AND Date = "Jan-08-1999"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1315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825278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Connect Server</a:t>
            </a:r>
            <a:endParaRPr lang="zh-TW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1981200" y="2106168"/>
            <a:ext cx="8679366" cy="35394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 err="1">
                <a:solidFill>
                  <a:srgbClr val="FCFCFA"/>
                </a:solidFill>
                <a:latin typeface="Consolas" panose="020B0609020204030204" pitchFamily="49" charset="0"/>
              </a:rPr>
              <a:t>servername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FFD866"/>
                </a:solidFill>
                <a:latin typeface="Consolas" panose="020B0609020204030204" pitchFamily="49" charset="0"/>
              </a:rPr>
              <a:t>your_host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";</a:t>
            </a:r>
            <a:endParaRPr lang="en-US" altLang="zh-TW" sz="16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username </a:t>
            </a:r>
            <a:r>
              <a:rPr lang="en-US" altLang="zh-TW" sz="16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FFD866"/>
                </a:solidFill>
                <a:latin typeface="Consolas" panose="020B0609020204030204" pitchFamily="49" charset="0"/>
              </a:rPr>
              <a:t>your_user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";</a:t>
            </a:r>
            <a:endParaRPr lang="en-US" altLang="zh-TW" sz="16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password </a:t>
            </a:r>
            <a:r>
              <a:rPr lang="en-US" altLang="zh-TW" sz="16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FFD866"/>
                </a:solidFill>
                <a:latin typeface="Consolas" panose="020B0609020204030204" pitchFamily="49" charset="0"/>
              </a:rPr>
              <a:t>your_passwd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";</a:t>
            </a:r>
            <a:endParaRPr lang="en-US" altLang="zh-TW" sz="16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 err="1">
                <a:solidFill>
                  <a:srgbClr val="FCFCFA"/>
                </a:solidFill>
                <a:latin typeface="Consolas" panose="020B0609020204030204" pitchFamily="49" charset="0"/>
              </a:rPr>
              <a:t>dbname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FFD866"/>
                </a:solidFill>
                <a:latin typeface="Consolas" panose="020B0609020204030204" pitchFamily="49" charset="0"/>
              </a:rPr>
              <a:t>your_dbname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";</a:t>
            </a:r>
            <a:endParaRPr lang="en-US" altLang="zh-TW" sz="16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b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</a:br>
            <a:r>
              <a:rPr lang="en-US" altLang="zh-TW" sz="1600" i="1" dirty="0">
                <a:solidFill>
                  <a:srgbClr val="727072"/>
                </a:solidFill>
                <a:latin typeface="Consolas" panose="020B0609020204030204" pitchFamily="49" charset="0"/>
              </a:rPr>
              <a:t>// Connecting to and selecting a MySQL database</a:t>
            </a:r>
            <a:endParaRPr lang="en-US" altLang="zh-TW" sz="16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conn </a:t>
            </a:r>
            <a:r>
              <a:rPr lang="en-US" altLang="zh-TW" sz="16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6188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8DCE8"/>
                </a:solidFill>
                <a:latin typeface="Consolas" panose="020B0609020204030204" pitchFamily="49" charset="0"/>
              </a:rPr>
              <a:t>mysqli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 err="1">
                <a:solidFill>
                  <a:srgbClr val="FCFCFA"/>
                </a:solidFill>
                <a:latin typeface="Consolas" panose="020B0609020204030204" pitchFamily="49" charset="0"/>
              </a:rPr>
              <a:t>servername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 err="1">
                <a:solidFill>
                  <a:srgbClr val="FCFCFA"/>
                </a:solidFill>
                <a:latin typeface="Consolas" panose="020B0609020204030204" pitchFamily="49" charset="0"/>
              </a:rPr>
              <a:t>dbname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endParaRPr lang="en-US" altLang="zh-TW" sz="16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727072"/>
                </a:solidFill>
                <a:latin typeface="Consolas" panose="020B0609020204030204" pitchFamily="49" charset="0"/>
              </a:rPr>
              <a:t>// Set up charset for Chinese language</a:t>
            </a:r>
            <a:b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F6188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6188"/>
                </a:solidFill>
                <a:latin typeface="Consolas" panose="020B0609020204030204" pitchFamily="49" charset="0"/>
              </a:rPr>
              <a:t>!</a:t>
            </a:r>
            <a:r>
              <a:rPr lang="en-US" altLang="zh-TW" sz="16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conn</a:t>
            </a:r>
            <a:r>
              <a:rPr lang="en-US" altLang="zh-TW" sz="1600" dirty="0">
                <a:solidFill>
                  <a:srgbClr val="FF6188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 err="1">
                <a:solidFill>
                  <a:srgbClr val="A9DC76"/>
                </a:solidFill>
                <a:latin typeface="Consolas" panose="020B0609020204030204" pitchFamily="49" charset="0"/>
              </a:rPr>
              <a:t>set_charset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("</a:t>
            </a:r>
            <a:r>
              <a:rPr lang="en-US" altLang="zh-TW" sz="1600" dirty="0">
                <a:solidFill>
                  <a:srgbClr val="FFD866"/>
                </a:solidFill>
                <a:latin typeface="Consolas" panose="020B0609020204030204" pitchFamily="49" charset="0"/>
              </a:rPr>
              <a:t>utf8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"))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{</a:t>
            </a:r>
            <a:endParaRPr lang="en-US" altLang="zh-TW" sz="16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A9DC76"/>
                </a:solidFill>
                <a:latin typeface="Consolas" panose="020B0609020204030204" pitchFamily="49" charset="0"/>
              </a:rPr>
              <a:t>    echo 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FD866"/>
                </a:solidFill>
                <a:latin typeface="Consolas" panose="020B0609020204030204" pitchFamily="49" charset="0"/>
              </a:rPr>
              <a:t>Error loading character set utf8: %s</a:t>
            </a:r>
            <a:r>
              <a:rPr lang="en-US" altLang="zh-TW" sz="1600" dirty="0">
                <a:solidFill>
                  <a:srgbClr val="AB9DF2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",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conn</a:t>
            </a:r>
            <a:r>
              <a:rPr lang="en-US" altLang="zh-TW" sz="1600" dirty="0">
                <a:solidFill>
                  <a:srgbClr val="FF6188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error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6188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{</a:t>
            </a:r>
            <a:endParaRPr lang="en-US" altLang="zh-TW" sz="16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A9DC76"/>
                </a:solidFill>
                <a:latin typeface="Consolas" panose="020B0609020204030204" pitchFamily="49" charset="0"/>
              </a:rPr>
              <a:t>echo 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FD866"/>
                </a:solidFill>
                <a:latin typeface="Consolas" panose="020B0609020204030204" pitchFamily="49" charset="0"/>
              </a:rPr>
              <a:t>Current character set: %s</a:t>
            </a:r>
            <a:r>
              <a:rPr lang="en-US" altLang="zh-TW" sz="1600" dirty="0">
                <a:solidFill>
                  <a:srgbClr val="AB9DF2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",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CFCFA"/>
                </a:solidFill>
                <a:latin typeface="Consolas" panose="020B0609020204030204" pitchFamily="49" charset="0"/>
              </a:rPr>
              <a:t>conn</a:t>
            </a:r>
            <a:r>
              <a:rPr lang="en-US" altLang="zh-TW" sz="1600" dirty="0">
                <a:solidFill>
                  <a:srgbClr val="FF6188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 err="1">
                <a:solidFill>
                  <a:srgbClr val="A9DC76"/>
                </a:solidFill>
                <a:latin typeface="Consolas" panose="020B0609020204030204" pitchFamily="49" charset="0"/>
              </a:rPr>
              <a:t>character_set_name</a:t>
            </a:r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();</a:t>
            </a:r>
            <a:endParaRPr lang="en-US" altLang="zh-TW" sz="16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939293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057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33650" y="847134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Send SQL Query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493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err="1"/>
              <a:t>mysqli_query</a:t>
            </a:r>
            <a:r>
              <a:rPr lang="en-US" altLang="zh-TW" sz="2400" dirty="0"/>
              <a:t>(</a:t>
            </a:r>
            <a:r>
              <a:rPr lang="en-US" altLang="zh-TW" sz="2400" b="0" i="1" dirty="0" err="1"/>
              <a:t>connection,sqlQuery</a:t>
            </a:r>
            <a:r>
              <a:rPr lang="en-US" altLang="zh-TW" sz="2400" dirty="0"/>
              <a:t>)</a:t>
            </a:r>
          </a:p>
          <a:p>
            <a:pPr marL="294894" lvl="1" indent="0">
              <a:buNone/>
            </a:pPr>
            <a:r>
              <a:rPr lang="en-US" altLang="zh-TW" sz="2000" dirty="0"/>
              <a:t>e.g.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560909-4820-4DCC-B66E-48C85930FB6A}"/>
              </a:ext>
            </a:extLst>
          </p:cNvPr>
          <p:cNvSpPr/>
          <p:nvPr/>
        </p:nvSpPr>
        <p:spPr>
          <a:xfrm>
            <a:off x="2533650" y="2869167"/>
            <a:ext cx="706755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A9DC76"/>
                </a:solidFill>
                <a:latin typeface="Consolas" panose="020B0609020204030204" pitchFamily="49" charset="0"/>
              </a:rPr>
              <a:t>mysqli_query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conn 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CFCFA"/>
                </a:solidFill>
                <a:latin typeface="Consolas" panose="020B0609020204030204" pitchFamily="49" charset="0"/>
              </a:rPr>
              <a:t>StuName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Student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");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7A2ECE-3591-4909-8BE9-098D374EE023}"/>
              </a:ext>
            </a:extLst>
          </p:cNvPr>
          <p:cNvSpPr/>
          <p:nvPr/>
        </p:nvSpPr>
        <p:spPr>
          <a:xfrm>
            <a:off x="4248150" y="4517346"/>
            <a:ext cx="4126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Segoe UI Black" panose="020B0A02040204020203" pitchFamily="34" charset="0"/>
                <a:ea typeface="Segoe UI Black" panose="020B0A02040204020203" pitchFamily="34" charset="0"/>
              </a:rPr>
              <a:t>Warning !!</a:t>
            </a:r>
            <a:endParaRPr lang="en-US" altLang="zh-TW" dirty="0"/>
          </a:p>
          <a:p>
            <a:pPr lvl="1"/>
            <a:r>
              <a:rPr lang="en-US" altLang="zh-TW" dirty="0"/>
              <a:t>You must be very careful when doing </a:t>
            </a:r>
            <a:r>
              <a:rPr lang="en-US" altLang="zh-TW" b="1" dirty="0">
                <a:solidFill>
                  <a:srgbClr val="FF0000"/>
                </a:solidFill>
              </a:rPr>
              <a:t>Update</a:t>
            </a:r>
            <a:r>
              <a:rPr lang="en-US" altLang="zh-TW" dirty="0"/>
              <a:t> &amp; </a:t>
            </a:r>
            <a:r>
              <a:rPr lang="en-US" altLang="zh-TW" b="1" dirty="0">
                <a:solidFill>
                  <a:srgbClr val="FF0000"/>
                </a:solidFill>
              </a:rPr>
              <a:t>Delete</a:t>
            </a:r>
            <a:r>
              <a:rPr lang="en-US" altLang="zh-TW" dirty="0"/>
              <a:t> query.</a:t>
            </a:r>
          </a:p>
        </p:txBody>
      </p:sp>
    </p:spTree>
    <p:extLst>
      <p:ext uri="{BB962C8B-B14F-4D97-AF65-F5344CB8AC3E}">
        <p14:creationId xmlns:p14="http://schemas.microsoft.com/office/powerpoint/2010/main" val="2614728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3DD96-A020-4867-9FAC-93054078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85271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Process the Result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DC9A2F-ABE2-467C-A5CE-CE4BF7D0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sz="2400" b="1" dirty="0" err="1"/>
              <a:t>mysqli_fetch_array</a:t>
            </a:r>
            <a:r>
              <a:rPr lang="en-US" altLang="zh-TW" sz="2400" b="1" dirty="0"/>
              <a:t>(</a:t>
            </a:r>
            <a:r>
              <a:rPr lang="en-US" altLang="zh-TW" sz="2400" b="1" i="1" dirty="0" err="1"/>
              <a:t>result,resulttype</a:t>
            </a:r>
            <a:r>
              <a:rPr lang="en-US" altLang="zh-TW" sz="2400" b="1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850729-4C5B-4D07-A61E-FA44BD6C9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3"/>
          <a:stretch/>
        </p:blipFill>
        <p:spPr>
          <a:xfrm>
            <a:off x="2324101" y="2620328"/>
            <a:ext cx="60674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10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899182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Process the Result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35265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err="1"/>
              <a:t>mysqli_fetch_array</a:t>
            </a:r>
            <a:r>
              <a:rPr lang="en-US" altLang="zh-TW" sz="2400" dirty="0"/>
              <a:t>(</a:t>
            </a:r>
            <a:r>
              <a:rPr lang="en-US" altLang="zh-TW" sz="2400" b="0" i="1" dirty="0" err="1"/>
              <a:t>result,resulttype</a:t>
            </a:r>
            <a:r>
              <a:rPr lang="en-US" altLang="zh-TW" sz="2400" dirty="0"/>
              <a:t>)</a:t>
            </a:r>
          </a:p>
          <a:p>
            <a:pPr marL="294894" lvl="1" indent="0">
              <a:buNone/>
            </a:pPr>
            <a:r>
              <a:rPr lang="en-US" altLang="zh-TW" sz="2000" dirty="0"/>
              <a:t>e.g.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7B1613-8CB2-4F48-98CF-1ED291913D23}"/>
              </a:ext>
            </a:extLst>
          </p:cNvPr>
          <p:cNvSpPr/>
          <p:nvPr/>
        </p:nvSpPr>
        <p:spPr>
          <a:xfrm>
            <a:off x="2139696" y="4184302"/>
            <a:ext cx="8272272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row 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9DC76"/>
                </a:solidFill>
                <a:latin typeface="Consolas" panose="020B0609020204030204" pitchFamily="49" charset="0"/>
              </a:rPr>
              <a:t>mysqli_fetch_array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8DCE8"/>
                </a:solidFill>
                <a:latin typeface="Consolas" panose="020B0609020204030204" pitchFamily="49" charset="0"/>
              </a:rPr>
              <a:t>MYSQLI_ASSOC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)){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9DC76"/>
                </a:solidFill>
                <a:latin typeface="Consolas" panose="020B0609020204030204" pitchFamily="49" charset="0"/>
              </a:rPr>
              <a:t>   echo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row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['</a:t>
            </a:r>
            <a:r>
              <a:rPr lang="en-US" altLang="zh-TW" dirty="0">
                <a:solidFill>
                  <a:srgbClr val="FFD866"/>
                </a:solidFill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']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FD8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row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['</a:t>
            </a:r>
            <a:r>
              <a:rPr lang="en-US" altLang="zh-TW" dirty="0" err="1">
                <a:solidFill>
                  <a:srgbClr val="FFD866"/>
                </a:solidFill>
                <a:latin typeface="Consolas" panose="020B0609020204030204" pitchFamily="49" charset="0"/>
              </a:rPr>
              <a:t>StuName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']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FD8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row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['</a:t>
            </a:r>
            <a:r>
              <a:rPr lang="en-US" altLang="zh-TW" dirty="0" err="1">
                <a:solidFill>
                  <a:srgbClr val="FFD866"/>
                </a:solidFill>
                <a:latin typeface="Consolas" panose="020B0609020204030204" pitchFamily="49" charset="0"/>
              </a:rPr>
              <a:t>StuNum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']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FD866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FFD866"/>
                </a:solidFill>
                <a:latin typeface="Consolas" panose="020B0609020204030204" pitchFamily="49" charset="0"/>
              </a:rPr>
              <a:t>br</a:t>
            </a:r>
            <a:r>
              <a:rPr lang="en-US" altLang="zh-TW" dirty="0">
                <a:solidFill>
                  <a:srgbClr val="FFD866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';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75B58A-7E3B-44C9-8065-9A1AF5FB5282}"/>
              </a:ext>
            </a:extLst>
          </p:cNvPr>
          <p:cNvSpPr/>
          <p:nvPr/>
        </p:nvSpPr>
        <p:spPr>
          <a:xfrm>
            <a:off x="2139696" y="2967335"/>
            <a:ext cx="82296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row 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9DC76"/>
                </a:solidFill>
                <a:latin typeface="Consolas" panose="020B0609020204030204" pitchFamily="49" charset="0"/>
              </a:rPr>
              <a:t>mysqli_fetch_array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8DCE8"/>
                </a:solidFill>
                <a:latin typeface="Consolas" panose="020B0609020204030204" pitchFamily="49" charset="0"/>
              </a:rPr>
              <a:t>MYSQLI_NUM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{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9DC76"/>
                </a:solidFill>
                <a:latin typeface="Consolas" panose="020B0609020204030204" pitchFamily="49" charset="0"/>
              </a:rPr>
              <a:t>   echo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row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['</a:t>
            </a:r>
            <a:r>
              <a:rPr lang="en-US" altLang="zh-TW" dirty="0">
                <a:solidFill>
                  <a:srgbClr val="FFD8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']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FD8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row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['</a:t>
            </a:r>
            <a:r>
              <a:rPr lang="en-US" altLang="zh-TW" dirty="0">
                <a:solidFill>
                  <a:srgbClr val="FFD8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']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FD8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C1C0C0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row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['</a:t>
            </a:r>
            <a:r>
              <a:rPr lang="en-US" altLang="zh-TW" dirty="0">
                <a:solidFill>
                  <a:srgbClr val="FFD8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']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FD866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FFD866"/>
                </a:solidFill>
                <a:latin typeface="Consolas" panose="020B0609020204030204" pitchFamily="49" charset="0"/>
              </a:rPr>
              <a:t>br</a:t>
            </a:r>
            <a:r>
              <a:rPr lang="en-US" altLang="zh-TW" dirty="0">
                <a:solidFill>
                  <a:srgbClr val="FFD866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';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8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9212" y="85271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Release Connection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 </a:t>
            </a:r>
            <a:r>
              <a:rPr lang="en-US" altLang="zh-TW" sz="2800" dirty="0" err="1"/>
              <a:t>mysqli_close</a:t>
            </a:r>
            <a:r>
              <a:rPr lang="en-US" altLang="zh-TW" sz="2800" dirty="0"/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mysqli_close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closes a previously opened database connection.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69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5042379-9BF1-4376-83C3-F65360B1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099" y="2857500"/>
            <a:ext cx="8570641" cy="1143000"/>
          </a:xfrm>
        </p:spPr>
        <p:txBody>
          <a:bodyPr>
            <a:normAutofit/>
          </a:bodyPr>
          <a:lstStyle/>
          <a:p>
            <a:r>
              <a:rPr lang="en-US" altLang="zh-TW" sz="5400" b="1" dirty="0"/>
              <a:t>Thanks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8479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EB416-7603-4FC8-8830-72EFC126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/>
              <a:t>APPserv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1EA6EA-3759-4792-8E26-7D889AAB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6DF5-4535-46F7-8229-FC282B959EC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內容預留位置 1">
            <a:extLst>
              <a:ext uri="{FF2B5EF4-FFF2-40B4-BE49-F238E27FC236}">
                <a16:creationId xmlns:a16="http://schemas.microsoft.com/office/drawing/2014/main" id="{B92FC861-A715-48FA-A85D-88BBEE9D52E3}"/>
              </a:ext>
            </a:extLst>
          </p:cNvPr>
          <p:cNvSpPr txBox="1">
            <a:spLocks/>
          </p:cNvSpPr>
          <p:nvPr/>
        </p:nvSpPr>
        <p:spPr>
          <a:xfrm>
            <a:off x="2269638" y="1844770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 err="1">
                <a:sym typeface="新細明體" panose="02020500000000000000" pitchFamily="18" charset="-120"/>
              </a:rPr>
              <a:t>Appserv</a:t>
            </a:r>
            <a:r>
              <a:rPr lang="en-US" altLang="zh-TW" sz="2000" dirty="0">
                <a:sym typeface="新細明體" panose="02020500000000000000" pitchFamily="18" charset="-120"/>
              </a:rPr>
              <a:t> : Apache + PHP + MySQL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sym typeface="新細明體" panose="02020500000000000000" pitchFamily="18" charset="-120"/>
              </a:rPr>
              <a:t>We can build the environment to learn PHP &amp; MySQL.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sym typeface="新細明體" panose="02020500000000000000" pitchFamily="18" charset="-120"/>
              </a:rPr>
              <a:t>Download:  </a:t>
            </a:r>
            <a:r>
              <a:rPr lang="en-US" altLang="zh-TW" sz="2000" dirty="0">
                <a:hlinkClick r:id="rId3"/>
              </a:rPr>
              <a:t>https://www.appserv.org/en/</a:t>
            </a:r>
            <a:endParaRPr lang="en-US" altLang="zh-TW" sz="2000" dirty="0">
              <a:sym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sym typeface="新細明體" panose="02020500000000000000" pitchFamily="18" charset="-120"/>
              </a:rPr>
              <a:t>Version : </a:t>
            </a:r>
            <a:r>
              <a:rPr lang="en-US" altLang="zh-TW" sz="2000" dirty="0" err="1">
                <a:sym typeface="新細明體" panose="02020500000000000000" pitchFamily="18" charset="-120"/>
              </a:rPr>
              <a:t>Appserv</a:t>
            </a:r>
            <a:r>
              <a:rPr lang="en-US" altLang="zh-TW" sz="2000" dirty="0">
                <a:sym typeface="新細明體" panose="02020500000000000000" pitchFamily="18" charset="-120"/>
              </a:rPr>
              <a:t> 9.3.0</a:t>
            </a:r>
          </a:p>
        </p:txBody>
      </p:sp>
    </p:spTree>
    <p:extLst>
      <p:ext uri="{BB962C8B-B14F-4D97-AF65-F5344CB8AC3E}">
        <p14:creationId xmlns:p14="http://schemas.microsoft.com/office/powerpoint/2010/main" val="93003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EB416-7603-4FC8-8830-72EFC126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/>
              <a:t>APPserv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1EA6EA-3759-4792-8E26-7D889AAB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6DF5-4535-46F7-8229-FC282B959EC0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3F5A8E-BFDD-4BE7-8962-9CCAB6FE2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581968"/>
            <a:ext cx="6439563" cy="50062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B2A5366-4057-4DD7-9FF0-54425581E562}"/>
              </a:ext>
            </a:extLst>
          </p:cNvPr>
          <p:cNvSpPr/>
          <p:nvPr/>
        </p:nvSpPr>
        <p:spPr>
          <a:xfrm>
            <a:off x="3044283" y="3077737"/>
            <a:ext cx="1260088" cy="267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711A82A-2BCD-41B7-8B06-89D157BCEED9}"/>
              </a:ext>
            </a:extLst>
          </p:cNvPr>
          <p:cNvCxnSpPr/>
          <p:nvPr/>
        </p:nvCxnSpPr>
        <p:spPr>
          <a:xfrm>
            <a:off x="4427034" y="3233854"/>
            <a:ext cx="2542478" cy="13492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D0246C-10CA-4542-86EA-B3F674530D00}"/>
              </a:ext>
            </a:extLst>
          </p:cNvPr>
          <p:cNvSpPr txBox="1"/>
          <p:nvPr/>
        </p:nvSpPr>
        <p:spPr>
          <a:xfrm>
            <a:off x="7108637" y="4398485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Server Name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1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EB416-7603-4FC8-8830-72EFC126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/>
              <a:t>APPserv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1EA6EA-3759-4792-8E26-7D889AAB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6DF5-4535-46F7-8229-FC282B959EC0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249D56-F8BF-4272-9FF1-31EE46E3C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40" y="1890501"/>
            <a:ext cx="6237810" cy="48214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C2C7161-5E94-40A2-A742-9A7D5F460F0D}"/>
              </a:ext>
            </a:extLst>
          </p:cNvPr>
          <p:cNvSpPr/>
          <p:nvPr/>
        </p:nvSpPr>
        <p:spPr>
          <a:xfrm>
            <a:off x="3769112" y="3605001"/>
            <a:ext cx="1260088" cy="267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30FF89C-0A04-4B60-A2A2-0EEC5BF4F478}"/>
              </a:ext>
            </a:extLst>
          </p:cNvPr>
          <p:cNvCxnSpPr/>
          <p:nvPr/>
        </p:nvCxnSpPr>
        <p:spPr>
          <a:xfrm>
            <a:off x="5151863" y="3761118"/>
            <a:ext cx="2542478" cy="13492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9AD5A0D-E5DB-4783-80A1-97A482FDE3FE}"/>
              </a:ext>
            </a:extLst>
          </p:cNvPr>
          <p:cNvSpPr txBox="1"/>
          <p:nvPr/>
        </p:nvSpPr>
        <p:spPr>
          <a:xfrm>
            <a:off x="7833466" y="4925749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password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37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EB416-7603-4FC8-8830-72EFC126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phpMyAdmin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1EA6EA-3759-4792-8E26-7D889AAB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6DF5-4535-46F7-8229-FC282B959EC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ED402B3-162F-4F9E-B6C7-9A67B296CACE}"/>
              </a:ext>
            </a:extLst>
          </p:cNvPr>
          <p:cNvSpPr txBox="1">
            <a:spLocks/>
          </p:cNvSpPr>
          <p:nvPr/>
        </p:nvSpPr>
        <p:spPr>
          <a:xfrm>
            <a:off x="2308302" y="1844770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/>
              <a:t>Path: </a:t>
            </a:r>
            <a:r>
              <a:rPr lang="en-US" altLang="zh-TW" sz="2400" dirty="0">
                <a:hlinkClick r:id="rId3"/>
              </a:rPr>
              <a:t>http://your_host/phpMyAdmin/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50484D7-6EE8-4618-B321-8F97ABB12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238" y="2315556"/>
            <a:ext cx="3686473" cy="418357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9DDB0BC-82B3-414F-8283-BCE957661D87}"/>
              </a:ext>
            </a:extLst>
          </p:cNvPr>
          <p:cNvSpPr txBox="1"/>
          <p:nvPr/>
        </p:nvSpPr>
        <p:spPr>
          <a:xfrm>
            <a:off x="7560527" y="4761571"/>
            <a:ext cx="381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使用者名稱預設為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FF0000"/>
                </a:solidFill>
              </a:rPr>
              <a:t>root</a:t>
            </a:r>
          </a:p>
          <a:p>
            <a:r>
              <a:rPr lang="zh-TW" altLang="en-US" dirty="0"/>
              <a:t>密碼為你下載時設定的 </a:t>
            </a:r>
            <a:r>
              <a:rPr lang="en-US" altLang="zh-TW" b="1" dirty="0">
                <a:solidFill>
                  <a:srgbClr val="FF0000"/>
                </a:solidFill>
              </a:rPr>
              <a:t>password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1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EB416-7603-4FC8-8830-72EFC126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phpMyAdmin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1EA6EA-3759-4792-8E26-7D889AAB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6DF5-4535-46F7-8229-FC282B959EC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80FCF1C-7763-4834-9076-8D269FE8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08" y="1611883"/>
            <a:ext cx="9368066" cy="524611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40F5CC0-706F-46D9-8436-E2C436322821}"/>
              </a:ext>
            </a:extLst>
          </p:cNvPr>
          <p:cNvSpPr/>
          <p:nvPr/>
        </p:nvSpPr>
        <p:spPr>
          <a:xfrm>
            <a:off x="1944624" y="2768686"/>
            <a:ext cx="742820" cy="2025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364EB4-FCBF-4964-A303-FEC55D44171B}"/>
              </a:ext>
            </a:extLst>
          </p:cNvPr>
          <p:cNvSpPr txBox="1"/>
          <p:nvPr/>
        </p:nvSpPr>
        <p:spPr>
          <a:xfrm>
            <a:off x="1098116" y="2653707"/>
            <a:ext cx="2316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table</a:t>
            </a:r>
            <a:endParaRPr lang="zh-TW" altLang="en-US" b="1" dirty="0" err="1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711FDC-C7F5-4DCF-A27C-4BFE4E655676}"/>
              </a:ext>
            </a:extLst>
          </p:cNvPr>
          <p:cNvSpPr/>
          <p:nvPr/>
        </p:nvSpPr>
        <p:spPr>
          <a:xfrm>
            <a:off x="1825269" y="2475570"/>
            <a:ext cx="862175" cy="2155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2036067-1B72-4699-BD6D-A8FD65397013}"/>
              </a:ext>
            </a:extLst>
          </p:cNvPr>
          <p:cNvSpPr txBox="1"/>
          <p:nvPr/>
        </p:nvSpPr>
        <p:spPr>
          <a:xfrm>
            <a:off x="505968" y="2360590"/>
            <a:ext cx="2316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Database</a:t>
            </a:r>
            <a:endParaRPr lang="zh-TW" altLang="en-US" b="1" dirty="0" err="1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3A533B-6EE9-4824-9739-3DA6FFF691AE}"/>
              </a:ext>
            </a:extLst>
          </p:cNvPr>
          <p:cNvSpPr/>
          <p:nvPr/>
        </p:nvSpPr>
        <p:spPr>
          <a:xfrm>
            <a:off x="3414596" y="3396604"/>
            <a:ext cx="4212838" cy="32272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F0E99C6-7C52-4E22-8097-A1012BCD71CF}"/>
              </a:ext>
            </a:extLst>
          </p:cNvPr>
          <p:cNvSpPr txBox="1"/>
          <p:nvPr/>
        </p:nvSpPr>
        <p:spPr>
          <a:xfrm>
            <a:off x="7793722" y="4234941"/>
            <a:ext cx="27340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Data in table ‘student’</a:t>
            </a:r>
            <a:endParaRPr lang="zh-TW" altLang="en-US" b="1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7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19E15-EB59-40CD-A7AC-5626DBE5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77309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HTML</a:t>
            </a:r>
            <a:endParaRPr lang="zh-TW" altLang="en-US" sz="4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C8831-F5A0-48D5-A893-42E1261F9E1A}"/>
              </a:ext>
            </a:extLst>
          </p:cNvPr>
          <p:cNvSpPr/>
          <p:nvPr/>
        </p:nvSpPr>
        <p:spPr>
          <a:xfrm>
            <a:off x="1981200" y="2058199"/>
            <a:ext cx="8229600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&lt;!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DOCTYPE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78DCE8"/>
                </a:solidFill>
                <a:latin typeface="Consolas" panose="020B0609020204030204" pitchFamily="49" charset="0"/>
              </a:rPr>
              <a:t>html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html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meta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D866"/>
                </a:solidFill>
                <a:latin typeface="Consolas" panose="020B0609020204030204" pitchFamily="49" charset="0"/>
              </a:rPr>
              <a:t>charset=utf-8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"&gt;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Page Title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body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h1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This is a Heading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h1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p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p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FCFCFA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body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F6188"/>
                </a:solidFill>
                <a:latin typeface="Consolas" panose="020B0609020204030204" pitchFamily="49" charset="0"/>
              </a:rPr>
              <a:t>html</a:t>
            </a:r>
            <a:r>
              <a:rPr lang="en-US" altLang="zh-TW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0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C546C2-846D-4516-921B-5489239A5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197" y="2058199"/>
            <a:ext cx="8361286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0" dirty="0"/>
              <a:t>PHP is a server-side scripting language designed for web development.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0" dirty="0"/>
              <a:t>PHP commands can be embedded into an HTML source document.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0" dirty="0"/>
              <a:t>It’s Free!</a:t>
            </a:r>
          </a:p>
          <a:p>
            <a:endParaRPr lang="zh-TW" altLang="en-US" b="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38B0851-319D-4CB5-AB37-97F02EBA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77309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PHP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30432185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3567</TotalTime>
  <Words>1167</Words>
  <Application>Microsoft Office PowerPoint</Application>
  <PresentationFormat>寬螢幕</PresentationFormat>
  <Paragraphs>216</Paragraphs>
  <Slides>28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3" baseType="lpstr">
      <vt:lpstr>細明體</vt:lpstr>
      <vt:lpstr>微軟正黑體</vt:lpstr>
      <vt:lpstr>新細明體</vt:lpstr>
      <vt:lpstr>標楷體</vt:lpstr>
      <vt:lpstr>Arial</vt:lpstr>
      <vt:lpstr>Calibri</vt:lpstr>
      <vt:lpstr>Cambria Math</vt:lpstr>
      <vt:lpstr>Century Gothic</vt:lpstr>
      <vt:lpstr>Consolas</vt:lpstr>
      <vt:lpstr>Segoe UI Black</vt:lpstr>
      <vt:lpstr>Times New Roman</vt:lpstr>
      <vt:lpstr>Wingdings</vt:lpstr>
      <vt:lpstr>Wingdings 2</vt:lpstr>
      <vt:lpstr>Wingdings 3</vt:lpstr>
      <vt:lpstr>絲縷</vt:lpstr>
      <vt:lpstr>Database Appserv php&amp;MySQL </vt:lpstr>
      <vt:lpstr>Outline</vt:lpstr>
      <vt:lpstr>APPserv</vt:lpstr>
      <vt:lpstr>APPserv</vt:lpstr>
      <vt:lpstr>APPserv</vt:lpstr>
      <vt:lpstr>phpMyAdmin</vt:lpstr>
      <vt:lpstr>phpMyAdmin</vt:lpstr>
      <vt:lpstr>HTML</vt:lpstr>
      <vt:lpstr>PHP</vt:lpstr>
      <vt:lpstr>PowerPoint 簡報</vt:lpstr>
      <vt:lpstr>Variable &amp; Type</vt:lpstr>
      <vt:lpstr>Variable &amp; Type(cont.)</vt:lpstr>
      <vt:lpstr>Variable &amp; Type(cont.)</vt:lpstr>
      <vt:lpstr>echo</vt:lpstr>
      <vt:lpstr>Statement</vt:lpstr>
      <vt:lpstr>Statement(cont.)</vt:lpstr>
      <vt:lpstr>Function </vt:lpstr>
      <vt:lpstr>form</vt:lpstr>
      <vt:lpstr>HTTP method - Post &amp; Get</vt:lpstr>
      <vt:lpstr>MySQLi</vt:lpstr>
      <vt:lpstr>PowerPoint 簡報</vt:lpstr>
      <vt:lpstr>Simple SQL query</vt:lpstr>
      <vt:lpstr>Connect Server</vt:lpstr>
      <vt:lpstr>Send SQL Query</vt:lpstr>
      <vt:lpstr>Process the Result</vt:lpstr>
      <vt:lpstr>Process the Result</vt:lpstr>
      <vt:lpstr>Release Connection</vt:lpstr>
      <vt:lpstr>Thanks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php&amp;MySQL </dc:title>
  <dc:creator>pc</dc:creator>
  <cp:lastModifiedBy>pc</cp:lastModifiedBy>
  <cp:revision>23</cp:revision>
  <dcterms:created xsi:type="dcterms:W3CDTF">2020-04-27T14:24:23Z</dcterms:created>
  <dcterms:modified xsi:type="dcterms:W3CDTF">2020-04-30T22:35:02Z</dcterms:modified>
</cp:coreProperties>
</file>