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286" r:id="rId2"/>
    <p:sldId id="287" r:id="rId3"/>
    <p:sldId id="372" r:id="rId4"/>
    <p:sldId id="369" r:id="rId5"/>
    <p:sldId id="288" r:id="rId6"/>
    <p:sldId id="373" r:id="rId7"/>
    <p:sldId id="289" r:id="rId8"/>
    <p:sldId id="389" r:id="rId9"/>
    <p:sldId id="390" r:id="rId10"/>
    <p:sldId id="395" r:id="rId11"/>
    <p:sldId id="396" r:id="rId12"/>
    <p:sldId id="290" r:id="rId13"/>
    <p:sldId id="374" r:id="rId14"/>
    <p:sldId id="393" r:id="rId15"/>
    <p:sldId id="291" r:id="rId16"/>
    <p:sldId id="292" r:id="rId17"/>
    <p:sldId id="377" r:id="rId18"/>
    <p:sldId id="397" r:id="rId19"/>
    <p:sldId id="376" r:id="rId20"/>
    <p:sldId id="399" r:id="rId21"/>
    <p:sldId id="294" r:id="rId22"/>
    <p:sldId id="400" r:id="rId23"/>
    <p:sldId id="295" r:id="rId24"/>
    <p:sldId id="380" r:id="rId25"/>
    <p:sldId id="381" r:id="rId26"/>
    <p:sldId id="296" r:id="rId27"/>
    <p:sldId id="382" r:id="rId28"/>
    <p:sldId id="298" r:id="rId29"/>
    <p:sldId id="394" r:id="rId30"/>
    <p:sldId id="392" r:id="rId31"/>
    <p:sldId id="375" r:id="rId32"/>
    <p:sldId id="401" r:id="rId33"/>
  </p:sldIdLst>
  <p:sldSz cx="9144000" cy="6858000" type="screen4x3"/>
  <p:notesSz cx="7010400" cy="9296400"/>
  <p:custShowLst>
    <p:custShow name="Custom Show 1" id="0">
      <p:sldLst>
        <p:sld r:id="rId3"/>
        <p:sld r:id="rId2"/>
        <p:sld r:id="rId8"/>
        <p:sld r:id="rId27"/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457" autoAdjust="0"/>
  </p:normalViewPr>
  <p:slideViewPr>
    <p:cSldViewPr snapToGrid="0">
      <p:cViewPr varScale="1">
        <p:scale>
          <a:sx n="53" d="100"/>
          <a:sy n="53" d="100"/>
        </p:scale>
        <p:origin x="1644" y="4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49F43387-60D1-4449-86A0-DD8F818FE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31BF20A2-ABE4-47CC-97F4-8A3A040FB4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E1F66FB-8D5B-4926-9F88-D832DBBA4A5C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A6B668B-5605-4EF3-9A98-058C1A20283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CE2A14E-9E67-432A-90B7-F859BD65F56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51660A1-6D1B-4460-A798-C342EF82156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781FC52-CF4A-44A0-AB34-5D4D42A6B99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3F1076B-434D-48A4-BC96-636787429BD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19A845-DAD3-4B5C-A8B0-680843232DB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20691E-EF38-45A6-B75C-8707B1D72A75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2407102-CFB5-41F4-A92D-5513F2376CB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139B013-2A96-4E91-93BF-29647F970C1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BB5668-D4CF-4002-81BD-501F0B835F2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909EA30-65B3-4C05-ACF2-D25B76EA4FD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7073F22-25FD-407E-AA79-80E9630C925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CDF30A5-E99A-4BDF-85E7-1D3A90EF3E9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F5AA590-CF7D-4E05-85A9-8B4E36F2F11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95C14FD-0E34-4728-A301-1858D57B77E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07B38C-68AF-4929-922A-A702D9F6BFA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316BC4-E590-44B0-8DD0-430C9A3FB08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D297F20-D5AD-43BD-97EA-50AF0AF8B906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D595BA1-2B49-4FE6-A129-27DF8679E90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erroneous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不正確的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TW" dirty="0"/>
              <a:t>ID</a:t>
            </a:r>
            <a:r>
              <a:rPr lang="zh-TW" altLang="en-US" dirty="0"/>
              <a:t>不可以出現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下</a:t>
            </a:r>
            <a:r>
              <a:rPr lang="en-US" altLang="zh-TW" dirty="0"/>
              <a:t>max </a:t>
            </a:r>
            <a:r>
              <a:rPr lang="zh-TW" altLang="en-US" dirty="0"/>
              <a:t>無法對應最高薪是哪個老師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316BC4-E590-44B0-8DD0-430C9A3FB08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454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316BC4-E590-44B0-8DD0-430C9A3FB08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88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CC3300"/>
                </a:solidFill>
                <a:ea typeface="新細明體" charset="-120"/>
              </a:rPr>
              <a:t>Database System Concepts, 7</a:t>
            </a:r>
            <a:r>
              <a:rPr lang="en-US" altLang="zh-TW" sz="1600" b="1" baseline="30000" dirty="0">
                <a:solidFill>
                  <a:srgbClr val="CC3300"/>
                </a:solidFill>
                <a:ea typeface="新細明體" charset="-120"/>
              </a:rPr>
              <a:t>th</a:t>
            </a:r>
            <a:r>
              <a:rPr lang="en-US" altLang="zh-TW" sz="1600" b="1" dirty="0">
                <a:solidFill>
                  <a:srgbClr val="CC3300"/>
                </a:solidFill>
                <a:ea typeface="新細明體" charset="-120"/>
              </a:rPr>
              <a:t> Ed</a:t>
            </a:r>
            <a:r>
              <a:rPr lang="en-US" altLang="zh-TW" sz="1600" dirty="0">
                <a:solidFill>
                  <a:srgbClr val="CC3300"/>
                </a:solidFill>
                <a:ea typeface="新細明體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©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Silberschatz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, 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Korth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 and 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Sudarshan</a:t>
            </a:r>
            <a:b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</a:b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See 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  <a:hlinkClick r:id="rId4"/>
              </a:rPr>
              <a:t>www.db-book.com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 for conditions on re-use 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7" name="圖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12112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06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36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7734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911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0844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054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728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81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80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9892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rgbClr val="000099"/>
                </a:solidFill>
                <a:ea typeface="新細明體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3.</a:t>
            </a:r>
            <a:fld id="{7F538951-445F-454F-B615-84BF4AA5940D}" type="slidenum">
              <a:rPr lang="en-US" altLang="zh-TW" sz="1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dirty="0">
                <a:solidFill>
                  <a:srgbClr val="000099"/>
                </a:solidFill>
                <a:ea typeface="新細明體" charset="-120"/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  <a:ea typeface="新細明體" charset="-120"/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  <a:ea typeface="新細明體" charset="-120"/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"/>
            <a:ext cx="773537" cy="96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These functions operate on the multiset of values 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	</a:t>
            </a:r>
            <a:r>
              <a:rPr lang="en-US" altLang="zh-TW" sz="2000" b="1">
                <a:ea typeface="新細明體" panose="02020500000000000000" pitchFamily="18" charset="-120"/>
              </a:rPr>
              <a:t>avg: </a:t>
            </a:r>
            <a:r>
              <a:rPr lang="en-US" altLang="zh-TW" sz="2000">
                <a:ea typeface="新細明體" panose="02020500000000000000" pitchFamily="18" charset="-120"/>
              </a:rPr>
              <a:t>average value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min:  </a:t>
            </a:r>
            <a:r>
              <a:rPr lang="en-US" altLang="zh-TW" sz="2000">
                <a:ea typeface="新細明體" panose="02020500000000000000" pitchFamily="18" charset="-120"/>
              </a:rPr>
              <a:t>minimum value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max:  </a:t>
            </a:r>
            <a:r>
              <a:rPr lang="en-US" altLang="zh-TW" sz="2000">
                <a:ea typeface="新細明體" panose="02020500000000000000" pitchFamily="18" charset="-120"/>
              </a:rPr>
              <a:t>maximum value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sum:  </a:t>
            </a:r>
            <a:r>
              <a:rPr lang="en-US" altLang="zh-TW" sz="2000">
                <a:ea typeface="新細明體" panose="02020500000000000000" pitchFamily="18" charset="-120"/>
              </a:rPr>
              <a:t>sum of values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count:  </a:t>
            </a:r>
            <a:r>
              <a:rPr lang="en-US" altLang="zh-TW" sz="2000">
                <a:ea typeface="新細明體" panose="02020500000000000000" pitchFamily="18" charset="-120"/>
              </a:rPr>
              <a:t>number of values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– Group By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860425"/>
            <a:ext cx="8008937" cy="1995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200" b="1" dirty="0">
                <a:ea typeface="新細明體" panose="02020500000000000000" pitchFamily="18" charset="-120"/>
              </a:rPr>
              <a:t>as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avg_salary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b="1" dirty="0">
                <a:ea typeface="新細明體" panose="02020500000000000000" pitchFamily="18" charset="-120"/>
              </a:rPr>
              <a:t>from </a:t>
            </a:r>
            <a:r>
              <a:rPr lang="en-US" altLang="zh-TW" sz="2200" i="1" dirty="0">
                <a:ea typeface="新細明體" panose="02020500000000000000" pitchFamily="18" charset="-120"/>
              </a:rPr>
              <a:t>instructor</a:t>
            </a:r>
            <a:br>
              <a:rPr lang="en-US" altLang="zh-TW" sz="2200" i="1" dirty="0">
                <a:ea typeface="新細明體" panose="02020500000000000000" pitchFamily="18" charset="-120"/>
              </a:rPr>
            </a:br>
            <a:r>
              <a:rPr lang="en-US" altLang="zh-TW" sz="2200" b="1" dirty="0">
                <a:ea typeface="新細明體" panose="02020500000000000000" pitchFamily="18" charset="-120"/>
              </a:rPr>
              <a:t>group by </a:t>
            </a:r>
            <a:r>
              <a:rPr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</a:rPr>
              <a:t>;</a:t>
            </a:r>
          </a:p>
          <a:p>
            <a:pPr lvl="1">
              <a:tabLst>
                <a:tab pos="62547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tabLst>
                <a:tab pos="62547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33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384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158038" y="3234734"/>
            <a:ext cx="882650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kumimoji="0" lang="en-US" altLang="zh-TW" sz="1400" i="1" dirty="0">
                <a:solidFill>
                  <a:srgbClr val="FF0000"/>
                </a:solidFill>
                <a:ea typeface="新細明體" panose="02020500000000000000" pitchFamily="18" charset="-120"/>
              </a:rPr>
              <a:t>(salary)</a:t>
            </a:r>
          </a:p>
        </p:txBody>
      </p:sp>
      <p:sp>
        <p:nvSpPr>
          <p:cNvPr id="7" name="向右箭號 6"/>
          <p:cNvSpPr>
            <a:spLocks noChangeArrowheads="1"/>
          </p:cNvSpPr>
          <p:nvPr/>
        </p:nvSpPr>
        <p:spPr bwMode="auto">
          <a:xfrm>
            <a:off x="5045075" y="410845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312738" y="24590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2" name="矩形 1"/>
          <p:cNvSpPr/>
          <p:nvPr/>
        </p:nvSpPr>
        <p:spPr>
          <a:xfrm>
            <a:off x="5587625" y="2059915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800" b="1" dirty="0">
                <a:solidFill>
                  <a:srgbClr val="0070C0"/>
                </a:solidFill>
                <a:ea typeface="新細明體" panose="02020500000000000000" pitchFamily="18" charset="-120"/>
              </a:rPr>
              <a:t>ound</a:t>
            </a:r>
            <a:r>
              <a:rPr lang="en-US" altLang="zh-TW" sz="1800" b="1" dirty="0">
                <a:ea typeface="新細明體" panose="02020500000000000000" pitchFamily="18" charset="-120"/>
              </a:rPr>
              <a:t>(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i="1" dirty="0">
                <a:ea typeface="新細明體" panose="02020500000000000000" pitchFamily="18" charset="-120"/>
              </a:rPr>
              <a:t>salary</a:t>
            </a:r>
            <a:r>
              <a:rPr lang="en-US" altLang="zh-TW" sz="1800" dirty="0">
                <a:ea typeface="新細明體" panose="02020500000000000000" pitchFamily="18" charset="-120"/>
              </a:rPr>
              <a:t>) )</a:t>
            </a:r>
            <a:endParaRPr lang="zh-TW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8687" y="3189456"/>
            <a:ext cx="4027082" cy="32030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88688" y="3509760"/>
            <a:ext cx="4027082" cy="809321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9297" y="4319081"/>
            <a:ext cx="4027082" cy="27178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81444" y="4590865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81443" y="5128402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81443" y="5934707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81443" y="5668689"/>
            <a:ext cx="4027082" cy="27178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5944" y="2059831"/>
            <a:ext cx="3189052" cy="384926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90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" grpId="0" animBg="1"/>
      <p:bldP spid="2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– Group By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860425"/>
            <a:ext cx="8008937" cy="1995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200" b="1" dirty="0">
                <a:ea typeface="新細明體" panose="02020500000000000000" pitchFamily="18" charset="-120"/>
              </a:rPr>
              <a:t>as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avg_salary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b="1" dirty="0">
                <a:ea typeface="新細明體" panose="02020500000000000000" pitchFamily="18" charset="-120"/>
              </a:rPr>
              <a:t>from </a:t>
            </a:r>
            <a:r>
              <a:rPr lang="en-US" altLang="zh-TW" sz="2200" i="1" dirty="0">
                <a:ea typeface="新細明體" panose="02020500000000000000" pitchFamily="18" charset="-120"/>
              </a:rPr>
              <a:t>instructor</a:t>
            </a:r>
            <a:br>
              <a:rPr lang="en-US" altLang="zh-TW" sz="2200" i="1" dirty="0">
                <a:ea typeface="新細明體" panose="02020500000000000000" pitchFamily="18" charset="-120"/>
              </a:rPr>
            </a:br>
            <a:r>
              <a:rPr lang="en-US" altLang="zh-TW" sz="2200" b="1" dirty="0">
                <a:ea typeface="新細明體" panose="02020500000000000000" pitchFamily="18" charset="-120"/>
              </a:rPr>
              <a:t>group by </a:t>
            </a:r>
            <a:r>
              <a:rPr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</a:rPr>
              <a:t>;</a:t>
            </a:r>
          </a:p>
          <a:p>
            <a:pPr lvl="1">
              <a:tabLst>
                <a:tab pos="62547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tabLst>
                <a:tab pos="62547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33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384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158038" y="3234734"/>
            <a:ext cx="882650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kumimoji="0" lang="en-US" altLang="zh-TW" sz="1400" i="1" dirty="0">
                <a:solidFill>
                  <a:srgbClr val="FF0000"/>
                </a:solidFill>
                <a:ea typeface="新細明體" panose="02020500000000000000" pitchFamily="18" charset="-120"/>
              </a:rPr>
              <a:t>(salary)</a:t>
            </a:r>
          </a:p>
        </p:txBody>
      </p:sp>
      <p:sp>
        <p:nvSpPr>
          <p:cNvPr id="7" name="向右箭號 6"/>
          <p:cNvSpPr>
            <a:spLocks noChangeArrowheads="1"/>
          </p:cNvSpPr>
          <p:nvPr/>
        </p:nvSpPr>
        <p:spPr bwMode="auto">
          <a:xfrm>
            <a:off x="5045075" y="410845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312738" y="24590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 dirty="0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2" name="矩形 1"/>
          <p:cNvSpPr/>
          <p:nvPr/>
        </p:nvSpPr>
        <p:spPr>
          <a:xfrm>
            <a:off x="5587625" y="2059915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800" b="1" dirty="0">
                <a:solidFill>
                  <a:srgbClr val="0070C0"/>
                </a:solidFill>
                <a:ea typeface="新細明體" panose="02020500000000000000" pitchFamily="18" charset="-120"/>
              </a:rPr>
              <a:t>ound</a:t>
            </a:r>
            <a:r>
              <a:rPr lang="en-US" altLang="zh-TW" sz="1800" b="1" dirty="0">
                <a:ea typeface="新細明體" panose="02020500000000000000" pitchFamily="18" charset="-120"/>
              </a:rPr>
              <a:t>(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i="1" dirty="0">
                <a:ea typeface="新細明體" panose="02020500000000000000" pitchFamily="18" charset="-120"/>
              </a:rPr>
              <a:t>salary</a:t>
            </a:r>
            <a:r>
              <a:rPr lang="en-US" altLang="zh-TW" sz="1800" dirty="0">
                <a:ea typeface="新細明體" panose="02020500000000000000" pitchFamily="18" charset="-120"/>
              </a:rPr>
              <a:t>) )</a:t>
            </a:r>
            <a:endParaRPr lang="zh-TW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8687" y="3189456"/>
            <a:ext cx="4027082" cy="32030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88688" y="3509760"/>
            <a:ext cx="4027082" cy="809321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9297" y="4319081"/>
            <a:ext cx="4027082" cy="27178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81444" y="4590865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81443" y="5128402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81443" y="5934707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81443" y="5668689"/>
            <a:ext cx="4027082" cy="27178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5944" y="2059831"/>
            <a:ext cx="3189052" cy="384926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" grpId="0" animBg="1"/>
      <p:bldP spid="2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– Having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455" y="703016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Find the names and average salaries of all departments whose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average salary </a:t>
            </a:r>
            <a:r>
              <a:rPr lang="en-US" altLang="zh-TW" sz="2200" dirty="0">
                <a:ea typeface="新細明體" panose="02020500000000000000" pitchFamily="18" charset="-120"/>
              </a:rPr>
              <a:t>is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greater than </a:t>
            </a:r>
            <a:r>
              <a:rPr lang="en-US" altLang="zh-TW" sz="2200" dirty="0">
                <a:ea typeface="新細明體" panose="02020500000000000000" pitchFamily="18" charset="-120"/>
              </a:rPr>
              <a:t>42000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2692838" y="1448908"/>
            <a:ext cx="58610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dept_name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, round(</a:t>
            </a:r>
            <a:r>
              <a:rPr kumimoji="0" lang="en-US" altLang="zh-TW" sz="2200" b="1" dirty="0" err="1">
                <a:ea typeface="新細明體" panose="02020500000000000000" pitchFamily="18" charset="-120"/>
              </a:rPr>
              <a:t>avg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salary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group by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dept_name</a:t>
            </a:r>
            <a:endParaRPr kumimoji="0" lang="en-US" altLang="zh-TW" sz="2200" i="1" dirty="0">
              <a:ea typeface="新細明體" panose="02020500000000000000" pitchFamily="18" charset="-120"/>
            </a:endParaRPr>
          </a:p>
        </p:txBody>
      </p:sp>
      <p:pic>
        <p:nvPicPr>
          <p:cNvPr id="6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63" y="3101350"/>
            <a:ext cx="2021867" cy="16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>
            <a:spLocks noChangeArrowheads="1"/>
          </p:cNvSpPr>
          <p:nvPr/>
        </p:nvSpPr>
        <p:spPr bwMode="auto">
          <a:xfrm>
            <a:off x="5772032" y="3805671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2228" y="2478352"/>
            <a:ext cx="35926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having </a:t>
            </a: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salary</a:t>
            </a:r>
            <a:r>
              <a:rPr kumimoji="0"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kumimoji="0" lang="en-US" altLang="zh-TW" sz="2000" dirty="0">
                <a:ea typeface="新細明體" panose="02020500000000000000" pitchFamily="18" charset="-120"/>
              </a:rPr>
              <a:t> &gt; 42000;</a:t>
            </a:r>
          </a:p>
        </p:txBody>
      </p:sp>
      <p:pic>
        <p:nvPicPr>
          <p:cNvPr id="9" name="Picture 4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6" y="3039635"/>
            <a:ext cx="3257954" cy="324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27" y="3072167"/>
            <a:ext cx="1674637" cy="18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855605" y="3101350"/>
            <a:ext cx="882650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kumimoji="0" lang="en-US" altLang="zh-TW" sz="1400" i="1" dirty="0">
                <a:solidFill>
                  <a:srgbClr val="FF0000"/>
                </a:solidFill>
                <a:ea typeface="新細明體" panose="02020500000000000000" pitchFamily="18" charset="-120"/>
              </a:rPr>
              <a:t>(salary)</a:t>
            </a:r>
          </a:p>
        </p:txBody>
      </p:sp>
      <p:sp>
        <p:nvSpPr>
          <p:cNvPr id="12" name="向右箭號 11"/>
          <p:cNvSpPr>
            <a:spLocks noChangeArrowheads="1"/>
          </p:cNvSpPr>
          <p:nvPr/>
        </p:nvSpPr>
        <p:spPr bwMode="auto">
          <a:xfrm>
            <a:off x="3366247" y="380567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6006" y="2642760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 dirty="0">
                <a:ea typeface="新細明體" panose="02020500000000000000" pitchFamily="18" charset="-120"/>
              </a:rPr>
              <a:t>instructor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 autoUpdateAnimBg="0"/>
      <p:bldP spid="8" grpId="0" animBg="1"/>
      <p:bldP spid="2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– Having Clause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993775"/>
            <a:ext cx="7661275" cy="97790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TW" sz="2200" dirty="0">
                <a:solidFill>
                  <a:srgbClr val="7030A0"/>
                </a:solidFill>
                <a:ea typeface="新細明體" panose="02020500000000000000" pitchFamily="18" charset="-120"/>
              </a:rPr>
              <a:t>For each course section </a:t>
            </a:r>
            <a:r>
              <a:rPr lang="en-US" altLang="zh-TW" sz="2200" dirty="0">
                <a:solidFill>
                  <a:srgbClr val="00B050"/>
                </a:solidFill>
                <a:ea typeface="新細明體" panose="02020500000000000000" pitchFamily="18" charset="-120"/>
              </a:rPr>
              <a:t>offered in 2009</a:t>
            </a:r>
            <a:r>
              <a:rPr lang="en-US" altLang="zh-TW" sz="2200" dirty="0">
                <a:ea typeface="新細明體" panose="02020500000000000000" pitchFamily="18" charset="-120"/>
              </a:rPr>
              <a:t>, find the </a:t>
            </a:r>
            <a:r>
              <a:rPr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average total credits </a:t>
            </a:r>
            <a:r>
              <a:rPr lang="en-US" altLang="zh-TW" sz="2200" dirty="0">
                <a:ea typeface="新細明體" panose="02020500000000000000" pitchFamily="18" charset="-120"/>
              </a:rPr>
              <a:t>(</a:t>
            </a:r>
            <a:r>
              <a:rPr lang="en-US" altLang="zh-TW" sz="2200" dirty="0" err="1">
                <a:ea typeface="新細明體" panose="02020500000000000000" pitchFamily="18" charset="-120"/>
              </a:rPr>
              <a:t>tot_cred</a:t>
            </a:r>
            <a:r>
              <a:rPr lang="en-US" altLang="zh-TW" sz="2200" dirty="0">
                <a:ea typeface="新細明體" panose="02020500000000000000" pitchFamily="18" charset="-120"/>
              </a:rPr>
              <a:t>) of all students enrolled in the section, if </a:t>
            </a:r>
            <a:r>
              <a:rPr lang="en-US" altLang="zh-TW" sz="2200" dirty="0">
                <a:solidFill>
                  <a:srgbClr val="FFC000"/>
                </a:solidFill>
                <a:ea typeface="新細明體" panose="02020500000000000000" pitchFamily="18" charset="-120"/>
              </a:rPr>
              <a:t>the section had at least 2 students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101724" y="2717800"/>
            <a:ext cx="775044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, semester, year, </a:t>
            </a:r>
            <a:r>
              <a:rPr kumimoji="0"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sec_id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b="1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avg</a:t>
            </a:r>
            <a:r>
              <a:rPr kumimoji="0" lang="en-US" altLang="zh-TW" sz="2200" b="1" i="1" dirty="0">
                <a:solidFill>
                  <a:srgbClr val="0070C0"/>
                </a:solidFill>
                <a:ea typeface="新細明體" panose="02020500000000000000" pitchFamily="18" charset="-120"/>
              </a:rPr>
              <a:t> (</a:t>
            </a:r>
            <a:r>
              <a:rPr kumimoji="0" lang="en-US" altLang="zh-TW" sz="2200" b="1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total_cred</a:t>
            </a:r>
            <a:r>
              <a:rPr kumimoji="0" lang="en-US" altLang="zh-TW" sz="2200" b="1" i="1" dirty="0">
                <a:solidFill>
                  <a:srgbClr val="0070C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takes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natural join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B050"/>
                </a:solidFill>
                <a:ea typeface="新細明體" panose="02020500000000000000" pitchFamily="18" charset="-120"/>
              </a:rPr>
              <a:t>where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year =2009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7030A0"/>
                </a:solidFill>
                <a:ea typeface="新細明體" panose="02020500000000000000" pitchFamily="18" charset="-120"/>
              </a:rPr>
              <a:t>group by </a:t>
            </a:r>
            <a:r>
              <a:rPr kumimoji="0"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, semester, year, </a:t>
            </a:r>
            <a:r>
              <a:rPr kumimoji="0"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sec_id</a:t>
            </a:r>
            <a:endParaRPr kumimoji="0" lang="en-US" altLang="zh-TW" sz="22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FFC000"/>
                </a:solidFill>
                <a:ea typeface="新細明體" panose="02020500000000000000" pitchFamily="18" charset="-120"/>
              </a:rPr>
              <a:t>having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count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 &gt;= 2;</a:t>
            </a:r>
          </a:p>
        </p:txBody>
      </p:sp>
      <p:pic>
        <p:nvPicPr>
          <p:cNvPr id="23557" name="Picture 9" descr="C:\Users\KOH\AppData\Local\Microsoft\Windows\Temporary Internet Files\Content.IE5\VKZLTD1C\MC900300892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5614988"/>
            <a:ext cx="129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01725" y="3417512"/>
            <a:ext cx="2585058" cy="38492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01724" y="3781468"/>
            <a:ext cx="5707637" cy="38492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1723" y="4166394"/>
            <a:ext cx="3217356" cy="33575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01725" y="2744037"/>
            <a:ext cx="7487798" cy="38492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 autoUpdateAnimBg="0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995363" y="1114425"/>
            <a:ext cx="7661275" cy="4903788"/>
          </a:xfrm>
        </p:spPr>
        <p:txBody>
          <a:bodyPr/>
          <a:lstStyle/>
          <a:p>
            <a:pPr algn="just"/>
            <a:r>
              <a:rPr lang="en-US" altLang="zh-TW" sz="2400" dirty="0">
                <a:ea typeface="新細明體" panose="02020500000000000000" pitchFamily="18" charset="-120"/>
              </a:rPr>
              <a:t>Find the </a:t>
            </a:r>
            <a:r>
              <a:rPr lang="en-US" altLang="zh-TW" sz="2400" dirty="0" err="1">
                <a:ea typeface="新細明體" panose="02020500000000000000" pitchFamily="18" charset="-120"/>
              </a:rPr>
              <a:t>course_id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dirty="0" err="1">
                <a:ea typeface="新細明體" panose="02020500000000000000" pitchFamily="18" charset="-120"/>
              </a:rPr>
              <a:t>section_id</a:t>
            </a:r>
            <a:r>
              <a:rPr lang="en-US" altLang="zh-TW" sz="2400" dirty="0">
                <a:ea typeface="新細明體" panose="02020500000000000000" pitchFamily="18" charset="-120"/>
              </a:rPr>
              <a:t> for the sections in Autumn 2009 whose enrollment is larger than 2 students.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Total salaries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		</a:t>
            </a:r>
            <a:r>
              <a:rPr lang="en-US" altLang="zh-TW" sz="2200" b="1">
                <a:ea typeface="新細明體" panose="02020500000000000000" pitchFamily="18" charset="-120"/>
              </a:rPr>
              <a:t>select sum</a:t>
            </a:r>
            <a:r>
              <a:rPr lang="en-US" altLang="zh-TW" sz="2200">
                <a:ea typeface="新細明體" panose="02020500000000000000" pitchFamily="18" charset="-120"/>
              </a:rPr>
              <a:t> (</a:t>
            </a:r>
            <a:r>
              <a:rPr lang="en-US" altLang="zh-TW" sz="2200" i="1">
                <a:ea typeface="新細明體" panose="02020500000000000000" pitchFamily="18" charset="-120"/>
              </a:rPr>
              <a:t>salary </a:t>
            </a:r>
            <a:r>
              <a:rPr lang="en-US" altLang="zh-TW" sz="2200">
                <a:ea typeface="新細明體" panose="02020500000000000000" pitchFamily="18" charset="-120"/>
              </a:rPr>
              <a:t>)</a:t>
            </a:r>
            <a:br>
              <a:rPr lang="en-US" altLang="zh-TW" sz="2200" i="1">
                <a:ea typeface="新細明體" panose="02020500000000000000" pitchFamily="18" charset="-120"/>
              </a:rPr>
            </a:br>
            <a:r>
              <a:rPr lang="en-US" altLang="zh-TW" sz="2200" i="1">
                <a:ea typeface="新細明體" panose="02020500000000000000" pitchFamily="18" charset="-120"/>
              </a:rPr>
              <a:t>	</a:t>
            </a:r>
            <a:r>
              <a:rPr lang="en-US" altLang="zh-TW" sz="2200" b="1">
                <a:ea typeface="新細明體" panose="02020500000000000000" pitchFamily="18" charset="-120"/>
              </a:rPr>
              <a:t>from</a:t>
            </a:r>
            <a:r>
              <a:rPr lang="en-US" altLang="zh-TW" sz="2200" i="1">
                <a:ea typeface="新細明體" panose="02020500000000000000" pitchFamily="18" charset="-120"/>
              </a:rPr>
              <a:t> instructor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endParaRPr lang="en-US" altLang="zh-TW" sz="2200">
              <a:ea typeface="新細明體" panose="02020500000000000000" pitchFamily="18" charset="-120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All aggregate operations 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except </a:t>
            </a:r>
            <a:r>
              <a:rPr lang="en-US" altLang="zh-TW" sz="2200" b="1">
                <a:solidFill>
                  <a:srgbClr val="FF0000"/>
                </a:solidFill>
                <a:ea typeface="新細明體" panose="02020500000000000000" pitchFamily="18" charset="-120"/>
              </a:rPr>
              <a:t>count(*)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>
                <a:ea typeface="新細明體" panose="02020500000000000000" pitchFamily="18" charset="-120"/>
              </a:rPr>
              <a:t>ignore tuples with null values on the aggregated attributes</a:t>
            </a:r>
          </a:p>
          <a:p>
            <a:pPr lvl="1"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endParaRPr lang="en-US" altLang="zh-TW" sz="2200">
              <a:ea typeface="新細明體" panose="02020500000000000000" pitchFamily="18" charset="-120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all other aggregates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Nested Subqueries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106488"/>
            <a:ext cx="8210550" cy="4876800"/>
          </a:xfrm>
        </p:spPr>
        <p:txBody>
          <a:bodyPr/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SQL provides a mechanism for the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nesting of subqueries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subquery</a:t>
            </a:r>
            <a:r>
              <a:rPr lang="en-US" altLang="zh-TW" sz="2200" dirty="0">
                <a:ea typeface="新細明體" panose="02020500000000000000" pitchFamily="18" charset="-120"/>
              </a:rPr>
              <a:t> is a </a:t>
            </a:r>
            <a:r>
              <a:rPr lang="en-US" altLang="zh-TW" sz="2200" b="1" dirty="0">
                <a:ea typeface="新細明體" panose="02020500000000000000" pitchFamily="18" charset="-120"/>
              </a:rPr>
              <a:t>select-from-where</a:t>
            </a:r>
            <a:r>
              <a:rPr lang="en-US" altLang="zh-TW" sz="2200" dirty="0">
                <a:ea typeface="新細明體" panose="02020500000000000000" pitchFamily="18" charset="-120"/>
              </a:rPr>
              <a:t> expression that is nested within another query.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     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          </a:t>
            </a:r>
          </a:p>
          <a:p>
            <a:endParaRPr lang="en-US" altLang="zh-TW" sz="2200" dirty="0">
              <a:ea typeface="新細明體" panose="02020500000000000000" pitchFamily="18" charset="-120"/>
            </a:endParaRPr>
          </a:p>
          <a:p>
            <a:endParaRPr lang="en-US" altLang="zh-TW" sz="2200" dirty="0">
              <a:ea typeface="新細明體" panose="02020500000000000000" pitchFamily="18" charset="-120"/>
            </a:endParaRPr>
          </a:p>
          <a:p>
            <a:endParaRPr lang="en-US" altLang="zh-TW" sz="2200" dirty="0">
              <a:ea typeface="新細明體" panose="02020500000000000000" pitchFamily="18" charset="-120"/>
            </a:endParaRPr>
          </a:p>
          <a:p>
            <a:r>
              <a:rPr lang="en-US" altLang="zh-TW" sz="2200" dirty="0">
                <a:ea typeface="新細明體" panose="02020500000000000000" pitchFamily="18" charset="-120"/>
              </a:rPr>
              <a:t>A common use of subqueries is to perform tests for 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set membership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(in)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set comparisons (&gt;some, &gt; all)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set cardinality (exist)</a:t>
            </a:r>
            <a:endParaRPr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96888" y="2413000"/>
            <a:ext cx="86471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’Fall’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year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2009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br>
              <a:rPr kumimoji="0" lang="en-US" altLang="zh-TW" sz="2200" b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          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 </a:t>
            </a:r>
            <a:r>
              <a:rPr kumimoji="0" lang="en-US" altLang="zh-TW" sz="22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in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120722" y="3475037"/>
            <a:ext cx="5799542" cy="10525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Nested Subqueries (in)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Find courses offered in Fall 2009 and in Spring 2010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897063" y="1741488"/>
            <a:ext cx="6094412" cy="1108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 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 where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year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468313" y="3063875"/>
            <a:ext cx="75231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’Fall’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2009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br>
              <a:rPr kumimoji="0" lang="en-US" altLang="zh-TW" sz="2200" b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          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</a:t>
            </a:r>
            <a:endParaRPr kumimoji="0"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11275" y="4078288"/>
            <a:ext cx="7832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                      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2010);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nimBg="1" autoUpdateAnimBg="0"/>
      <p:bldP spid="439302" grpId="0" autoUpdateAnimBg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4" y="3079833"/>
            <a:ext cx="4147039" cy="331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70404" y="3959157"/>
            <a:ext cx="4129222" cy="21221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3956" y="877896"/>
            <a:ext cx="75231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= ’Fall’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= 2009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br>
              <a:rPr kumimoji="0" lang="en-US" altLang="zh-TW" sz="2200" b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          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</a:t>
            </a:r>
            <a:endParaRPr kumimoji="0"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55242" y="1895184"/>
            <a:ext cx="7832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                      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Nested Subqueries (in)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8221" y="4574322"/>
            <a:ext cx="4129222" cy="58133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0404" y="5558614"/>
            <a:ext cx="4129222" cy="58133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18985"/>
              </p:ext>
            </p:extLst>
          </p:nvPr>
        </p:nvGraphicFramePr>
        <p:xfrm>
          <a:off x="5001503" y="3107888"/>
          <a:ext cx="1097739" cy="2741395"/>
        </p:xfrm>
        <a:graphic>
          <a:graphicData uri="http://schemas.openxmlformats.org/drawingml/2006/table">
            <a:tbl>
              <a:tblPr/>
              <a:tblGrid>
                <a:gridCol w="109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course_id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CS-101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CS-315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CS-319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CS-319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56082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FIN-201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77179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HIS-351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66515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MU-199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1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306993" y="1908595"/>
            <a:ext cx="5759186" cy="109466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4" name="向右箭號 13"/>
          <p:cNvSpPr>
            <a:spLocks noChangeArrowheads="1"/>
          </p:cNvSpPr>
          <p:nvPr/>
        </p:nvSpPr>
        <p:spPr bwMode="auto">
          <a:xfrm>
            <a:off x="4408631" y="3928176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8221" y="3746946"/>
            <a:ext cx="4129222" cy="212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8221" y="5161147"/>
            <a:ext cx="4129222" cy="212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70404" y="6139952"/>
            <a:ext cx="4129222" cy="212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8" name="向右箭號 17"/>
          <p:cNvSpPr>
            <a:spLocks noChangeArrowheads="1"/>
          </p:cNvSpPr>
          <p:nvPr/>
        </p:nvSpPr>
        <p:spPr bwMode="auto">
          <a:xfrm>
            <a:off x="6415728" y="3967087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28405"/>
              </p:ext>
            </p:extLst>
          </p:nvPr>
        </p:nvGraphicFramePr>
        <p:xfrm>
          <a:off x="7049379" y="3524352"/>
          <a:ext cx="1097739" cy="657397"/>
        </p:xfrm>
        <a:graphic>
          <a:graphicData uri="http://schemas.openxmlformats.org/drawingml/2006/table">
            <a:tbl>
              <a:tblPr/>
              <a:tblGrid>
                <a:gridCol w="109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course_id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CS-101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8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825500" y="1223963"/>
            <a:ext cx="7813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200">
                <a:ea typeface="新細明體" panose="02020500000000000000" pitchFamily="18" charset="-120"/>
              </a:rPr>
              <a:t>   Find courses offered in Fall 2009 but not in Spring 2010</a:t>
            </a:r>
            <a:endParaRPr kumimoji="0" lang="en-US" altLang="zh-TW" sz="22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344488" y="3297238"/>
            <a:ext cx="819626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>
                <a:ea typeface="新細明體" panose="02020500000000000000" pitchFamily="18" charset="-120"/>
              </a:rPr>
              <a:t>= ’Fall’ </a:t>
            </a:r>
            <a:r>
              <a:rPr kumimoji="0" lang="en-US" altLang="zh-TW" sz="2200" b="1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>
                <a:ea typeface="新細明體" panose="02020500000000000000" pitchFamily="18" charset="-120"/>
              </a:rPr>
              <a:t>year</a:t>
            </a:r>
            <a:r>
              <a:rPr kumimoji="0" lang="en-US" altLang="zh-TW" sz="2200">
                <a:ea typeface="新細明體" panose="02020500000000000000" pitchFamily="18" charset="-120"/>
              </a:rPr>
              <a:t>= 2009 </a:t>
            </a:r>
            <a:r>
              <a:rPr kumimoji="0" lang="en-US" altLang="zh-TW" sz="2200" b="1">
                <a:ea typeface="新細明體" panose="02020500000000000000" pitchFamily="18" charset="-120"/>
              </a:rPr>
              <a:t>and </a:t>
            </a:r>
            <a:br>
              <a:rPr kumimoji="0" lang="en-US" altLang="zh-TW" sz="2200" b="1">
                <a:ea typeface="新細明體" panose="02020500000000000000" pitchFamily="18" charset="-120"/>
              </a:rPr>
            </a:br>
            <a:r>
              <a:rPr kumimoji="0" lang="en-US" altLang="zh-TW" sz="2200" b="1">
                <a:ea typeface="新細明體" panose="02020500000000000000" pitchFamily="18" charset="-120"/>
              </a:rPr>
              <a:t>           </a:t>
            </a:r>
            <a:r>
              <a:rPr kumimoji="0" lang="en-US" altLang="zh-TW" sz="2200" i="1">
                <a:ea typeface="新細明體" panose="02020500000000000000" pitchFamily="18" charset="-120"/>
              </a:rPr>
              <a:t>course_id  </a:t>
            </a:r>
            <a:r>
              <a:rPr kumimoji="0" lang="en-US" altLang="zh-TW" sz="2200" b="1">
                <a:solidFill>
                  <a:srgbClr val="FF0000"/>
                </a:solidFill>
                <a:ea typeface="新細明體" panose="02020500000000000000" pitchFamily="18" charset="-120"/>
              </a:rPr>
              <a:t>not in</a:t>
            </a:r>
            <a:endParaRPr kumimoji="0" lang="en-US" altLang="zh-TW" sz="2200">
              <a:ea typeface="新細明體" panose="02020500000000000000" pitchFamily="18" charset="-12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20838" y="4319588"/>
            <a:ext cx="80692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27238" y="1746250"/>
            <a:ext cx="5913437" cy="1108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>
                <a:ea typeface="新細明體" panose="02020500000000000000" pitchFamily="18" charset="-120"/>
              </a:rPr>
              <a:t>(</a:t>
            </a:r>
            <a:r>
              <a:rPr kumimoji="0" lang="en-US" altLang="zh-TW" sz="22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  from </a:t>
            </a:r>
            <a:r>
              <a:rPr kumimoji="0" lang="en-US" altLang="zh-TW" sz="2200" i="1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  where </a:t>
            </a:r>
            <a:r>
              <a:rPr kumimoji="0" lang="en-US" altLang="zh-TW" sz="2200" i="1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>
                <a:ea typeface="新細明體" panose="02020500000000000000" pitchFamily="18" charset="-120"/>
              </a:rPr>
              <a:t>year</a:t>
            </a:r>
            <a:r>
              <a:rPr kumimoji="0" lang="en-US" altLang="zh-TW" sz="2200"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 Nested Subqueries (not in)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2" grpId="0" autoUpdateAnimBg="0"/>
      <p:bldP spid="8" grpId="0"/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817563"/>
            <a:ext cx="8189912" cy="1995487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zh-TW" sz="2400" b="1" dirty="0">
                <a:ea typeface="新細明體" panose="02020500000000000000" pitchFamily="18" charset="-120"/>
              </a:rPr>
              <a:t>select </a:t>
            </a:r>
            <a:r>
              <a:rPr lang="en-US" altLang="zh-TW" sz="24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salary</a:t>
            </a:r>
            <a:r>
              <a:rPr lang="en-US" altLang="zh-TW" sz="2400" dirty="0">
                <a:ea typeface="新細明體" panose="02020500000000000000" pitchFamily="18" charset="-120"/>
              </a:rPr>
              <a:t>) as </a:t>
            </a:r>
            <a:r>
              <a:rPr lang="en-US" altLang="zh-TW" sz="2400" dirty="0" err="1">
                <a:ea typeface="新細明體" panose="02020500000000000000" pitchFamily="18" charset="-120"/>
              </a:rPr>
              <a:t>avg_salary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from </a:t>
            </a:r>
            <a:r>
              <a:rPr lang="en-US" altLang="zh-TW" sz="2400" i="1" dirty="0">
                <a:ea typeface="新細明體" panose="02020500000000000000" pitchFamily="18" charset="-120"/>
              </a:rPr>
              <a:t>instructor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where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sz="2400" dirty="0">
                <a:ea typeface="新細明體" panose="02020500000000000000" pitchFamily="18" charset="-120"/>
              </a:rPr>
              <a:t>= ’Comp. Sci.’;</a:t>
            </a:r>
          </a:p>
          <a:p>
            <a:pPr lvl="1"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  <a:endParaRPr kumimoji="0" lang="en-US" altLang="zh-TW" sz="1600">
              <a:ea typeface="新細明體" panose="02020500000000000000" pitchFamily="18" charset="-120"/>
            </a:endParaRPr>
          </a:p>
        </p:txBody>
      </p:sp>
      <p:pic>
        <p:nvPicPr>
          <p:cNvPr id="7173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98838"/>
            <a:ext cx="408463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5138" y="29670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97563" y="3941763"/>
          <a:ext cx="1585912" cy="742950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avg_salary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     77333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向右箭號 7"/>
          <p:cNvSpPr>
            <a:spLocks noChangeArrowheads="1"/>
          </p:cNvSpPr>
          <p:nvPr/>
        </p:nvSpPr>
        <p:spPr bwMode="auto">
          <a:xfrm>
            <a:off x="5319713" y="4171950"/>
            <a:ext cx="423862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5137" y="3740463"/>
            <a:ext cx="4060825" cy="201300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1325" y="5074600"/>
            <a:ext cx="4060825" cy="201300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3231" y="5994037"/>
            <a:ext cx="4060825" cy="201300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05478" y="2478596"/>
            <a:ext cx="4654854" cy="354014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4" y="3079833"/>
            <a:ext cx="4147039" cy="331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70404" y="3959157"/>
            <a:ext cx="4129222" cy="21221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0404" y="907770"/>
            <a:ext cx="75231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= ’Fall’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= 2009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br>
              <a:rPr kumimoji="0" lang="en-US" altLang="zh-TW" sz="2200" b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          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</a:t>
            </a:r>
            <a:endParaRPr kumimoji="0"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54466" y="1920048"/>
            <a:ext cx="7832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           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    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    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endParaRPr kumimoji="0" lang="en-US" altLang="zh-TW" sz="2200" i="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Nested Subqueries (not in)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8221" y="4574322"/>
            <a:ext cx="4129222" cy="58133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0404" y="5558614"/>
            <a:ext cx="4129222" cy="58133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01503" y="3107888"/>
          <a:ext cx="1097739" cy="2741395"/>
        </p:xfrm>
        <a:graphic>
          <a:graphicData uri="http://schemas.openxmlformats.org/drawingml/2006/table">
            <a:tbl>
              <a:tblPr/>
              <a:tblGrid>
                <a:gridCol w="109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course_id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CS-101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CS-315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CS-319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CS-319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56082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FIN-201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77179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HIS-351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66515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MU-199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1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308715" y="1927854"/>
            <a:ext cx="5759186" cy="109466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4" name="向右箭號 13"/>
          <p:cNvSpPr>
            <a:spLocks noChangeArrowheads="1"/>
          </p:cNvSpPr>
          <p:nvPr/>
        </p:nvSpPr>
        <p:spPr bwMode="auto">
          <a:xfrm>
            <a:off x="4408631" y="3928176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8221" y="3746946"/>
            <a:ext cx="4129222" cy="212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8221" y="5161147"/>
            <a:ext cx="4129222" cy="212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70404" y="6139952"/>
            <a:ext cx="4129222" cy="2122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8" name="向右箭號 17"/>
          <p:cNvSpPr>
            <a:spLocks noChangeArrowheads="1"/>
          </p:cNvSpPr>
          <p:nvPr/>
        </p:nvSpPr>
        <p:spPr bwMode="auto">
          <a:xfrm>
            <a:off x="6415728" y="3967087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47698"/>
              </p:ext>
            </p:extLst>
          </p:nvPr>
        </p:nvGraphicFramePr>
        <p:xfrm>
          <a:off x="7049379" y="3524352"/>
          <a:ext cx="1097739" cy="962153"/>
        </p:xfrm>
        <a:graphic>
          <a:graphicData uri="http://schemas.openxmlformats.org/drawingml/2006/table">
            <a:tbl>
              <a:tblPr/>
              <a:tblGrid>
                <a:gridCol w="109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course_id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CS-347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PHY-101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15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Nested Subqueries (in)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065213"/>
            <a:ext cx="87026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Find the total number of (distinct) students who have taken course sections taught by the instructor with </a:t>
            </a:r>
            <a:r>
              <a:rPr lang="en-US" altLang="zh-TW" sz="2200" i="1">
                <a:ea typeface="新細明體" panose="02020500000000000000" pitchFamily="18" charset="-120"/>
              </a:rPr>
              <a:t>ID </a:t>
            </a:r>
            <a:r>
              <a:rPr lang="en-US" altLang="zh-TW" sz="2200">
                <a:ea typeface="新細明體" panose="02020500000000000000" pitchFamily="18" charset="-120"/>
              </a:rPr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zh-TW" sz="2200" i="1">
              <a:ea typeface="新細明體" panose="02020500000000000000" pitchFamily="18" charset="-120"/>
            </a:endParaRP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768350" y="2085941"/>
            <a:ext cx="8559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distinct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takes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sec_id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semester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year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in </a:t>
            </a:r>
            <a:br>
              <a:rPr kumimoji="0" lang="en-US" altLang="zh-TW" sz="2200" b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sec_id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teaches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teaches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.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10101)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;</a:t>
            </a:r>
          </a:p>
        </p:txBody>
      </p:sp>
      <p:pic>
        <p:nvPicPr>
          <p:cNvPr id="34821" name="Picture 9" descr="C:\Users\KOH\AppData\Local\Microsoft\Windows\Temporary Internet Files\Content.IE5\VKZLTD1C\MC900300892[1]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5614988"/>
            <a:ext cx="129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Nested Subqueries (in)</a:t>
            </a:r>
          </a:p>
        </p:txBody>
      </p:sp>
      <p:pic>
        <p:nvPicPr>
          <p:cNvPr id="5" name="Picture 3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63" y="3078600"/>
            <a:ext cx="3986640" cy="333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2836" y="840800"/>
            <a:ext cx="8559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distinct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takes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sec_id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semester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year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 </a:t>
            </a:r>
            <a:r>
              <a:rPr kumimoji="0"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 </a:t>
            </a:r>
            <a:br>
              <a:rPr kumimoji="0" lang="en-US" altLang="zh-TW" sz="2200" b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sec_id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semester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year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 from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teaches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                                 where 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teaches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.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10101)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;</a:t>
            </a:r>
          </a:p>
        </p:txBody>
      </p:sp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69" y="3078600"/>
            <a:ext cx="3077724" cy="284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3308715" y="1927854"/>
            <a:ext cx="5426723" cy="103702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45907" y="3078600"/>
            <a:ext cx="2540586" cy="78328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17122" y="3297677"/>
            <a:ext cx="2791839" cy="1725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26850" y="3861881"/>
            <a:ext cx="2782111" cy="3015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6851" y="5972783"/>
            <a:ext cx="2801566" cy="1693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4" name="向右箭號 13"/>
          <p:cNvSpPr>
            <a:spLocks noChangeArrowheads="1"/>
          </p:cNvSpPr>
          <p:nvPr/>
        </p:nvSpPr>
        <p:spPr bwMode="auto">
          <a:xfrm>
            <a:off x="7452527" y="4251476"/>
            <a:ext cx="319874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39247"/>
              </p:ext>
            </p:extLst>
          </p:nvPr>
        </p:nvGraphicFramePr>
        <p:xfrm>
          <a:off x="7838435" y="3931530"/>
          <a:ext cx="1097739" cy="822872"/>
        </p:xfrm>
        <a:graphic>
          <a:graphicData uri="http://schemas.openxmlformats.org/drawingml/2006/table">
            <a:tbl>
              <a:tblPr/>
              <a:tblGrid>
                <a:gridCol w="109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count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(distinct ID)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235075" y="3297677"/>
            <a:ext cx="591775" cy="1725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35075" y="3861880"/>
            <a:ext cx="582047" cy="3015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90063" y="5972783"/>
            <a:ext cx="636788" cy="1725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Set Comparison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26452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Find names of instructors with salary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greater than </a:t>
            </a:r>
            <a:r>
              <a:rPr lang="en-US" altLang="zh-TW" sz="2200" dirty="0">
                <a:ea typeface="新細明體" panose="02020500000000000000" pitchFamily="18" charset="-120"/>
              </a:rPr>
              <a:t>that of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some</a:t>
            </a:r>
            <a:r>
              <a:rPr lang="en-US" altLang="zh-TW" sz="2200" dirty="0">
                <a:ea typeface="新細明體" panose="02020500000000000000" pitchFamily="18" charset="-120"/>
              </a:rPr>
              <a:t> (at least one) 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instructor in the Comp. Sci. department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200">
                <a:ea typeface="新細明體" panose="02020500000000000000" pitchFamily="18" charset="-120"/>
              </a:rPr>
              <a:t>  Same query using &gt; </a:t>
            </a:r>
            <a:r>
              <a:rPr lang="en-US" altLang="zh-TW" sz="2200" b="1">
                <a:ea typeface="新細明體" panose="02020500000000000000" pitchFamily="18" charset="-120"/>
              </a:rPr>
              <a:t>some</a:t>
            </a:r>
            <a:r>
              <a:rPr lang="en-US" altLang="zh-TW" sz="2200">
                <a:ea typeface="新細明體" panose="02020500000000000000" pitchFamily="18" charset="-120"/>
              </a:rPr>
              <a:t> clause</a:t>
            </a:r>
            <a:endParaRPr kumimoji="0" lang="en-US" altLang="zh-TW" sz="22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147763" y="3935413"/>
            <a:ext cx="3632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2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>
                <a:ea typeface="新細明體" panose="02020500000000000000" pitchFamily="18" charset="-120"/>
              </a:rPr>
              <a:t>salary </a:t>
            </a:r>
            <a:r>
              <a:rPr kumimoji="0"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&gt; </a:t>
            </a:r>
            <a:r>
              <a:rPr kumimoji="0" lang="en-US" altLang="zh-TW" sz="2200" b="1">
                <a:solidFill>
                  <a:srgbClr val="FF0000"/>
                </a:solidFill>
                <a:ea typeface="新細明體" panose="02020500000000000000" pitchFamily="18" charset="-120"/>
              </a:rPr>
              <a:t>some</a:t>
            </a:r>
            <a:endParaRPr kumimoji="0" lang="en-US" altLang="zh-TW" sz="2200">
              <a:ea typeface="新細明體" panose="02020500000000000000" pitchFamily="18" charset="-120"/>
            </a:endParaRP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893763" y="1957388"/>
            <a:ext cx="7912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.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T.salary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&gt;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S.salary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200" b="1" dirty="0">
                <a:solidFill>
                  <a:srgbClr val="0070C0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S.dept</a:t>
            </a:r>
            <a:r>
              <a:rPr kumimoji="0"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 name </a:t>
            </a:r>
            <a:r>
              <a:rPr kumimoji="0"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= ’Comp. Sci.’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3969696" y="4603751"/>
            <a:ext cx="4659954" cy="110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0070C0"/>
                </a:solidFill>
                <a:ea typeface="新細明體" charset="-120"/>
              </a:rPr>
              <a:t>(</a:t>
            </a:r>
            <a:r>
              <a:rPr lang="en-US" altLang="zh-TW" sz="2200" b="1" dirty="0">
                <a:solidFill>
                  <a:srgbClr val="0070C0"/>
                </a:solidFill>
                <a:ea typeface="新細明體" charset="-120"/>
              </a:rPr>
              <a:t>select </a:t>
            </a:r>
            <a:r>
              <a:rPr lang="en-US" altLang="zh-TW" sz="2200" i="1" dirty="0">
                <a:solidFill>
                  <a:srgbClr val="0070C0"/>
                </a:solidFill>
                <a:ea typeface="新細明體" charset="-120"/>
              </a:rPr>
              <a:t>salary</a:t>
            </a:r>
          </a:p>
          <a:p>
            <a:pPr>
              <a:defRPr/>
            </a:pPr>
            <a:r>
              <a:rPr lang="en-US" altLang="zh-TW" sz="2200" b="1" dirty="0">
                <a:solidFill>
                  <a:srgbClr val="0070C0"/>
                </a:solidFill>
                <a:ea typeface="新細明體" charset="-120"/>
              </a:rPr>
              <a:t> from </a:t>
            </a:r>
            <a:r>
              <a:rPr lang="en-US" altLang="zh-TW" sz="2200" i="1" dirty="0">
                <a:solidFill>
                  <a:srgbClr val="0070C0"/>
                </a:solidFill>
                <a:ea typeface="新細明體" charset="-120"/>
              </a:rPr>
              <a:t>instructor</a:t>
            </a:r>
          </a:p>
          <a:p>
            <a:pPr>
              <a:defRPr/>
            </a:pPr>
            <a:r>
              <a:rPr lang="en-US" altLang="zh-TW" sz="2200" b="1" dirty="0">
                <a:solidFill>
                  <a:srgbClr val="0070C0"/>
                </a:solidFill>
                <a:ea typeface="新細明體" charset="-120"/>
              </a:rPr>
              <a:t> where </a:t>
            </a:r>
            <a:r>
              <a:rPr lang="en-US" altLang="zh-TW" sz="2200" i="1" dirty="0">
                <a:solidFill>
                  <a:srgbClr val="0070C0"/>
                </a:solidFill>
                <a:ea typeface="新細明體" charset="-120"/>
              </a:rPr>
              <a:t>dept name </a:t>
            </a:r>
            <a:r>
              <a:rPr lang="en-US" altLang="zh-TW" sz="2200" dirty="0">
                <a:solidFill>
                  <a:srgbClr val="0070C0"/>
                </a:solidFill>
                <a:ea typeface="新細明體" charset="-120"/>
              </a:rPr>
              <a:t>= ’Comp. Sci.’);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Set Comparison</a:t>
            </a:r>
          </a:p>
        </p:txBody>
      </p:sp>
      <p:pic>
        <p:nvPicPr>
          <p:cNvPr id="38915" name="Picture 4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31888"/>
            <a:ext cx="3462337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1135063"/>
            <a:ext cx="3462338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矩形 6"/>
          <p:cNvSpPr>
            <a:spLocks noChangeArrowheads="1"/>
          </p:cNvSpPr>
          <p:nvPr/>
        </p:nvSpPr>
        <p:spPr bwMode="auto">
          <a:xfrm>
            <a:off x="747713" y="75723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8918" name="矩形 6"/>
          <p:cNvSpPr>
            <a:spLocks noChangeArrowheads="1"/>
          </p:cNvSpPr>
          <p:nvPr/>
        </p:nvSpPr>
        <p:spPr bwMode="auto">
          <a:xfrm>
            <a:off x="7415213" y="77628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309563" y="138588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T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8920" name="矩形 6"/>
          <p:cNvSpPr>
            <a:spLocks noChangeArrowheads="1"/>
          </p:cNvSpPr>
          <p:nvPr/>
        </p:nvSpPr>
        <p:spPr bwMode="auto">
          <a:xfrm>
            <a:off x="4806950" y="1326069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S</a:t>
            </a:r>
            <a:endParaRPr kumimoji="0"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1001713" y="4102100"/>
            <a:ext cx="7610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.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,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T.salary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&gt;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S.salary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S.dept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 name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’Comp. Sci.’;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146676" y="1385888"/>
            <a:ext cx="3462337" cy="232801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146674" y="2550622"/>
            <a:ext cx="3462337" cy="212033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56402" y="3326860"/>
            <a:ext cx="3462337" cy="194823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37327" y="1406047"/>
            <a:ext cx="3462337" cy="232801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68861" y="250114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dirty="0">
                <a:ea typeface="新細明體" panose="02020500000000000000" pitchFamily="18" charset="-120"/>
              </a:rPr>
              <a:t>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0417 0.171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85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5.55556E-7 0.099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0" grpId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Set Comparison</a:t>
            </a:r>
          </a:p>
        </p:txBody>
      </p:sp>
      <p:pic>
        <p:nvPicPr>
          <p:cNvPr id="40963" name="Picture 4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6" y="1104144"/>
            <a:ext cx="3462337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矩形 6"/>
          <p:cNvSpPr>
            <a:spLocks noChangeArrowheads="1"/>
          </p:cNvSpPr>
          <p:nvPr/>
        </p:nvSpPr>
        <p:spPr bwMode="auto">
          <a:xfrm>
            <a:off x="747713" y="75723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54088" y="4179888"/>
            <a:ext cx="72945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b="1" dirty="0">
                <a:ea typeface="新細明體" charset="-120"/>
              </a:rPr>
              <a:t>select </a:t>
            </a:r>
            <a:r>
              <a:rPr lang="en-US" altLang="zh-TW" sz="2200" i="1" dirty="0">
                <a:ea typeface="新細明體" charset="-120"/>
              </a:rPr>
              <a:t>name</a:t>
            </a:r>
          </a:p>
          <a:p>
            <a:pPr>
              <a:defRPr/>
            </a:pPr>
            <a:r>
              <a:rPr lang="en-US" altLang="zh-TW" sz="2200" b="1" dirty="0">
                <a:ea typeface="新細明體" charset="-120"/>
              </a:rPr>
              <a:t>from </a:t>
            </a:r>
            <a:r>
              <a:rPr lang="en-US" altLang="zh-TW" sz="2200" i="1" dirty="0">
                <a:ea typeface="新細明體" charset="-120"/>
              </a:rPr>
              <a:t>instructor</a:t>
            </a:r>
          </a:p>
          <a:p>
            <a:pPr>
              <a:defRPr/>
            </a:pPr>
            <a:r>
              <a:rPr lang="en-US" altLang="zh-TW" sz="2200" b="1" dirty="0">
                <a:ea typeface="新細明體" charset="-120"/>
              </a:rPr>
              <a:t>where </a:t>
            </a:r>
            <a:r>
              <a:rPr lang="en-US" altLang="zh-TW" sz="2200" i="1" dirty="0">
                <a:ea typeface="新細明體" charset="-120"/>
              </a:rPr>
              <a:t>salary </a:t>
            </a:r>
            <a:r>
              <a:rPr lang="en-US" altLang="zh-TW" sz="2200" dirty="0">
                <a:solidFill>
                  <a:srgbClr val="FF0000"/>
                </a:solidFill>
                <a:ea typeface="新細明體" charset="-120"/>
              </a:rPr>
              <a:t>&gt; </a:t>
            </a:r>
            <a:r>
              <a:rPr lang="en-US" altLang="zh-TW" sz="2200" b="1" dirty="0">
                <a:solidFill>
                  <a:srgbClr val="FF0000"/>
                </a:solidFill>
                <a:ea typeface="新細明體" charset="-120"/>
              </a:rPr>
              <a:t>some 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(</a:t>
            </a:r>
            <a:r>
              <a:rPr lang="en-US" altLang="zh-TW" sz="2200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sz="2200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salary</a:t>
            </a:r>
          </a:p>
          <a:p>
            <a:pPr>
              <a:defRPr/>
            </a:pPr>
            <a:r>
              <a:rPr lang="en-US" altLang="zh-TW" sz="2200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         from </a:t>
            </a:r>
            <a:r>
              <a:rPr lang="en-US" altLang="zh-TW" sz="2200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instructor</a:t>
            </a:r>
          </a:p>
          <a:p>
            <a:pPr>
              <a:defRPr/>
            </a:pPr>
            <a:r>
              <a:rPr lang="en-US" altLang="zh-TW" sz="2200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         where </a:t>
            </a:r>
            <a:r>
              <a:rPr lang="en-US" altLang="zh-TW" sz="2200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dept name 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= ’Comp. Sci.’)</a:t>
            </a:r>
            <a:r>
              <a:rPr lang="en-US" altLang="zh-TW" sz="2200" dirty="0">
                <a:ea typeface="新細明體" charset="-120"/>
              </a:rPr>
              <a:t>;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90992"/>
              </p:ext>
            </p:extLst>
          </p:nvPr>
        </p:nvGraphicFramePr>
        <p:xfrm>
          <a:off x="4814888" y="1127125"/>
          <a:ext cx="965200" cy="1468438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salary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65000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75000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92000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48339"/>
              </p:ext>
            </p:extLst>
          </p:nvPr>
        </p:nvGraphicFramePr>
        <p:xfrm>
          <a:off x="6432551" y="1127125"/>
          <a:ext cx="1259935" cy="3075747"/>
        </p:xfrm>
        <a:graphic>
          <a:graphicData uri="http://schemas.openxmlformats.org/drawingml/2006/table">
            <a:tbl>
              <a:tblPr/>
              <a:tblGrid>
                <a:gridCol w="125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name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Wu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Einstein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Gold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Katz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Singh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Crick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Brandt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Kim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762392" y="4801478"/>
            <a:ext cx="4554537" cy="11366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0088" y="1563688"/>
            <a:ext cx="3462337" cy="232801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0088" y="1968502"/>
            <a:ext cx="3462337" cy="195262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00086" y="2346607"/>
            <a:ext cx="3462337" cy="377138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0084" y="2921905"/>
            <a:ext cx="3462337" cy="793676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745430" y="5696716"/>
            <a:ext cx="3170275" cy="369332"/>
            <a:chOff x="2784341" y="5794926"/>
            <a:chExt cx="3170275" cy="369332"/>
          </a:xfrm>
        </p:grpSpPr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H="1">
              <a:off x="4815192" y="5932487"/>
              <a:ext cx="107004" cy="1597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784341" y="5794926"/>
              <a:ext cx="31702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zh-TW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However,  </a:t>
              </a:r>
              <a:r>
                <a:rPr kumimoji="0" lang="en-US" altLang="zh-TW" b="1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some</a:t>
              </a:r>
              <a:r>
                <a:rPr kumimoji="0" lang="en-US" altLang="zh-TW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)  </a:t>
              </a:r>
              <a:r>
                <a:rPr kumimoji="0" lang="en-US" altLang="zh-TW" b="1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not</a:t>
              </a:r>
              <a:r>
                <a:rPr kumimoji="0" lang="en-US" altLang="zh-TW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 </a:t>
              </a:r>
              <a:r>
                <a:rPr kumimoji="0" lang="en-US" altLang="zh-TW" b="1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in</a:t>
              </a:r>
            </a:p>
          </p:txBody>
        </p:sp>
      </p:grp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Definition of  Some Clause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78750" cy="714375"/>
          </a:xfrm>
        </p:spPr>
        <p:txBody>
          <a:bodyPr/>
          <a:lstStyle/>
          <a:p>
            <a:r>
              <a:rPr lang="en-US" altLang="zh-TW" sz="2200">
                <a:ea typeface="新細明體" panose="02020500000000000000" pitchFamily="18" charset="-120"/>
              </a:rPr>
              <a:t>F &lt;comp&gt; </a:t>
            </a:r>
            <a:r>
              <a:rPr lang="en-US" altLang="zh-TW" sz="2200" b="1">
                <a:ea typeface="新細明體" panose="02020500000000000000" pitchFamily="18" charset="-120"/>
              </a:rPr>
              <a:t>some </a:t>
            </a:r>
            <a:r>
              <a:rPr lang="en-US" altLang="zh-TW" sz="2200" i="1">
                <a:ea typeface="新細明體" panose="02020500000000000000" pitchFamily="18" charset="-120"/>
              </a:rPr>
              <a:t>r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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r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such that (F &lt;comp&gt;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b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zh-TW" sz="2200">
              <a:ea typeface="新細明體" panose="02020500000000000000" pitchFamily="18" charset="-120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3030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3031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3032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&lt; </a:t>
            </a:r>
            <a:r>
              <a:rPr kumimoji="0" lang="en-US" altLang="zh-TW" b="1">
                <a:ea typeface="新細明體" panose="02020500000000000000" pitchFamily="18" charset="-120"/>
              </a:rPr>
              <a:t>some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 </a:t>
            </a:r>
          </a:p>
        </p:txBody>
      </p:sp>
      <p:sp>
        <p:nvSpPr>
          <p:cNvPr id="43015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</a:t>
            </a:r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3020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21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>
                <a:ea typeface="新細明體" panose="02020500000000000000" pitchFamily="18" charset="-120"/>
              </a:rPr>
              <a:t> </a:t>
            </a:r>
            <a:r>
              <a:rPr kumimoji="0" lang="en-US" altLang="zh-TW" b="1">
                <a:ea typeface="新細明體" panose="02020500000000000000" pitchFamily="18" charset="-120"/>
              </a:rPr>
              <a:t>some</a:t>
            </a:r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</a:t>
            </a:r>
            <a:endParaRPr kumimoji="0"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3836987" y="228263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(read:  5 &lt; some tuple in the relation) 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&lt; </a:t>
            </a:r>
            <a:r>
              <a:rPr kumimoji="0" lang="en-US" altLang="zh-TW" b="1">
                <a:ea typeface="新細明體" panose="02020500000000000000" pitchFamily="18" charset="-120"/>
              </a:rPr>
              <a:t>some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3026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 </a:t>
            </a:r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= </a:t>
            </a:r>
            <a:r>
              <a:rPr kumimoji="0" lang="en-US" altLang="zh-TW" b="1">
                <a:ea typeface="新細明體" panose="02020500000000000000" pitchFamily="18" charset="-120"/>
              </a:rPr>
              <a:t>some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18023" y="5684176"/>
            <a:ext cx="18310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kumimoji="0" lang="en-US" altLang="zh-TW" b="1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some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) 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 </a:t>
            </a:r>
            <a:r>
              <a:rPr kumimoji="0" lang="en-US" altLang="zh-TW" b="1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in</a:t>
            </a:r>
          </a:p>
        </p:txBody>
      </p:sp>
      <p:sp>
        <p:nvSpPr>
          <p:cNvPr id="27" name="矩形 26"/>
          <p:cNvSpPr/>
          <p:nvPr/>
        </p:nvSpPr>
        <p:spPr>
          <a:xfrm>
            <a:off x="3086235" y="2280011"/>
            <a:ext cx="65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True</a:t>
            </a:r>
            <a:endParaRPr kumimoji="0" lang="en-US" altLang="zh-TW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6802" y="339939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kumimoji="0"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alse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05025" y="1961310"/>
            <a:ext cx="457200" cy="662483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105025" y="2642505"/>
            <a:ext cx="458965" cy="370570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105025" y="3147647"/>
            <a:ext cx="457200" cy="660219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105025" y="3941764"/>
            <a:ext cx="457200" cy="303212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105025" y="5076772"/>
            <a:ext cx="457200" cy="303212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105025" y="4244975"/>
            <a:ext cx="458965" cy="318859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103260" y="4769776"/>
            <a:ext cx="458965" cy="29563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77362" y="4152718"/>
            <a:ext cx="65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True</a:t>
            </a:r>
            <a:endParaRPr kumimoji="0" lang="en-US" altLang="zh-TW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6211" y="5032175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(since 0 </a:t>
            </a:r>
            <a:r>
              <a:rPr kumimoji="0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kumimoji="0"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5)</a:t>
            </a:r>
            <a:endParaRPr kumimoji="0"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77361" y="5063413"/>
            <a:ext cx="65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True</a:t>
            </a:r>
            <a:endParaRPr kumimoji="0" lang="en-US" altLang="zh-TW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4" grpId="0"/>
      <p:bldP spid="26" grpId="0"/>
      <p:bldP spid="27" grpId="0"/>
      <p:bldP spid="29" grpId="0"/>
      <p:bldP spid="30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5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Set Comparison</a:t>
            </a:r>
          </a:p>
        </p:txBody>
      </p:sp>
      <p:pic>
        <p:nvPicPr>
          <p:cNvPr id="45059" name="Picture 4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389188"/>
            <a:ext cx="3462337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矩形 6"/>
          <p:cNvSpPr>
            <a:spLocks noChangeArrowheads="1"/>
          </p:cNvSpPr>
          <p:nvPr/>
        </p:nvSpPr>
        <p:spPr bwMode="auto">
          <a:xfrm>
            <a:off x="738188" y="191928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instructor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28688" y="4957763"/>
            <a:ext cx="62912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ea typeface="新細明體" charset="-120"/>
              </a:rPr>
              <a:t>select </a:t>
            </a:r>
            <a:r>
              <a:rPr lang="en-US" altLang="zh-TW" i="1" dirty="0">
                <a:ea typeface="新細明體" charset="-120"/>
              </a:rPr>
              <a:t>name</a:t>
            </a:r>
          </a:p>
          <a:p>
            <a:pPr>
              <a:defRPr/>
            </a:pP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i="1" dirty="0">
                <a:ea typeface="新細明體" charset="-120"/>
              </a:rPr>
              <a:t>instructor</a:t>
            </a:r>
          </a:p>
          <a:p>
            <a:pPr>
              <a:defRPr/>
            </a:pP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i="1" dirty="0">
                <a:ea typeface="新細明體" charset="-120"/>
              </a:rPr>
              <a:t>salary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&gt;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all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salary</a:t>
            </a:r>
          </a:p>
          <a:p>
            <a:pPr>
              <a:defRPr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    from 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instructor</a:t>
            </a:r>
          </a:p>
          <a:p>
            <a:pPr>
              <a:defRPr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    where 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dept name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= ’Comp. Sci.’)</a:t>
            </a:r>
            <a:r>
              <a:rPr lang="en-US" altLang="zh-TW" dirty="0">
                <a:ea typeface="新細明體" charset="-120"/>
              </a:rPr>
              <a:t>;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09305"/>
              </p:ext>
            </p:extLst>
          </p:nvPr>
        </p:nvGraphicFramePr>
        <p:xfrm>
          <a:off x="4601858" y="2345207"/>
          <a:ext cx="903591" cy="1394640"/>
        </p:xfrm>
        <a:graphic>
          <a:graphicData uri="http://schemas.openxmlformats.org/drawingml/2006/table">
            <a:tbl>
              <a:tblPr/>
              <a:tblGrid>
                <a:gridCol w="90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salary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65000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75000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92000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24188"/>
              </p:ext>
            </p:extLst>
          </p:nvPr>
        </p:nvGraphicFramePr>
        <p:xfrm>
          <a:off x="6079314" y="2372215"/>
          <a:ext cx="954121" cy="670312"/>
        </p:xfrm>
        <a:graphic>
          <a:graphicData uri="http://schemas.openxmlformats.org/drawingml/2006/table">
            <a:tbl>
              <a:tblPr/>
              <a:tblGrid>
                <a:gridCol w="954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name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Einstein</a:t>
                      </a: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82" name="矩形 7"/>
          <p:cNvSpPr>
            <a:spLocks noChangeArrowheads="1"/>
          </p:cNvSpPr>
          <p:nvPr/>
        </p:nvSpPr>
        <p:spPr bwMode="auto">
          <a:xfrm>
            <a:off x="838200" y="976313"/>
            <a:ext cx="78009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370013" algn="l"/>
                <a:tab pos="183038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>
                <a:ea typeface="新細明體" panose="02020500000000000000" pitchFamily="18" charset="-120"/>
              </a:rPr>
              <a:t>Find the names of all instructors whose salary is </a:t>
            </a:r>
            <a:r>
              <a:rPr kumimoji="0"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greater than </a:t>
            </a:r>
            <a:r>
              <a:rPr kumimoji="0" lang="en-US" altLang="zh-TW" sz="2200">
                <a:ea typeface="新細明體" panose="02020500000000000000" pitchFamily="18" charset="-120"/>
              </a:rPr>
              <a:t>the salary of </a:t>
            </a:r>
            <a:r>
              <a:rPr kumimoji="0"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all</a:t>
            </a:r>
            <a:r>
              <a:rPr kumimoji="0" lang="en-US" altLang="zh-TW" sz="2200">
                <a:ea typeface="新細明體" panose="02020500000000000000" pitchFamily="18" charset="-120"/>
              </a:rPr>
              <a:t> instructors in the Comp. Sci. department.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906713" y="5468938"/>
            <a:ext cx="3649662" cy="105251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47713" y="3219855"/>
            <a:ext cx="3462337" cy="232801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9" grpId="1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Definition of all Clause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altLang="zh-TW" sz="2200">
                <a:ea typeface="新細明體" panose="02020500000000000000" pitchFamily="18" charset="-120"/>
              </a:rPr>
              <a:t>F &lt;comp&gt; </a:t>
            </a:r>
            <a:r>
              <a:rPr lang="en-US" altLang="zh-TW" sz="2200" b="1">
                <a:ea typeface="新細明體" panose="02020500000000000000" pitchFamily="18" charset="-120"/>
              </a:rPr>
              <a:t>all </a:t>
            </a:r>
            <a:r>
              <a:rPr lang="en-US" altLang="zh-TW" sz="2200" i="1">
                <a:ea typeface="新細明體" panose="02020500000000000000" pitchFamily="18" charset="-120"/>
              </a:rPr>
              <a:t>r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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r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 (F &lt;comp&gt;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t)</a:t>
            </a:r>
            <a:endParaRPr lang="en-US" altLang="zh-TW" sz="2200">
              <a:ea typeface="新細明體" panose="02020500000000000000" pitchFamily="18" charset="-120"/>
            </a:endParaRP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4712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712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712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&lt; </a:t>
            </a:r>
            <a:r>
              <a:rPr kumimoji="0" lang="en-US" altLang="zh-TW" b="1">
                <a:ea typeface="新細明體" panose="02020500000000000000" pitchFamily="18" charset="-120"/>
              </a:rPr>
              <a:t>all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3125788" y="2076551"/>
            <a:ext cx="619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</a:t>
            </a:r>
          </a:p>
        </p:txBody>
      </p:sp>
      <p:sp>
        <p:nvSpPr>
          <p:cNvPr id="47111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7114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</a:t>
            </a:r>
          </a:p>
        </p:txBody>
      </p:sp>
      <p:sp>
        <p:nvSpPr>
          <p:cNvPr id="47115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7116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7117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7118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>
                <a:ea typeface="新細明體" panose="02020500000000000000" pitchFamily="18" charset="-120"/>
              </a:rPr>
              <a:t> </a:t>
            </a:r>
            <a:r>
              <a:rPr kumimoji="0" lang="en-US" altLang="zh-TW" b="1">
                <a:ea typeface="新細明體" panose="02020500000000000000" pitchFamily="18" charset="-120"/>
              </a:rPr>
              <a:t>all</a:t>
            </a:r>
          </a:p>
        </p:txBody>
      </p: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</a:t>
            </a:r>
            <a:endParaRPr kumimoji="0"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&lt; </a:t>
            </a:r>
            <a:r>
              <a:rPr kumimoji="0" lang="en-US" altLang="zh-TW" b="1">
                <a:ea typeface="新細明體" panose="02020500000000000000" pitchFamily="18" charset="-120"/>
              </a:rPr>
              <a:t>all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) = </a:t>
            </a:r>
          </a:p>
        </p:txBody>
      </p:sp>
      <p:sp>
        <p:nvSpPr>
          <p:cNvPr id="47122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(5 = </a:t>
            </a:r>
            <a:r>
              <a:rPr kumimoji="0" lang="en-US" altLang="zh-TW" b="1">
                <a:ea typeface="新細明體" panose="02020500000000000000" pitchFamily="18" charset="-120"/>
              </a:rPr>
              <a:t>all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7123" name="Rectangle 22"/>
          <p:cNvSpPr>
            <a:spLocks noChangeArrowheads="1"/>
          </p:cNvSpPr>
          <p:nvPr/>
        </p:nvSpPr>
        <p:spPr bwMode="auto">
          <a:xfrm>
            <a:off x="1747897" y="5558920"/>
            <a:ext cx="18310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b="1" dirty="0">
                <a:latin typeface="Arial" panose="020B0604020202020204" pitchFamily="34" charset="0"/>
                <a:ea typeface="新細明體" panose="02020500000000000000" pitchFamily="18" charset="-120"/>
              </a:rPr>
              <a:t>all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) </a:t>
            </a:r>
            <a:r>
              <a:rPr kumimoji="0" lang="en-US" altLang="zh-TW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 </a:t>
            </a:r>
            <a:r>
              <a:rPr kumimoji="0" lang="en-US" altLang="zh-TW" b="1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not in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613819" y="2447741"/>
            <a:ext cx="457200" cy="393112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4257" y="209426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kumimoji="0"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alse</a:t>
            </a:r>
          </a:p>
        </p:txBody>
      </p:sp>
      <p:sp>
        <p:nvSpPr>
          <p:cNvPr id="27" name="矩形 26"/>
          <p:cNvSpPr/>
          <p:nvPr/>
        </p:nvSpPr>
        <p:spPr>
          <a:xfrm>
            <a:off x="3584257" y="3207620"/>
            <a:ext cx="65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True</a:t>
            </a:r>
            <a:endParaRPr kumimoji="0" lang="en-US" altLang="zh-TW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613819" y="3000374"/>
            <a:ext cx="457200" cy="56038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612054" y="3744492"/>
            <a:ext cx="458965" cy="294108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78901" y="392332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kumimoji="0"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alse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613819" y="4046332"/>
            <a:ext cx="457200" cy="311355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619376" y="1763188"/>
            <a:ext cx="457200" cy="682831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612054" y="4557713"/>
            <a:ext cx="457200" cy="637720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8901" y="4844534"/>
            <a:ext cx="65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True</a:t>
            </a:r>
            <a:endParaRPr kumimoji="0" lang="en-US" altLang="zh-TW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9464" y="4772026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dirty="0">
                <a:ea typeface="新細明體" panose="02020500000000000000" pitchFamily="18" charset="-120"/>
              </a:rPr>
              <a:t>(since 5 </a:t>
            </a:r>
            <a:r>
              <a:rPr kumimoji="0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kumimoji="0"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4 and 5 </a:t>
            </a:r>
            <a:r>
              <a:rPr kumimoji="0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6)</a:t>
            </a:r>
            <a:endParaRPr kumimoji="0"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762375" y="5560296"/>
            <a:ext cx="2279855" cy="369332"/>
            <a:chOff x="4327824" y="5419209"/>
            <a:chExt cx="2279855" cy="369332"/>
          </a:xfrm>
        </p:grpSpPr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 flipH="1">
              <a:off x="6099918" y="5497216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327824" y="5419209"/>
              <a:ext cx="2279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TW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However, (= </a:t>
              </a:r>
              <a:r>
                <a:rPr kumimoji="0" lang="en-US" altLang="zh-TW" b="1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all</a:t>
              </a:r>
              <a:r>
                <a:rPr kumimoji="0" lang="en-US" altLang="zh-TW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)  </a:t>
              </a:r>
              <a:r>
                <a:rPr kumimoji="0" lang="en-US" altLang="zh-TW" b="1" dirty="0">
                  <a:latin typeface="Arial" panose="020B060402020202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3" grpId="0"/>
      <p:bldP spid="25" grpId="0" animBg="1"/>
      <p:bldP spid="2" grpId="0"/>
      <p:bldP spid="27" grpId="0"/>
      <p:bldP spid="28" grpId="0" animBg="1"/>
      <p:bldP spid="30" grpId="0" animBg="1"/>
      <p:bldP spid="31" grpId="0"/>
      <p:bldP spid="29" grpId="0" animBg="1"/>
      <p:bldP spid="24" grpId="0" animBg="1"/>
      <p:bldP spid="32" grpId="0" animBg="1"/>
      <p:bldP spid="33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  <a:t>Practice Time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Find the instructor who has the highest salary of instructors. (please use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nested subquery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endParaRPr lang="zh-TW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709613"/>
            <a:ext cx="8408987" cy="1681162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kumimoji="0" lang="en-US" altLang="zh-TW" sz="2200" dirty="0">
                <a:ea typeface="新細明體" panose="02020500000000000000" pitchFamily="18" charset="-120"/>
              </a:rPr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distinct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</a:t>
            </a:r>
            <a:br>
              <a:rPr kumimoji="0" lang="en-US" altLang="zh-TW" sz="2200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teaches</a:t>
            </a:r>
            <a:br>
              <a:rPr kumimoji="0" lang="en-US" altLang="zh-TW" sz="2200" i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2010;</a:t>
            </a:r>
          </a:p>
          <a:p>
            <a:pPr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 lvl="1"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  <a:endParaRPr kumimoji="0" lang="en-US" altLang="zh-TW" sz="1600">
              <a:ea typeface="新細明體" panose="02020500000000000000" pitchFamily="18" charset="-120"/>
            </a:endParaRPr>
          </a:p>
        </p:txBody>
      </p:sp>
      <p:pic>
        <p:nvPicPr>
          <p:cNvPr id="9221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794000"/>
            <a:ext cx="4119562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61720"/>
              </p:ext>
            </p:extLst>
          </p:nvPr>
        </p:nvGraphicFramePr>
        <p:xfrm>
          <a:off x="6248400" y="3819525"/>
          <a:ext cx="2389762" cy="742950"/>
        </p:xfrm>
        <a:graphic>
          <a:graphicData uri="http://schemas.openxmlformats.org/drawingml/2006/table">
            <a:tbl>
              <a:tblPr/>
              <a:tblGrid>
                <a:gridCol w="238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   count(</a:t>
                      </a:r>
                      <a:r>
                        <a:rPr kumimoji="0" lang="en-US" altLang="zh-TW" sz="1800" b="1" dirty="0">
                          <a:ea typeface="新細明體" panose="02020500000000000000" pitchFamily="18" charset="-120"/>
                        </a:rPr>
                        <a:t>distinct </a:t>
                      </a:r>
                      <a:r>
                        <a:rPr kumimoji="0" lang="en-US" altLang="zh-TW" sz="1800" i="1" dirty="0"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)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        6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向右箭號 6"/>
          <p:cNvSpPr>
            <a:spLocks noChangeArrowheads="1"/>
          </p:cNvSpPr>
          <p:nvPr/>
        </p:nvSpPr>
        <p:spPr bwMode="auto">
          <a:xfrm>
            <a:off x="5768975" y="412115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9231" name="Text Box 6"/>
          <p:cNvSpPr txBox="1">
            <a:spLocks noChangeArrowheads="1"/>
          </p:cNvSpPr>
          <p:nvPr/>
        </p:nvSpPr>
        <p:spPr bwMode="auto">
          <a:xfrm>
            <a:off x="496888" y="2373313"/>
            <a:ext cx="1081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37983" y="2224087"/>
            <a:ext cx="5621573" cy="354014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52500" y="3395662"/>
            <a:ext cx="4060825" cy="201300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23131" y="4502430"/>
            <a:ext cx="4060825" cy="653230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3131" y="3853175"/>
            <a:ext cx="4060825" cy="388626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7915275" cy="4903787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Find </a:t>
            </a:r>
            <a:r>
              <a:rPr lang="en-US" altLang="zh-TW" sz="2400">
                <a:ea typeface="新細明體" panose="02020500000000000000" pitchFamily="18" charset="-120"/>
              </a:rPr>
              <a:t>the names </a:t>
            </a:r>
            <a:r>
              <a:rPr lang="en-US" altLang="zh-TW" sz="2400" dirty="0">
                <a:ea typeface="新細明體" panose="02020500000000000000" pitchFamily="18" charset="-120"/>
              </a:rPr>
              <a:t>of all instructors who didn’t teach any course. (use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subqueries </a:t>
            </a:r>
            <a:r>
              <a:rPr lang="en-US" altLang="zh-TW" sz="2400" dirty="0"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not in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Schema Diagram for University Database</a:t>
            </a:r>
          </a:p>
        </p:txBody>
      </p:sp>
      <p:pic>
        <p:nvPicPr>
          <p:cNvPr id="52227" name="Picture 3" descr="allFigur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91028C2-D8A8-45E1-89A5-8BD2923C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E3B6B59-3F95-4840-B06F-0DB3F6301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  <a:r>
              <a:rPr lang="en-US" altLang="zh-TW" dirty="0"/>
              <a:t>5/3</a:t>
            </a:r>
            <a:r>
              <a:rPr lang="zh-TW" altLang="en-US" dirty="0"/>
              <a:t>考到</a:t>
            </a:r>
            <a:r>
              <a:rPr lang="en-US" altLang="zh-TW"/>
              <a:t>3-2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52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29146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kumimoji="0" lang="en-US" altLang="zh-TW" sz="2400">
                <a:ea typeface="新細明體" panose="02020500000000000000" pitchFamily="18" charset="-120"/>
              </a:rPr>
              <a:t>Find the number of tuples in the </a:t>
            </a:r>
            <a:r>
              <a:rPr kumimoji="0" lang="en-US" altLang="zh-TW" sz="2400" i="1">
                <a:ea typeface="新細明體" panose="02020500000000000000" pitchFamily="18" charset="-120"/>
              </a:rPr>
              <a:t>course </a:t>
            </a:r>
            <a:r>
              <a:rPr kumimoji="0" lang="en-US" altLang="zh-TW" sz="2400">
                <a:ea typeface="新細明體" panose="02020500000000000000" pitchFamily="18" charset="-120"/>
              </a:rPr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TW" sz="2400" b="1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400">
                <a:ea typeface="新細明體" panose="02020500000000000000" pitchFamily="18" charset="-120"/>
              </a:rPr>
              <a:t>(*)</a:t>
            </a:r>
            <a:br>
              <a:rPr kumimoji="0" lang="en-US" altLang="zh-TW" sz="2400">
                <a:ea typeface="新細明體" panose="02020500000000000000" pitchFamily="18" charset="-120"/>
              </a:rPr>
            </a:br>
            <a:r>
              <a:rPr kumimoji="0" lang="en-US" altLang="zh-TW" sz="24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400" i="1">
                <a:ea typeface="新細明體" panose="02020500000000000000" pitchFamily="18" charset="-120"/>
              </a:rPr>
              <a:t>course</a:t>
            </a:r>
            <a:r>
              <a:rPr kumimoji="0" lang="en-US" altLang="zh-TW" sz="2400">
                <a:ea typeface="新細明體" panose="02020500000000000000" pitchFamily="18" charset="-120"/>
              </a:rPr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zh-TW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  <a:tabLst>
                <a:tab pos="1711325" algn="l"/>
              </a:tabLst>
            </a:pPr>
            <a:endParaRPr kumimoji="0" lang="en-US" altLang="zh-TW">
              <a:ea typeface="新細明體" panose="02020500000000000000" pitchFamily="18" charset="-120"/>
            </a:endParaRPr>
          </a:p>
          <a:p>
            <a:pPr lvl="1">
              <a:tabLst>
                <a:tab pos="1711325" algn="l"/>
              </a:tabLst>
            </a:pPr>
            <a:endParaRPr kumimoji="0" lang="en-US" altLang="zh-TW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  <a:endParaRPr kumimoji="0" lang="en-US" altLang="zh-TW" sz="1600">
              <a:ea typeface="新細明體" panose="02020500000000000000" pitchFamily="18" charset="-120"/>
            </a:endParaRPr>
          </a:p>
        </p:txBody>
      </p:sp>
      <p:pic>
        <p:nvPicPr>
          <p:cNvPr id="11269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911475"/>
            <a:ext cx="5291138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96888" y="247173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course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64300" y="3857625"/>
          <a:ext cx="1584325" cy="74295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   count(*)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        13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向右箭號 8"/>
          <p:cNvSpPr>
            <a:spLocks noChangeArrowheads="1"/>
          </p:cNvSpPr>
          <p:nvPr/>
        </p:nvSpPr>
        <p:spPr bwMode="auto">
          <a:xfrm>
            <a:off x="5768975" y="412115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39471" y="3192079"/>
            <a:ext cx="5215192" cy="2851534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Aggregate Functions – Group By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860425"/>
            <a:ext cx="8008937" cy="1995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200" b="1" dirty="0">
                <a:ea typeface="新細明體" panose="02020500000000000000" pitchFamily="18" charset="-120"/>
              </a:rPr>
              <a:t>as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avg_salary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b="1" dirty="0">
                <a:ea typeface="新細明體" panose="02020500000000000000" pitchFamily="18" charset="-120"/>
              </a:rPr>
              <a:t>from </a:t>
            </a:r>
            <a:r>
              <a:rPr lang="en-US" altLang="zh-TW" sz="2200" i="1" dirty="0">
                <a:ea typeface="新細明體" panose="02020500000000000000" pitchFamily="18" charset="-120"/>
              </a:rPr>
              <a:t>instructor</a:t>
            </a:r>
            <a:br>
              <a:rPr lang="en-US" altLang="zh-TW" sz="2200" i="1" dirty="0">
                <a:ea typeface="新細明體" panose="02020500000000000000" pitchFamily="18" charset="-120"/>
              </a:rPr>
            </a:br>
            <a:r>
              <a:rPr lang="en-US" altLang="zh-TW" sz="2200" b="1" dirty="0">
                <a:ea typeface="新細明體" panose="02020500000000000000" pitchFamily="18" charset="-120"/>
              </a:rPr>
              <a:t>group by </a:t>
            </a:r>
            <a:r>
              <a:rPr lang="en-US" altLang="zh-TW" sz="2200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 dirty="0">
                <a:ea typeface="新細明體" panose="02020500000000000000" pitchFamily="18" charset="-120"/>
              </a:rPr>
              <a:t>;</a:t>
            </a:r>
          </a:p>
          <a:p>
            <a:pPr lvl="1">
              <a:tabLst>
                <a:tab pos="62547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tabLst>
                <a:tab pos="62547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33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384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158038" y="3243245"/>
            <a:ext cx="882650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avg_salary</a:t>
            </a:r>
            <a:endParaRPr kumimoji="0" lang="en-US" altLang="zh-TW" sz="1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向右箭號 6"/>
          <p:cNvSpPr>
            <a:spLocks noChangeArrowheads="1"/>
          </p:cNvSpPr>
          <p:nvPr/>
        </p:nvSpPr>
        <p:spPr bwMode="auto">
          <a:xfrm>
            <a:off x="5045075" y="410845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312738" y="24590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2" name="矩形 1"/>
          <p:cNvSpPr/>
          <p:nvPr/>
        </p:nvSpPr>
        <p:spPr>
          <a:xfrm>
            <a:off x="5587625" y="2059915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800" b="1" dirty="0">
                <a:solidFill>
                  <a:srgbClr val="0070C0"/>
                </a:solidFill>
                <a:ea typeface="新細明體" panose="02020500000000000000" pitchFamily="18" charset="-120"/>
              </a:rPr>
              <a:t>ound</a:t>
            </a:r>
            <a:r>
              <a:rPr lang="en-US" altLang="zh-TW" sz="1800" b="1" dirty="0">
                <a:ea typeface="新細明體" panose="02020500000000000000" pitchFamily="18" charset="-120"/>
              </a:rPr>
              <a:t>(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i="1" dirty="0">
                <a:ea typeface="新細明體" panose="02020500000000000000" pitchFamily="18" charset="-120"/>
              </a:rPr>
              <a:t>salary</a:t>
            </a:r>
            <a:r>
              <a:rPr lang="en-US" altLang="zh-TW" sz="1800" dirty="0">
                <a:ea typeface="新細明體" panose="02020500000000000000" pitchFamily="18" charset="-120"/>
              </a:rPr>
              <a:t>) )</a:t>
            </a:r>
            <a:endParaRPr lang="zh-TW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8687" y="3189456"/>
            <a:ext cx="4027082" cy="32030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88688" y="3509760"/>
            <a:ext cx="4027082" cy="809321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9297" y="4319081"/>
            <a:ext cx="4027082" cy="27178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81444" y="4590865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81443" y="5128402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81443" y="5934707"/>
            <a:ext cx="4027082" cy="537537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81443" y="5668689"/>
            <a:ext cx="4027082" cy="271784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5944" y="2059831"/>
            <a:ext cx="3189052" cy="384926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" grpId="0" animBg="1"/>
      <p:bldP spid="2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Aggregate Functions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63846"/>
            <a:ext cx="8139113" cy="204470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kumimoji="0" lang="en-US" altLang="zh-TW" sz="2200" dirty="0">
                <a:ea typeface="新細明體" panose="02020500000000000000" pitchFamily="18" charset="-120"/>
              </a:rPr>
              <a:t>Find the number of instructors in each department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TW" sz="2200" b="1" dirty="0">
                <a:ea typeface="新細明體" panose="02020500000000000000" pitchFamily="18" charset="-120"/>
              </a:rPr>
              <a:t>select </a:t>
            </a:r>
            <a:r>
              <a:rPr kumimoji="0" lang="en-US" altLang="zh-TW" sz="2200" b="1" dirty="0" err="1">
                <a:ea typeface="新細明體" panose="02020500000000000000" pitchFamily="18" charset="-120"/>
              </a:rPr>
              <a:t>dept_name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, count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(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distinct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ID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) as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count</a:t>
            </a:r>
            <a:br>
              <a:rPr kumimoji="0" lang="en-US" altLang="zh-TW" sz="2200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natural join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teaches</a:t>
            </a:r>
            <a:br>
              <a:rPr kumimoji="0" lang="en-US" altLang="zh-TW" sz="2200" i="1" dirty="0">
                <a:ea typeface="新細明體" panose="02020500000000000000" pitchFamily="18" charset="-120"/>
              </a:rPr>
            </a:br>
            <a:r>
              <a:rPr kumimoji="0" lang="en-US" altLang="zh-TW" sz="22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semester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year 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= 2010                      </a:t>
            </a:r>
            <a:r>
              <a:rPr kumimoji="0" lang="en-US" altLang="zh-TW" sz="2200" b="1" dirty="0">
                <a:ea typeface="新細明體" panose="02020500000000000000" pitchFamily="18" charset="-120"/>
              </a:rPr>
              <a:t>group by </a:t>
            </a:r>
            <a:r>
              <a:rPr kumimoji="0" lang="en-US" altLang="zh-TW" sz="2200" i="1" dirty="0" err="1">
                <a:ea typeface="新細明體" panose="02020500000000000000" pitchFamily="18" charset="-120"/>
              </a:rPr>
              <a:t>dept_name</a:t>
            </a:r>
            <a:r>
              <a:rPr kumimoji="0" lang="en-US" altLang="zh-TW" sz="2200" i="1" dirty="0">
                <a:ea typeface="新細明體" panose="02020500000000000000" pitchFamily="18" charset="-120"/>
              </a:rPr>
              <a:t>;</a:t>
            </a:r>
            <a:r>
              <a:rPr kumimoji="0" lang="en-US" altLang="zh-TW" sz="2200" dirty="0">
                <a:ea typeface="新細明體" panose="02020500000000000000" pitchFamily="18" charset="-120"/>
              </a:rPr>
              <a:t> </a:t>
            </a:r>
          </a:p>
          <a:p>
            <a:pPr lvl="1">
              <a:tabLst>
                <a:tab pos="1711325" algn="l"/>
              </a:tabLst>
            </a:pPr>
            <a:endParaRPr kumimoji="0" lang="en-US" altLang="zh-TW" sz="2000" dirty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 lvl="1">
              <a:tabLst>
                <a:tab pos="1711325" algn="l"/>
              </a:tabLst>
            </a:pPr>
            <a:endParaRPr kumimoji="0" lang="en-US" altLang="zh-TW" dirty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  <a:endParaRPr kumimoji="0" lang="en-US" altLang="zh-TW" sz="1600">
              <a:ea typeface="新細明體" panose="02020500000000000000" pitchFamily="18" charset="-120"/>
            </a:endParaRPr>
          </a:p>
        </p:txBody>
      </p:sp>
      <p:pic>
        <p:nvPicPr>
          <p:cNvPr id="1536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187700"/>
            <a:ext cx="4119562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>
            <a:spLocks noChangeArrowheads="1"/>
          </p:cNvSpPr>
          <p:nvPr/>
        </p:nvSpPr>
        <p:spPr bwMode="auto">
          <a:xfrm>
            <a:off x="6533703" y="3844745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07988" y="2805113"/>
            <a:ext cx="1081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9" name="Picture 3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47" y="3214181"/>
            <a:ext cx="1796815" cy="132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89075" y="2300286"/>
            <a:ext cx="5621573" cy="354014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pic>
        <p:nvPicPr>
          <p:cNvPr id="14" name="Picture 4" descr="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15" y="3207089"/>
            <a:ext cx="408463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501575" y="3179763"/>
            <a:ext cx="2213901" cy="2040688"/>
            <a:chOff x="7397027" y="1042980"/>
            <a:chExt cx="2213901" cy="2040688"/>
          </a:xfrm>
        </p:grpSpPr>
        <p:pic>
          <p:nvPicPr>
            <p:cNvPr id="15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18" r="-620" b="89584"/>
            <a:stretch/>
          </p:blipFill>
          <p:spPr bwMode="auto">
            <a:xfrm>
              <a:off x="7397027" y="1042980"/>
              <a:ext cx="2213901" cy="309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95" t="55198" r="23508" b="38089"/>
            <a:stretch/>
          </p:blipFill>
          <p:spPr bwMode="auto">
            <a:xfrm>
              <a:off x="7400101" y="1575881"/>
              <a:ext cx="1208878" cy="20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48" t="55356" r="23097" b="38089"/>
            <a:stretch/>
          </p:blipFill>
          <p:spPr bwMode="auto">
            <a:xfrm>
              <a:off x="7455391" y="2701900"/>
              <a:ext cx="1186775" cy="202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95" t="55356" r="23434" b="38571"/>
            <a:stretch/>
          </p:blipFill>
          <p:spPr bwMode="auto">
            <a:xfrm>
              <a:off x="7416482" y="2896488"/>
              <a:ext cx="1211953" cy="18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94" t="62292" r="23734" b="32091"/>
            <a:stretch/>
          </p:blipFill>
          <p:spPr bwMode="auto">
            <a:xfrm>
              <a:off x="7410012" y="2514023"/>
              <a:ext cx="1199712" cy="1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71" t="69560" r="23574" b="23885"/>
            <a:stretch/>
          </p:blipFill>
          <p:spPr bwMode="auto">
            <a:xfrm>
              <a:off x="7433438" y="1964632"/>
              <a:ext cx="1186775" cy="202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 descr="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33" t="25369" r="23812" b="68076"/>
            <a:stretch/>
          </p:blipFill>
          <p:spPr bwMode="auto">
            <a:xfrm>
              <a:off x="7423710" y="2150145"/>
              <a:ext cx="1186775" cy="202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3738" y="3718237"/>
            <a:ext cx="4060825" cy="201300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24369" y="4107968"/>
            <a:ext cx="4060825" cy="388626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9769" y="4685025"/>
            <a:ext cx="4060825" cy="589359"/>
          </a:xfrm>
          <a:prstGeom prst="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Attributes in </a:t>
            </a:r>
            <a:r>
              <a:rPr lang="en-US" altLang="zh-TW" sz="2400" b="1" dirty="0">
                <a:ea typeface="新細明體" panose="02020500000000000000" pitchFamily="18" charset="-120"/>
              </a:rPr>
              <a:t>select </a:t>
            </a:r>
            <a:r>
              <a:rPr lang="en-US" altLang="zh-TW" sz="2400" dirty="0">
                <a:ea typeface="新細明體" panose="02020500000000000000" pitchFamily="18" charset="-120"/>
              </a:rPr>
              <a:t>clause outside of aggregate functions must appear in </a:t>
            </a:r>
            <a:r>
              <a:rPr lang="en-US" altLang="zh-TW" sz="2400" b="1" dirty="0">
                <a:ea typeface="新細明體" panose="02020500000000000000" pitchFamily="18" charset="-120"/>
              </a:rPr>
              <a:t>group by</a:t>
            </a:r>
            <a:r>
              <a:rPr lang="en-US" altLang="zh-TW" sz="2400" dirty="0">
                <a:ea typeface="新細明體" panose="02020500000000000000" pitchFamily="18" charset="-120"/>
              </a:rPr>
              <a:t> list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/* erroneous query */</a:t>
            </a:r>
            <a:b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select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B0F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salary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from </a:t>
            </a:r>
            <a:r>
              <a:rPr lang="en-US" altLang="zh-TW" sz="2400" i="1" dirty="0">
                <a:ea typeface="新細明體" panose="02020500000000000000" pitchFamily="18" charset="-120"/>
              </a:rPr>
              <a:t>instructor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group by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400" dirty="0">
                <a:ea typeface="新細明體" panose="02020500000000000000" pitchFamily="18" charset="-120"/>
              </a:rPr>
              <a:t>;</a:t>
            </a:r>
          </a:p>
          <a:p>
            <a:pPr lvl="1"/>
            <a:endParaRPr lang="en-US" altLang="zh-TW" sz="24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>
          <a:xfrm>
            <a:off x="995363" y="1114425"/>
            <a:ext cx="7661275" cy="4903788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highest salary of instructors.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Find the highest salary of the instructors in each department.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995363" y="1114425"/>
            <a:ext cx="7661275" cy="4903788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enrollment</a:t>
            </a:r>
            <a:r>
              <a:rPr lang="zh-TW" altLang="en-US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(修課人數) of each section that was offered in Autumn 2009.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22790</TotalTime>
  <Words>1703</Words>
  <Application>Microsoft Office PowerPoint</Application>
  <PresentationFormat>如螢幕大小 (4:3)</PresentationFormat>
  <Paragraphs>323</Paragraphs>
  <Slides>32</Slides>
  <Notes>23</Notes>
  <HiddenSlides>0</HiddenSlides>
  <MMClips>0</MMClips>
  <ScaleCrop>false</ScaleCrop>
  <HeadingPairs>
    <vt:vector size="10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  <vt:variant>
        <vt:lpstr>自訂放映</vt:lpstr>
      </vt:variant>
      <vt:variant>
        <vt:i4>1</vt:i4>
      </vt:variant>
    </vt:vector>
  </HeadingPairs>
  <TitlesOfParts>
    <vt:vector size="42" baseType="lpstr">
      <vt:lpstr>Monotype Sorts</vt:lpstr>
      <vt:lpstr>新細明體</vt:lpstr>
      <vt:lpstr>Arial</vt:lpstr>
      <vt:lpstr>Helvetica</vt:lpstr>
      <vt:lpstr>Symbol</vt:lpstr>
      <vt:lpstr>Times New Roman</vt:lpstr>
      <vt:lpstr>Webdings</vt:lpstr>
      <vt:lpstr>2_db-5-grey</vt:lpstr>
      <vt:lpstr>Clip</vt:lpstr>
      <vt:lpstr>Aggregate Functions</vt:lpstr>
      <vt:lpstr>Aggregate Functions (Cont.)</vt:lpstr>
      <vt:lpstr>Aggregate Functions (Cont.)</vt:lpstr>
      <vt:lpstr>Aggregate Functions (Cont.)</vt:lpstr>
      <vt:lpstr>Aggregate Functions – Group By</vt:lpstr>
      <vt:lpstr>Aggregate Functions (Cont.)</vt:lpstr>
      <vt:lpstr>Aggregation (Cont.)</vt:lpstr>
      <vt:lpstr>Practice Time</vt:lpstr>
      <vt:lpstr>Practice Time</vt:lpstr>
      <vt:lpstr>Aggregate Functions – Group By</vt:lpstr>
      <vt:lpstr>Aggregate Functions – Group By</vt:lpstr>
      <vt:lpstr>Aggregate Functions – Having Clause</vt:lpstr>
      <vt:lpstr>Aggregate Functions – Having Clause</vt:lpstr>
      <vt:lpstr>Practice Time</vt:lpstr>
      <vt:lpstr>Null Values and Aggregates</vt:lpstr>
      <vt:lpstr>Nested Subqueries</vt:lpstr>
      <vt:lpstr>Example Nested Subqueries (in)</vt:lpstr>
      <vt:lpstr>Example Nested Subqueries (in)</vt:lpstr>
      <vt:lpstr>Example Nested Subqueries (not in)</vt:lpstr>
      <vt:lpstr>Example Nested Subqueries (not in)</vt:lpstr>
      <vt:lpstr>Example Nested Subqueries (in)</vt:lpstr>
      <vt:lpstr>Example Nested Subqueries (in)</vt:lpstr>
      <vt:lpstr>Set Comparison</vt:lpstr>
      <vt:lpstr>Example of Set Comparison</vt:lpstr>
      <vt:lpstr>Example of Set Comparison</vt:lpstr>
      <vt:lpstr>Definition of  Some Clause</vt:lpstr>
      <vt:lpstr>Example of Set Comparison</vt:lpstr>
      <vt:lpstr>Definition of all Clause</vt:lpstr>
      <vt:lpstr>Practice Time</vt:lpstr>
      <vt:lpstr>Practice Time</vt:lpstr>
      <vt:lpstr>Schema Diagram for University Database</vt:lpstr>
      <vt:lpstr>PowerPoint 簡報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412</cp:revision>
  <cp:lastPrinted>2005-01-10T21:51:57Z</cp:lastPrinted>
  <dcterms:created xsi:type="dcterms:W3CDTF">1999-11-04T20:50:09Z</dcterms:created>
  <dcterms:modified xsi:type="dcterms:W3CDTF">2021-05-12T18:41:32Z</dcterms:modified>
</cp:coreProperties>
</file>