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99" r:id="rId2"/>
    <p:sldId id="300" r:id="rId3"/>
    <p:sldId id="383" r:id="rId4"/>
    <p:sldId id="301" r:id="rId5"/>
    <p:sldId id="400" r:id="rId6"/>
    <p:sldId id="396" r:id="rId7"/>
    <p:sldId id="302" r:id="rId8"/>
    <p:sldId id="401" r:id="rId9"/>
    <p:sldId id="384" r:id="rId10"/>
    <p:sldId id="303" r:id="rId11"/>
    <p:sldId id="385" r:id="rId12"/>
    <p:sldId id="305" r:id="rId13"/>
    <p:sldId id="306" r:id="rId14"/>
    <p:sldId id="394" r:id="rId15"/>
    <p:sldId id="308" r:id="rId16"/>
    <p:sldId id="339" r:id="rId17"/>
    <p:sldId id="387" r:id="rId18"/>
    <p:sldId id="309" r:id="rId19"/>
    <p:sldId id="310" r:id="rId20"/>
    <p:sldId id="311" r:id="rId21"/>
    <p:sldId id="312" r:id="rId22"/>
    <p:sldId id="313" r:id="rId23"/>
    <p:sldId id="344" r:id="rId24"/>
    <p:sldId id="388" r:id="rId25"/>
    <p:sldId id="397" r:id="rId26"/>
    <p:sldId id="398" r:id="rId27"/>
    <p:sldId id="399" r:id="rId28"/>
    <p:sldId id="375" r:id="rId29"/>
    <p:sldId id="402" r:id="rId30"/>
  </p:sldIdLst>
  <p:sldSz cx="9144000" cy="6858000" type="screen4x3"/>
  <p:notesSz cx="7010400" cy="9296400"/>
  <p:custShowLst>
    <p:custShow name="Custom Show 1" id="0">
      <p:sldLst>
        <p:sld r:id="rId20"/>
        <p:sld r:id="rId23"/>
        <p:sld r:id="rId21"/>
        <p:sld r:id="rId2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72" autoAdjust="0"/>
  </p:normalViewPr>
  <p:slideViewPr>
    <p:cSldViewPr snapToGrid="0">
      <p:cViewPr varScale="1">
        <p:scale>
          <a:sx n="49" d="100"/>
          <a:sy n="49" d="100"/>
        </p:scale>
        <p:origin x="168" y="4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1C8CAE1-8CC2-415E-8FBD-ED375E0360D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5598454-2D8C-4D4C-B672-E9E4B96B31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C30F659-337E-4210-AA32-532691A621CA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6B16C82-CA40-4E56-955A-A6F528F0CB8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CC5847-F477-4F77-A105-8B148FE57A4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3CF233-7034-41E2-AAB0-35E40A84415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EED7E3-A4F5-49EE-A728-D3D3820E31B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1D1A39-A00B-493C-B464-43E07B65885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E57508-CF83-4B7F-BF89-6FCE7408810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9D6F42-15C1-4C5D-ABEF-C199F610ACA4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87F62C-7696-443E-B45A-46787E507AC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6898DF-5F8E-474D-BD02-D45A53EA99E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有修課</a:t>
            </a:r>
            <a:r>
              <a:rPr lang="en-US" altLang="zh-TW" dirty="0"/>
              <a:t>and</a:t>
            </a:r>
            <a:r>
              <a:rPr lang="zh-TW" altLang="en-US" dirty="0"/>
              <a:t>有過</a:t>
            </a:r>
            <a:r>
              <a:rPr lang="en-US" altLang="zh-TW" dirty="0"/>
              <a:t>and</a:t>
            </a:r>
            <a:r>
              <a:rPr lang="zh-TW" altLang="en-US" dirty="0"/>
              <a:t>有成績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98454-2D8C-4D4C-B672-E9E4B96B310C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50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D21E98-3C36-4749-9333-9662C31E721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D53D23-9051-4442-A69A-291170CCC5B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8D1DF8-4FD5-4909-9AC6-EE425011FBC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35C5E2-645E-484B-8613-8A120C4F528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F09345A-F177-4478-83CD-23034748719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1BA1A45-0533-4D3E-8558-F662E1F896F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屬性重新命名時</a:t>
            </a:r>
            <a:r>
              <a:rPr lang="en-US" altLang="zh-TW" dirty="0"/>
              <a:t>,</a:t>
            </a:r>
            <a:r>
              <a:rPr lang="zh-TW" altLang="en-US" dirty="0"/>
              <a:t>表格也要重新命名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937BB70-772F-48FD-86F8-8929ED27F32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dirty="0">
                <a:ea typeface="+mn-ea"/>
              </a:rPr>
              <a:t>select </a:t>
            </a:r>
            <a:r>
              <a:rPr lang="en-US" altLang="zh-TW" i="1" dirty="0" err="1">
                <a:ea typeface="+mn-ea"/>
              </a:rPr>
              <a:t>dept_name</a:t>
            </a:r>
            <a:r>
              <a:rPr lang="en-US" altLang="zh-TW" dirty="0">
                <a:ea typeface="+mn-ea"/>
              </a:rPr>
              <a:t>, </a:t>
            </a:r>
            <a:r>
              <a:rPr lang="en-US" altLang="zh-TW" i="1" dirty="0" err="1">
                <a:ea typeface="+mn-ea"/>
              </a:rPr>
              <a:t>avg_salary</a:t>
            </a:r>
            <a:br>
              <a:rPr lang="en-US" altLang="zh-TW" i="1" dirty="0">
                <a:ea typeface="+mn-ea"/>
              </a:rPr>
            </a:br>
            <a:r>
              <a:rPr lang="en-US" altLang="zh-TW" b="1" dirty="0">
                <a:ea typeface="+mn-ea"/>
              </a:rPr>
              <a:t>from </a:t>
            </a:r>
            <a:r>
              <a:rPr lang="en-US" altLang="zh-TW" dirty="0">
                <a:ea typeface="+mn-ea"/>
              </a:rPr>
              <a:t>(</a:t>
            </a:r>
            <a:r>
              <a:rPr lang="en-US" altLang="zh-TW" b="1" dirty="0">
                <a:solidFill>
                  <a:srgbClr val="00B0F0"/>
                </a:solidFill>
                <a:ea typeface="+mn-ea"/>
              </a:rPr>
              <a:t>select </a:t>
            </a:r>
            <a:r>
              <a:rPr lang="en-US" altLang="zh-TW" i="1" dirty="0" err="1">
                <a:solidFill>
                  <a:srgbClr val="00B0F0"/>
                </a:solidFill>
                <a:ea typeface="+mn-ea"/>
              </a:rPr>
              <a:t>dept_name</a:t>
            </a:r>
            <a:r>
              <a:rPr lang="en-US" altLang="zh-TW" dirty="0">
                <a:solidFill>
                  <a:srgbClr val="00B0F0"/>
                </a:solidFill>
                <a:ea typeface="+mn-ea"/>
              </a:rPr>
              <a:t>, </a:t>
            </a:r>
            <a:r>
              <a:rPr lang="en-US" altLang="zh-TW" b="1" dirty="0">
                <a:solidFill>
                  <a:srgbClr val="00B0F0"/>
                </a:solidFill>
                <a:ea typeface="+mn-ea"/>
              </a:rPr>
              <a:t>avg </a:t>
            </a:r>
            <a:r>
              <a:rPr lang="en-US" altLang="zh-TW" dirty="0">
                <a:solidFill>
                  <a:srgbClr val="00B0F0"/>
                </a:solidFill>
                <a:ea typeface="+mn-ea"/>
              </a:rPr>
              <a:t>(</a:t>
            </a:r>
            <a:r>
              <a:rPr lang="en-US" altLang="zh-TW" i="1" dirty="0">
                <a:solidFill>
                  <a:srgbClr val="00B0F0"/>
                </a:solidFill>
                <a:ea typeface="+mn-ea"/>
              </a:rPr>
              <a:t>salary</a:t>
            </a:r>
            <a:r>
              <a:rPr lang="en-US" altLang="zh-TW" dirty="0">
                <a:solidFill>
                  <a:srgbClr val="00B0F0"/>
                </a:solidFill>
                <a:ea typeface="+mn-ea"/>
              </a:rPr>
              <a:t>) </a:t>
            </a:r>
            <a:br>
              <a:rPr lang="en-US" altLang="zh-TW" i="1" dirty="0">
                <a:solidFill>
                  <a:srgbClr val="00B0F0"/>
                </a:solidFill>
                <a:ea typeface="+mn-ea"/>
              </a:rPr>
            </a:br>
            <a:r>
              <a:rPr lang="en-US" altLang="zh-TW" i="1" dirty="0">
                <a:solidFill>
                  <a:srgbClr val="00B0F0"/>
                </a:solidFill>
                <a:ea typeface="+mn-ea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+mn-ea"/>
              </a:rPr>
              <a:t>from </a:t>
            </a:r>
            <a:r>
              <a:rPr lang="en-US" altLang="zh-TW" i="1" dirty="0">
                <a:solidFill>
                  <a:srgbClr val="00B0F0"/>
                </a:solidFill>
                <a:ea typeface="+mn-ea"/>
              </a:rPr>
              <a:t>instructor</a:t>
            </a:r>
            <a:br>
              <a:rPr lang="en-US" altLang="zh-TW" i="1" dirty="0">
                <a:solidFill>
                  <a:srgbClr val="00B0F0"/>
                </a:solidFill>
                <a:ea typeface="+mn-ea"/>
              </a:rPr>
            </a:br>
            <a:r>
              <a:rPr lang="en-US" altLang="zh-TW" i="1" dirty="0">
                <a:solidFill>
                  <a:srgbClr val="00B0F0"/>
                </a:solidFill>
                <a:ea typeface="+mn-ea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+mn-ea"/>
              </a:rPr>
              <a:t>group by </a:t>
            </a:r>
            <a:r>
              <a:rPr lang="en-US" altLang="zh-TW" i="1" dirty="0" err="1">
                <a:solidFill>
                  <a:srgbClr val="00B0F0"/>
                </a:solidFill>
                <a:ea typeface="+mn-ea"/>
              </a:rPr>
              <a:t>dept_name</a:t>
            </a:r>
            <a:r>
              <a:rPr lang="en-US" altLang="zh-TW" dirty="0">
                <a:ea typeface="+mn-ea"/>
              </a:rPr>
              <a:t> )</a:t>
            </a:r>
            <a:r>
              <a:rPr lang="en-US" altLang="zh-TW" dirty="0">
                <a:solidFill>
                  <a:srgbClr val="00B0F0"/>
                </a:solidFill>
                <a:ea typeface="+mn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+mn-ea"/>
              </a:rPr>
              <a:t>as </a:t>
            </a:r>
            <a:r>
              <a:rPr lang="en-US" altLang="zh-TW" i="1" dirty="0" err="1">
                <a:solidFill>
                  <a:srgbClr val="FF0000"/>
                </a:solidFill>
                <a:ea typeface="+mn-ea"/>
              </a:rPr>
              <a:t>dept_avg</a:t>
            </a:r>
            <a:r>
              <a:rPr lang="en-US" altLang="zh-TW" i="1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ea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ea typeface="+mn-ea"/>
              </a:rPr>
              <a:t>dept_name</a:t>
            </a:r>
            <a:r>
              <a:rPr lang="en-US" altLang="zh-TW" dirty="0">
                <a:solidFill>
                  <a:srgbClr val="FF0000"/>
                </a:solidFill>
                <a:ea typeface="+mn-ea"/>
              </a:rPr>
              <a:t>, </a:t>
            </a:r>
            <a:r>
              <a:rPr lang="en-US" altLang="zh-TW" i="1" dirty="0" err="1">
                <a:solidFill>
                  <a:srgbClr val="FF0000"/>
                </a:solidFill>
                <a:ea typeface="+mn-ea"/>
              </a:rPr>
              <a:t>avg_salary</a:t>
            </a:r>
            <a:r>
              <a:rPr lang="en-US" altLang="zh-TW" dirty="0">
                <a:ea typeface="+mn-ea"/>
              </a:rPr>
              <a:t>)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dirty="0">
                <a:ea typeface="+mn-ea"/>
              </a:rPr>
              <a:t>    where </a:t>
            </a:r>
            <a:r>
              <a:rPr lang="en-US" altLang="zh-TW" i="1" dirty="0" err="1">
                <a:ea typeface="+mn-ea"/>
              </a:rPr>
              <a:t>avg_salary</a:t>
            </a:r>
            <a:r>
              <a:rPr lang="en-US" altLang="zh-TW" i="1" dirty="0">
                <a:ea typeface="+mn-ea"/>
              </a:rPr>
              <a:t> </a:t>
            </a:r>
            <a:r>
              <a:rPr lang="en-US" altLang="zh-TW" dirty="0">
                <a:ea typeface="+mn-ea"/>
              </a:rPr>
              <a:t>&gt; 42000;</a:t>
            </a:r>
          </a:p>
          <a:p>
            <a:r>
              <a:rPr lang="zh-TW" altLang="en-US" dirty="0"/>
              <a:t>無上述寫法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F0A6AD-1873-48CF-A241-6C826DACBEB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Database System Concepts, 7</a:t>
            </a:r>
            <a:r>
              <a:rPr lang="en-US" altLang="zh-TW" sz="1600" b="1" baseline="30000" dirty="0">
                <a:solidFill>
                  <a:srgbClr val="CC3300"/>
                </a:solidFill>
                <a:ea typeface="新細明體" charset="-120"/>
              </a:rPr>
              <a:t>th</a:t>
            </a:r>
            <a:r>
              <a:rPr lang="en-US" altLang="zh-TW" sz="1600" b="1" dirty="0">
                <a:solidFill>
                  <a:srgbClr val="CC3300"/>
                </a:solidFill>
                <a:ea typeface="新細明體" charset="-120"/>
              </a:rPr>
              <a:t> Ed</a:t>
            </a:r>
            <a:r>
              <a:rPr lang="en-US" altLang="zh-TW" sz="1600" dirty="0">
                <a:solidFill>
                  <a:srgbClr val="CC3300"/>
                </a:solidFill>
                <a:ea typeface="新細明體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and </a:t>
            </a:r>
            <a:r>
              <a:rPr lang="en-US" altLang="zh-TW" sz="1200" b="1" dirty="0" err="1">
                <a:solidFill>
                  <a:srgbClr val="CC3300"/>
                </a:solidFill>
                <a:ea typeface="新細明體" charset="-120"/>
              </a:rPr>
              <a:t>Sudarshan</a:t>
            </a:r>
            <a:b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</a:b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  <a:hlinkClick r:id="rId4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  <a:ea typeface="新細明體" charset="-120"/>
              </a:rPr>
              <a:t> for conditions on re-use 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3"/>
            <a:ext cx="1315415" cy="164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14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276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0168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418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8551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108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10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429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343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rgbClr val="000099"/>
                </a:solidFill>
                <a:ea typeface="新細明體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3.</a:t>
            </a:r>
            <a:fld id="{A1DD2991-9478-44B0-A8DC-A0C72D1C9D1C}" type="slidenum"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dirty="0">
                <a:solidFill>
                  <a:srgbClr val="000099"/>
                </a:solidFill>
                <a:ea typeface="新細明體" charset="-120"/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  <a:ea typeface="新細明體" charset="-120"/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  <a:ea typeface="新細明體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2"/>
            <a:ext cx="773537" cy="96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 for Empty Relations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>
                <a:ea typeface="新細明體" panose="02020500000000000000" pitchFamily="18" charset="-120"/>
              </a:rPr>
              <a:t>exists</a:t>
            </a:r>
            <a:r>
              <a:rPr lang="en-US" altLang="zh-TW" sz="2000" dirty="0">
                <a:ea typeface="新細明體" panose="02020500000000000000" pitchFamily="18" charset="-120"/>
              </a:rPr>
              <a:t> construct returns the value </a:t>
            </a:r>
            <a:r>
              <a:rPr lang="en-US" altLang="zh-TW" sz="2000" b="1" dirty="0">
                <a:ea typeface="新細明體" panose="02020500000000000000" pitchFamily="18" charset="-120"/>
              </a:rPr>
              <a:t>true</a:t>
            </a:r>
            <a:r>
              <a:rPr lang="en-US" altLang="zh-TW" sz="2000" dirty="0">
                <a:ea typeface="新細明體" panose="02020500000000000000" pitchFamily="18" charset="-120"/>
              </a:rPr>
              <a:t> if the argument subquery is nonempty.</a:t>
            </a:r>
          </a:p>
          <a:p>
            <a:pPr lvl="1"/>
            <a:r>
              <a:rPr lang="en-US" altLang="zh-TW" sz="2000" b="1" dirty="0">
                <a:ea typeface="新細明體" panose="02020500000000000000" pitchFamily="18" charset="-120"/>
              </a:rPr>
              <a:t>exists </a:t>
            </a:r>
            <a:r>
              <a:rPr lang="en-US" altLang="zh-TW" sz="2000" i="1" dirty="0">
                <a:ea typeface="新細明體" panose="02020500000000000000" pitchFamily="18" charset="-120"/>
              </a:rPr>
              <a:t> r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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lang="en-US" altLang="zh-TW" sz="2000" i="1" dirty="0">
                <a:ea typeface="新細明體" panose="02020500000000000000" pitchFamily="18" charset="-120"/>
              </a:rPr>
              <a:t>Ø</a:t>
            </a:r>
            <a:endParaRPr lang="en-US" altLang="zh-TW" sz="20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not exists </a:t>
            </a:r>
            <a:r>
              <a:rPr lang="en-US" altLang="zh-TW" sz="2000" i="1" dirty="0">
                <a:ea typeface="新細明體" panose="02020500000000000000" pitchFamily="18" charset="-120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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 dirty="0">
                <a:ea typeface="新細明體" panose="02020500000000000000" pitchFamily="18" charset="-120"/>
              </a:rPr>
              <a:t>Ø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Subqueries in the Form Clause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Char char="n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SQL allows a </a:t>
            </a:r>
            <a:r>
              <a:rPr lang="en-US" altLang="zh-TW" sz="2000" dirty="0" err="1">
                <a:ea typeface="新細明體" charset="-120"/>
              </a:rPr>
              <a:t>subquery</a:t>
            </a:r>
            <a:r>
              <a:rPr lang="en-US" altLang="zh-TW" sz="2000" dirty="0">
                <a:ea typeface="新細明體" charset="-120"/>
              </a:rPr>
              <a:t> expression to be used in the </a:t>
            </a:r>
            <a:r>
              <a:rPr lang="en-US" altLang="zh-TW" sz="2000" b="1" dirty="0">
                <a:ea typeface="新細明體" charset="-120"/>
              </a:rPr>
              <a:t>from </a:t>
            </a:r>
            <a:r>
              <a:rPr lang="en-US" altLang="zh-TW" sz="2000" dirty="0">
                <a:ea typeface="新細明體" charset="-120"/>
              </a:rPr>
              <a:t>clause</a:t>
            </a:r>
          </a:p>
          <a:p>
            <a:pPr>
              <a:buFont typeface="Monotype Sorts" pitchFamily="2" charset="2"/>
              <a:buChar char="n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b="1" dirty="0">
                <a:ea typeface="新細明體" charset="-120"/>
              </a:rPr>
              <a:t>   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b="1" dirty="0">
                <a:ea typeface="新細明體" charset="-120"/>
              </a:rPr>
              <a:t> select </a:t>
            </a:r>
            <a:r>
              <a:rPr lang="en-US" altLang="zh-TW" i="1" dirty="0" err="1">
                <a:ea typeface="新細明體" charset="-120"/>
              </a:rPr>
              <a:t>dept_name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dirty="0" err="1">
                <a:ea typeface="新細明體" charset="-120"/>
              </a:rPr>
              <a:t>avg_salary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rgbClr val="00B0F0"/>
                </a:solidFill>
                <a:ea typeface="新細明體" charset="-120"/>
              </a:rPr>
              <a:t>dept_name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, </a:t>
            </a:r>
            <a:r>
              <a:rPr lang="en-US" altLang="zh-TW" b="1" dirty="0" err="1">
                <a:solidFill>
                  <a:srgbClr val="00B0F0"/>
                </a:solidFill>
                <a:ea typeface="新細明體" charset="-120"/>
              </a:rPr>
              <a:t>avg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(</a:t>
            </a: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salary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)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as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avg_salary</a:t>
            </a:r>
            <a:br>
              <a:rPr lang="en-US" altLang="zh-TW" i="1" dirty="0">
                <a:solidFill>
                  <a:srgbClr val="00B0F0"/>
                </a:solidFill>
                <a:ea typeface="新細明體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instructor</a:t>
            </a:r>
            <a:br>
              <a:rPr lang="en-US" altLang="zh-TW" i="1" dirty="0">
                <a:solidFill>
                  <a:srgbClr val="00B0F0"/>
                </a:solidFill>
                <a:ea typeface="新細明體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group by </a:t>
            </a:r>
            <a:r>
              <a:rPr lang="en-US" altLang="zh-TW" i="1" dirty="0" err="1">
                <a:solidFill>
                  <a:srgbClr val="00B0F0"/>
                </a:solidFill>
                <a:ea typeface="新細明體" charset="-120"/>
              </a:rPr>
              <a:t>dept_name</a:t>
            </a:r>
            <a:r>
              <a:rPr lang="en-US" altLang="zh-TW" dirty="0">
                <a:ea typeface="新細明體" charset="-120"/>
              </a:rPr>
              <a:t>)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i="1" dirty="0" err="1">
                <a:ea typeface="新細明體" charset="-120"/>
              </a:rPr>
              <a:t>avg_salary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&gt; 42000;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endParaRPr lang="en-US" altLang="zh-TW" dirty="0">
              <a:ea typeface="新細明體" charset="-120"/>
            </a:endParaRP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rgbClr val="00B0F0"/>
                </a:solidFill>
                <a:ea typeface="新細明體" charset="-120"/>
              </a:rPr>
              <a:t>dept_name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, </a:t>
            </a:r>
            <a:r>
              <a:rPr lang="en-US" altLang="zh-TW" b="1" dirty="0" err="1">
                <a:solidFill>
                  <a:srgbClr val="00B0F0"/>
                </a:solidFill>
                <a:ea typeface="新細明體" charset="-120"/>
              </a:rPr>
              <a:t>avg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(</a:t>
            </a: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salary</a:t>
            </a: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) 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      </a:t>
            </a: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rgbClr val="00B0F0"/>
                </a:solidFill>
                <a:ea typeface="新細明體" charset="-120"/>
              </a:rPr>
              <a:t>instructor</a:t>
            </a:r>
            <a:br>
              <a:rPr lang="en-US" altLang="zh-TW" i="1" dirty="0">
                <a:solidFill>
                  <a:srgbClr val="00B0F0"/>
                </a:solidFill>
                <a:ea typeface="新細明體" charset="-120"/>
              </a:rPr>
            </a:br>
            <a:r>
              <a:rPr lang="en-US" altLang="zh-TW" b="1" dirty="0">
                <a:solidFill>
                  <a:srgbClr val="00B0F0"/>
                </a:solidFill>
                <a:ea typeface="新細明體" charset="-120"/>
              </a:rPr>
              <a:t>group by (</a:t>
            </a:r>
            <a:r>
              <a:rPr lang="en-US" altLang="zh-TW" i="1" dirty="0" err="1">
                <a:solidFill>
                  <a:srgbClr val="00B0F0"/>
                </a:solidFill>
                <a:ea typeface="新細明體" charset="-120"/>
              </a:rPr>
              <a:t>dept_name</a:t>
            </a:r>
            <a:r>
              <a:rPr lang="en-US" altLang="zh-TW" dirty="0">
                <a:ea typeface="新細明體" charset="-120"/>
              </a:rPr>
              <a:t>)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having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b="1" dirty="0" err="1">
                <a:ea typeface="新細明體" charset="-120"/>
              </a:rPr>
              <a:t>avg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salary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&gt; 42000;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endParaRPr lang="en-US" altLang="zh-TW" dirty="0">
              <a:ea typeface="新細明體" charset="-120"/>
            </a:endParaRP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29191" y="2918085"/>
            <a:ext cx="4952545" cy="84651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Subqueries in the Form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24846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dirty="0"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 err="1">
                <a:ea typeface="新細明體" panose="02020500000000000000" pitchFamily="18" charset="-120"/>
              </a:rPr>
              <a:t>avg_salary</a:t>
            </a:r>
            <a:br>
              <a:rPr lang="en-US" altLang="zh-TW" i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from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avg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b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instructor</a:t>
            </a:r>
            <a:b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group by </a:t>
            </a:r>
            <a:r>
              <a:rPr lang="en-US" altLang="zh-TW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 err="1">
                <a:ea typeface="新細明體" panose="02020500000000000000" pitchFamily="18" charset="-120"/>
              </a:rPr>
              <a:t>avg_salary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Another way to write above query</a:t>
            </a:r>
          </a:p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dirty="0">
                <a:ea typeface="新細明體" panose="02020500000000000000" pitchFamily="18" charset="-120"/>
              </a:rPr>
              <a:t>    select </a:t>
            </a:r>
            <a:r>
              <a:rPr lang="en-US" altLang="zh-TW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 err="1">
                <a:ea typeface="新細明體" panose="02020500000000000000" pitchFamily="18" charset="-120"/>
              </a:rPr>
              <a:t>avg_salary</a:t>
            </a:r>
            <a:br>
              <a:rPr lang="en-US" altLang="zh-TW" i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from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avg 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) </a:t>
            </a:r>
            <a:b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instructor</a:t>
            </a:r>
            <a:b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dirty="0">
                <a:solidFill>
                  <a:srgbClr val="00B0F0"/>
                </a:solidFill>
                <a:ea typeface="新細明體" panose="02020500000000000000" pitchFamily="18" charset="-120"/>
              </a:rPr>
              <a:t>group by </a:t>
            </a:r>
            <a:r>
              <a:rPr lang="en-US" altLang="zh-TW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ea typeface="新細明體" panose="02020500000000000000" pitchFamily="18" charset="-120"/>
              </a:rPr>
              <a:t> )</a:t>
            </a:r>
            <a:r>
              <a:rPr lang="en-US" altLang="zh-TW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dept_avg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avg_salary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dirty="0">
                <a:ea typeface="新細明體" panose="02020500000000000000" pitchFamily="18" charset="-120"/>
              </a:rPr>
              <a:t>    where </a:t>
            </a:r>
            <a:r>
              <a:rPr lang="en-US" altLang="zh-TW" i="1" dirty="0" err="1">
                <a:ea typeface="新細明體" panose="02020500000000000000" pitchFamily="18" charset="-120"/>
              </a:rPr>
              <a:t>avg_salary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With Clause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37500" cy="1817687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The </a:t>
            </a:r>
            <a:r>
              <a:rPr lang="en-US" altLang="zh-TW" sz="2000" b="1">
                <a:solidFill>
                  <a:srgbClr val="000099"/>
                </a:solidFill>
                <a:ea typeface="新細明體" panose="02020500000000000000" pitchFamily="18" charset="-120"/>
              </a:rPr>
              <a:t>with</a:t>
            </a:r>
            <a:r>
              <a:rPr lang="en-US" altLang="zh-TW" sz="2000">
                <a:ea typeface="新細明體" panose="02020500000000000000" pitchFamily="18" charset="-120"/>
              </a:rPr>
              <a:t> clause provides a way of defining a temporary relation whose definition is available only to the query in which the </a:t>
            </a:r>
            <a:r>
              <a:rPr lang="en-US" altLang="zh-TW" sz="2000" b="1">
                <a:ea typeface="新細明體" panose="02020500000000000000" pitchFamily="18" charset="-120"/>
              </a:rPr>
              <a:t>with</a:t>
            </a:r>
            <a:r>
              <a:rPr lang="en-US" altLang="zh-TW" sz="2000" b="1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clause occurs. 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Find all departments with the maximum budget </a:t>
            </a:r>
            <a:br>
              <a:rPr lang="en-US" altLang="zh-TW">
                <a:ea typeface="新細明體" panose="02020500000000000000" pitchFamily="18" charset="-120"/>
              </a:rPr>
            </a:b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    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46200" y="4070350"/>
            <a:ext cx="5883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ea typeface="新細明體" panose="02020500000000000000" pitchFamily="18" charset="-120"/>
              </a:rPr>
              <a:t>select </a:t>
            </a:r>
            <a:r>
              <a:rPr kumimoji="0" lang="en-US" altLang="zh-TW" i="1">
                <a:ea typeface="新細明體" panose="02020500000000000000" pitchFamily="18" charset="-120"/>
              </a:rPr>
              <a:t>budget</a:t>
            </a:r>
            <a:br>
              <a:rPr kumimoji="0" lang="en-US" altLang="zh-TW" i="1">
                <a:ea typeface="新細明體" panose="02020500000000000000" pitchFamily="18" charset="-120"/>
              </a:rPr>
            </a:br>
            <a:r>
              <a:rPr kumimoji="0" lang="en-US" altLang="zh-TW" i="1">
                <a:ea typeface="新細明體" panose="02020500000000000000" pitchFamily="18" charset="-120"/>
              </a:rPr>
              <a:t>     </a:t>
            </a:r>
            <a:r>
              <a:rPr kumimoji="0" lang="en-US" altLang="zh-TW" b="1">
                <a:ea typeface="新細明體" panose="02020500000000000000" pitchFamily="18" charset="-120"/>
              </a:rPr>
              <a:t>from </a:t>
            </a:r>
            <a:r>
              <a:rPr kumimoji="0" lang="en-US" altLang="zh-TW" i="1">
                <a:ea typeface="新細明體" panose="02020500000000000000" pitchFamily="18" charset="-120"/>
              </a:rPr>
              <a:t>department</a:t>
            </a:r>
            <a:r>
              <a:rPr kumimoji="0" lang="en-US" altLang="zh-TW">
                <a:ea typeface="新細明體" panose="02020500000000000000" pitchFamily="18" charset="-120"/>
              </a:rPr>
              <a:t>, </a:t>
            </a:r>
            <a:r>
              <a:rPr kumimoji="0" lang="en-US" altLang="zh-TW" i="1">
                <a:solidFill>
                  <a:srgbClr val="00B050"/>
                </a:solidFill>
                <a:ea typeface="新細明體" panose="02020500000000000000" pitchFamily="18" charset="-120"/>
              </a:rPr>
              <a:t>max_budget</a:t>
            </a:r>
            <a:br>
              <a:rPr kumimoji="0" lang="en-US" altLang="zh-TW" i="1">
                <a:ea typeface="新細明體" panose="02020500000000000000" pitchFamily="18" charset="-120"/>
              </a:rPr>
            </a:br>
            <a:r>
              <a:rPr kumimoji="0" lang="en-US" altLang="zh-TW" i="1">
                <a:ea typeface="新細明體" panose="02020500000000000000" pitchFamily="18" charset="-120"/>
              </a:rPr>
              <a:t>     </a:t>
            </a:r>
            <a:r>
              <a:rPr kumimoji="0" lang="en-US" altLang="zh-TW" b="1">
                <a:ea typeface="新細明體" panose="02020500000000000000" pitchFamily="18" charset="-120"/>
              </a:rPr>
              <a:t>where </a:t>
            </a:r>
            <a:r>
              <a:rPr kumimoji="0" lang="en-US" altLang="zh-TW" i="1">
                <a:ea typeface="新細明體" panose="02020500000000000000" pitchFamily="18" charset="-120"/>
              </a:rPr>
              <a:t>department</a:t>
            </a:r>
            <a:r>
              <a:rPr kumimoji="0" lang="en-US" altLang="zh-TW">
                <a:ea typeface="新細明體" panose="02020500000000000000" pitchFamily="18" charset="-120"/>
              </a:rPr>
              <a:t>.</a:t>
            </a:r>
            <a:r>
              <a:rPr kumimoji="0" lang="en-US" altLang="zh-TW" i="1">
                <a:ea typeface="新細明體" panose="02020500000000000000" pitchFamily="18" charset="-120"/>
              </a:rPr>
              <a:t>budget </a:t>
            </a:r>
            <a:r>
              <a:rPr kumimoji="0" lang="en-US" altLang="zh-TW">
                <a:ea typeface="新細明體" panose="02020500000000000000" pitchFamily="18" charset="-120"/>
              </a:rPr>
              <a:t>= </a:t>
            </a:r>
            <a:r>
              <a:rPr kumimoji="0" lang="en-US" altLang="zh-TW" i="1">
                <a:solidFill>
                  <a:srgbClr val="00B050"/>
                </a:solidFill>
                <a:ea typeface="新細明體" panose="02020500000000000000" pitchFamily="18" charset="-120"/>
              </a:rPr>
              <a:t>max_budget.value</a:t>
            </a:r>
            <a:r>
              <a:rPr kumimoji="0" lang="en-US" altLang="zh-TW">
                <a:ea typeface="新細明體" panose="02020500000000000000" pitchFamily="18" charset="-120"/>
              </a:rPr>
              <a:t>;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28738" y="3140075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with</a:t>
            </a:r>
            <a:r>
              <a:rPr kumimoji="0" lang="en-US" altLang="zh-TW" b="1">
                <a:ea typeface="新細明體" panose="02020500000000000000" pitchFamily="18" charset="-120"/>
              </a:rPr>
              <a:t> </a:t>
            </a:r>
            <a:r>
              <a:rPr kumimoji="0" lang="en-US" altLang="zh-TW" i="1">
                <a:solidFill>
                  <a:srgbClr val="00B050"/>
                </a:solidFill>
                <a:ea typeface="新細明體" panose="02020500000000000000" pitchFamily="18" charset="-120"/>
              </a:rPr>
              <a:t>max_budget </a:t>
            </a:r>
            <a:r>
              <a:rPr kumimoji="0" lang="en-US" altLang="zh-TW">
                <a:solidFill>
                  <a:srgbClr val="00B05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i="1">
                <a:solidFill>
                  <a:srgbClr val="00B050"/>
                </a:solidFill>
                <a:ea typeface="新細明體" panose="02020500000000000000" pitchFamily="18" charset="-120"/>
              </a:rPr>
              <a:t>value</a:t>
            </a:r>
            <a:r>
              <a:rPr kumimoji="0" lang="en-US" altLang="zh-TW">
                <a:solidFill>
                  <a:srgbClr val="00B050"/>
                </a:solidFill>
                <a:ea typeface="新細明體" panose="02020500000000000000" pitchFamily="18" charset="-120"/>
              </a:rPr>
              <a:t>) </a:t>
            </a:r>
            <a:r>
              <a:rPr kumimoji="0"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as</a:t>
            </a:r>
            <a:r>
              <a:rPr kumimoji="0" lang="en-US" altLang="zh-TW" b="1">
                <a:ea typeface="新細明體" panose="02020500000000000000" pitchFamily="18" charset="-120"/>
              </a:rPr>
              <a:t> </a:t>
            </a:r>
            <a:br>
              <a:rPr kumimoji="0" lang="en-US" altLang="zh-TW" b="1">
                <a:ea typeface="新細明體" panose="02020500000000000000" pitchFamily="18" charset="-120"/>
              </a:rPr>
            </a:br>
            <a:r>
              <a:rPr kumimoji="0" lang="en-US" altLang="zh-TW" b="1">
                <a:ea typeface="新細明體" panose="02020500000000000000" pitchFamily="18" charset="-120"/>
              </a:rPr>
              <a:t>             </a:t>
            </a:r>
            <a: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b="1">
                <a:solidFill>
                  <a:srgbClr val="00B0F0"/>
                </a:solidFill>
                <a:ea typeface="新細明體" panose="02020500000000000000" pitchFamily="18" charset="-120"/>
              </a:rPr>
              <a:t>select max</a:t>
            </a:r>
            <a: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i="1">
                <a:solidFill>
                  <a:srgbClr val="00B0F0"/>
                </a:solidFill>
                <a:ea typeface="新細明體" panose="02020500000000000000" pitchFamily="18" charset="-120"/>
              </a:rPr>
              <a:t>budget</a:t>
            </a:r>
            <a: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  <a:b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              </a:t>
            </a:r>
            <a:r>
              <a:rPr kumimoji="0" lang="en-US" altLang="zh-TW" b="1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kumimoji="0" lang="en-US" altLang="zh-TW" i="1">
                <a:solidFill>
                  <a:srgbClr val="00B0F0"/>
                </a:solidFill>
                <a:ea typeface="新細明體" panose="02020500000000000000" pitchFamily="18" charset="-120"/>
              </a:rPr>
              <a:t>department</a:t>
            </a:r>
            <a:r>
              <a:rPr kumimoji="0" lang="en-US" altLang="zh-TW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Complex Queries using With Clause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201738" y="2073275"/>
            <a:ext cx="765968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with </a:t>
            </a:r>
            <a:r>
              <a:rPr kumimoji="0" lang="en-US" altLang="zh-TW" sz="2000" i="1">
                <a:solidFill>
                  <a:srgbClr val="00B050"/>
                </a:solidFill>
                <a:ea typeface="新細明體" panose="02020500000000000000" pitchFamily="18" charset="-120"/>
              </a:rPr>
              <a:t>dept _total </a:t>
            </a:r>
            <a:r>
              <a:rPr kumimoji="0" lang="en-US" altLang="zh-TW" sz="2000">
                <a:solidFill>
                  <a:srgbClr val="00B05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solidFill>
                  <a:srgbClr val="00B050"/>
                </a:solidFill>
                <a:ea typeface="新細明體" panose="02020500000000000000" pitchFamily="18" charset="-120"/>
              </a:rPr>
              <a:t>dept_name</a:t>
            </a:r>
            <a:r>
              <a:rPr kumimoji="0" lang="en-US" altLang="zh-TW" sz="2000">
                <a:solidFill>
                  <a:srgbClr val="00B05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B050"/>
                </a:solidFill>
                <a:ea typeface="新細明體" panose="02020500000000000000" pitchFamily="18" charset="-120"/>
              </a:rPr>
              <a:t>value</a:t>
            </a:r>
            <a:r>
              <a:rPr kumimoji="0" lang="en-US" altLang="zh-TW" sz="2000">
                <a:solidFill>
                  <a:srgbClr val="00B050"/>
                </a:solidFill>
                <a:ea typeface="新細明體" panose="02020500000000000000" pitchFamily="18" charset="-120"/>
              </a:rPr>
              <a:t>) </a:t>
            </a:r>
            <a:r>
              <a:rPr kumimoji="0"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ea typeface="新細明體" panose="02020500000000000000" pitchFamily="18" charset="-120"/>
              </a:rPr>
              <a:t>        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sum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salary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         from </a:t>
            </a:r>
            <a:r>
              <a:rPr kumimoji="0"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         group by </a:t>
            </a:r>
            <a:r>
              <a:rPr kumimoji="0"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dept_name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solidFill>
                  <a:srgbClr val="7030A0"/>
                </a:solidFill>
                <a:ea typeface="新細明體" panose="02020500000000000000" pitchFamily="18" charset="-120"/>
              </a:rPr>
              <a:t>dept_total_avg</a:t>
            </a:r>
            <a:r>
              <a:rPr kumimoji="0" lang="en-US" altLang="zh-TW" sz="2000">
                <a:solidFill>
                  <a:srgbClr val="7030A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solidFill>
                  <a:srgbClr val="7030A0"/>
                </a:solidFill>
                <a:ea typeface="新細明體" panose="02020500000000000000" pitchFamily="18" charset="-120"/>
              </a:rPr>
              <a:t>value</a:t>
            </a:r>
            <a:r>
              <a:rPr kumimoji="0" lang="en-US" altLang="zh-TW" sz="2000">
                <a:solidFill>
                  <a:srgbClr val="7030A0"/>
                </a:solidFill>
                <a:ea typeface="新細明體" panose="02020500000000000000" pitchFamily="18" charset="-120"/>
              </a:rPr>
              <a:t>) </a:t>
            </a:r>
            <a:r>
              <a:rPr kumimoji="0"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       (</a:t>
            </a: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select avg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value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        from </a:t>
            </a:r>
            <a:r>
              <a:rPr kumimoji="0" lang="en-US" altLang="zh-TW" sz="2000" i="1">
                <a:solidFill>
                  <a:srgbClr val="00B050"/>
                </a:solidFill>
                <a:ea typeface="新細明體" panose="02020500000000000000" pitchFamily="18" charset="-120"/>
              </a:rPr>
              <a:t>dept_total</a:t>
            </a:r>
            <a:r>
              <a:rPr kumimoji="0"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000">
              <a:solidFill>
                <a:srgbClr val="00B0F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solidFill>
                  <a:srgbClr val="00B050"/>
                </a:solidFill>
                <a:ea typeface="新細明體" panose="02020500000000000000" pitchFamily="18" charset="-120"/>
              </a:rPr>
              <a:t>dept_total</a:t>
            </a:r>
            <a:r>
              <a:rPr kumimoji="0" lang="en-US" altLang="zh-TW" sz="2000"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7030A0"/>
                </a:solidFill>
                <a:ea typeface="新細明體" panose="02020500000000000000" pitchFamily="18" charset="-120"/>
              </a:rPr>
              <a:t>dept_total_avg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dept_total.value </a:t>
            </a:r>
            <a:r>
              <a:rPr kumimoji="0" lang="en-US" altLang="zh-TW" sz="2000">
                <a:ea typeface="新細明體" panose="02020500000000000000" pitchFamily="18" charset="-120"/>
              </a:rPr>
              <a:t>&gt;=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dept_total_avg.value</a:t>
            </a:r>
            <a:r>
              <a:rPr kumimoji="0" lang="en-US" altLang="zh-TW" sz="2000">
                <a:ea typeface="新細明體" panose="02020500000000000000" pitchFamily="18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95363" y="1114425"/>
            <a:ext cx="7661275" cy="4903788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sections that had the maximum enrollment in Autumn 2009.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Modification of the Database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363663"/>
            <a:ext cx="7747000" cy="3768725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Deletion</a:t>
            </a:r>
            <a:r>
              <a:rPr lang="en-US" altLang="zh-TW" sz="2000">
                <a:ea typeface="新細明體" panose="02020500000000000000" pitchFamily="18" charset="-120"/>
              </a:rPr>
              <a:t> of tuples from a given relation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zh-TW" sz="20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Insertion</a:t>
            </a:r>
            <a:r>
              <a:rPr lang="en-US" altLang="zh-TW" sz="2000">
                <a:ea typeface="新細明體" panose="02020500000000000000" pitchFamily="18" charset="-120"/>
              </a:rPr>
              <a:t>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Updating</a:t>
            </a:r>
            <a:r>
              <a:rPr lang="en-US" altLang="zh-TW" sz="2000">
                <a:ea typeface="新細明體" panose="02020500000000000000" pitchFamily="18" charset="-120"/>
              </a:rPr>
              <a:t> of values in some tuples in a given relation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Deletion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delete from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r>
              <a:rPr lang="en-US" altLang="zh-TW" sz="20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Delete all instructors from the Finance department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          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      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delete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from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where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ea typeface="新細明體" panose="02020500000000000000" pitchFamily="18" charset="-120"/>
              </a:rPr>
              <a:t>= ’Finance’;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Deletion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Delete all tuples in the </a:t>
            </a:r>
            <a:r>
              <a:rPr lang="en-US" altLang="zh-TW" sz="2000" i="1">
                <a:ea typeface="新細明體" panose="02020500000000000000" pitchFamily="18" charset="-120"/>
              </a:rPr>
              <a:t>instructor </a:t>
            </a:r>
            <a:r>
              <a:rPr lang="en-US" altLang="zh-TW" sz="2000">
                <a:ea typeface="新細明體" panose="02020500000000000000" pitchFamily="18" charset="-120"/>
              </a:rPr>
              <a:t>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 b="1">
                <a:ea typeface="新細明體" panose="02020500000000000000" pitchFamily="18" charset="-120"/>
              </a:rPr>
              <a:t>		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 b="1">
                <a:ea typeface="新細明體" panose="02020500000000000000" pitchFamily="18" charset="-120"/>
              </a:rPr>
              <a:t>       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delete from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where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dept name </a:t>
            </a:r>
            <a:r>
              <a:rPr lang="en-US" altLang="zh-TW" sz="2000" b="1">
                <a:ea typeface="新細明體" panose="02020500000000000000" pitchFamily="18" charset="-120"/>
              </a:rPr>
              <a:t>in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ea typeface="新細明體" panose="02020500000000000000" pitchFamily="18" charset="-120"/>
              </a:rPr>
              <a:t>dept name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                                           </a:t>
            </a:r>
            <a:r>
              <a:rPr lang="en-US" altLang="zh-TW" sz="2000" b="1">
                <a:ea typeface="新細明體" panose="02020500000000000000" pitchFamily="18" charset="-120"/>
              </a:rPr>
              <a:t>from </a:t>
            </a:r>
            <a:r>
              <a:rPr lang="en-US" altLang="zh-TW" sz="2000" i="1">
                <a:ea typeface="新細明體" panose="02020500000000000000" pitchFamily="18" charset="-120"/>
              </a:rPr>
              <a:t>department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                                           </a:t>
            </a:r>
            <a:r>
              <a:rPr lang="en-US" altLang="zh-TW" sz="2000" b="1">
                <a:ea typeface="新細明體" panose="02020500000000000000" pitchFamily="18" charset="-120"/>
              </a:rPr>
              <a:t>where </a:t>
            </a:r>
            <a:r>
              <a:rPr lang="en-US" altLang="zh-TW" sz="2000" i="1">
                <a:ea typeface="新細明體" panose="02020500000000000000" pitchFamily="18" charset="-120"/>
              </a:rPr>
              <a:t>building </a:t>
            </a:r>
            <a:r>
              <a:rPr lang="en-US" altLang="zh-TW" sz="2000">
                <a:ea typeface="新細明體" panose="02020500000000000000" pitchFamily="18" charset="-120"/>
              </a:rPr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Deletion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Delete all instructors whose salary is less than the average salary of instructors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1139825" y="2160588"/>
            <a:ext cx="7415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delete from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where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</a:rPr>
              <a:t>&lt; (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select avg </a:t>
            </a:r>
            <a:r>
              <a:rPr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instructor</a:t>
            </a:r>
            <a:r>
              <a:rPr lang="en-US" altLang="zh-TW" sz="200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57200" y="3416300"/>
            <a:ext cx="8221663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TW">
                <a:ea typeface="新細明體" panose="02020500000000000000" pitchFamily="18" charset="-120"/>
              </a:rPr>
              <a:t>Problem:  as we delete tuples from deposit, the average salary changes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>
                <a:ea typeface="新細明體" panose="02020500000000000000" pitchFamily="18" charset="-120"/>
              </a:rPr>
              <a:t>Solution used in SQL:</a:t>
            </a: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1.   First, compute </a:t>
            </a:r>
            <a:r>
              <a:rPr lang="en-US" altLang="zh-TW" b="1">
                <a:ea typeface="新細明體" panose="02020500000000000000" pitchFamily="18" charset="-120"/>
              </a:rPr>
              <a:t>avg</a:t>
            </a:r>
            <a:r>
              <a:rPr lang="en-US" altLang="zh-TW">
                <a:ea typeface="新細明體" panose="02020500000000000000" pitchFamily="18" charset="-120"/>
              </a:rPr>
              <a:t> salary and find all tuples to delete</a:t>
            </a: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lvl="1"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2.   Next, delete all tuples found above (without recomputing </a:t>
            </a:r>
            <a:r>
              <a:rPr lang="en-US" altLang="zh-TW" b="1">
                <a:ea typeface="新細明體" panose="02020500000000000000" pitchFamily="18" charset="-120"/>
              </a:rPr>
              <a:t>avg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build="allAtOnce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Insertion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Add a new tuple to </a:t>
            </a: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b="1">
                <a:ea typeface="新細明體" panose="02020500000000000000" pitchFamily="18" charset="-120"/>
              </a:rPr>
              <a:t>	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insert into </a:t>
            </a: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values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or equivalently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 sz="40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insert into </a:t>
            </a:r>
            <a:r>
              <a:rPr lang="en-US" altLang="zh-TW" sz="2000" i="1">
                <a:ea typeface="新細明體" panose="02020500000000000000" pitchFamily="18" charset="-120"/>
              </a:rPr>
              <a:t>course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title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values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Add a new tuple to </a:t>
            </a:r>
            <a:r>
              <a:rPr lang="en-US" altLang="zh-TW" sz="2000" i="1">
                <a:ea typeface="新細明體" panose="02020500000000000000" pitchFamily="18" charset="-120"/>
              </a:rPr>
              <a:t>student </a:t>
            </a:r>
            <a:r>
              <a:rPr lang="en-US" altLang="zh-TW" sz="2000">
                <a:ea typeface="新細明體" panose="02020500000000000000" pitchFamily="18" charset="-120"/>
              </a:rPr>
              <a:t>with </a:t>
            </a:r>
            <a:r>
              <a:rPr lang="en-US" altLang="zh-TW" sz="2000" i="1">
                <a:ea typeface="新細明體" panose="02020500000000000000" pitchFamily="18" charset="-120"/>
              </a:rPr>
              <a:t>tot_creds </a:t>
            </a:r>
            <a:r>
              <a:rPr lang="en-US" altLang="zh-TW" sz="2000">
                <a:ea typeface="新細明體" panose="02020500000000000000" pitchFamily="18" charset="-120"/>
              </a:rPr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b="1">
                <a:ea typeface="新細明體" panose="02020500000000000000" pitchFamily="18" charset="-120"/>
              </a:rPr>
              <a:t>	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insert into </a:t>
            </a:r>
            <a:r>
              <a:rPr lang="en-US" altLang="zh-TW" sz="2000" i="1">
                <a:ea typeface="新細明體" panose="02020500000000000000" pitchFamily="18" charset="-120"/>
              </a:rPr>
              <a:t>student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values </a:t>
            </a:r>
            <a:r>
              <a:rPr lang="en-US" altLang="zh-TW" sz="2000">
                <a:ea typeface="新細明體" panose="02020500000000000000" pitchFamily="18" charset="-120"/>
              </a:rPr>
              <a:t>(’3003’, ’Green’, ’Finance’, </a:t>
            </a:r>
            <a:r>
              <a:rPr lang="en-US" altLang="zh-TW" sz="2000" i="1">
                <a:ea typeface="新細明體" panose="02020500000000000000" pitchFamily="18" charset="-120"/>
              </a:rPr>
              <a:t>null</a:t>
            </a:r>
            <a:r>
              <a:rPr lang="en-US" altLang="zh-TW" sz="2000">
                <a:ea typeface="新細明體" panose="02020500000000000000" pitchFamily="18" charset="-120"/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Correlation Variables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 altLang="zh-TW" sz="2000" dirty="0">
                <a:ea typeface="新細明體" charset="-120"/>
              </a:rPr>
              <a:t>“Find all courses taught in both the Fall 2009 semester and in the Spring 2010 semester”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1" dirty="0">
                <a:ea typeface="新細明體" charset="-120"/>
              </a:rPr>
              <a:t>	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1" dirty="0">
                <a:ea typeface="新細明體" charset="-120"/>
              </a:rPr>
              <a:t>        select </a:t>
            </a:r>
            <a:r>
              <a:rPr lang="en-US" altLang="zh-TW" i="1" dirty="0" err="1">
                <a:ea typeface="新細明體" charset="-120"/>
              </a:rPr>
              <a:t>course_id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</a:t>
            </a: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section </a:t>
            </a:r>
            <a:r>
              <a:rPr lang="en-US" altLang="zh-TW" b="1" dirty="0"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</a:t>
            </a: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S.</a:t>
            </a:r>
            <a:r>
              <a:rPr lang="en-US" altLang="zh-TW" i="1" dirty="0" err="1">
                <a:ea typeface="新細明體" charset="-120"/>
              </a:rPr>
              <a:t>semester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= ’Fall’ </a:t>
            </a:r>
            <a:r>
              <a:rPr lang="en-US" altLang="zh-TW" b="1" dirty="0"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S.</a:t>
            </a:r>
            <a:r>
              <a:rPr lang="en-US" altLang="zh-TW" i="1" dirty="0" err="1">
                <a:ea typeface="新細明體" charset="-120"/>
              </a:rPr>
              <a:t>year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= 2009 </a:t>
            </a:r>
            <a:r>
              <a:rPr lang="en-US" altLang="zh-TW" b="1" dirty="0">
                <a:ea typeface="新細明體" charset="-120"/>
              </a:rPr>
              <a:t>and 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             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 exists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*</a:t>
            </a:r>
            <a:b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section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00B050"/>
                </a:solidFill>
                <a:ea typeface="新細明體" charset="-120"/>
              </a:rPr>
              <a:t>T</a:t>
            </a:r>
            <a:b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i="1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.semester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= ’Spring’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i="1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.year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= 2010 </a:t>
            </a:r>
            <a:b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                                      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T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=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accent3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);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altLang="zh-TW" b="1" dirty="0">
              <a:solidFill>
                <a:srgbClr val="000099"/>
              </a:solidFill>
              <a:ea typeface="新細明體" charset="-120"/>
            </a:endParaRPr>
          </a:p>
          <a:p>
            <a:pPr>
              <a:buFont typeface="Monotype Sorts" pitchFamily="2" charset="2"/>
              <a:buChar char="n"/>
              <a:defRPr/>
            </a:pPr>
            <a:r>
              <a:rPr lang="en-US" altLang="zh-TW" b="1" dirty="0">
                <a:solidFill>
                  <a:srgbClr val="000099"/>
                </a:solidFill>
                <a:ea typeface="新細明體" charset="-120"/>
              </a:rPr>
              <a:t>Correlated </a:t>
            </a:r>
            <a:r>
              <a:rPr lang="en-US" altLang="zh-TW" b="1" dirty="0" err="1">
                <a:solidFill>
                  <a:srgbClr val="000099"/>
                </a:solidFill>
                <a:ea typeface="新細明體" charset="-120"/>
              </a:rPr>
              <a:t>subquery</a:t>
            </a:r>
            <a:endParaRPr lang="en-US" altLang="zh-TW" b="1" dirty="0">
              <a:solidFill>
                <a:srgbClr val="000099"/>
              </a:solidFill>
              <a:ea typeface="新細明體" charset="-120"/>
            </a:endParaRPr>
          </a:p>
          <a:p>
            <a:pPr>
              <a:buFont typeface="Monotype Sorts" pitchFamily="2" charset="2"/>
              <a:buChar char="n"/>
              <a:defRPr/>
            </a:pPr>
            <a:r>
              <a:rPr lang="en-US" altLang="zh-TW" b="1" dirty="0">
                <a:solidFill>
                  <a:srgbClr val="000099"/>
                </a:solidFill>
                <a:ea typeface="新細明體" charset="-120"/>
              </a:rPr>
              <a:t>Correlation name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b="1" dirty="0">
                <a:solidFill>
                  <a:srgbClr val="000099"/>
                </a:solidFill>
                <a:ea typeface="新細明體" charset="-120"/>
              </a:rPr>
              <a:t>correlation variable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17132" y="3063999"/>
            <a:ext cx="5007668" cy="112522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Insertion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Add all instructors to the </a:t>
            </a:r>
            <a:r>
              <a:rPr lang="en-US" altLang="zh-TW" sz="2000" i="1">
                <a:ea typeface="新細明體" panose="02020500000000000000" pitchFamily="18" charset="-120"/>
              </a:rPr>
              <a:t>student</a:t>
            </a:r>
            <a:r>
              <a:rPr lang="en-US" altLang="zh-TW" sz="2000">
                <a:ea typeface="新細明體" panose="02020500000000000000" pitchFamily="18" charset="-120"/>
              </a:rPr>
              <a:t> relation with tot_creds set to 0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ea typeface="新細明體" panose="02020500000000000000" pitchFamily="18" charset="-120"/>
              </a:rPr>
              <a:t>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insert into </a:t>
            </a:r>
            <a:r>
              <a:rPr lang="en-US" altLang="zh-TW" sz="2000" i="1">
                <a:ea typeface="新細明體" panose="02020500000000000000" pitchFamily="18" charset="-120"/>
              </a:rPr>
              <a:t>student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ID, name, dept_name, 0</a:t>
            </a:r>
            <a:b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  instructor</a:t>
            </a:r>
          </a:p>
          <a:p>
            <a:pPr>
              <a:tabLst>
                <a:tab pos="908050" algn="l"/>
              </a:tabLst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tabLst>
                <a:tab pos="908050" algn="l"/>
              </a:tabLst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tabLst>
                <a:tab pos="90805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The </a:t>
            </a:r>
            <a:r>
              <a:rPr lang="en-US" altLang="zh-TW" sz="2000" b="1">
                <a:ea typeface="新細明體" panose="02020500000000000000" pitchFamily="18" charset="-120"/>
              </a:rPr>
              <a:t>select from where</a:t>
            </a:r>
            <a:r>
              <a:rPr lang="en-US" altLang="zh-TW" sz="2000">
                <a:ea typeface="新細明體" panose="02020500000000000000" pitchFamily="18" charset="-120"/>
              </a:rPr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     Otherwise queries like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       	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insert into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table</a:t>
            </a:r>
            <a:r>
              <a:rPr lang="en-US" altLang="zh-TW" sz="2000">
                <a:ea typeface="新細明體" panose="02020500000000000000" pitchFamily="18" charset="-120"/>
              </a:rPr>
              <a:t>1 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select</a:t>
            </a:r>
            <a:r>
              <a:rPr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 * </a:t>
            </a:r>
            <a:r>
              <a:rPr lang="en-US" altLang="zh-TW" sz="2000" b="1">
                <a:solidFill>
                  <a:srgbClr val="00B0F0"/>
                </a:solidFill>
                <a:ea typeface="新細明體" panose="02020500000000000000" pitchFamily="18" charset="-120"/>
              </a:rPr>
              <a:t>from</a:t>
            </a:r>
            <a:r>
              <a:rPr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solidFill>
                  <a:srgbClr val="00B0F0"/>
                </a:solidFill>
                <a:ea typeface="新細明體" panose="02020500000000000000" pitchFamily="18" charset="-120"/>
              </a:rPr>
              <a:t>table</a:t>
            </a:r>
            <a:r>
              <a:rPr lang="en-US" altLang="zh-TW" sz="2000">
                <a:solidFill>
                  <a:srgbClr val="00B0F0"/>
                </a:solidFill>
                <a:ea typeface="新細明體" panose="02020500000000000000" pitchFamily="18" charset="-120"/>
              </a:rPr>
              <a:t>1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       </a:t>
            </a:r>
            <a:r>
              <a:rPr lang="en-US" altLang="zh-TW" sz="2000">
                <a:ea typeface="新細明體" panose="02020500000000000000" pitchFamily="18" charset="-120"/>
              </a:rPr>
              <a:t>would cause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Updates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Increase salaries of instructors whose salary is over $100,000 by 3%, and all others receive a 5% raise</a:t>
            </a:r>
          </a:p>
          <a:p>
            <a:pPr lvl="1">
              <a:tabLst>
                <a:tab pos="23368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Write two </a:t>
            </a:r>
            <a:r>
              <a:rPr lang="en-US" altLang="zh-TW" sz="2000" b="1">
                <a:ea typeface="新細明體" panose="02020500000000000000" pitchFamily="18" charset="-120"/>
              </a:rPr>
              <a:t>update </a:t>
            </a:r>
            <a:r>
              <a:rPr lang="en-US" altLang="zh-TW" sz="2000">
                <a:ea typeface="新細明體" panose="02020500000000000000" pitchFamily="18" charset="-120"/>
              </a:rPr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update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b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set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* 1.03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where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&gt; 100000;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update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b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set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* 1.05</a:t>
            </a:r>
            <a:b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where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&lt;= 100000;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Can be done better using the 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case 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Case Statement for Conditional Updates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4738"/>
            <a:ext cx="8177212" cy="4903787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Same query as before but with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case statement</a:t>
            </a: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	 </a:t>
            </a:r>
          </a:p>
          <a:p>
            <a:pPr>
              <a:buFont typeface="Monotype Sorts" charset="2"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update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br>
              <a:rPr lang="en-US" altLang="zh-TW" sz="2000" i="1">
                <a:ea typeface="新細明體" panose="02020500000000000000" pitchFamily="18" charset="-120"/>
              </a:rPr>
            </a:br>
            <a:r>
              <a:rPr lang="en-US" altLang="zh-TW" sz="2000" i="1">
                <a:ea typeface="新細明體" panose="02020500000000000000" pitchFamily="18" charset="-120"/>
              </a:rPr>
              <a:t>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set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</a:rPr>
              <a:t>= </a:t>
            </a:r>
            <a:r>
              <a:rPr lang="en-US" altLang="zh-TW" sz="2000" b="1">
                <a:ea typeface="新細明體" panose="02020500000000000000" pitchFamily="18" charset="-120"/>
              </a:rPr>
              <a:t>case</a:t>
            </a:r>
            <a:br>
              <a:rPr lang="en-US" altLang="zh-TW" sz="2000" b="1">
                <a:ea typeface="新細明體" panose="02020500000000000000" pitchFamily="18" charset="-120"/>
              </a:rPr>
            </a:br>
            <a:r>
              <a:rPr lang="en-US" altLang="zh-TW" sz="2000" b="1">
                <a:ea typeface="新細明體" panose="02020500000000000000" pitchFamily="18" charset="-120"/>
              </a:rPr>
              <a:t>                  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when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</a:rPr>
              <a:t>&lt;= 100000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then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</a:rPr>
              <a:t>* 1.05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       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else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salary </a:t>
            </a:r>
            <a:r>
              <a:rPr lang="en-US" altLang="zh-TW" sz="2000">
                <a:ea typeface="新細明體" panose="02020500000000000000" pitchFamily="18" charset="-120"/>
              </a:rPr>
              <a:t>* 1.03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       </a:t>
            </a:r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endParaRPr lang="en-US" altLang="zh-TW" sz="200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Updates with Scalar Subqueries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err="1">
                <a:ea typeface="新細明體" panose="02020500000000000000" pitchFamily="18" charset="-120"/>
              </a:rPr>
              <a:t>Recompute</a:t>
            </a:r>
            <a:r>
              <a:rPr lang="en-US" altLang="zh-TW" sz="2000" dirty="0">
                <a:ea typeface="新細明體" panose="02020500000000000000" pitchFamily="18" charset="-120"/>
              </a:rPr>
              <a:t> and update </a:t>
            </a:r>
            <a:r>
              <a:rPr lang="en-US" altLang="zh-TW" sz="2000" dirty="0" err="1">
                <a:ea typeface="新細明體" panose="02020500000000000000" pitchFamily="18" charset="-120"/>
              </a:rPr>
              <a:t>tot_creds</a:t>
            </a:r>
            <a:r>
              <a:rPr lang="en-US" altLang="zh-TW" sz="2000" dirty="0">
                <a:ea typeface="新細明體" panose="02020500000000000000" pitchFamily="18" charset="-120"/>
              </a:rPr>
              <a:t> value for all students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      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update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student </a:t>
            </a:r>
            <a:r>
              <a:rPr lang="en-US" altLang="zh-TW" sz="2000" i="1" dirty="0">
                <a:solidFill>
                  <a:srgbClr val="00B05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br>
              <a:rPr lang="en-US" altLang="zh-TW" sz="2000" i="1" dirty="0">
                <a:ea typeface="新細明體" panose="02020500000000000000" pitchFamily="18" charset="-120"/>
              </a:rPr>
            </a:br>
            <a:r>
              <a:rPr lang="en-US" altLang="zh-TW" sz="2000" i="1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set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tot_cred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= (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select sum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takes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course</a:t>
            </a:r>
            <a:b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ID=</a:t>
            </a:r>
            <a:r>
              <a:rPr lang="en-US" altLang="zh-TW" sz="2000" i="1" dirty="0">
                <a:solidFill>
                  <a:srgbClr val="00B05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and </a:t>
            </a:r>
            <a:b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           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&lt;&gt; ’F’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and</a:t>
            </a:r>
            <a:b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           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is not null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above query will set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tot_creds</a:t>
            </a:r>
            <a:r>
              <a:rPr lang="en-US" altLang="zh-TW" sz="2000" dirty="0">
                <a:ea typeface="新細明體" panose="02020500000000000000" pitchFamily="18" charset="-120"/>
              </a:rPr>
              <a:t> to null for students who have not taken any course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08962" y="1848255"/>
            <a:ext cx="3746315" cy="156615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Updates with Scalar Subqueries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084263"/>
            <a:ext cx="8196262" cy="4440237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Instead of </a:t>
            </a:r>
            <a:r>
              <a:rPr lang="en-US" altLang="zh-TW" sz="2000" b="1" dirty="0">
                <a:ea typeface="新細明體" panose="02020500000000000000" pitchFamily="18" charset="-120"/>
              </a:rPr>
              <a:t>sum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credits</a:t>
            </a:r>
            <a:r>
              <a:rPr lang="en-US" altLang="zh-TW" sz="2000" dirty="0">
                <a:ea typeface="新細明體" panose="02020500000000000000" pitchFamily="18" charset="-120"/>
              </a:rPr>
              <a:t>), use:</a:t>
            </a:r>
          </a:p>
          <a:p>
            <a:pPr>
              <a:buFont typeface="Monotype Sorts" charset="2"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       </a:t>
            </a:r>
          </a:p>
          <a:p>
            <a:pPr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>
                <a:ea typeface="新細明體" panose="02020500000000000000" pitchFamily="18" charset="-120"/>
              </a:rPr>
              <a:t>update </a:t>
            </a:r>
            <a:r>
              <a:rPr lang="en-US" altLang="zh-TW" sz="2000" i="1" dirty="0">
                <a:ea typeface="新細明體" panose="02020500000000000000" pitchFamily="18" charset="-120"/>
              </a:rPr>
              <a:t>student </a:t>
            </a:r>
            <a:r>
              <a:rPr lang="en-US" altLang="zh-TW" sz="2000" i="1" dirty="0">
                <a:solidFill>
                  <a:srgbClr val="00B05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br>
              <a:rPr lang="en-US" altLang="zh-TW" sz="2000" i="1" dirty="0">
                <a:ea typeface="新細明體" panose="02020500000000000000" pitchFamily="18" charset="-120"/>
              </a:rPr>
            </a:br>
            <a:r>
              <a:rPr lang="en-US" altLang="zh-TW" sz="2000" i="1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set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tot_cred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= (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select case </a:t>
            </a:r>
            <a:b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         when sum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is not null </a:t>
            </a:r>
          </a:p>
          <a:p>
            <a:pPr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                        then sum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credits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        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else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b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        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end </a:t>
            </a:r>
            <a:b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takes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course</a:t>
            </a:r>
            <a:b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ID=</a:t>
            </a:r>
            <a:r>
              <a:rPr lang="en-US" altLang="zh-TW" sz="2000" i="1" dirty="0">
                <a:solidFill>
                  <a:srgbClr val="00B05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ID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and </a:t>
            </a:r>
            <a:b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           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&lt;&gt; ’F’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and</a:t>
            </a:r>
            <a:b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                                         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takes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>
                <a:solidFill>
                  <a:srgbClr val="00B0F0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is not null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                  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Increase the salary of each instructor in the Comp. Sci. department by 10%.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Delete all courses that have never been offered (that is, do not occur in the </a:t>
            </a:r>
            <a:r>
              <a:rPr lang="en-US" altLang="zh-TW" sz="2000" i="1">
                <a:ea typeface="新細明體" panose="02020500000000000000" pitchFamily="18" charset="-120"/>
              </a:rPr>
              <a:t>section relation).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Insert every student whose </a:t>
            </a:r>
            <a:r>
              <a:rPr lang="en-US" altLang="zh-TW" sz="2000" i="1">
                <a:ea typeface="新細明體" panose="02020500000000000000" pitchFamily="18" charset="-120"/>
              </a:rPr>
              <a:t>tot_cred attribute is greater than 100 as an </a:t>
            </a:r>
            <a:r>
              <a:rPr lang="en-US" altLang="zh-TW" sz="2000">
                <a:ea typeface="新細明體" panose="02020500000000000000" pitchFamily="18" charset="-120"/>
              </a:rPr>
              <a:t>instructor in the same department, with a salary of $10,000.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Schema Diagram for University Database</a:t>
            </a:r>
          </a:p>
        </p:txBody>
      </p:sp>
      <p:pic>
        <p:nvPicPr>
          <p:cNvPr id="28675" name="Picture 3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14D12B-0BFA-462E-B4B9-2FF6EC8D0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97C50DC-F0AC-4A12-A3C2-B5C41C243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1.p11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Example of Set-Difference</a:t>
            </a:r>
          </a:p>
        </p:txBody>
      </p:sp>
      <p:pic>
        <p:nvPicPr>
          <p:cNvPr id="5123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700088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777875" y="365125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section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5125" name="矩形 6"/>
          <p:cNvSpPr>
            <a:spLocks noChangeArrowheads="1"/>
          </p:cNvSpPr>
          <p:nvPr/>
        </p:nvSpPr>
        <p:spPr bwMode="auto">
          <a:xfrm>
            <a:off x="673100" y="4291978"/>
            <a:ext cx="75152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i="1" dirty="0" err="1">
                <a:ea typeface="新細明體" panose="02020500000000000000" pitchFamily="18" charset="-120"/>
              </a:rPr>
              <a:t>course_id</a:t>
            </a:r>
            <a:br>
              <a:rPr kumimoji="0" lang="en-US" altLang="zh-TW" i="1" dirty="0">
                <a:ea typeface="新細明體" panose="02020500000000000000" pitchFamily="18" charset="-120"/>
              </a:rPr>
            </a:br>
            <a:r>
              <a:rPr kumimoji="0" lang="en-US" altLang="zh-TW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i="1" dirty="0">
                <a:ea typeface="新細明體" panose="02020500000000000000" pitchFamily="18" charset="-120"/>
              </a:rPr>
              <a:t>section </a:t>
            </a:r>
            <a:r>
              <a:rPr kumimoji="0" lang="en-US" altLang="zh-TW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br>
              <a:rPr kumimoji="0" lang="en-US" altLang="zh-TW" i="1" dirty="0">
                <a:ea typeface="新細明體" panose="02020500000000000000" pitchFamily="18" charset="-120"/>
              </a:rPr>
            </a:br>
            <a:r>
              <a:rPr kumimoji="0" lang="en-US" altLang="zh-TW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S.</a:t>
            </a:r>
            <a:r>
              <a:rPr kumimoji="0" lang="en-US" altLang="zh-TW" i="1" dirty="0" err="1">
                <a:ea typeface="新細明體" panose="02020500000000000000" pitchFamily="18" charset="-120"/>
              </a:rPr>
              <a:t>semester</a:t>
            </a:r>
            <a:r>
              <a:rPr kumimoji="0" lang="en-US" altLang="zh-TW" i="1" dirty="0">
                <a:ea typeface="新細明體" panose="02020500000000000000" pitchFamily="18" charset="-120"/>
              </a:rPr>
              <a:t> </a:t>
            </a:r>
            <a:r>
              <a:rPr kumimoji="0" lang="en-US" altLang="zh-TW" dirty="0">
                <a:ea typeface="新細明體" panose="02020500000000000000" pitchFamily="18" charset="-120"/>
              </a:rPr>
              <a:t>= ’Fall’ </a:t>
            </a:r>
            <a:r>
              <a:rPr kumimoji="0" lang="en-US" altLang="zh-TW" b="1" dirty="0">
                <a:ea typeface="新細明體" panose="02020500000000000000" pitchFamily="18" charset="-120"/>
              </a:rPr>
              <a:t>and </a:t>
            </a:r>
            <a:r>
              <a:rPr kumimoji="0"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S.</a:t>
            </a:r>
            <a:r>
              <a:rPr kumimoji="0" lang="en-US" altLang="zh-TW" i="1" dirty="0" err="1">
                <a:ea typeface="新細明體" panose="02020500000000000000" pitchFamily="18" charset="-120"/>
              </a:rPr>
              <a:t>year</a:t>
            </a:r>
            <a:r>
              <a:rPr kumimoji="0" lang="en-US" altLang="zh-TW" i="1" dirty="0">
                <a:ea typeface="新細明體" panose="02020500000000000000" pitchFamily="18" charset="-120"/>
              </a:rPr>
              <a:t> </a:t>
            </a:r>
            <a:r>
              <a:rPr kumimoji="0" lang="en-US" altLang="zh-TW" dirty="0">
                <a:ea typeface="新細明體" panose="02020500000000000000" pitchFamily="18" charset="-120"/>
              </a:rPr>
              <a:t>= 2009 </a:t>
            </a:r>
            <a:r>
              <a:rPr kumimoji="0" lang="en-US" altLang="zh-TW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b="1" dirty="0">
                <a:ea typeface="新細明體" panose="02020500000000000000" pitchFamily="18" charset="-120"/>
              </a:rPr>
            </a:br>
            <a:r>
              <a:rPr kumimoji="0" lang="en-US" altLang="zh-TW" b="1" dirty="0">
                <a:ea typeface="新細明體" panose="02020500000000000000" pitchFamily="18" charset="-120"/>
              </a:rPr>
              <a:t>               exists </a:t>
            </a:r>
            <a:r>
              <a:rPr kumimoji="0" lang="en-US" altLang="zh-TW" dirty="0">
                <a:ea typeface="新細明體" panose="02020500000000000000" pitchFamily="18" charset="-120"/>
              </a:rPr>
              <a:t>(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  <a:t>*</a:t>
            </a:r>
            <a:b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</a:br>
            <a: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  <a:t>                            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from </a:t>
            </a:r>
            <a: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  <a:t>section 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as </a:t>
            </a:r>
            <a:r>
              <a:rPr kumimoji="0"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T</a:t>
            </a:r>
            <a:b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</a:br>
            <a: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  <a:t>                            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where </a:t>
            </a:r>
            <a:r>
              <a:rPr kumimoji="0"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T</a:t>
            </a:r>
            <a:r>
              <a:rPr kumimoji="0" lang="en-US" altLang="zh-TW" i="1" dirty="0" err="1">
                <a:solidFill>
                  <a:srgbClr val="0095F1"/>
                </a:solidFill>
                <a:ea typeface="新細明體" panose="02020500000000000000" pitchFamily="18" charset="-120"/>
              </a:rPr>
              <a:t>.semester</a:t>
            </a:r>
            <a: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  <a:t>= ’Spring’ 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T</a:t>
            </a:r>
            <a:r>
              <a:rPr kumimoji="0" lang="en-US" altLang="zh-TW" i="1" dirty="0" err="1">
                <a:solidFill>
                  <a:srgbClr val="0095F1"/>
                </a:solidFill>
                <a:ea typeface="新細明體" panose="02020500000000000000" pitchFamily="18" charset="-120"/>
              </a:rPr>
              <a:t>.year</a:t>
            </a:r>
            <a: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  <a:t>= 2010 </a:t>
            </a:r>
            <a:b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</a:br>
            <a:r>
              <a:rPr kumimoji="0" lang="en-US" altLang="zh-TW" dirty="0">
                <a:solidFill>
                  <a:srgbClr val="0095F1"/>
                </a:solidFill>
                <a:ea typeface="新細明體" panose="02020500000000000000" pitchFamily="18" charset="-120"/>
              </a:rPr>
              <a:t>                                        </a:t>
            </a:r>
            <a:r>
              <a:rPr kumimoji="0" lang="en-US" altLang="zh-TW" b="1" dirty="0">
                <a:solidFill>
                  <a:srgbClr val="0095F1"/>
                </a:solidFill>
                <a:ea typeface="新細明體" panose="02020500000000000000" pitchFamily="18" charset="-120"/>
              </a:rPr>
              <a:t>and </a:t>
            </a:r>
            <a:r>
              <a:rPr kumimoji="0" lang="en-US" altLang="zh-TW" i="1" dirty="0" err="1">
                <a:solidFill>
                  <a:srgbClr val="0095F1"/>
                </a:solidFill>
                <a:ea typeface="新細明體" panose="02020500000000000000" pitchFamily="18" charset="-120"/>
              </a:rPr>
              <a:t>T.course_id</a:t>
            </a:r>
            <a: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  <a:t>=</a:t>
            </a:r>
            <a:r>
              <a:rPr kumimoji="0" lang="en-US" altLang="zh-TW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kumimoji="0" lang="en-US" altLang="zh-TW" dirty="0" err="1">
                <a:solidFill>
                  <a:srgbClr val="0095F1"/>
                </a:solidFill>
                <a:ea typeface="新細明體" panose="02020500000000000000" pitchFamily="18" charset="-120"/>
              </a:rPr>
              <a:t>.</a:t>
            </a:r>
            <a:r>
              <a:rPr kumimoji="0" lang="en-US" altLang="zh-TW" i="1" dirty="0" err="1">
                <a:solidFill>
                  <a:srgbClr val="0095F1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i="1" dirty="0">
                <a:solidFill>
                  <a:srgbClr val="0095F1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dirty="0">
                <a:ea typeface="新細明體" panose="02020500000000000000" pitchFamily="18" charset="-120"/>
              </a:rPr>
              <a:t>);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29475" y="3171825"/>
          <a:ext cx="1514475" cy="736613"/>
        </p:xfrm>
        <a:graphic>
          <a:graphicData uri="http://schemas.openxmlformats.org/drawingml/2006/table">
            <a:tbl>
              <a:tblPr/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course_id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CS-101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12713" y="90646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S</a:t>
            </a:r>
            <a:endParaRPr kumimoji="0"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" name="群組 15"/>
          <p:cNvGrpSpPr>
            <a:grpSpLocks/>
          </p:cNvGrpSpPr>
          <p:nvPr/>
        </p:nvGrpSpPr>
        <p:grpSpPr bwMode="auto">
          <a:xfrm>
            <a:off x="6426200" y="931863"/>
            <a:ext cx="431800" cy="369887"/>
            <a:chOff x="6685472" y="940278"/>
            <a:chExt cx="431320" cy="369332"/>
          </a:xfrm>
        </p:grpSpPr>
        <p:sp>
          <p:nvSpPr>
            <p:cNvPr id="5141" name="文字方塊 9"/>
            <p:cNvSpPr txBox="1">
              <a:spLocks noChangeArrowheads="1"/>
            </p:cNvSpPr>
            <p:nvPr/>
          </p:nvSpPr>
          <p:spPr bwMode="auto">
            <a:xfrm>
              <a:off x="6863752" y="940278"/>
              <a:ext cx="253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solidFill>
                    <a:srgbClr val="00B050"/>
                  </a:solidFill>
                  <a:ea typeface="新細明體" panose="02020500000000000000" pitchFamily="18" charset="-120"/>
                  <a:sym typeface="Symbol" panose="05050102010706020507" pitchFamily="18" charset="2"/>
                </a:rPr>
                <a:t>T</a:t>
              </a:r>
              <a:endParaRPr kumimoji="0" lang="zh-TW" altLang="en-US">
                <a:solidFill>
                  <a:srgbClr val="00B050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5142" name="直線單箭頭接點 13"/>
            <p:cNvCxnSpPr>
              <a:cxnSpLocks noChangeShapeType="1"/>
            </p:cNvCxnSpPr>
            <p:nvPr/>
          </p:nvCxnSpPr>
          <p:spPr bwMode="auto">
            <a:xfrm flipH="1">
              <a:off x="6685472" y="1130060"/>
              <a:ext cx="250166" cy="0"/>
            </a:xfrm>
            <a:prstGeom prst="straightConnector1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5079188" y="5973490"/>
            <a:ext cx="12223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BIO-101</a:t>
            </a:r>
            <a:endParaRPr kumimoji="0"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127000" y="1101725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S</a:t>
            </a:r>
            <a:endParaRPr kumimoji="0"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5067281" y="5973491"/>
            <a:ext cx="1246187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BIO-301</a:t>
            </a:r>
            <a:endParaRPr kumimoji="0"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106363" y="1339850"/>
            <a:ext cx="566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S</a:t>
            </a:r>
            <a:endParaRPr kumimoji="0"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5068074" y="5963791"/>
            <a:ext cx="1244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CS-101</a:t>
            </a:r>
            <a:endParaRPr kumimoji="0"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88950" y="1636713"/>
            <a:ext cx="6187694" cy="2066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56E-17 L -0.00087 0.428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1.11111E-6 0.4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00104 0.0868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7" grpId="0" animBg="1"/>
      <p:bldP spid="19" grpId="0"/>
      <p:bldP spid="19" grpId="1"/>
      <p:bldP spid="20" grpId="0" animBg="1"/>
      <p:bldP spid="21" grpId="0"/>
      <p:bldP spid="2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Not Exists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Find all students who have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taken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all </a:t>
            </a:r>
            <a:r>
              <a:rPr lang="en-US" altLang="zh-TW" sz="2000" dirty="0">
                <a:solidFill>
                  <a:srgbClr val="00B050"/>
                </a:solidFill>
                <a:ea typeface="新細明體" panose="02020500000000000000" pitchFamily="18" charset="-120"/>
              </a:rPr>
              <a:t>courses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ea typeface="新細明體" panose="02020500000000000000" pitchFamily="18" charset="-120"/>
              </a:rPr>
              <a:t>offered in the Biology department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96875" y="1995488"/>
            <a:ext cx="75660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select distinct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from </a:t>
            </a:r>
            <a:r>
              <a:rPr lang="en-US" altLang="zh-TW" i="1" dirty="0">
                <a:ea typeface="新細明體" panose="02020500000000000000" pitchFamily="18" charset="-120"/>
              </a:rPr>
              <a:t>student </a:t>
            </a:r>
            <a:r>
              <a:rPr lang="en-US" altLang="zh-TW" b="1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where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not exists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77963" y="5348288"/>
            <a:ext cx="375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  Note that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</a:rPr>
              <a:t> –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i="1" dirty="0">
                <a:ea typeface="新細明體" panose="02020500000000000000" pitchFamily="18" charset="-120"/>
              </a:rPr>
              <a:t> = Ø 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  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 </a:t>
            </a:r>
            <a:r>
              <a:rPr lang="en-US" altLang="zh-TW" i="1" dirty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6410325" y="2482850"/>
            <a:ext cx="214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courses offered in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Biology</a:t>
            </a:r>
            <a:endParaRPr kumimoji="0"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5075" y="334803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courses a particular </a:t>
            </a:r>
          </a:p>
          <a:p>
            <a:pPr>
              <a:defRPr/>
            </a:pP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student </a:t>
            </a:r>
            <a:r>
              <a:rPr kumimoji="1" lang="en-US" altLang="zh-TW" dirty="0">
                <a:solidFill>
                  <a:srgbClr val="FF9900"/>
                </a:solidFill>
                <a:ea typeface="新細明體" charset="-120"/>
              </a:rPr>
              <a:t>S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took</a:t>
            </a:r>
          </a:p>
        </p:txBody>
      </p:sp>
      <p:sp>
        <p:nvSpPr>
          <p:cNvPr id="6152" name="橢圓 7"/>
          <p:cNvSpPr>
            <a:spLocks noChangeArrowheads="1"/>
          </p:cNvSpPr>
          <p:nvPr/>
        </p:nvSpPr>
        <p:spPr bwMode="auto">
          <a:xfrm>
            <a:off x="6237288" y="2225675"/>
            <a:ext cx="2570162" cy="11207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6153" name="橢圓 8"/>
          <p:cNvSpPr>
            <a:spLocks noChangeArrowheads="1"/>
          </p:cNvSpPr>
          <p:nvPr/>
        </p:nvSpPr>
        <p:spPr bwMode="auto">
          <a:xfrm>
            <a:off x="6011863" y="2052638"/>
            <a:ext cx="3011487" cy="24336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416175" y="2570163"/>
            <a:ext cx="3562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course_id</a:t>
            </a:r>
            <a:endParaRPr lang="en-US" altLang="zh-TW" i="1" dirty="0">
              <a:solidFill>
                <a:srgbClr val="00B05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 from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 where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= ’Biology’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432050" y="3725863"/>
            <a:ext cx="23129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dirty="0" err="1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 err="1">
                <a:solidFill>
                  <a:srgbClr val="0090E5"/>
                </a:solidFill>
                <a:ea typeface="新細明體" panose="02020500000000000000" pitchFamily="18" charset="-120"/>
              </a:rPr>
              <a:t>course_id</a:t>
            </a:r>
            <a:endParaRPr lang="en-US" altLang="zh-TW" i="1" dirty="0">
              <a:solidFill>
                <a:srgbClr val="0090E5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  from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takes </a:t>
            </a: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  where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ID 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)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503488" y="3416300"/>
            <a:ext cx="241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46600" y="4287838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);</a:t>
            </a: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52575" y="5726113"/>
            <a:ext cx="4579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 Note: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Cannot write this query using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all</a:t>
            </a:r>
            <a:endParaRPr kumimoji="0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  <p:bldP spid="27653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Not Exists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78885" y="677050"/>
            <a:ext cx="75660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select distinct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from </a:t>
            </a:r>
            <a:r>
              <a:rPr lang="en-US" altLang="zh-TW" i="1" dirty="0">
                <a:ea typeface="新細明體" panose="02020500000000000000" pitchFamily="18" charset="-120"/>
              </a:rPr>
              <a:t>student </a:t>
            </a:r>
            <a:r>
              <a:rPr lang="en-US" altLang="zh-TW" b="1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where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not exists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20212" y="1216284"/>
            <a:ext cx="3562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course_id</a:t>
            </a:r>
            <a:endParaRPr lang="en-US" altLang="zh-TW" i="1" dirty="0">
              <a:solidFill>
                <a:srgbClr val="00B05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 from 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B050"/>
                </a:solidFill>
                <a:ea typeface="新細明體" panose="02020500000000000000" pitchFamily="18" charset="-120"/>
              </a:rPr>
              <a:t> where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= ’Biology’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82562" y="2106316"/>
            <a:ext cx="23129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dirty="0" err="1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dirty="0" err="1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 err="1">
                <a:solidFill>
                  <a:srgbClr val="0090E5"/>
                </a:solidFill>
                <a:ea typeface="新細明體" panose="02020500000000000000" pitchFamily="18" charset="-120"/>
              </a:rPr>
              <a:t>course_id</a:t>
            </a:r>
            <a:endParaRPr lang="en-US" altLang="zh-TW" i="1" dirty="0">
              <a:solidFill>
                <a:srgbClr val="0090E5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  from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takes </a:t>
            </a: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0090E5"/>
                </a:solidFill>
                <a:ea typeface="新細明體" panose="02020500000000000000" pitchFamily="18" charset="-120"/>
              </a:rPr>
              <a:t>  where 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ID 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solidFill>
                  <a:srgbClr val="FF99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i="1" dirty="0">
                <a:solidFill>
                  <a:srgbClr val="0090E5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solidFill>
                  <a:srgbClr val="0090E5"/>
                </a:solidFill>
                <a:ea typeface="新細明體" panose="02020500000000000000" pitchFamily="18" charset="-120"/>
              </a:rPr>
              <a:t>)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51822" y="1800206"/>
            <a:ext cx="241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  <a:ea typeface="新細明體" panose="02020500000000000000" pitchFamily="18" charset="-120"/>
              </a:rPr>
              <a:t>course_id</a:t>
            </a:r>
            <a:r>
              <a:rPr lang="en-US" altLang="zh-TW" i="1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kumimoji="0"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8" name="Picture 3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8"/>
          <a:stretch/>
        </p:blipFill>
        <p:spPr bwMode="auto">
          <a:xfrm>
            <a:off x="474849" y="3258972"/>
            <a:ext cx="4690725" cy="64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42"/>
          <a:stretch/>
        </p:blipFill>
        <p:spPr>
          <a:xfrm>
            <a:off x="474849" y="4073559"/>
            <a:ext cx="4691159" cy="280625"/>
          </a:xfrm>
          <a:noFill/>
        </p:spPr>
      </p:pic>
      <p:pic>
        <p:nvPicPr>
          <p:cNvPr id="10" name="Picture 3" descr="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82736" r="-191" b="-229"/>
          <a:stretch/>
        </p:blipFill>
        <p:spPr bwMode="auto">
          <a:xfrm>
            <a:off x="474415" y="4370203"/>
            <a:ext cx="4691159" cy="68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2734"/>
              </p:ext>
            </p:extLst>
          </p:nvPr>
        </p:nvGraphicFramePr>
        <p:xfrm>
          <a:off x="478245" y="2257285"/>
          <a:ext cx="3355420" cy="88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55">
                  <a:extLst>
                    <a:ext uri="{9D8B030D-6E8A-4147-A177-3AD203B41FA5}">
                      <a16:colId xmlns:a16="http://schemas.microsoft.com/office/drawing/2014/main" val="3765311336"/>
                    </a:ext>
                  </a:extLst>
                </a:gridCol>
                <a:gridCol w="716120">
                  <a:extLst>
                    <a:ext uri="{9D8B030D-6E8A-4147-A177-3AD203B41FA5}">
                      <a16:colId xmlns:a16="http://schemas.microsoft.com/office/drawing/2014/main" val="2996832215"/>
                    </a:ext>
                  </a:extLst>
                </a:gridCol>
                <a:gridCol w="961590">
                  <a:extLst>
                    <a:ext uri="{9D8B030D-6E8A-4147-A177-3AD203B41FA5}">
                      <a16:colId xmlns:a16="http://schemas.microsoft.com/office/drawing/2014/main" val="3848037843"/>
                    </a:ext>
                  </a:extLst>
                </a:gridCol>
                <a:gridCol w="838855">
                  <a:extLst>
                    <a:ext uri="{9D8B030D-6E8A-4147-A177-3AD203B41FA5}">
                      <a16:colId xmlns:a16="http://schemas.microsoft.com/office/drawing/2014/main" val="915138806"/>
                    </a:ext>
                  </a:extLst>
                </a:gridCol>
              </a:tblGrid>
              <a:tr h="281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dept_name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tot_cred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74464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98765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Comp. CS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72139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98988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Biology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49807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13415" y="2499724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C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S</a:t>
            </a:r>
            <a:endParaRPr kumimoji="0" lang="zh-TW" altLang="en-US" dirty="0">
              <a:solidFill>
                <a:srgbClr val="FFC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74415" y="4370203"/>
            <a:ext cx="4691159" cy="32938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4416" y="3532391"/>
            <a:ext cx="836934" cy="38944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solidFill>
                <a:srgbClr val="00B050"/>
              </a:solidFill>
              <a:ea typeface="新細明體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113415" y="2792561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C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S</a:t>
            </a:r>
            <a:endParaRPr kumimoji="0" lang="zh-TW" altLang="en-US" dirty="0">
              <a:solidFill>
                <a:srgbClr val="FFC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415" y="4703177"/>
            <a:ext cx="4691159" cy="32938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28251"/>
              </p:ext>
            </p:extLst>
          </p:nvPr>
        </p:nvGraphicFramePr>
        <p:xfrm>
          <a:off x="5984081" y="3701636"/>
          <a:ext cx="1554975" cy="58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55">
                  <a:extLst>
                    <a:ext uri="{9D8B030D-6E8A-4147-A177-3AD203B41FA5}">
                      <a16:colId xmlns:a16="http://schemas.microsoft.com/office/drawing/2014/main" val="3765311336"/>
                    </a:ext>
                  </a:extLst>
                </a:gridCol>
                <a:gridCol w="716120">
                  <a:extLst>
                    <a:ext uri="{9D8B030D-6E8A-4147-A177-3AD203B41FA5}">
                      <a16:colId xmlns:a16="http://schemas.microsoft.com/office/drawing/2014/main" val="2996832215"/>
                    </a:ext>
                  </a:extLst>
                </a:gridCol>
              </a:tblGrid>
              <a:tr h="281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74464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98988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49807"/>
                  </a:ext>
                </a:extLst>
              </a:tr>
            </a:tbl>
          </a:graphicData>
        </a:graphic>
      </p:graphicFrame>
      <p:sp>
        <p:nvSpPr>
          <p:cNvPr id="19" name="向右箭號 18"/>
          <p:cNvSpPr>
            <a:spLocks noChangeArrowheads="1"/>
          </p:cNvSpPr>
          <p:nvPr/>
        </p:nvSpPr>
        <p:spPr bwMode="auto">
          <a:xfrm>
            <a:off x="5362679" y="3831940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2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16" grpId="0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7915275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Find the IDs of all instructors who didn’t teach any course (use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 subqueries </a:t>
            </a:r>
            <a:r>
              <a:rPr lang="en-US" altLang="zh-TW" sz="2400"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 not exist</a:t>
            </a:r>
            <a:r>
              <a:rPr lang="en-US" altLang="zh-TW" sz="2400">
                <a:ea typeface="新細明體" panose="02020500000000000000" pitchFamily="18" charset="-120"/>
              </a:rPr>
              <a:t>).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Test for Absence of Duplicate Tuples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7"/>
            <a:ext cx="7891462" cy="4354107"/>
          </a:xfrm>
        </p:spPr>
        <p:txBody>
          <a:bodyPr/>
          <a:lstStyle/>
          <a:p>
            <a:pPr>
              <a:buFont typeface="Monotype Sorts" pitchFamily="2" charset="2"/>
              <a:buChar char="n"/>
              <a:tabLst>
                <a:tab pos="803275" algn="l"/>
                <a:tab pos="1547813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b="1" dirty="0">
                <a:solidFill>
                  <a:srgbClr val="000099"/>
                </a:solidFill>
                <a:ea typeface="新細明體" charset="-120"/>
              </a:rPr>
              <a:t>unique</a:t>
            </a:r>
            <a:r>
              <a:rPr lang="en-US" altLang="zh-TW" sz="2000" dirty="0">
                <a:ea typeface="新細明體" charset="-120"/>
              </a:rPr>
              <a:t> construct tests whether a </a:t>
            </a:r>
            <a:r>
              <a:rPr lang="en-US" altLang="zh-TW" sz="2000" dirty="0" err="1">
                <a:ea typeface="新細明體" charset="-120"/>
              </a:rPr>
              <a:t>subquery</a:t>
            </a:r>
            <a:r>
              <a:rPr lang="en-US" altLang="zh-TW" sz="2000" dirty="0">
                <a:ea typeface="新細明體" charset="-120"/>
              </a:rPr>
              <a:t> has any duplicate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in its result.</a:t>
            </a:r>
          </a:p>
          <a:p>
            <a:pPr lvl="1">
              <a:buFont typeface="Monotype Sorts" pitchFamily="2" charset="2"/>
              <a:buChar char="l"/>
              <a:tabLst>
                <a:tab pos="803275" algn="l"/>
                <a:tab pos="1547813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If duplicate: evaluates to False</a:t>
            </a:r>
          </a:p>
          <a:p>
            <a:pPr lvl="1">
              <a:buFont typeface="Monotype Sorts" pitchFamily="2" charset="2"/>
              <a:buChar char="l"/>
              <a:tabLst>
                <a:tab pos="803275" algn="l"/>
                <a:tab pos="1547813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b="1" dirty="0">
                <a:solidFill>
                  <a:srgbClr val="000099"/>
                </a:solidFill>
                <a:ea typeface="新細明體" charset="-120"/>
              </a:rPr>
              <a:t>unique</a:t>
            </a:r>
            <a:r>
              <a:rPr lang="en-US" altLang="zh-TW" sz="2000" dirty="0">
                <a:ea typeface="新細明體" charset="-120"/>
              </a:rPr>
              <a:t> construct evaluates to True on an empty set.</a:t>
            </a:r>
          </a:p>
          <a:p>
            <a:pPr>
              <a:buFont typeface="Monotype Sorts" pitchFamily="2" charset="2"/>
              <a:buChar char="n"/>
              <a:tabLst>
                <a:tab pos="803275" algn="l"/>
                <a:tab pos="1547813" algn="l"/>
              </a:tabLst>
              <a:defRPr/>
            </a:pPr>
            <a:endParaRPr lang="en-US" altLang="zh-TW" sz="2000" dirty="0">
              <a:ea typeface="新細明體" charset="-120"/>
            </a:endParaRPr>
          </a:p>
          <a:p>
            <a:pPr>
              <a:buFont typeface="Monotype Sorts" pitchFamily="2" charset="2"/>
              <a:buChar char="n"/>
              <a:tabLst>
                <a:tab pos="803275" algn="l"/>
                <a:tab pos="1547813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Find all course ids that were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offered</a:t>
            </a:r>
            <a:r>
              <a:rPr lang="en-US" altLang="zh-TW" sz="2000" dirty="0">
                <a:ea typeface="新細明體" charset="-120"/>
              </a:rPr>
              <a:t> only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once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altLang="zh-TW" b="1" dirty="0">
                <a:ea typeface="新細明體" charset="-120"/>
              </a:rPr>
              <a:t>    select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ea typeface="新細明體" charset="-120"/>
              </a:rPr>
              <a:t>.</a:t>
            </a:r>
            <a:r>
              <a:rPr lang="en-US" altLang="zh-TW" i="1" dirty="0" err="1">
                <a:ea typeface="新細明體" charset="-120"/>
              </a:rPr>
              <a:t>course_id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course </a:t>
            </a:r>
            <a:r>
              <a:rPr lang="en-US" altLang="zh-TW" b="1" dirty="0"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00B050"/>
                </a:solidFill>
                <a:ea typeface="新細明體" charset="-120"/>
              </a:rPr>
              <a:t>T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unique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section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as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=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year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= 2009)</a:t>
            </a:r>
            <a:r>
              <a:rPr lang="en-US" altLang="zh-TW" dirty="0">
                <a:ea typeface="新細明體" charset="-120"/>
              </a:rPr>
              <a:t>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131140" y="4065948"/>
            <a:ext cx="3629583" cy="112522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Test for Absence of Duplicate Tuples</a:t>
            </a:r>
            <a:endParaRPr lang="zh-TW" altLang="en-US" dirty="0"/>
          </a:p>
        </p:txBody>
      </p:sp>
      <p:pic>
        <p:nvPicPr>
          <p:cNvPr id="4" name="Picture 4" descr="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1"/>
          <a:stretch/>
        </p:blipFill>
        <p:spPr bwMode="auto">
          <a:xfrm>
            <a:off x="3553164" y="2815993"/>
            <a:ext cx="2896275" cy="31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8749" y="928418"/>
            <a:ext cx="7052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altLang="zh-TW" b="1" dirty="0"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ea typeface="新細明體" charset="-120"/>
              </a:rPr>
              <a:t>.</a:t>
            </a:r>
            <a:r>
              <a:rPr lang="en-US" altLang="zh-TW" i="1" dirty="0" err="1">
                <a:ea typeface="新細明體" charset="-120"/>
              </a:rPr>
              <a:t>course_id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course </a:t>
            </a:r>
            <a:r>
              <a:rPr lang="en-US" altLang="zh-TW" b="1" dirty="0"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00B050"/>
                </a:solidFill>
                <a:ea typeface="新細明體" charset="-120"/>
              </a:rPr>
              <a:t>T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unique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section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as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=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year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= 2009)</a:t>
            </a:r>
            <a:r>
              <a:rPr lang="en-US" altLang="zh-TW" dirty="0">
                <a:ea typeface="新細明體" charset="-120"/>
              </a:rPr>
              <a:t>;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553164" y="3073941"/>
            <a:ext cx="2896275" cy="17509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pic>
        <p:nvPicPr>
          <p:cNvPr id="7" name="Picture 3" descr="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3"/>
          <a:stretch/>
        </p:blipFill>
        <p:spPr bwMode="auto">
          <a:xfrm>
            <a:off x="375731" y="2791509"/>
            <a:ext cx="2970584" cy="294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0" y="2977340"/>
            <a:ext cx="553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C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T</a:t>
            </a:r>
            <a:endParaRPr kumimoji="0" lang="zh-TW" altLang="en-US" dirty="0">
              <a:solidFill>
                <a:srgbClr val="FFC000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0" y="3571467"/>
            <a:ext cx="553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C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T</a:t>
            </a:r>
            <a:endParaRPr kumimoji="0" lang="zh-TW" altLang="en-US" dirty="0">
              <a:solidFill>
                <a:srgbClr val="FFC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49922" y="3469532"/>
            <a:ext cx="2896275" cy="17509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0" y="3755617"/>
            <a:ext cx="553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>
                <a:solidFill>
                  <a:srgbClr val="FFC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T</a:t>
            </a:r>
            <a:endParaRPr kumimoji="0" lang="zh-TW" altLang="en-US" dirty="0">
              <a:solidFill>
                <a:srgbClr val="FFC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56406" y="3852217"/>
            <a:ext cx="2896275" cy="35985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08024"/>
              </p:ext>
            </p:extLst>
          </p:nvPr>
        </p:nvGraphicFramePr>
        <p:xfrm>
          <a:off x="7598873" y="3253738"/>
          <a:ext cx="838855" cy="178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55">
                  <a:extLst>
                    <a:ext uri="{9D8B030D-6E8A-4147-A177-3AD203B41FA5}">
                      <a16:colId xmlns:a16="http://schemas.microsoft.com/office/drawing/2014/main" val="3765311336"/>
                    </a:ext>
                  </a:extLst>
                </a:gridCol>
              </a:tblGrid>
              <a:tr h="281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zh-TW" altLang="en-US" sz="1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74464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BIO-101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49807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CS-101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24273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CS-347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32337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EE-181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09649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PHY-101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95313"/>
                  </a:ext>
                </a:extLst>
              </a:tr>
            </a:tbl>
          </a:graphicData>
        </a:graphic>
      </p:graphicFrame>
      <p:sp>
        <p:nvSpPr>
          <p:cNvPr id="14" name="向右箭號 13"/>
          <p:cNvSpPr>
            <a:spLocks noChangeArrowheads="1"/>
          </p:cNvSpPr>
          <p:nvPr/>
        </p:nvSpPr>
        <p:spPr bwMode="auto">
          <a:xfrm>
            <a:off x="6919105" y="3987518"/>
            <a:ext cx="423863" cy="322263"/>
          </a:xfrm>
          <a:prstGeom prst="rightArrow">
            <a:avLst>
              <a:gd name="adj1" fmla="val 50000"/>
              <a:gd name="adj2" fmla="val 501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83267" y="1513863"/>
            <a:ext cx="3629583" cy="112522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8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 for Absence of Duplicate Tuples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545012"/>
          </a:xfrm>
        </p:spPr>
        <p:txBody>
          <a:bodyPr/>
          <a:lstStyle/>
          <a:p>
            <a:pPr>
              <a:buFont typeface="Monotype Sorts" pitchFamily="2" charset="2"/>
              <a:buChar char="n"/>
              <a:tabLst>
                <a:tab pos="803275" algn="l"/>
                <a:tab pos="1547813" algn="l"/>
              </a:tabLst>
              <a:defRPr/>
            </a:pPr>
            <a:r>
              <a:rPr lang="en-US" altLang="zh-TW" sz="2000" dirty="0">
                <a:ea typeface="新細明體" charset="-120"/>
              </a:rPr>
              <a:t>Find all course</a:t>
            </a:r>
            <a:r>
              <a:rPr lang="zh-TW" altLang="en-US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titles that were offered only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once </a:t>
            </a:r>
            <a:r>
              <a:rPr lang="en-US" altLang="zh-TW" sz="2000" dirty="0">
                <a:ea typeface="新細明體" charset="-120"/>
              </a:rPr>
              <a:t>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altLang="zh-TW" b="1" dirty="0">
                <a:ea typeface="新細明體" charset="-120"/>
              </a:rPr>
              <a:t>    select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ea typeface="新細明體" charset="-120"/>
              </a:rPr>
              <a:t>.</a:t>
            </a:r>
            <a:r>
              <a:rPr lang="en-US" altLang="zh-TW" i="1" dirty="0" err="1">
                <a:ea typeface="新細明體" charset="-120"/>
              </a:rPr>
              <a:t>course_id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course </a:t>
            </a:r>
            <a:r>
              <a:rPr lang="en-US" altLang="zh-TW" b="1" dirty="0"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00B050"/>
                </a:solidFill>
                <a:ea typeface="新細明體" charset="-120"/>
              </a:rPr>
              <a:t>T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unique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section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as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=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year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= 2009)</a:t>
            </a:r>
            <a:r>
              <a:rPr lang="en-US" altLang="zh-TW" dirty="0">
                <a:ea typeface="新細明體" charset="-120"/>
              </a:rPr>
              <a:t>;</a:t>
            </a:r>
            <a:r>
              <a:rPr lang="en-US" altLang="zh-TW" b="1" dirty="0">
                <a:ea typeface="新細明體" charset="-120"/>
              </a:rPr>
              <a:t>    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endParaRPr lang="en-US" altLang="zh-TW" b="1" dirty="0">
              <a:ea typeface="新細明體" charset="-120"/>
            </a:endParaRP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altLang="zh-TW" b="1" dirty="0">
                <a:ea typeface="新細明體" charset="-120"/>
              </a:rPr>
              <a:t>    select 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ea typeface="新細明體" charset="-120"/>
              </a:rPr>
              <a:t>.</a:t>
            </a:r>
            <a:r>
              <a:rPr lang="en-US" altLang="zh-TW" i="1" dirty="0" err="1">
                <a:ea typeface="新細明體" charset="-120"/>
              </a:rPr>
              <a:t>course_id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from </a:t>
            </a:r>
            <a:r>
              <a:rPr lang="en-US" altLang="zh-TW" i="1" dirty="0">
                <a:ea typeface="新細明體" charset="-120"/>
              </a:rPr>
              <a:t>course </a:t>
            </a:r>
            <a:r>
              <a:rPr lang="en-US" altLang="zh-TW" b="1" dirty="0">
                <a:ea typeface="新細明體" charset="-120"/>
              </a:rPr>
              <a:t>as </a:t>
            </a:r>
            <a:r>
              <a:rPr lang="en-US" altLang="zh-TW" i="1" dirty="0">
                <a:solidFill>
                  <a:srgbClr val="00B050"/>
                </a:solidFill>
                <a:ea typeface="新細明體" charset="-120"/>
              </a:rPr>
              <a:t>T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where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1 =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count(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)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from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section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as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where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=</a:t>
            </a:r>
            <a:r>
              <a:rPr lang="en-US" altLang="zh-TW" i="1" dirty="0" err="1">
                <a:solidFill>
                  <a:srgbClr val="00B050"/>
                </a:solidFill>
                <a:ea typeface="新細明體" charset="-120"/>
              </a:rPr>
              <a:t>T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course_id</a:t>
            </a:r>
            <a:b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</a:b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                             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and 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R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.</a:t>
            </a:r>
            <a:r>
              <a:rPr lang="en-US" altLang="zh-TW" i="1" dirty="0" err="1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year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= 2009)</a:t>
            </a:r>
            <a:r>
              <a:rPr lang="en-US" altLang="zh-TW" dirty="0">
                <a:ea typeface="新細明體" charset="-120"/>
              </a:rPr>
              <a:t>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742034" y="4231319"/>
            <a:ext cx="3629583" cy="1125229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21385</TotalTime>
  <Words>1981</Words>
  <Application>Microsoft Office PowerPoint</Application>
  <PresentationFormat>如螢幕大小 (4:3)</PresentationFormat>
  <Paragraphs>242</Paragraphs>
  <Slides>29</Slides>
  <Notes>20</Notes>
  <HiddenSlides>0</HiddenSlides>
  <MMClips>0</MMClips>
  <ScaleCrop>false</ScaleCrop>
  <HeadingPairs>
    <vt:vector size="10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  <vt:variant>
        <vt:lpstr>自訂放映</vt:lpstr>
      </vt:variant>
      <vt:variant>
        <vt:i4>1</vt:i4>
      </vt:variant>
    </vt:vector>
  </HeadingPairs>
  <TitlesOfParts>
    <vt:vector size="40" baseType="lpstr">
      <vt:lpstr>Monotype Sorts</vt:lpstr>
      <vt:lpstr>新細明體</vt:lpstr>
      <vt:lpstr>Century Gothic</vt:lpstr>
      <vt:lpstr>Helvetica</vt:lpstr>
      <vt:lpstr>Symbol</vt:lpstr>
      <vt:lpstr>Times New Roman</vt:lpstr>
      <vt:lpstr>Webdings</vt:lpstr>
      <vt:lpstr>Wingdings</vt:lpstr>
      <vt:lpstr>2_db-5-grey</vt:lpstr>
      <vt:lpstr>Clip</vt:lpstr>
      <vt:lpstr>Test for Empty Relations</vt:lpstr>
      <vt:lpstr>Correlation Variables</vt:lpstr>
      <vt:lpstr>Example of Set-Difference</vt:lpstr>
      <vt:lpstr>Not Exists</vt:lpstr>
      <vt:lpstr>Not Exists</vt:lpstr>
      <vt:lpstr>Practice Time</vt:lpstr>
      <vt:lpstr>Test for Absence of Duplicate Tuples</vt:lpstr>
      <vt:lpstr>Test for Absence of Duplicate Tuples</vt:lpstr>
      <vt:lpstr>Test for Absence of Duplicate Tuples</vt:lpstr>
      <vt:lpstr>Subqueries in the Form Clause</vt:lpstr>
      <vt:lpstr>Subqueries in the Form Clause</vt:lpstr>
      <vt:lpstr>With Clause</vt:lpstr>
      <vt:lpstr>Complex Queries using With Clause</vt:lpstr>
      <vt:lpstr>Practice Time</vt:lpstr>
      <vt:lpstr>Modification of the Database</vt:lpstr>
      <vt:lpstr>Deletion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Updates with Scalar Subqueries</vt:lpstr>
      <vt:lpstr>Practice Time</vt:lpstr>
      <vt:lpstr>Practice Time</vt:lpstr>
      <vt:lpstr>Practice Time</vt:lpstr>
      <vt:lpstr>Schema Diagram for University Database</vt:lpstr>
      <vt:lpstr>問題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395</cp:revision>
  <cp:lastPrinted>2005-01-10T21:51:57Z</cp:lastPrinted>
  <dcterms:created xsi:type="dcterms:W3CDTF">1999-11-04T20:50:09Z</dcterms:created>
  <dcterms:modified xsi:type="dcterms:W3CDTF">2021-05-27T13:17:56Z</dcterms:modified>
</cp:coreProperties>
</file>