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40" r:id="rId3"/>
    <p:sldId id="267" r:id="rId4"/>
    <p:sldId id="268" r:id="rId5"/>
    <p:sldId id="269" r:id="rId6"/>
    <p:sldId id="338" r:id="rId7"/>
    <p:sldId id="302" r:id="rId8"/>
    <p:sldId id="303" r:id="rId9"/>
    <p:sldId id="272" r:id="rId10"/>
    <p:sldId id="273" r:id="rId11"/>
    <p:sldId id="326" r:id="rId12"/>
    <p:sldId id="320" r:id="rId13"/>
    <p:sldId id="341" r:id="rId14"/>
    <p:sldId id="308" r:id="rId15"/>
    <p:sldId id="339" r:id="rId16"/>
    <p:sldId id="342" r:id="rId17"/>
    <p:sldId id="277" r:id="rId18"/>
    <p:sldId id="278" r:id="rId19"/>
    <p:sldId id="279" r:id="rId20"/>
    <p:sldId id="345" r:id="rId21"/>
    <p:sldId id="281" r:id="rId22"/>
    <p:sldId id="283" r:id="rId23"/>
    <p:sldId id="335" r:id="rId24"/>
    <p:sldId id="286" r:id="rId25"/>
    <p:sldId id="346" r:id="rId26"/>
    <p:sldId id="332" r:id="rId27"/>
    <p:sldId id="309" r:id="rId28"/>
    <p:sldId id="343" r:id="rId29"/>
    <p:sldId id="305" r:id="rId30"/>
    <p:sldId id="307" r:id="rId31"/>
    <p:sldId id="349" r:id="rId32"/>
    <p:sldId id="350" r:id="rId33"/>
    <p:sldId id="311" r:id="rId34"/>
    <p:sldId id="348" r:id="rId35"/>
    <p:sldId id="347" r:id="rId36"/>
    <p:sldId id="344" r:id="rId37"/>
    <p:sldId id="291" r:id="rId38"/>
    <p:sldId id="292" r:id="rId39"/>
    <p:sldId id="293" r:id="rId40"/>
    <p:sldId id="294" r:id="rId41"/>
    <p:sldId id="321" r:id="rId42"/>
    <p:sldId id="322" r:id="rId43"/>
    <p:sldId id="323" r:id="rId44"/>
    <p:sldId id="324" r:id="rId45"/>
    <p:sldId id="336" r:id="rId46"/>
    <p:sldId id="337" r:id="rId47"/>
    <p:sldId id="351" r:id="rId48"/>
  </p:sldIdLst>
  <p:sldSz cx="9144000" cy="6858000" type="screen4x3"/>
  <p:notesSz cx="6997700" cy="9283700"/>
  <p:custShowLst>
    <p:custShow name="Custom Show 1" id="0">
      <p:sldLst>
        <p:sld r:id="rId18"/>
        <p:sld r:id="rId25"/>
        <p:sld r:id="rId20"/>
        <p:sld r:id="rId20"/>
        <p:sld r:id="rId43"/>
        <p:sld r:id="rId6"/>
        <p:sld r:id="rId34"/>
        <p:sld r:id="rId4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2" autoAdjust="0"/>
  </p:normalViewPr>
  <p:slideViewPr>
    <p:cSldViewPr snapToGrid="0">
      <p:cViewPr>
        <p:scale>
          <a:sx n="50" d="100"/>
          <a:sy n="50" d="100"/>
        </p:scale>
        <p:origin x="1764" y="13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C0DB9A47-F643-4D64-9BB8-BECC610C0E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935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CEC40D89-1205-4CA3-A5A2-B626FAE3E8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994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FEB1CF3-65B1-4C35-8A31-B7F79A6A6515}" type="slidenum">
              <a:rPr lang="zh-TW" altLang="en-US" sz="1200" smtClean="0"/>
              <a:pPr/>
              <a:t>1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CA0EE31-078D-4519-A35A-8A8756AA2850}" type="slidenum">
              <a:rPr lang="zh-TW" altLang="en-US" sz="1200" smtClean="0"/>
              <a:pPr/>
              <a:t>10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view</a:t>
            </a:r>
            <a:r>
              <a:rPr lang="zh-TW" altLang="en-US" dirty="0">
                <a:latin typeface="Times New Roman" pitchFamily="18" charset="0"/>
              </a:rPr>
              <a:t>若結合兩個以上無法</a:t>
            </a:r>
            <a:r>
              <a:rPr lang="en-US" altLang="zh-TW" dirty="0">
                <a:latin typeface="Times New Roman" pitchFamily="18" charset="0"/>
              </a:rPr>
              <a:t>update,</a:t>
            </a:r>
            <a:r>
              <a:rPr lang="zh-TW" altLang="en-US" dirty="0">
                <a:latin typeface="Times New Roman" pitchFamily="18" charset="0"/>
              </a:rPr>
              <a:t>因無法對應回去原表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透過</a:t>
            </a:r>
            <a:r>
              <a:rPr lang="en-US" altLang="zh-TW" dirty="0">
                <a:latin typeface="Times New Roman" pitchFamily="18" charset="0"/>
              </a:rPr>
              <a:t>view</a:t>
            </a:r>
            <a:r>
              <a:rPr lang="zh-TW" altLang="en-US" dirty="0">
                <a:latin typeface="Times New Roman" pitchFamily="18" charset="0"/>
              </a:rPr>
              <a:t>做</a:t>
            </a:r>
            <a:r>
              <a:rPr lang="en-US" altLang="zh-TW" dirty="0">
                <a:latin typeface="Times New Roman" pitchFamily="18" charset="0"/>
              </a:rPr>
              <a:t>update</a:t>
            </a:r>
            <a:r>
              <a:rPr lang="zh-TW" altLang="en-US" dirty="0">
                <a:latin typeface="Times New Roman" pitchFamily="18" charset="0"/>
              </a:rPr>
              <a:t>會放在底層的表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但建議不要透過</a:t>
            </a:r>
            <a:r>
              <a:rPr lang="en-US" altLang="zh-TW" dirty="0">
                <a:latin typeface="Times New Roman" pitchFamily="18" charset="0"/>
              </a:rPr>
              <a:t>view</a:t>
            </a:r>
            <a:r>
              <a:rPr lang="zh-TW" altLang="en-US" dirty="0">
                <a:latin typeface="Times New Roman" pitchFamily="18" charset="0"/>
              </a:rPr>
              <a:t>做</a:t>
            </a:r>
            <a:r>
              <a:rPr lang="en-US" altLang="zh-TW" dirty="0">
                <a:latin typeface="Times New Roman" pitchFamily="18" charset="0"/>
              </a:rPr>
              <a:t>update)</a:t>
            </a:r>
            <a:r>
              <a:rPr lang="zh-TW" altLang="en-US" dirty="0">
                <a:latin typeface="Times New Roman" pitchFamily="18" charset="0"/>
              </a:rPr>
              <a:t>。就此例而言</a:t>
            </a:r>
            <a:r>
              <a:rPr lang="en-US" altLang="zh-TW" dirty="0">
                <a:latin typeface="Times New Roman" pitchFamily="18" charset="0"/>
              </a:rPr>
              <a:t>,</a:t>
            </a:r>
            <a:r>
              <a:rPr lang="zh-TW" altLang="en-US" dirty="0">
                <a:latin typeface="Times New Roman" pitchFamily="18" charset="0"/>
              </a:rPr>
              <a:t>若再次對</a:t>
            </a:r>
            <a:r>
              <a:rPr lang="en-US" altLang="zh-TW" dirty="0">
                <a:latin typeface="Times New Roman" pitchFamily="18" charset="0"/>
              </a:rPr>
              <a:t>instructor</a:t>
            </a:r>
            <a:r>
              <a:rPr lang="zh-TW" altLang="en-US" dirty="0">
                <a:latin typeface="Times New Roman" pitchFamily="18" charset="0"/>
              </a:rPr>
              <a:t>查詢</a:t>
            </a:r>
            <a:r>
              <a:rPr lang="en-US" altLang="zh-TW" dirty="0" err="1">
                <a:latin typeface="Times New Roman" pitchFamily="18" charset="0"/>
              </a:rPr>
              <a:t>dept_name</a:t>
            </a:r>
            <a:r>
              <a:rPr lang="en-US" altLang="zh-TW" dirty="0">
                <a:latin typeface="Times New Roman" pitchFamily="18" charset="0"/>
              </a:rPr>
              <a:t>=‘History’</a:t>
            </a:r>
            <a:r>
              <a:rPr lang="zh-TW" altLang="en-US" dirty="0">
                <a:latin typeface="Times New Roman" pitchFamily="18" charset="0"/>
              </a:rPr>
              <a:t>會查不到</a:t>
            </a:r>
            <a:r>
              <a:rPr lang="en-US" altLang="zh-TW" dirty="0">
                <a:latin typeface="Times New Roman" pitchFamily="18" charset="0"/>
              </a:rPr>
              <a:t>,</a:t>
            </a:r>
            <a:r>
              <a:rPr lang="zh-TW" altLang="en-US" dirty="0">
                <a:latin typeface="Times New Roman" pitchFamily="18" charset="0"/>
              </a:rPr>
              <a:t>因為新增的資料是</a:t>
            </a:r>
            <a:r>
              <a:rPr lang="en-US" altLang="zh-TW" dirty="0">
                <a:latin typeface="Times New Roman" pitchFamily="18" charset="0"/>
              </a:rPr>
              <a:t>’Biology’</a:t>
            </a:r>
            <a:r>
              <a:rPr lang="zh-TW" altLang="en-US" dirty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01949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01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B295794-3611-4F80-8705-617D28058F2F}" type="slidenum">
              <a:rPr lang="zh-TW" altLang="en-US" sz="1200" smtClean="0"/>
              <a:pPr/>
              <a:t>17</a:t>
            </a:fld>
            <a:endParaRPr lang="en-US" altLang="zh-TW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C3DA542-ABFB-4D89-83E8-178B41219AFD}" type="slidenum">
              <a:rPr lang="zh-TW" altLang="en-US" sz="1200" smtClean="0"/>
              <a:pPr/>
              <a:t>18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0E169AC-1DEB-42A8-9188-21774EDE66AE}" type="slidenum">
              <a:rPr lang="zh-TW" altLang="en-US" sz="1200" smtClean="0"/>
              <a:pPr/>
              <a:t>19</a:t>
            </a:fld>
            <a:endParaRPr lang="en-US" altLang="zh-TW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5285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A60AAE-6723-4EED-912A-B4A79BF4A6AF}" type="slidenum">
              <a:rPr lang="zh-TW" altLang="en-US" sz="1200" smtClean="0"/>
              <a:pPr/>
              <a:t>21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0AA25D6-0615-4DF6-B4C1-8CB53F60B65C}" type="slidenum">
              <a:rPr lang="zh-TW" altLang="en-US" sz="1200" smtClean="0"/>
              <a:pPr/>
              <a:t>22</a:t>
            </a:fld>
            <a:endParaRPr lang="en-US" altLang="zh-TW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EB71DB4-0356-4983-82FA-45685D817658}" type="slidenum">
              <a:rPr lang="zh-TW" altLang="en-US" sz="1200" smtClean="0"/>
              <a:pPr/>
              <a:t>24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EB71DB4-0356-4983-82FA-45685D817658}" type="slidenum">
              <a:rPr lang="zh-TW" altLang="en-US" sz="1200" smtClean="0"/>
              <a:pPr/>
              <a:t>25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4977EF4-E54F-408C-BEC0-F66391E94EFF}" type="slidenum">
              <a:rPr lang="zh-TW" altLang="en-US" sz="1200" smtClean="0"/>
              <a:pPr/>
              <a:t>26</a:t>
            </a:fld>
            <a:endParaRPr lang="en-US" altLang="zh-TW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1382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3645129-0E90-48E5-8AF7-B827B192E8B7}" type="slidenum">
              <a:rPr lang="zh-TW" altLang="en-US" sz="1200" smtClean="0"/>
              <a:pPr/>
              <a:t>29</a:t>
            </a:fld>
            <a:endParaRPr lang="en-US" altLang="zh-TW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BE261F2-C5F0-43FA-99C1-0D88165E38B0}" type="slidenum">
              <a:rPr lang="zh-TW" altLang="en-US" sz="1200" smtClean="0"/>
              <a:pPr/>
              <a:t>30</a:t>
            </a:fld>
            <a:endParaRPr lang="en-US" altLang="zh-TW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電腦輔助設計（英語：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Computer Aided Design, CAD)</a:t>
            </a:r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4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FC5C417-5DEE-4676-8E6A-D806206C1740}" type="slidenum">
              <a:rPr lang="zh-TW" altLang="en-US" sz="1200" smtClean="0"/>
              <a:pPr/>
              <a:t>3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51D4B6-B4E6-4A21-8C8C-77068330CB3D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0582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0AE2F90-F648-4EA8-942F-425EF3EE2E4F}" type="slidenum">
              <a:rPr lang="zh-TW" altLang="en-US" sz="1200" smtClean="0"/>
              <a:pPr/>
              <a:t>37</a:t>
            </a:fld>
            <a:endParaRPr lang="en-US" altLang="zh-TW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5C023AD-8509-4810-A59B-DE0AA74169DA}" type="slidenum">
              <a:rPr lang="zh-TW" altLang="en-US" sz="1200" smtClean="0"/>
              <a:pPr/>
              <a:t>38</a:t>
            </a:fld>
            <a:endParaRPr lang="en-US" altLang="zh-TW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confer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授予</a:t>
            </a:r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CCFF9E4-9C9B-41FF-911D-1F9401E09D2D}" type="slidenum">
              <a:rPr lang="zh-TW" altLang="en-US" sz="1200" smtClean="0"/>
              <a:pPr/>
              <a:t>39</a:t>
            </a:fld>
            <a:endParaRPr lang="en-US" altLang="zh-TW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02276E6-B02D-4EDD-BBD9-A82FD667B7A1}" type="slidenum">
              <a:rPr lang="zh-TW" altLang="en-US" sz="1200" smtClean="0"/>
              <a:pPr/>
              <a:t>40</a:t>
            </a:fld>
            <a:endParaRPr lang="en-US" altLang="zh-TW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revoke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撤銷</a:t>
            </a:r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with grant option-</a:t>
            </a:r>
            <a:r>
              <a:rPr lang="zh-TW" altLang="en-US" sz="1200" b="1" dirty="0">
                <a:solidFill>
                  <a:srgbClr val="FF0000"/>
                </a:solidFill>
              </a:rPr>
              <a:t>授予他授予別人的權利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cascade-</a:t>
            </a:r>
            <a:r>
              <a:rPr lang="zh-TW" altLang="en-US" sz="1200" b="1" dirty="0">
                <a:solidFill>
                  <a:srgbClr val="FF0000"/>
                </a:solidFill>
              </a:rPr>
              <a:t>連帶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</a:rPr>
              <a:t>撤回他們授予權力的人之權力</a:t>
            </a:r>
            <a:r>
              <a:rPr lang="en-US" altLang="zh-TW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latin typeface="Times New Roman" pitchFamily="18" charset="0"/>
              </a:rPr>
              <a:t>restrict-</a:t>
            </a:r>
            <a:r>
              <a:rPr lang="zh-TW" altLang="en-US" dirty="0">
                <a:latin typeface="Times New Roman" pitchFamily="18" charset="0"/>
              </a:rPr>
              <a:t>只撤回</a:t>
            </a:r>
            <a:r>
              <a:rPr lang="en-US" altLang="zh-TW" dirty="0">
                <a:latin typeface="Times New Roman" pitchFamily="18" charset="0"/>
              </a:rPr>
              <a:t>Amit Satoshi </a:t>
            </a:r>
            <a:r>
              <a:rPr lang="zh-TW" altLang="en-US" dirty="0">
                <a:latin typeface="Times New Roman" pitchFamily="18" charset="0"/>
              </a:rPr>
              <a:t>之權限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但若他們已經授權別人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zh-TW" altLang="en-US" dirty="0">
                <a:latin typeface="Times New Roman" pitchFamily="18" charset="0"/>
              </a:rPr>
              <a:t>則無法執行</a:t>
            </a:r>
            <a:r>
              <a:rPr lang="en-US" altLang="zh-TW" dirty="0">
                <a:latin typeface="Times New Roman" pitchFamily="18" charset="0"/>
              </a:rPr>
              <a:t>)</a:t>
            </a:r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3A14705-E416-4769-827B-D914B1B4FF34}" type="slidenum">
              <a:rPr lang="zh-TW" altLang="en-US" sz="1200" smtClean="0"/>
              <a:pPr/>
              <a:t>4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3D631B5E-1E8D-4023-9C3C-EC149EEC2474}" type="slidenum">
              <a:rPr lang="zh-TW" altLang="en-US" sz="1200"/>
              <a:pPr algn="r"/>
              <a:t>45</a:t>
            </a:fld>
            <a:endParaRPr lang="en-US" altLang="zh-TW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8D335960-4A45-43C4-B820-23AFF22BE463}" type="slidenum">
              <a:rPr lang="zh-TW" altLang="en-US" sz="1200"/>
              <a:pPr algn="r"/>
              <a:t>46</a:t>
            </a:fld>
            <a:endParaRPr lang="en-US" altLang="zh-TW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dirty="0"/>
              <a:t>revoke select on </a:t>
            </a:r>
            <a:r>
              <a:rPr kumimoji="0" lang="en-US" altLang="zh-TW" i="1" dirty="0"/>
              <a:t>department </a:t>
            </a:r>
            <a:r>
              <a:rPr kumimoji="0" lang="en-US" altLang="zh-TW" b="1" dirty="0"/>
              <a:t>from </a:t>
            </a:r>
            <a:r>
              <a:rPr kumimoji="0" lang="en-US" altLang="zh-TW" dirty="0"/>
              <a:t>U</a:t>
            </a:r>
            <a:r>
              <a:rPr kumimoji="0" lang="en-US" altLang="zh-TW" baseline="-25000" dirty="0"/>
              <a:t>1 </a:t>
            </a:r>
            <a:r>
              <a:rPr kumimoji="0" lang="en-US" altLang="zh-TW" dirty="0"/>
              <a:t> cascade -</a:t>
            </a:r>
            <a:r>
              <a:rPr kumimoji="0" lang="zh-TW" altLang="en-US" dirty="0"/>
              <a:t>剩</a:t>
            </a:r>
            <a:r>
              <a:rPr kumimoji="0" lang="en-US" altLang="zh-TW" dirty="0"/>
              <a:t>u3</a:t>
            </a:r>
            <a:r>
              <a:rPr kumimoji="0" lang="zh-TW" altLang="en-US" dirty="0"/>
              <a:t>有權限</a:t>
            </a:r>
            <a:endParaRPr kumimoji="0"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dirty="0"/>
              <a:t>revoke select on </a:t>
            </a:r>
            <a:r>
              <a:rPr kumimoji="0" lang="en-US" altLang="zh-TW" i="1" dirty="0"/>
              <a:t>department </a:t>
            </a:r>
            <a:r>
              <a:rPr kumimoji="0" lang="en-US" altLang="zh-TW" b="1" dirty="0"/>
              <a:t>from </a:t>
            </a:r>
            <a:r>
              <a:rPr kumimoji="0" lang="en-US" altLang="zh-TW" dirty="0"/>
              <a:t>U</a:t>
            </a:r>
            <a:r>
              <a:rPr kumimoji="0" lang="en-US" altLang="zh-TW" baseline="-25000" dirty="0"/>
              <a:t>1 </a:t>
            </a:r>
            <a:r>
              <a:rPr kumimoji="0" lang="en-US" altLang="zh-TW" dirty="0"/>
              <a:t> restrict -</a:t>
            </a:r>
            <a:r>
              <a:rPr kumimoji="0" lang="zh-TW" altLang="en-US" dirty="0"/>
              <a:t>全都有權限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dirty="0"/>
              <a:t>revoke select on </a:t>
            </a:r>
            <a:r>
              <a:rPr kumimoji="0" lang="en-US" altLang="zh-TW" i="1" dirty="0"/>
              <a:t>department </a:t>
            </a:r>
            <a:r>
              <a:rPr kumimoji="0" lang="en-US" altLang="zh-TW" b="1" dirty="0"/>
              <a:t>from </a:t>
            </a:r>
            <a:r>
              <a:rPr kumimoji="0" lang="en-US" altLang="zh-TW" dirty="0"/>
              <a:t>U</a:t>
            </a:r>
            <a:r>
              <a:rPr kumimoji="0" lang="en-US" altLang="zh-TW" baseline="-25000" dirty="0"/>
              <a:t>3 </a:t>
            </a:r>
            <a:r>
              <a:rPr kumimoji="0" lang="en-US" altLang="zh-TW" dirty="0"/>
              <a:t> restrict-</a:t>
            </a:r>
            <a:r>
              <a:rPr kumimoji="0" lang="zh-TW" altLang="en-US" dirty="0"/>
              <a:t>全都有權限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dirty="0"/>
          </a:p>
          <a:p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複習</a:t>
            </a:r>
            <a:r>
              <a:rPr lang="en-US" altLang="zh-TW" dirty="0"/>
              <a:t>b tree b+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C40D89-1205-4CA3-A5A2-B626FAE3E8AC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97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D9375D9-9A0B-442E-B7D2-479E126FBA27}" type="slidenum">
              <a:rPr lang="zh-TW" altLang="en-US" sz="1200" smtClean="0"/>
              <a:pPr/>
              <a:t>5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D9375D9-9A0B-442E-B7D2-479E126FBA27}" type="slidenum">
              <a:rPr lang="zh-TW" altLang="en-US" sz="1200" smtClean="0"/>
              <a:pPr/>
              <a:t>6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654C886-C3BB-45EB-93D7-A18DF309BC8B}" type="slidenum">
              <a:rPr lang="zh-TW" altLang="en-US" sz="1200" smtClean="0"/>
              <a:pPr/>
              <a:t>9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rgbClr val="CC3300"/>
                </a:solidFill>
              </a:rPr>
              <a:t>Database System Concepts, 7</a:t>
            </a:r>
            <a:r>
              <a:rPr lang="en-US" altLang="zh-TW" b="1" baseline="30000" dirty="0">
                <a:solidFill>
                  <a:srgbClr val="CC3300"/>
                </a:solidFill>
              </a:rPr>
              <a:t>th</a:t>
            </a:r>
            <a:r>
              <a:rPr lang="en-US" altLang="zh-TW" b="1" dirty="0">
                <a:solidFill>
                  <a:srgbClr val="CC3300"/>
                </a:solidFill>
              </a:rPr>
              <a:t> Ed</a:t>
            </a:r>
            <a:r>
              <a:rPr lang="en-US" altLang="zh-TW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CC3300"/>
                </a:solidFill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</a:rPr>
              <a:t> and </a:t>
            </a:r>
            <a:r>
              <a:rPr lang="en-US" altLang="zh-TW" sz="1200" b="1" dirty="0" err="1">
                <a:solidFill>
                  <a:srgbClr val="CC3300"/>
                </a:solidFill>
              </a:rPr>
              <a:t>Sudarshan</a:t>
            </a:r>
            <a:br>
              <a:rPr lang="en-US" altLang="zh-TW" sz="1200" b="1" dirty="0">
                <a:solidFill>
                  <a:srgbClr val="CC3300"/>
                </a:solidFill>
              </a:rPr>
            </a:br>
            <a:r>
              <a:rPr lang="en-US" altLang="zh-TW" sz="1200" b="1" dirty="0">
                <a:solidFill>
                  <a:srgbClr val="CC3300"/>
                </a:solidFill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</a:rPr>
              <a:t> for conditions on re-use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4E13A59-69A7-40AC-9928-09DDC39AE3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2"/>
            <a:ext cx="1475884" cy="184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3B1D-FB93-4EDD-956E-F99D826204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77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70132-94B2-4DBB-BE7E-64F4235942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5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CB62-FD4C-4742-B718-66B715630C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B3E7C-7813-4B16-8901-1023750AF9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6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E14B-259E-440F-B533-7D4FE96B11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8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1CCD-D30B-4372-AEDD-91AAAA80D2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10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AE6F-FAA9-4693-8B60-8600661E21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6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474DB-E3EA-4E56-8526-8BB01050A7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5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C32E-E112-4389-851C-77C5E15525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7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6A49A-5A7A-46E9-9701-93C5370AFD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45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6797D40-FE59-4361-B8CC-B713996D00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chemeClr val="tx2"/>
                </a:solidFill>
              </a:rPr>
              <a:t>4.</a:t>
            </a:r>
            <a:fld id="{6A997F6A-E018-4B20-AED4-1B9CF4AA41F1}" type="slidenum">
              <a:rPr lang="en-US" altLang="zh-TW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chemeClr val="tx2"/>
                </a:solidFill>
              </a:rPr>
              <a:t>Database System Concepts - 7</a:t>
            </a:r>
            <a:r>
              <a:rPr lang="en-US" altLang="zh-TW" sz="1000" b="1" baseline="30000" dirty="0">
                <a:solidFill>
                  <a:schemeClr val="tx2"/>
                </a:solidFill>
              </a:rPr>
              <a:t>th</a:t>
            </a:r>
            <a:r>
              <a:rPr lang="en-US" altLang="zh-TW" sz="1000" b="1" dirty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2"/>
            <a:ext cx="781133" cy="97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data-types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w/search?q=index&amp;source=lnms&amp;tbm=isch&amp;sa=X&amp;ved=0ahUKEwjtwqea0_HTAhUGG5QKHSmNAdAQ_AUICigB&amp;biw=1422&amp;bih=707&amp;dpr=1.3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2503488"/>
            <a:ext cx="8094662" cy="5008562"/>
          </a:xfrm>
        </p:spPr>
        <p:txBody>
          <a:bodyPr/>
          <a:lstStyle/>
          <a:p>
            <a:r>
              <a:rPr lang="en-US" altLang="zh-TW" sz="2200" b="1" dirty="0">
                <a:solidFill>
                  <a:srgbClr val="0070C0"/>
                </a:solidFill>
              </a:rPr>
              <a:t>create view </a:t>
            </a:r>
            <a:r>
              <a:rPr lang="en-US" altLang="zh-TW" sz="2200" i="1" dirty="0" err="1"/>
              <a:t>instructor_info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0070C0"/>
                </a:solidFill>
              </a:rPr>
              <a:t>as</a:t>
            </a:r>
            <a:br>
              <a:rPr lang="en-US" altLang="zh-TW" sz="2200" b="1" dirty="0"/>
            </a:br>
            <a:r>
              <a:rPr lang="en-US" altLang="zh-TW" sz="2200" b="1" dirty="0"/>
              <a:t>      select </a:t>
            </a:r>
            <a:r>
              <a:rPr lang="en-US" altLang="zh-TW" sz="2200" i="1" dirty="0"/>
              <a:t>ID</a:t>
            </a:r>
            <a:r>
              <a:rPr lang="en-US" altLang="zh-TW" sz="2200" dirty="0"/>
              <a:t>, </a:t>
            </a:r>
            <a:r>
              <a:rPr lang="en-US" altLang="zh-TW" sz="2200" i="1" dirty="0"/>
              <a:t>name</a:t>
            </a:r>
            <a:r>
              <a:rPr lang="en-US" altLang="zh-TW" sz="2200" dirty="0"/>
              <a:t>, </a:t>
            </a:r>
            <a:r>
              <a:rPr lang="en-US" altLang="zh-TW" sz="2200" i="1" dirty="0"/>
              <a:t>building</a:t>
            </a:r>
            <a:br>
              <a:rPr lang="en-US" altLang="zh-TW" sz="2200" i="1" dirty="0"/>
            </a:br>
            <a:r>
              <a:rPr lang="en-US" altLang="zh-TW" sz="2200" i="1" dirty="0"/>
              <a:t>       </a:t>
            </a:r>
            <a:r>
              <a:rPr lang="en-US" altLang="zh-TW" sz="2200" b="1" dirty="0"/>
              <a:t>from </a:t>
            </a:r>
            <a:r>
              <a:rPr lang="en-US" altLang="zh-TW" sz="2200" i="1" dirty="0"/>
              <a:t>instructor</a:t>
            </a:r>
            <a:r>
              <a:rPr lang="en-US" altLang="zh-TW" sz="2200" dirty="0"/>
              <a:t>, </a:t>
            </a:r>
            <a:r>
              <a:rPr lang="en-US" altLang="zh-TW" sz="2200" i="1" dirty="0"/>
              <a:t>department</a:t>
            </a:r>
            <a:br>
              <a:rPr lang="en-US" altLang="zh-TW" sz="2200" i="1" dirty="0"/>
            </a:br>
            <a:r>
              <a:rPr lang="en-US" altLang="zh-TW" sz="2200" i="1" dirty="0"/>
              <a:t>       </a:t>
            </a:r>
            <a:r>
              <a:rPr lang="en-US" altLang="zh-TW" sz="2200" b="1" dirty="0"/>
              <a:t>where </a:t>
            </a:r>
            <a:r>
              <a:rPr lang="en-US" altLang="zh-TW" sz="2200" i="1" dirty="0" err="1"/>
              <a:t>instructor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= </a:t>
            </a:r>
            <a:r>
              <a:rPr lang="en-US" altLang="zh-TW" sz="2200" i="1" dirty="0" err="1"/>
              <a:t>department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;</a:t>
            </a:r>
          </a:p>
          <a:p>
            <a:endParaRPr lang="en-US" altLang="zh-TW" sz="2200" dirty="0"/>
          </a:p>
          <a:p>
            <a:r>
              <a:rPr lang="en-US" altLang="zh-TW" sz="2200" b="1" dirty="0">
                <a:solidFill>
                  <a:srgbClr val="0070C0"/>
                </a:solidFill>
                <a:sym typeface="Symbol" pitchFamily="18" charset="2"/>
              </a:rPr>
              <a:t>insert into </a:t>
            </a:r>
            <a:r>
              <a:rPr lang="en-US" altLang="zh-TW" sz="2200" i="1" dirty="0" err="1">
                <a:sym typeface="Symbol" pitchFamily="18" charset="2"/>
              </a:rPr>
              <a:t>instructor_info</a:t>
            </a:r>
            <a:r>
              <a:rPr lang="en-US" altLang="zh-TW" sz="2200" i="1" dirty="0">
                <a:sym typeface="Symbol" pitchFamily="18" charset="2"/>
              </a:rPr>
              <a:t> </a:t>
            </a:r>
            <a:r>
              <a:rPr lang="en-US" altLang="zh-TW" sz="2200" b="1" dirty="0">
                <a:solidFill>
                  <a:srgbClr val="0070C0"/>
                </a:solidFill>
                <a:sym typeface="Symbol" pitchFamily="18" charset="2"/>
              </a:rPr>
              <a:t>values</a:t>
            </a:r>
            <a:r>
              <a:rPr lang="en-US" altLang="zh-TW" sz="2200" b="1" dirty="0">
                <a:sym typeface="Symbol" pitchFamily="18" charset="2"/>
              </a:rPr>
              <a:t> </a:t>
            </a:r>
            <a:r>
              <a:rPr lang="en-US" altLang="zh-TW" sz="2200" dirty="0">
                <a:sym typeface="Symbol" pitchFamily="18" charset="2"/>
              </a:rPr>
              <a:t>(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69987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White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Taylor</a:t>
            </a:r>
            <a:r>
              <a:rPr lang="en-US" altLang="zh-TW" sz="2200" dirty="0"/>
              <a:t>'</a:t>
            </a:r>
            <a:r>
              <a:rPr lang="en-US" altLang="zh-TW" sz="2200" dirty="0">
                <a:sym typeface="Symbol" pitchFamily="18" charset="2"/>
              </a:rPr>
              <a:t>);</a:t>
            </a:r>
          </a:p>
          <a:p>
            <a:pPr lvl="2"/>
            <a:r>
              <a:rPr lang="en-US" altLang="zh-TW" sz="2200" dirty="0"/>
              <a:t>which department, if multiple departments in Taylor?</a:t>
            </a:r>
          </a:p>
          <a:p>
            <a:pPr lvl="2"/>
            <a:r>
              <a:rPr lang="en-US" altLang="zh-TW" sz="2200" dirty="0"/>
              <a:t>what if no department is in Taylor?</a:t>
            </a:r>
            <a:endParaRPr lang="en-US" altLang="zh-TW" sz="2200" b="1" dirty="0"/>
          </a:p>
          <a:p>
            <a:pPr lvl="1"/>
            <a:endParaRPr lang="zh-TW" altLang="en-US" dirty="0"/>
          </a:p>
        </p:txBody>
      </p:sp>
      <p:sp>
        <p:nvSpPr>
          <p:cNvPr id="27652" name="矩形 4"/>
          <p:cNvSpPr>
            <a:spLocks noChangeArrowheads="1"/>
          </p:cNvSpPr>
          <p:nvPr/>
        </p:nvSpPr>
        <p:spPr bwMode="auto">
          <a:xfrm>
            <a:off x="638175" y="995363"/>
            <a:ext cx="3862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solidFill>
                  <a:srgbClr val="002060"/>
                </a:solidFill>
              </a:rPr>
              <a:t>instructor</a:t>
            </a:r>
            <a:r>
              <a:rPr kumimoji="0" lang="en-US" altLang="zh-TW">
                <a:solidFill>
                  <a:srgbClr val="002060"/>
                </a:solidFill>
              </a:rPr>
              <a:t> (</a:t>
            </a:r>
            <a:r>
              <a:rPr kumimoji="0" lang="en-US" altLang="zh-TW" i="1">
                <a:solidFill>
                  <a:srgbClr val="002060"/>
                </a:solidFill>
              </a:rPr>
              <a:t>ID</a:t>
            </a:r>
            <a:r>
              <a:rPr kumimoji="0" lang="en-US" altLang="zh-TW">
                <a:solidFill>
                  <a:srgbClr val="002060"/>
                </a:solidFill>
              </a:rPr>
              <a:t>, </a:t>
            </a:r>
            <a:r>
              <a:rPr kumimoji="0" lang="en-US" altLang="zh-TW" i="1">
                <a:solidFill>
                  <a:srgbClr val="002060"/>
                </a:solidFill>
              </a:rPr>
              <a:t>name</a:t>
            </a:r>
            <a:r>
              <a:rPr kumimoji="0" lang="en-US" altLang="zh-TW">
                <a:solidFill>
                  <a:srgbClr val="002060"/>
                </a:solidFill>
              </a:rPr>
              <a:t>, </a:t>
            </a:r>
            <a:r>
              <a:rPr kumimoji="0" lang="en-US" altLang="zh-TW" i="1">
                <a:solidFill>
                  <a:srgbClr val="002060"/>
                </a:solidFill>
              </a:rPr>
              <a:t>dept_name, salary</a:t>
            </a:r>
            <a:r>
              <a:rPr kumimoji="0" lang="en-US" altLang="zh-TW">
                <a:solidFill>
                  <a:srgbClr val="002060"/>
                </a:solidFill>
              </a:rPr>
              <a:t>)</a:t>
            </a:r>
            <a:endParaRPr kumimoji="0" lang="zh-TW" altLang="en-US">
              <a:solidFill>
                <a:srgbClr val="002060"/>
              </a:solidFill>
            </a:endParaRPr>
          </a:p>
        </p:txBody>
      </p:sp>
      <p:sp>
        <p:nvSpPr>
          <p:cNvPr id="27653" name="矩形 4"/>
          <p:cNvSpPr>
            <a:spLocks noChangeArrowheads="1"/>
          </p:cNvSpPr>
          <p:nvPr/>
        </p:nvSpPr>
        <p:spPr bwMode="auto">
          <a:xfrm>
            <a:off x="635000" y="1549400"/>
            <a:ext cx="4005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 dirty="0">
                <a:solidFill>
                  <a:srgbClr val="002060"/>
                </a:solidFill>
              </a:rPr>
              <a:t>department</a:t>
            </a:r>
            <a:r>
              <a:rPr kumimoji="0" lang="en-US" altLang="zh-TW" dirty="0">
                <a:solidFill>
                  <a:srgbClr val="002060"/>
                </a:solidFill>
              </a:rPr>
              <a:t> (</a:t>
            </a:r>
            <a:r>
              <a:rPr kumimoji="0" lang="en-US" altLang="zh-TW" i="1" dirty="0" err="1">
                <a:solidFill>
                  <a:srgbClr val="002060"/>
                </a:solidFill>
              </a:rPr>
              <a:t>dept_name</a:t>
            </a:r>
            <a:r>
              <a:rPr kumimoji="0" lang="en-US" altLang="zh-TW" dirty="0">
                <a:solidFill>
                  <a:srgbClr val="002060"/>
                </a:solidFill>
              </a:rPr>
              <a:t>, </a:t>
            </a:r>
            <a:r>
              <a:rPr kumimoji="0" lang="en-US" altLang="zh-TW" i="1" dirty="0">
                <a:solidFill>
                  <a:srgbClr val="002060"/>
                </a:solidFill>
              </a:rPr>
              <a:t>building, budget</a:t>
            </a:r>
            <a:r>
              <a:rPr kumimoji="0" lang="en-US" altLang="zh-TW" dirty="0">
                <a:solidFill>
                  <a:srgbClr val="002060"/>
                </a:solidFill>
              </a:rPr>
              <a:t>)</a:t>
            </a:r>
            <a:endParaRPr kumimoji="0" lang="zh-TW" altLang="en-US" dirty="0">
              <a:solidFill>
                <a:srgbClr val="002060"/>
              </a:solidFill>
            </a:endParaRPr>
          </a:p>
        </p:txBody>
      </p:sp>
      <p:sp>
        <p:nvSpPr>
          <p:cNvPr id="27654" name="矩形 4"/>
          <p:cNvSpPr>
            <a:spLocks noChangeArrowheads="1"/>
          </p:cNvSpPr>
          <p:nvPr/>
        </p:nvSpPr>
        <p:spPr bwMode="auto">
          <a:xfrm>
            <a:off x="4960938" y="1281113"/>
            <a:ext cx="3335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 dirty="0" err="1">
                <a:solidFill>
                  <a:srgbClr val="FF0000"/>
                </a:solidFill>
              </a:rPr>
              <a:t>Instructor_info</a:t>
            </a:r>
            <a:r>
              <a:rPr kumimoji="0" lang="en-US" altLang="zh-TW" dirty="0">
                <a:solidFill>
                  <a:srgbClr val="FF0000"/>
                </a:solidFill>
              </a:rPr>
              <a:t> (</a:t>
            </a:r>
            <a:r>
              <a:rPr kumimoji="0" lang="en-US" altLang="zh-TW" i="1" dirty="0">
                <a:solidFill>
                  <a:srgbClr val="FF0000"/>
                </a:solidFill>
              </a:rPr>
              <a:t>ID</a:t>
            </a:r>
            <a:r>
              <a:rPr kumimoji="0" lang="en-US" altLang="zh-TW" dirty="0">
                <a:solidFill>
                  <a:srgbClr val="FF0000"/>
                </a:solidFill>
              </a:rPr>
              <a:t>, </a:t>
            </a:r>
            <a:r>
              <a:rPr kumimoji="0" lang="en-US" altLang="zh-TW" i="1" dirty="0">
                <a:solidFill>
                  <a:srgbClr val="FF0000"/>
                </a:solidFill>
              </a:rPr>
              <a:t>name</a:t>
            </a:r>
            <a:r>
              <a:rPr kumimoji="0" lang="en-US" altLang="zh-TW" dirty="0">
                <a:solidFill>
                  <a:srgbClr val="FF0000"/>
                </a:solidFill>
              </a:rPr>
              <a:t>, </a:t>
            </a:r>
            <a:r>
              <a:rPr kumimoji="0" lang="en-US" altLang="zh-TW" i="1" dirty="0">
                <a:solidFill>
                  <a:srgbClr val="FF0000"/>
                </a:solidFill>
              </a:rPr>
              <a:t>building</a:t>
            </a:r>
            <a:r>
              <a:rPr kumimoji="0" lang="en-US" altLang="zh-TW" dirty="0">
                <a:solidFill>
                  <a:srgbClr val="FF0000"/>
                </a:solidFill>
              </a:rPr>
              <a:t>)</a:t>
            </a:r>
            <a:endParaRPr kumimoji="0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692392" y="1069231"/>
            <a:ext cx="2081940" cy="779024"/>
            <a:chOff x="1692392" y="1069231"/>
            <a:chExt cx="2081940" cy="779024"/>
          </a:xfrm>
        </p:grpSpPr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692392" y="1079769"/>
              <a:ext cx="943804" cy="262647"/>
            </a:xfrm>
            <a:prstGeom prst="rect">
              <a:avLst/>
            </a:prstGeom>
            <a:solidFill>
              <a:srgbClr val="FFFF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3034614" y="1549400"/>
              <a:ext cx="739718" cy="259945"/>
            </a:xfrm>
            <a:prstGeom prst="rect">
              <a:avLst/>
            </a:prstGeom>
            <a:solidFill>
              <a:srgbClr val="FFFF00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2669998" y="1069231"/>
              <a:ext cx="1054217" cy="253731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>
              <a:noFill/>
            </a:ln>
            <a:extLst/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1872243" y="1566153"/>
              <a:ext cx="1054217" cy="282102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>
              <a:noFill/>
            </a:ln>
            <a:extLst/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dirty="0"/>
            </a:p>
          </p:txBody>
        </p:sp>
        <p:sp>
          <p:nvSpPr>
            <p:cNvPr id="11" name="矩形 4"/>
            <p:cNvSpPr>
              <a:spLocks noChangeArrowheads="1"/>
            </p:cNvSpPr>
            <p:nvPr/>
          </p:nvSpPr>
          <p:spPr bwMode="auto">
            <a:xfrm>
              <a:off x="2669998" y="1302748"/>
              <a:ext cx="3048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 dirty="0">
                  <a:solidFill>
                    <a:srgbClr val="FF0000"/>
                  </a:solidFill>
                </a:rPr>
                <a:t>=</a:t>
              </a:r>
              <a:endParaRPr kumimoji="0"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2350630" y="2928026"/>
            <a:ext cx="2386740" cy="300940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407305" y="3568040"/>
            <a:ext cx="5888970" cy="293841"/>
          </a:xfrm>
          <a:prstGeom prst="rect">
            <a:avLst/>
          </a:prstGeom>
          <a:solidFill>
            <a:srgbClr val="FF0000">
              <a:alpha val="34901"/>
            </a:srgbClr>
          </a:solidFill>
          <a:ln>
            <a:noFill/>
          </a:ln>
          <a:extLst/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Updates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on Views</a:t>
            </a: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21" y="1009854"/>
            <a:ext cx="8766175" cy="2239184"/>
          </a:xfrm>
        </p:spPr>
        <p:txBody>
          <a:bodyPr/>
          <a:lstStyle/>
          <a:p>
            <a:r>
              <a:rPr lang="en-US" altLang="zh-TW" sz="2200" dirty="0"/>
              <a:t>Most SQL implementations allow updates only on </a:t>
            </a:r>
            <a:r>
              <a:rPr lang="en-US" altLang="zh-TW" sz="2200" dirty="0">
                <a:solidFill>
                  <a:srgbClr val="0070C0"/>
                </a:solidFill>
              </a:rPr>
              <a:t>simple views </a:t>
            </a:r>
          </a:p>
          <a:p>
            <a:pPr lvl="1"/>
            <a:r>
              <a:rPr lang="en-US" altLang="zh-TW" sz="2200" dirty="0"/>
              <a:t>The </a:t>
            </a:r>
            <a:r>
              <a:rPr lang="en-US" altLang="zh-TW" sz="2200" b="1" dirty="0">
                <a:solidFill>
                  <a:srgbClr val="FF0000"/>
                </a:solidFill>
              </a:rPr>
              <a:t>from</a:t>
            </a:r>
            <a:r>
              <a:rPr lang="en-US" altLang="zh-TW" sz="2200" b="1" dirty="0"/>
              <a:t> </a:t>
            </a:r>
            <a:r>
              <a:rPr lang="en-US" altLang="zh-TW" sz="2200" dirty="0"/>
              <a:t>clause has </a:t>
            </a:r>
            <a:r>
              <a:rPr lang="en-US" altLang="zh-TW" sz="2200" dirty="0">
                <a:solidFill>
                  <a:srgbClr val="FF0000"/>
                </a:solidFill>
              </a:rPr>
              <a:t>only one database relation</a:t>
            </a:r>
            <a:r>
              <a:rPr lang="en-US" altLang="zh-TW" sz="2200" dirty="0"/>
              <a:t>.</a:t>
            </a:r>
          </a:p>
          <a:p>
            <a:pPr lvl="1"/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The </a:t>
            </a:r>
            <a:r>
              <a:rPr lang="en-US" altLang="zh-TW" sz="2200" b="1" dirty="0">
                <a:solidFill>
                  <a:srgbClr val="FF0000"/>
                </a:solidFill>
              </a:rPr>
              <a:t>select</a:t>
            </a:r>
            <a:r>
              <a:rPr lang="en-US" altLang="zh-TW" sz="2200" b="1" dirty="0"/>
              <a:t> </a:t>
            </a:r>
            <a:r>
              <a:rPr lang="en-US" altLang="zh-TW" sz="2200" dirty="0"/>
              <a:t>clause </a:t>
            </a:r>
            <a:r>
              <a:rPr lang="en-US" altLang="zh-TW" sz="2200" dirty="0">
                <a:solidFill>
                  <a:srgbClr val="FF0000"/>
                </a:solidFill>
              </a:rPr>
              <a:t>contains only attribute names of the relation</a:t>
            </a:r>
            <a:r>
              <a:rPr lang="en-US" altLang="zh-TW" sz="2200" dirty="0"/>
              <a:t>, and does not have any expressions, aggregates, or </a:t>
            </a:r>
            <a:r>
              <a:rPr lang="en-US" altLang="zh-TW" sz="2200" b="1" dirty="0"/>
              <a:t>distinct </a:t>
            </a:r>
            <a:r>
              <a:rPr lang="en-US" altLang="zh-TW" sz="2200" dirty="0"/>
              <a:t>specification.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The query </a:t>
            </a:r>
            <a:r>
              <a:rPr lang="en-US" altLang="zh-TW" sz="2200" dirty="0">
                <a:solidFill>
                  <a:srgbClr val="FF0000"/>
                </a:solidFill>
              </a:rPr>
              <a:t>does not </a:t>
            </a:r>
            <a:r>
              <a:rPr lang="en-US" altLang="zh-TW" sz="2200" dirty="0"/>
              <a:t>have a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group by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or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having </a:t>
            </a:r>
            <a:r>
              <a:rPr lang="en-US" altLang="zh-TW" sz="2200" dirty="0"/>
              <a:t>clause.</a:t>
            </a:r>
          </a:p>
          <a:p>
            <a:endParaRPr lang="zh-TW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38681" y="2058084"/>
            <a:ext cx="4035660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 </a:t>
            </a:r>
            <a:r>
              <a:rPr kumimoji="0" lang="en-US" altLang="zh-TW" sz="2000" b="1" dirty="0">
                <a:solidFill>
                  <a:srgbClr val="FF0000"/>
                </a:solidFill>
              </a:rPr>
              <a:t>create view </a:t>
            </a:r>
            <a:r>
              <a:rPr kumimoji="0" lang="en-US" altLang="zh-TW" sz="2000" i="1" dirty="0">
                <a:solidFill>
                  <a:srgbClr val="0070C0"/>
                </a:solidFill>
              </a:rPr>
              <a:t>faculty</a:t>
            </a:r>
            <a:r>
              <a:rPr kumimoji="0" lang="en-US" altLang="zh-TW" sz="2000" i="1" dirty="0"/>
              <a:t> </a:t>
            </a:r>
            <a:r>
              <a:rPr kumimoji="0" lang="en-US" altLang="zh-TW" sz="2000" b="1" dirty="0">
                <a:solidFill>
                  <a:srgbClr val="FF0000"/>
                </a:solidFill>
              </a:rPr>
              <a:t>as</a:t>
            </a:r>
            <a:r>
              <a:rPr kumimoji="0" lang="en-US" altLang="zh-TW" sz="2000" b="1" dirty="0"/>
              <a:t> </a:t>
            </a:r>
            <a:br>
              <a:rPr kumimoji="0" lang="en-US" altLang="zh-TW" sz="2000" b="1" dirty="0"/>
            </a:br>
            <a:r>
              <a:rPr kumimoji="0" lang="en-US" altLang="zh-TW" sz="2000" b="1" dirty="0"/>
              <a:t>    select </a:t>
            </a:r>
            <a:r>
              <a:rPr kumimoji="0" lang="en-US" altLang="zh-TW" sz="2000" i="1" dirty="0"/>
              <a:t>ID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/>
              <a:t>name</a:t>
            </a:r>
            <a:r>
              <a:rPr kumimoji="0" lang="en-US" altLang="zh-TW" sz="2000" dirty="0"/>
              <a:t>, </a:t>
            </a:r>
            <a:r>
              <a:rPr kumimoji="0" lang="en-US" altLang="zh-TW" sz="2000" i="1" dirty="0" err="1"/>
              <a:t>dept_name</a:t>
            </a:r>
            <a:br>
              <a:rPr kumimoji="0" lang="en-US" altLang="zh-TW" sz="2000" i="1" dirty="0"/>
            </a:br>
            <a:r>
              <a:rPr kumimoji="0" lang="en-US" altLang="zh-TW" sz="2000" i="1" dirty="0"/>
              <a:t>    </a:t>
            </a:r>
            <a:r>
              <a:rPr kumimoji="0" lang="en-US" altLang="zh-TW" sz="2000" b="1" dirty="0"/>
              <a:t>from </a:t>
            </a:r>
            <a:r>
              <a:rPr kumimoji="0" lang="en-US" altLang="zh-TW" sz="2000" i="1" dirty="0"/>
              <a:t>instructor</a:t>
            </a:r>
            <a:endParaRPr kumimoji="0" lang="zh-TW" altLang="en-US" sz="2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81328" y="4297268"/>
            <a:ext cx="6833922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create view </a:t>
            </a:r>
            <a:r>
              <a:rPr lang="en-US" altLang="zh-TW" sz="2000" i="1" dirty="0" err="1"/>
              <a:t>instructor_info</a:t>
            </a:r>
            <a:r>
              <a:rPr lang="en-US" altLang="zh-TW" sz="2000" i="1" dirty="0"/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as</a:t>
            </a:r>
            <a:br>
              <a:rPr lang="en-US" altLang="zh-TW" sz="2000" b="1" dirty="0"/>
            </a:br>
            <a:r>
              <a:rPr lang="en-US" altLang="zh-TW" sz="2000" b="1" dirty="0"/>
              <a:t>      select </a:t>
            </a:r>
            <a:r>
              <a:rPr lang="en-US" altLang="zh-TW" sz="2000" i="1" dirty="0"/>
              <a:t>ID</a:t>
            </a:r>
            <a:r>
              <a:rPr lang="en-US" altLang="zh-TW" sz="2000" dirty="0"/>
              <a:t>, </a:t>
            </a:r>
            <a:r>
              <a:rPr lang="en-US" altLang="zh-TW" sz="2000" i="1" dirty="0"/>
              <a:t>name</a:t>
            </a:r>
            <a:r>
              <a:rPr lang="en-US" altLang="zh-TW" sz="2000" dirty="0"/>
              <a:t>, </a:t>
            </a:r>
            <a:r>
              <a:rPr lang="en-US" altLang="zh-TW" sz="2000" i="1" dirty="0"/>
              <a:t>building</a:t>
            </a:r>
            <a:br>
              <a:rPr lang="en-US" altLang="zh-TW" sz="2000" i="1" dirty="0"/>
            </a:br>
            <a:r>
              <a:rPr lang="en-US" altLang="zh-TW" sz="2000" i="1" dirty="0"/>
              <a:t>       </a:t>
            </a:r>
            <a:r>
              <a:rPr lang="en-US" altLang="zh-TW" sz="2000" b="1" dirty="0"/>
              <a:t>from </a:t>
            </a:r>
            <a:r>
              <a:rPr lang="en-US" altLang="zh-TW" sz="2000" i="1" dirty="0"/>
              <a:t>instructor</a:t>
            </a:r>
            <a:r>
              <a:rPr lang="en-US" altLang="zh-TW" sz="2000" dirty="0"/>
              <a:t>, </a:t>
            </a:r>
            <a:r>
              <a:rPr lang="en-US" altLang="zh-TW" sz="2000" i="1" dirty="0"/>
              <a:t>department</a:t>
            </a:r>
            <a:br>
              <a:rPr lang="en-US" altLang="zh-TW" sz="2000" i="1" dirty="0"/>
            </a:br>
            <a:r>
              <a:rPr lang="en-US" altLang="zh-TW" sz="2000" i="1" dirty="0"/>
              <a:t>       </a:t>
            </a:r>
            <a:r>
              <a:rPr lang="en-US" altLang="zh-TW" sz="2000" b="1" dirty="0"/>
              <a:t>where </a:t>
            </a:r>
            <a:r>
              <a:rPr lang="en-US" altLang="zh-TW" sz="2000" i="1" dirty="0" err="1"/>
              <a:t>instructor</a:t>
            </a:r>
            <a:r>
              <a:rPr lang="en-US" altLang="zh-TW" sz="2000" dirty="0" err="1"/>
              <a:t>.</a:t>
            </a:r>
            <a:r>
              <a:rPr lang="en-US" altLang="zh-TW" sz="2000" i="1" dirty="0" err="1"/>
              <a:t>dept_name</a:t>
            </a:r>
            <a:r>
              <a:rPr lang="en-US" altLang="zh-TW" sz="2000" dirty="0"/>
              <a:t>= </a:t>
            </a:r>
            <a:r>
              <a:rPr lang="en-US" altLang="zh-TW" sz="2000" i="1" dirty="0" err="1"/>
              <a:t>department</a:t>
            </a:r>
            <a:r>
              <a:rPr lang="en-US" altLang="zh-TW" sz="2000" dirty="0" err="1"/>
              <a:t>.</a:t>
            </a:r>
            <a:r>
              <a:rPr lang="en-US" altLang="zh-TW" sz="2000" i="1" dirty="0" err="1"/>
              <a:t>dept_name</a:t>
            </a:r>
            <a:r>
              <a:rPr lang="en-US" altLang="zh-TW" sz="2000" dirty="0"/>
              <a:t>;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6566169" y="2344366"/>
            <a:ext cx="233465" cy="221549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乘號 4"/>
          <p:cNvSpPr/>
          <p:nvPr/>
        </p:nvSpPr>
        <p:spPr bwMode="auto">
          <a:xfrm>
            <a:off x="7208196" y="4601183"/>
            <a:ext cx="418290" cy="457200"/>
          </a:xfrm>
          <a:prstGeom prst="mathMultiply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C391F4A-7913-4EA5-9BE2-D04BC18C35D5}"/>
              </a:ext>
            </a:extLst>
          </p:cNvPr>
          <p:cNvSpPr/>
          <p:nvPr/>
        </p:nvSpPr>
        <p:spPr bwMode="auto">
          <a:xfrm>
            <a:off x="2600960" y="4916143"/>
            <a:ext cx="4198674" cy="284480"/>
          </a:xfrm>
          <a:prstGeom prst="rightArrowCallou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Helvetica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24DADF-64AA-4525-B245-1822BB33EE4A}"/>
              </a:ext>
            </a:extLst>
          </p:cNvPr>
          <p:cNvSpPr txBox="1"/>
          <p:nvPr/>
        </p:nvSpPr>
        <p:spPr>
          <a:xfrm>
            <a:off x="6773094" y="49161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More Problems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1438275"/>
          </a:xfrm>
        </p:spPr>
        <p:txBody>
          <a:bodyPr/>
          <a:lstStyle/>
          <a:p>
            <a:r>
              <a:rPr lang="en-US" altLang="zh-TW" sz="2200" b="1" dirty="0"/>
              <a:t>create view </a:t>
            </a:r>
            <a:r>
              <a:rPr lang="en-US" altLang="zh-TW" sz="2200" i="1" dirty="0" err="1"/>
              <a:t>history_instructors</a:t>
            </a:r>
            <a:r>
              <a:rPr lang="en-US" altLang="zh-TW" sz="2200" i="1" dirty="0"/>
              <a:t> </a:t>
            </a:r>
            <a:r>
              <a:rPr lang="en-US" altLang="zh-TW" sz="2200" b="1" dirty="0"/>
              <a:t>as</a:t>
            </a:r>
            <a:br>
              <a:rPr lang="en-US" altLang="zh-TW" sz="2200" b="1" dirty="0"/>
            </a:br>
            <a:r>
              <a:rPr lang="en-US" altLang="zh-TW" sz="2200" b="1" dirty="0"/>
              <a:t>   select </a:t>
            </a:r>
            <a:r>
              <a:rPr lang="en-US" altLang="zh-TW" sz="2200" dirty="0"/>
              <a:t>*</a:t>
            </a:r>
            <a:br>
              <a:rPr lang="en-US" altLang="zh-TW" sz="2200" dirty="0"/>
            </a:br>
            <a:r>
              <a:rPr lang="en-US" altLang="zh-TW" sz="2200" dirty="0"/>
              <a:t>   </a:t>
            </a:r>
            <a:r>
              <a:rPr lang="en-US" altLang="zh-TW" sz="2200" b="1" dirty="0"/>
              <a:t>from </a:t>
            </a:r>
            <a:r>
              <a:rPr lang="en-US" altLang="zh-TW" sz="2200" i="1" dirty="0"/>
              <a:t>instructor</a:t>
            </a:r>
            <a:br>
              <a:rPr lang="en-US" altLang="zh-TW" sz="2200" i="1" dirty="0"/>
            </a:br>
            <a:r>
              <a:rPr lang="en-US" altLang="zh-TW" sz="2200" i="1" dirty="0"/>
              <a:t>   </a:t>
            </a:r>
            <a:r>
              <a:rPr lang="en-US" altLang="zh-TW" sz="2200" b="1" dirty="0"/>
              <a:t>where 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= 'History';</a:t>
            </a:r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r>
              <a:rPr lang="en-US" altLang="zh-TW" sz="2200" dirty="0"/>
              <a:t>What happens if we perform</a:t>
            </a:r>
          </a:p>
          <a:p>
            <a:pPr marL="0" indent="0">
              <a:buNone/>
            </a:pPr>
            <a:r>
              <a:rPr lang="en-US" altLang="zh-TW" sz="2200" dirty="0"/>
              <a:t>      insert into </a:t>
            </a:r>
            <a:r>
              <a:rPr lang="en-US" altLang="zh-TW" sz="2200" i="1" dirty="0" err="1"/>
              <a:t>history_instructors</a:t>
            </a:r>
            <a:r>
              <a:rPr lang="en-US" altLang="zh-TW" sz="2200" i="1" dirty="0"/>
              <a:t> </a:t>
            </a:r>
          </a:p>
          <a:p>
            <a:pPr marL="0" indent="0">
              <a:buNone/>
            </a:pPr>
            <a:r>
              <a:rPr lang="en-US" altLang="zh-TW" sz="2200" i="1" dirty="0"/>
              <a:t>             values </a:t>
            </a:r>
            <a:r>
              <a:rPr lang="en-US" altLang="zh-TW" sz="2200" dirty="0"/>
              <a:t>('25566', 'Brown', '</a:t>
            </a:r>
            <a:r>
              <a:rPr lang="en-US" altLang="zh-TW" sz="2200" dirty="0">
                <a:solidFill>
                  <a:srgbClr val="FF0000"/>
                </a:solidFill>
              </a:rPr>
              <a:t>Biology</a:t>
            </a:r>
            <a:r>
              <a:rPr lang="en-US" altLang="zh-TW" sz="2200" dirty="0"/>
              <a:t>', 100000)</a:t>
            </a:r>
          </a:p>
          <a:p>
            <a:endParaRPr lang="en-US" altLang="zh-TW" sz="2200" dirty="0"/>
          </a:p>
        </p:txBody>
      </p:sp>
      <p:sp>
        <p:nvSpPr>
          <p:cNvPr id="29700" name="矩形 4"/>
          <p:cNvSpPr>
            <a:spLocks noChangeArrowheads="1"/>
          </p:cNvSpPr>
          <p:nvPr/>
        </p:nvSpPr>
        <p:spPr bwMode="auto">
          <a:xfrm>
            <a:off x="682625" y="2846388"/>
            <a:ext cx="47660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 dirty="0">
                <a:solidFill>
                  <a:srgbClr val="002060"/>
                </a:solidFill>
              </a:rPr>
              <a:t>instructor</a:t>
            </a:r>
            <a:r>
              <a:rPr kumimoji="0" lang="en-US" altLang="zh-TW" sz="2000" dirty="0">
                <a:solidFill>
                  <a:srgbClr val="002060"/>
                </a:solidFill>
              </a:rPr>
              <a:t> (</a:t>
            </a:r>
            <a:r>
              <a:rPr kumimoji="0" lang="en-US" altLang="zh-TW" sz="2000" i="1" dirty="0">
                <a:solidFill>
                  <a:srgbClr val="002060"/>
                </a:solidFill>
              </a:rPr>
              <a:t>ID</a:t>
            </a:r>
            <a:r>
              <a:rPr kumimoji="0" lang="en-US" altLang="zh-TW" sz="2000" dirty="0">
                <a:solidFill>
                  <a:srgbClr val="002060"/>
                </a:solidFill>
              </a:rPr>
              <a:t>, </a:t>
            </a:r>
            <a:r>
              <a:rPr kumimoji="0" lang="en-US" altLang="zh-TW" sz="2000" i="1" dirty="0">
                <a:solidFill>
                  <a:srgbClr val="002060"/>
                </a:solidFill>
              </a:rPr>
              <a:t>name</a:t>
            </a:r>
            <a:r>
              <a:rPr kumimoji="0" lang="en-US" altLang="zh-TW" sz="2000" dirty="0">
                <a:solidFill>
                  <a:srgbClr val="002060"/>
                </a:solidFill>
              </a:rPr>
              <a:t>, </a:t>
            </a:r>
            <a:r>
              <a:rPr kumimoji="0" lang="en-US" altLang="zh-TW" sz="2000" i="1" dirty="0" err="1">
                <a:solidFill>
                  <a:srgbClr val="002060"/>
                </a:solidFill>
              </a:rPr>
              <a:t>dept_name</a:t>
            </a:r>
            <a:r>
              <a:rPr kumimoji="0" lang="en-US" altLang="zh-TW" sz="2000" i="1" dirty="0">
                <a:solidFill>
                  <a:srgbClr val="002060"/>
                </a:solidFill>
              </a:rPr>
              <a:t>, salary</a:t>
            </a:r>
            <a:r>
              <a:rPr kumimoji="0" lang="en-US" altLang="zh-TW" sz="2000" dirty="0">
                <a:solidFill>
                  <a:srgbClr val="002060"/>
                </a:solidFill>
              </a:rPr>
              <a:t>)</a:t>
            </a:r>
            <a:endParaRPr kumimoji="0"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679450" y="3355975"/>
            <a:ext cx="62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 dirty="0" err="1">
                <a:solidFill>
                  <a:srgbClr val="FF0000"/>
                </a:solidFill>
              </a:rPr>
              <a:t>history_instructor</a:t>
            </a:r>
            <a:r>
              <a:rPr kumimoji="0" lang="en-US" altLang="zh-TW" sz="2000" dirty="0">
                <a:solidFill>
                  <a:srgbClr val="FF0000"/>
                </a:solidFill>
              </a:rPr>
              <a:t> (</a:t>
            </a:r>
            <a:r>
              <a:rPr kumimoji="0" lang="en-US" altLang="zh-TW" sz="2000" i="1" dirty="0">
                <a:solidFill>
                  <a:srgbClr val="FF0000"/>
                </a:solidFill>
              </a:rPr>
              <a:t>ID</a:t>
            </a:r>
            <a:r>
              <a:rPr kumimoji="0" lang="en-US" altLang="zh-TW" sz="2000" dirty="0">
                <a:solidFill>
                  <a:srgbClr val="FF0000"/>
                </a:solidFill>
              </a:rPr>
              <a:t>, </a:t>
            </a:r>
            <a:r>
              <a:rPr kumimoji="0" lang="en-US" altLang="zh-TW" sz="2000" i="1" dirty="0">
                <a:solidFill>
                  <a:srgbClr val="FF0000"/>
                </a:solidFill>
              </a:rPr>
              <a:t>name</a:t>
            </a:r>
            <a:r>
              <a:rPr kumimoji="0" lang="en-US" altLang="zh-TW" sz="2000" dirty="0">
                <a:solidFill>
                  <a:srgbClr val="FF0000"/>
                </a:solidFill>
              </a:rPr>
              <a:t>, </a:t>
            </a:r>
            <a:r>
              <a:rPr kumimoji="0" lang="en-US" altLang="zh-TW" sz="2000" i="1" dirty="0" err="1">
                <a:solidFill>
                  <a:srgbClr val="FF0000"/>
                </a:solidFill>
              </a:rPr>
              <a:t>dept_name</a:t>
            </a:r>
            <a:r>
              <a:rPr kumimoji="0" lang="en-US" altLang="zh-TW" sz="2000" i="1" dirty="0">
                <a:solidFill>
                  <a:srgbClr val="FF0000"/>
                </a:solidFill>
              </a:rPr>
              <a:t>, salary</a:t>
            </a:r>
            <a:r>
              <a:rPr kumimoji="0" lang="en-US" altLang="zh-TW" sz="2000" dirty="0">
                <a:solidFill>
                  <a:srgbClr val="FF0000"/>
                </a:solidFill>
              </a:rPr>
              <a:t>)</a:t>
            </a:r>
            <a:endParaRPr kumimoji="0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986806" y="2898776"/>
            <a:ext cx="3246675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810414" y="3375406"/>
            <a:ext cx="3434743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774" y="1264596"/>
            <a:ext cx="7036476" cy="457264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Index</a:t>
            </a:r>
          </a:p>
          <a:p>
            <a:r>
              <a:rPr lang="en-US" altLang="zh-TW" sz="2800" dirty="0"/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65317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851" y="1093788"/>
            <a:ext cx="8139187" cy="4903787"/>
          </a:xfrm>
        </p:spPr>
        <p:txBody>
          <a:bodyPr/>
          <a:lstStyle/>
          <a:p>
            <a:r>
              <a:rPr lang="en-US" altLang="zh-TW" sz="2200" dirty="0"/>
              <a:t>Unit of work</a:t>
            </a:r>
          </a:p>
          <a:p>
            <a:r>
              <a:rPr lang="en-US" altLang="zh-TW" sz="2200" dirty="0"/>
              <a:t>Atomic transaction</a:t>
            </a:r>
          </a:p>
          <a:p>
            <a:pPr lvl="1"/>
            <a:r>
              <a:rPr lang="en-US" altLang="zh-TW" sz="2200" dirty="0"/>
              <a:t>either </a:t>
            </a:r>
            <a:r>
              <a:rPr lang="en-US" altLang="zh-TW" sz="2200" dirty="0">
                <a:solidFill>
                  <a:srgbClr val="FF0000"/>
                </a:solidFill>
              </a:rPr>
              <a:t>fully executed </a:t>
            </a:r>
            <a:r>
              <a:rPr lang="en-US" altLang="zh-TW" sz="2200" dirty="0"/>
              <a:t>or </a:t>
            </a:r>
            <a:r>
              <a:rPr lang="en-US" altLang="zh-TW" sz="2200" dirty="0">
                <a:solidFill>
                  <a:srgbClr val="FF0000"/>
                </a:solidFill>
              </a:rPr>
              <a:t>rolled back </a:t>
            </a:r>
            <a:r>
              <a:rPr lang="en-US" altLang="zh-TW" sz="2200" dirty="0"/>
              <a:t>as if it never occurred</a:t>
            </a: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一套一起賣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要嘛就全買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不然就全部退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這裡是指一套指令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(similar to buy/return a package of products)</a:t>
            </a:r>
          </a:p>
          <a:p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像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Word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中編輯內容的改變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  (Save/Quit without save editing)</a:t>
            </a:r>
          </a:p>
          <a:p>
            <a:pPr marL="0" indent="0">
              <a:buNone/>
            </a:pPr>
            <a:endParaRPr lang="en-US" altLang="zh-TW" sz="2200" dirty="0"/>
          </a:p>
          <a:p>
            <a:r>
              <a:rPr lang="en-US" altLang="zh-TW" sz="2200" dirty="0"/>
              <a:t>Isolation from concurrent transactions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Transactions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94650" cy="4903787"/>
          </a:xfrm>
        </p:spPr>
        <p:txBody>
          <a:bodyPr/>
          <a:lstStyle/>
          <a:p>
            <a:r>
              <a:rPr lang="en-US" altLang="zh-TW" sz="2200" dirty="0"/>
              <a:t>Transactions begin implicitly</a:t>
            </a:r>
          </a:p>
          <a:p>
            <a:pPr lvl="1"/>
            <a:r>
              <a:rPr lang="en-US" altLang="zh-TW" sz="2200" dirty="0"/>
              <a:t>Ended by </a:t>
            </a:r>
            <a:r>
              <a:rPr lang="en-US" altLang="zh-TW" sz="2200" b="1" dirty="0">
                <a:solidFill>
                  <a:srgbClr val="FF0000"/>
                </a:solidFill>
              </a:rPr>
              <a:t>commit work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or </a:t>
            </a:r>
            <a:r>
              <a:rPr lang="en-US" altLang="zh-TW" sz="2200" b="1" dirty="0">
                <a:solidFill>
                  <a:srgbClr val="FF0000"/>
                </a:solidFill>
              </a:rPr>
              <a:t>rollback work</a:t>
            </a:r>
          </a:p>
          <a:p>
            <a:pPr lvl="1"/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word 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編輯後 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跟 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不儲存直接關閉</a:t>
            </a:r>
            <a:r>
              <a:rPr lang="en-US" altLang="zh-TW" sz="2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lvl="1"/>
            <a:endParaRPr lang="en-US" altLang="zh-TW" sz="2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on most databases: </a:t>
            </a:r>
          </a:p>
          <a:p>
            <a:pPr marL="457200" lvl="1" indent="0">
              <a:buNone/>
            </a:pPr>
            <a:r>
              <a:rPr lang="en-US" altLang="zh-TW" sz="2200" dirty="0"/>
              <a:t>each SQL statement </a:t>
            </a:r>
            <a:r>
              <a:rPr lang="en-US" altLang="zh-TW" sz="2200" dirty="0">
                <a:solidFill>
                  <a:srgbClr val="FF0000"/>
                </a:solidFill>
              </a:rPr>
              <a:t>commits automatically</a:t>
            </a:r>
          </a:p>
          <a:p>
            <a:pPr lvl="1"/>
            <a:r>
              <a:rPr lang="en-US" altLang="zh-TW" sz="2200" dirty="0"/>
              <a:t>Can </a:t>
            </a:r>
            <a:r>
              <a:rPr lang="en-US" altLang="zh-TW" sz="2200" dirty="0">
                <a:solidFill>
                  <a:srgbClr val="0070C0"/>
                </a:solidFill>
              </a:rPr>
              <a:t>turn off auto commit </a:t>
            </a:r>
            <a:r>
              <a:rPr lang="en-US" altLang="zh-TW" sz="2200" dirty="0"/>
              <a:t>for a session (e.g. using API)</a:t>
            </a:r>
          </a:p>
          <a:p>
            <a:pPr lvl="1"/>
            <a:r>
              <a:rPr lang="en-US" altLang="zh-TW" sz="2200" dirty="0"/>
              <a:t>In SQL:1999, can use:  </a:t>
            </a:r>
            <a:r>
              <a:rPr lang="en-US" altLang="zh-TW" sz="2200" b="1" dirty="0">
                <a:solidFill>
                  <a:srgbClr val="FF0000"/>
                </a:solidFill>
              </a:rPr>
              <a:t>begin atomic </a:t>
            </a:r>
            <a:r>
              <a:rPr lang="en-US" altLang="zh-TW" sz="2200" dirty="0">
                <a:solidFill>
                  <a:srgbClr val="FF0000"/>
                </a:solidFill>
              </a:rPr>
              <a:t> ….  </a:t>
            </a:r>
            <a:r>
              <a:rPr lang="en-US" altLang="zh-TW" sz="2200" b="1" dirty="0">
                <a:solidFill>
                  <a:srgbClr val="FF0000"/>
                </a:solidFill>
              </a:rPr>
              <a:t>end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5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586" y="1420238"/>
            <a:ext cx="7172663" cy="4417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Index</a:t>
            </a:r>
          </a:p>
          <a:p>
            <a:r>
              <a:rPr lang="en-US" altLang="zh-TW" sz="2800" dirty="0"/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711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Integrity Constraints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12838"/>
            <a:ext cx="8024813" cy="5092700"/>
          </a:xfrm>
        </p:spPr>
        <p:txBody>
          <a:bodyPr/>
          <a:lstStyle/>
          <a:p>
            <a:r>
              <a:rPr lang="en-US" altLang="zh-TW" sz="2400"/>
              <a:t>Integrity constraints</a:t>
            </a:r>
          </a:p>
          <a:p>
            <a:pPr lvl="1"/>
            <a:r>
              <a:rPr lang="en-US" altLang="zh-TW" sz="2400"/>
              <a:t>ensuring that authorized changes to the database do not result in a loss of data consistency</a:t>
            </a:r>
          </a:p>
          <a:p>
            <a:pPr lvl="1"/>
            <a:endParaRPr lang="en-US" altLang="zh-TW" sz="2000"/>
          </a:p>
          <a:p>
            <a:r>
              <a:rPr lang="en-US" altLang="zh-TW" sz="2400">
                <a:ea typeface="新細明體" charset="-120"/>
              </a:rPr>
              <a:t>Examples:</a:t>
            </a:r>
          </a:p>
          <a:p>
            <a:pPr lvl="1"/>
            <a:r>
              <a:rPr lang="en-US" altLang="zh-TW" sz="2400"/>
              <a:t>A checking account must have a balance greater than $10,000.00</a:t>
            </a:r>
          </a:p>
          <a:p>
            <a:pPr lvl="1"/>
            <a:r>
              <a:rPr lang="en-US" altLang="zh-TW" sz="2400"/>
              <a:t>A salary of a bank employee must be at least $4.00 an hour</a:t>
            </a:r>
          </a:p>
          <a:p>
            <a:pPr lvl="1"/>
            <a:r>
              <a:rPr lang="en-US" altLang="zh-TW" sz="2400"/>
              <a:t>A customer must have a (non-null) phone number</a:t>
            </a:r>
          </a:p>
          <a:p>
            <a:pPr lvl="1"/>
            <a:endParaRPr lang="en-US" altLang="zh-TW" sz="2000"/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TW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 on a Single Relation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3605213"/>
          </a:xfrm>
        </p:spPr>
        <p:txBody>
          <a:bodyPr/>
          <a:lstStyle/>
          <a:p>
            <a:r>
              <a:rPr lang="en-US" altLang="zh-TW" sz="2400" b="1"/>
              <a:t>not null</a:t>
            </a:r>
          </a:p>
          <a:p>
            <a:endParaRPr lang="en-US" altLang="zh-TW" sz="2400" b="1"/>
          </a:p>
          <a:p>
            <a:r>
              <a:rPr lang="en-US" altLang="zh-TW" sz="2400" b="1"/>
              <a:t>primary key</a:t>
            </a:r>
          </a:p>
          <a:p>
            <a:endParaRPr lang="en-US" altLang="zh-TW" sz="2400" b="1"/>
          </a:p>
          <a:p>
            <a:r>
              <a:rPr lang="en-US" altLang="zh-TW" sz="2400" b="1"/>
              <a:t>unique</a:t>
            </a:r>
          </a:p>
          <a:p>
            <a:endParaRPr lang="en-US" altLang="zh-TW" sz="2400"/>
          </a:p>
          <a:p>
            <a:r>
              <a:rPr lang="en-US" altLang="zh-TW" sz="2400" b="1">
                <a:solidFill>
                  <a:srgbClr val="FF0000"/>
                </a:solidFill>
              </a:rPr>
              <a:t>check </a:t>
            </a:r>
            <a:r>
              <a:rPr lang="en-US" altLang="zh-TW" sz="2400">
                <a:solidFill>
                  <a:srgbClr val="FF0000"/>
                </a:solidFill>
              </a:rPr>
              <a:t>(P)</a:t>
            </a:r>
            <a:r>
              <a:rPr lang="en-US" altLang="zh-TW" sz="2400"/>
              <a:t>, where P is a predicate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TW" altLang="en-US"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Not Null and Unique Constraints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35063"/>
            <a:ext cx="8377238" cy="5076825"/>
          </a:xfrm>
        </p:spPr>
        <p:txBody>
          <a:bodyPr/>
          <a:lstStyle/>
          <a:p>
            <a:r>
              <a:rPr kumimoji="0" lang="en-US" altLang="zh-TW" sz="2400" b="1" dirty="0"/>
              <a:t>not null</a:t>
            </a:r>
          </a:p>
          <a:p>
            <a:pPr lvl="1"/>
            <a:r>
              <a:rPr kumimoji="0" lang="en-US" altLang="zh-TW" sz="2400" dirty="0"/>
              <a:t>Declare </a:t>
            </a:r>
            <a:r>
              <a:rPr kumimoji="0" lang="en-US" altLang="zh-TW" sz="2400" i="1" dirty="0"/>
              <a:t>name</a:t>
            </a:r>
            <a:r>
              <a:rPr kumimoji="0" lang="en-US" altLang="zh-TW" sz="2400" dirty="0"/>
              <a:t> and </a:t>
            </a:r>
            <a:r>
              <a:rPr kumimoji="0" lang="en-US" altLang="zh-TW" sz="2400" i="1" dirty="0"/>
              <a:t>budget</a:t>
            </a:r>
            <a:r>
              <a:rPr kumimoji="0" lang="en-US" altLang="zh-TW" sz="2400" dirty="0"/>
              <a:t> to be </a:t>
            </a:r>
            <a:r>
              <a:rPr lang="en-US" altLang="zh-TW" sz="24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zh-TW" sz="2400" i="1" dirty="0"/>
              <a:t>	           name </a:t>
            </a:r>
            <a:r>
              <a:rPr kumimoji="0" lang="en-US" altLang="zh-TW" sz="2400" b="1" dirty="0"/>
              <a:t>varchar</a:t>
            </a:r>
            <a:r>
              <a:rPr kumimoji="0" lang="en-US" altLang="zh-TW" sz="2400" dirty="0"/>
              <a:t>(20)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not null</a:t>
            </a:r>
            <a:br>
              <a:rPr kumimoji="0" lang="en-US" altLang="zh-TW" sz="2400" b="1" dirty="0"/>
            </a:br>
            <a:r>
              <a:rPr kumimoji="0" lang="en-US" altLang="zh-TW" sz="2400" b="1" dirty="0"/>
              <a:t>          </a:t>
            </a:r>
            <a:r>
              <a:rPr kumimoji="0" lang="en-US" altLang="zh-TW" sz="2400" i="1" dirty="0"/>
              <a:t>budget </a:t>
            </a:r>
            <a:r>
              <a:rPr kumimoji="0" lang="en-US" altLang="zh-TW" sz="2400" b="1" dirty="0"/>
              <a:t>numeric</a:t>
            </a:r>
            <a:r>
              <a:rPr kumimoji="0" lang="en-US" altLang="zh-TW" sz="2400" dirty="0"/>
              <a:t>(12,2)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not null</a:t>
            </a:r>
          </a:p>
          <a:p>
            <a:pPr>
              <a:buFont typeface="Monotype Sorts" charset="2"/>
              <a:buNone/>
            </a:pPr>
            <a:endParaRPr kumimoji="0" lang="en-US" altLang="zh-TW" b="1" dirty="0"/>
          </a:p>
          <a:p>
            <a:r>
              <a:rPr lang="en-US" altLang="zh-TW" sz="2400" b="1" dirty="0"/>
              <a:t>unique</a:t>
            </a:r>
            <a:r>
              <a:rPr kumimoji="0" lang="en-US" altLang="zh-TW" sz="2400" dirty="0"/>
              <a:t> ( </a:t>
            </a:r>
            <a:r>
              <a:rPr kumimoji="0" lang="en-US" altLang="zh-TW" sz="2400" i="1" dirty="0"/>
              <a:t>A</a:t>
            </a:r>
            <a:r>
              <a:rPr kumimoji="0" lang="en-US" altLang="zh-TW" sz="2400" baseline="-25000" dirty="0"/>
              <a:t>1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/>
              <a:t>A</a:t>
            </a:r>
            <a:r>
              <a:rPr kumimoji="0" lang="en-US" altLang="zh-TW" sz="2400" baseline="-25000" dirty="0"/>
              <a:t>2</a:t>
            </a:r>
            <a:r>
              <a:rPr kumimoji="0" lang="en-US" altLang="zh-TW" sz="2400" dirty="0"/>
              <a:t>, …, </a:t>
            </a:r>
            <a:r>
              <a:rPr kumimoji="0" lang="en-US" altLang="zh-TW" sz="2400" i="1" dirty="0"/>
              <a:t>A</a:t>
            </a:r>
            <a:r>
              <a:rPr kumimoji="0" lang="en-US" altLang="zh-TW" sz="2400" baseline="-25000" dirty="0"/>
              <a:t>m</a:t>
            </a:r>
            <a:r>
              <a:rPr kumimoji="0" lang="en-US" altLang="zh-TW" sz="2400" dirty="0"/>
              <a:t>)</a:t>
            </a:r>
          </a:p>
          <a:p>
            <a:pPr lvl="1"/>
            <a:r>
              <a:rPr kumimoji="0" lang="en-US" altLang="zh-TW" sz="2400" dirty="0"/>
              <a:t>The unique specification states that the attributes </a:t>
            </a:r>
          </a:p>
          <a:p>
            <a:pPr lvl="1">
              <a:buFont typeface="Monotype Sorts" charset="2"/>
              <a:buNone/>
            </a:pPr>
            <a:r>
              <a:rPr kumimoji="0" lang="en-US" altLang="zh-TW" sz="2400" i="1" dirty="0"/>
              <a:t>          A</a:t>
            </a:r>
            <a:r>
              <a:rPr kumimoji="0" lang="en-US" altLang="zh-TW" sz="2400" baseline="-25000" dirty="0"/>
              <a:t>1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/>
              <a:t>A</a:t>
            </a:r>
            <a:r>
              <a:rPr kumimoji="0" lang="en-US" altLang="zh-TW" sz="2400" baseline="-25000" dirty="0"/>
              <a:t>2</a:t>
            </a:r>
            <a:r>
              <a:rPr kumimoji="0" lang="en-US" altLang="zh-TW" sz="2400" dirty="0"/>
              <a:t>, … </a:t>
            </a:r>
            <a:r>
              <a:rPr kumimoji="0" lang="en-US" altLang="zh-TW" sz="2400" i="1" dirty="0"/>
              <a:t>A</a:t>
            </a:r>
            <a:r>
              <a:rPr kumimoji="0" lang="en-US" altLang="zh-TW" sz="2400" baseline="-25000" dirty="0"/>
              <a:t>m</a:t>
            </a:r>
            <a:br>
              <a:rPr kumimoji="0" lang="en-US" altLang="zh-TW" sz="2400" dirty="0"/>
            </a:br>
            <a:r>
              <a:rPr kumimoji="0" lang="en-US" altLang="zh-TW" sz="2400" dirty="0">
                <a:solidFill>
                  <a:srgbClr val="FF0000"/>
                </a:solidFill>
              </a:rPr>
              <a:t>form a candidate key</a:t>
            </a:r>
            <a:r>
              <a:rPr kumimoji="0" lang="en-US" altLang="zh-TW" sz="2400" dirty="0"/>
              <a:t>.</a:t>
            </a:r>
          </a:p>
          <a:p>
            <a:pPr lvl="1"/>
            <a:r>
              <a:rPr kumimoji="0" lang="en-US" altLang="zh-TW" sz="2400" dirty="0"/>
              <a:t>Candidate keys are permitted to be null.</a:t>
            </a:r>
          </a:p>
          <a:p>
            <a:endParaRPr kumimoji="0" lang="en-US" altLang="zh-TW" dirty="0"/>
          </a:p>
          <a:p>
            <a:endParaRPr lang="en-US" altLang="zh-TW" b="1" dirty="0"/>
          </a:p>
          <a:p>
            <a:pPr>
              <a:buFont typeface="Monotype Sorts" charset="2"/>
              <a:buNone/>
            </a:pPr>
            <a:endParaRPr lang="zh-TW" alt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TW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962" y="1293778"/>
            <a:ext cx="6900288" cy="4543459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Index</a:t>
            </a:r>
          </a:p>
          <a:p>
            <a:r>
              <a:rPr lang="en-US" altLang="zh-TW" sz="2800" dirty="0"/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06581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Null and Unique Constraints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8" y="1361872"/>
            <a:ext cx="7661275" cy="4635703"/>
          </a:xfrm>
        </p:spPr>
        <p:txBody>
          <a:bodyPr/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5954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create table instructor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(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varchar(5)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varchar(20)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unique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dept_name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varchar(20)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salary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numeric(8,2)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primary key 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14488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check clause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641350"/>
            <a:ext cx="6384925" cy="803275"/>
          </a:xfrm>
        </p:spPr>
        <p:txBody>
          <a:bodyPr/>
          <a:lstStyle/>
          <a:p>
            <a:r>
              <a:rPr lang="en-US" altLang="zh-TW" sz="2000" b="1"/>
              <a:t>check </a:t>
            </a:r>
            <a:r>
              <a:rPr lang="en-US" altLang="zh-TW" sz="2000"/>
              <a:t>(P)</a:t>
            </a:r>
            <a:endParaRPr lang="en-US" altLang="zh-TW"/>
          </a:p>
          <a:p>
            <a:pPr>
              <a:buFont typeface="Monotype Sorts" charset="2"/>
              <a:buNone/>
            </a:pPr>
            <a:r>
              <a:rPr lang="en-US" altLang="zh-TW"/>
              <a:t>      </a:t>
            </a:r>
            <a:r>
              <a:rPr lang="en-US" altLang="zh-TW" sz="2000"/>
              <a:t>where P is a predicate</a:t>
            </a:r>
            <a:endParaRPr lang="en-US" altLang="zh-TW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27113" y="2643188"/>
            <a:ext cx="763746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create table </a:t>
            </a:r>
            <a:r>
              <a:rPr kumimoji="0" lang="en-US" altLang="zh-TW" sz="2200" i="1" dirty="0"/>
              <a:t>section </a:t>
            </a:r>
            <a:r>
              <a:rPr kumimoji="0" lang="en-US" altLang="zh-TW" sz="2200" dirty="0"/>
              <a:t>(</a:t>
            </a:r>
            <a:endParaRPr kumimoji="0" lang="en-US" altLang="zh-TW" sz="22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dirty="0"/>
              <a:t>    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i="1" dirty="0"/>
              <a:t>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</a:t>
            </a:r>
            <a:r>
              <a:rPr kumimoji="0" lang="en-US" altLang="zh-TW" sz="2200" i="1" dirty="0" err="1"/>
              <a:t>sec_id</a:t>
            </a:r>
            <a:r>
              <a:rPr kumimoji="0" lang="en-US" altLang="zh-TW" sz="2200" i="1" dirty="0"/>
              <a:t>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semester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year </a:t>
            </a:r>
            <a:r>
              <a:rPr kumimoji="0" lang="en-US" altLang="zh-TW" sz="2200" b="1" dirty="0"/>
              <a:t>numeric </a:t>
            </a:r>
            <a:r>
              <a:rPr kumimoji="0" lang="en-US" altLang="zh-TW" sz="2200" dirty="0"/>
              <a:t>(4,0),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building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(15),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</a:t>
            </a:r>
            <a:r>
              <a:rPr kumimoji="0" lang="en-US" altLang="zh-TW" sz="2200" i="1" dirty="0" err="1"/>
              <a:t>room_number</a:t>
            </a:r>
            <a:r>
              <a:rPr kumimoji="0" lang="en-US" altLang="zh-TW" sz="2200" i="1" dirty="0"/>
              <a:t>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(7),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i="1" dirty="0"/>
              <a:t>    time slot id </a:t>
            </a:r>
            <a:r>
              <a:rPr kumimoji="0" lang="en-US" altLang="zh-TW" sz="2200" b="1" dirty="0"/>
              <a:t>varchar </a:t>
            </a:r>
            <a:r>
              <a:rPr kumimoji="0" lang="en-US" altLang="zh-TW" sz="2200" dirty="0"/>
              <a:t>(4),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</a:t>
            </a:r>
            <a:r>
              <a:rPr kumimoji="0" lang="en-US" altLang="zh-TW" sz="2200" b="1" dirty="0">
                <a:solidFill>
                  <a:srgbClr val="FF0000"/>
                </a:solidFill>
              </a:rPr>
              <a:t>primary key </a:t>
            </a:r>
            <a:r>
              <a:rPr kumimoji="0" lang="en-US" altLang="zh-TW" sz="2200" dirty="0"/>
              <a:t>(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 err="1"/>
              <a:t>sec_id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/>
              <a:t>semester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/>
              <a:t>year</a:t>
            </a:r>
            <a:r>
              <a:rPr kumimoji="0" lang="en-US" altLang="zh-TW" sz="2200" dirty="0"/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</a:t>
            </a:r>
            <a:r>
              <a:rPr kumimoji="0" lang="en-US" altLang="zh-TW" sz="2200" b="1" dirty="0">
                <a:solidFill>
                  <a:srgbClr val="000099"/>
                </a:solidFill>
              </a:rPr>
              <a:t>check</a:t>
            </a:r>
            <a:r>
              <a:rPr kumimoji="0" lang="en-US" altLang="zh-TW" sz="2200" b="1" dirty="0"/>
              <a:t> </a:t>
            </a:r>
            <a:r>
              <a:rPr kumimoji="0" lang="en-US" altLang="zh-TW" sz="2200" dirty="0"/>
              <a:t>(</a:t>
            </a:r>
            <a:r>
              <a:rPr kumimoji="0" lang="en-US" altLang="zh-TW" sz="2200" i="1" dirty="0"/>
              <a:t>semester </a:t>
            </a:r>
            <a:r>
              <a:rPr kumimoji="0" lang="en-US" altLang="zh-TW" sz="2200" b="1" dirty="0"/>
              <a:t>in </a:t>
            </a:r>
            <a:r>
              <a:rPr kumimoji="0" lang="en-US" altLang="zh-TW" sz="2200" dirty="0"/>
              <a:t>(’Fall’, ’Winter’, ’Spring’, ’Summer’))</a:t>
            </a:r>
            <a:br>
              <a:rPr kumimoji="0" lang="en-US" altLang="zh-TW" sz="2200" dirty="0"/>
            </a:br>
            <a:r>
              <a:rPr kumimoji="0" lang="en-US" altLang="zh-TW" sz="2200" dirty="0"/>
              <a:t>);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71550" y="1546225"/>
            <a:ext cx="76374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/>
              <a:t>Example:  ensure that semester value is one of fall, winter, spring or summer: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2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60475" y="5697538"/>
            <a:ext cx="7002463" cy="457200"/>
          </a:xfrm>
          <a:prstGeom prst="rect">
            <a:avLst/>
          </a:prstGeom>
          <a:solidFill>
            <a:srgbClr val="FF0000">
              <a:alpha val="32941"/>
            </a:srgbClr>
          </a:solidFill>
          <a:ln w="9525" algn="ctr">
            <a:solidFill>
              <a:srgbClr val="FF0000">
                <a:alpha val="96861"/>
              </a:srgbClr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35063"/>
            <a:ext cx="8788400" cy="2254250"/>
          </a:xfrm>
        </p:spPr>
        <p:txBody>
          <a:bodyPr/>
          <a:lstStyle/>
          <a:p>
            <a:r>
              <a:rPr lang="en-US" altLang="zh-TW" sz="2400"/>
              <a:t>Let A be a set of attributes.  Let R and S be two relations that contain attributes A and where </a:t>
            </a:r>
            <a:r>
              <a:rPr lang="en-US" altLang="zh-TW" sz="2400">
                <a:solidFill>
                  <a:srgbClr val="0070C0"/>
                </a:solidFill>
              </a:rPr>
              <a:t>A is the primary key of S</a:t>
            </a:r>
            <a:r>
              <a:rPr lang="en-US" altLang="zh-TW" sz="2400"/>
              <a:t>. </a:t>
            </a:r>
          </a:p>
          <a:p>
            <a:pPr lvl="1"/>
            <a:r>
              <a:rPr lang="en-US" altLang="zh-TW" sz="2400"/>
              <a:t>A is said to be </a:t>
            </a:r>
            <a:r>
              <a:rPr lang="en-US" altLang="zh-TW" sz="2400">
                <a:solidFill>
                  <a:srgbClr val="FF0000"/>
                </a:solidFill>
              </a:rPr>
              <a:t>a  </a:t>
            </a:r>
            <a:r>
              <a:rPr lang="en-US" altLang="zh-TW" sz="2400" b="1">
                <a:solidFill>
                  <a:srgbClr val="FF0000"/>
                </a:solidFill>
              </a:rPr>
              <a:t>foreign key</a:t>
            </a:r>
            <a:r>
              <a:rPr lang="en-US" altLang="zh-TW" sz="2400">
                <a:solidFill>
                  <a:srgbClr val="FF0000"/>
                </a:solidFill>
              </a:rPr>
              <a:t> of R </a:t>
            </a:r>
          </a:p>
          <a:p>
            <a:pPr lvl="1"/>
            <a:r>
              <a:rPr lang="en-US" altLang="zh-TW" sz="2400"/>
              <a:t>if for any values of A appearing in R these values also appear in S.</a:t>
            </a:r>
          </a:p>
          <a:p>
            <a:pPr lvl="1"/>
            <a:endParaRPr lang="en-US" altLang="zh-TW" sz="2000"/>
          </a:p>
        </p:txBody>
      </p:sp>
      <p:pic>
        <p:nvPicPr>
          <p:cNvPr id="36868" name="圖片 3" descr="20071221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389313"/>
            <a:ext cx="5562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161489" y="405643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70C0"/>
                </a:solidFill>
              </a:rPr>
              <a:t>Practice Time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the relational database </a:t>
            </a:r>
            <a:r>
              <a:rPr lang="en-US" altLang="zh-TW" b="1" dirty="0"/>
              <a:t>. </a:t>
            </a:r>
          </a:p>
          <a:p>
            <a:pPr lvl="1"/>
            <a:r>
              <a:rPr lang="en-US" altLang="zh-TW" sz="2000" b="1" dirty="0"/>
              <a:t>employee(</a:t>
            </a:r>
            <a:r>
              <a:rPr lang="en-US" altLang="zh-TW" sz="2000" b="1" u="sng" dirty="0" err="1"/>
              <a:t>employee_name</a:t>
            </a:r>
            <a:r>
              <a:rPr lang="en-US" altLang="zh-TW" sz="2000" b="1" dirty="0"/>
              <a:t>, street, city)</a:t>
            </a:r>
          </a:p>
          <a:p>
            <a:pPr lvl="1"/>
            <a:r>
              <a:rPr lang="en-US" altLang="zh-TW" sz="2000" b="1" dirty="0"/>
              <a:t>works(</a:t>
            </a:r>
            <a:r>
              <a:rPr lang="en-US" altLang="zh-TW" sz="2000" b="1" u="sng" dirty="0" err="1"/>
              <a:t>employee_name</a:t>
            </a:r>
            <a:r>
              <a:rPr lang="en-US" altLang="zh-TW" sz="2000" b="1" dirty="0"/>
              <a:t>,  </a:t>
            </a:r>
            <a:r>
              <a:rPr lang="en-US" altLang="zh-TW" sz="2000" b="1" dirty="0" err="1"/>
              <a:t>company_name</a:t>
            </a:r>
            <a:r>
              <a:rPr lang="en-US" altLang="zh-TW" sz="2000" b="1" dirty="0"/>
              <a:t>, salary)</a:t>
            </a:r>
          </a:p>
          <a:p>
            <a:pPr lvl="1"/>
            <a:r>
              <a:rPr lang="en-US" altLang="zh-TW" sz="2000" b="1" dirty="0"/>
              <a:t>company(</a:t>
            </a:r>
            <a:r>
              <a:rPr lang="en-US" altLang="zh-TW" sz="2000" b="1" u="sng" dirty="0" err="1"/>
              <a:t>company_name</a:t>
            </a:r>
            <a:r>
              <a:rPr lang="en-US" altLang="zh-TW" sz="2000" b="1" dirty="0"/>
              <a:t>, city)</a:t>
            </a:r>
          </a:p>
          <a:p>
            <a:pPr lvl="1"/>
            <a:r>
              <a:rPr lang="en-US" altLang="zh-TW" sz="2000" b="1" dirty="0"/>
              <a:t>manages(</a:t>
            </a:r>
            <a:r>
              <a:rPr lang="en-US" altLang="zh-TW" sz="2000" b="1" u="sng" dirty="0" err="1"/>
              <a:t>employee_name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manager_name</a:t>
            </a:r>
            <a:r>
              <a:rPr lang="en-US" altLang="zh-TW" sz="2000" b="1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b="1" dirty="0"/>
              <a:t>      </a:t>
            </a:r>
          </a:p>
          <a:p>
            <a:pPr>
              <a:buFont typeface="Monotype Sorts" charset="2"/>
              <a:buNone/>
            </a:pPr>
            <a:r>
              <a:rPr lang="en-US" altLang="zh-TW" b="1" dirty="0"/>
              <a:t>      </a:t>
            </a:r>
            <a:r>
              <a:rPr lang="en-US" altLang="zh-TW" dirty="0"/>
              <a:t>Identify referential-integrity constraints that should hold, and include them in the DDL definition.</a:t>
            </a:r>
          </a:p>
          <a:p>
            <a:pPr>
              <a:buFont typeface="Monotype Sorts" charset="2"/>
              <a:buNone/>
            </a:pPr>
            <a:r>
              <a:rPr lang="en-US" altLang="zh-TW" dirty="0"/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works.employee_name</a:t>
            </a:r>
            <a:r>
              <a:rPr lang="en-US" altLang="zh-TW" dirty="0">
                <a:solidFill>
                  <a:srgbClr val="FF0000"/>
                </a:solidFill>
              </a:rPr>
              <a:t> -&gt; </a:t>
            </a:r>
            <a:r>
              <a:rPr lang="en-US" altLang="zh-TW" dirty="0" err="1">
                <a:solidFill>
                  <a:srgbClr val="FF0000"/>
                </a:solidFill>
              </a:rPr>
              <a:t>employee.employee_name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works.company_name</a:t>
            </a:r>
            <a:r>
              <a:rPr lang="en-US" altLang="zh-TW" dirty="0">
                <a:solidFill>
                  <a:srgbClr val="FF0000"/>
                </a:solidFill>
              </a:rPr>
              <a:t> -&gt; company. </a:t>
            </a:r>
            <a:r>
              <a:rPr lang="en-US" altLang="zh-TW" dirty="0" err="1">
                <a:solidFill>
                  <a:srgbClr val="FF0000"/>
                </a:solidFill>
              </a:rPr>
              <a:t>company_name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manages.employee_name</a:t>
            </a:r>
            <a:r>
              <a:rPr lang="en-US" altLang="zh-TW" dirty="0">
                <a:solidFill>
                  <a:srgbClr val="FF0000"/>
                </a:solidFill>
              </a:rPr>
              <a:t> -&gt; </a:t>
            </a:r>
            <a:r>
              <a:rPr lang="en-US" altLang="zh-TW" dirty="0" err="1">
                <a:solidFill>
                  <a:srgbClr val="FF0000"/>
                </a:solidFill>
              </a:rPr>
              <a:t>employee.employee_name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manages.manager_name</a:t>
            </a:r>
            <a:r>
              <a:rPr lang="en-US" altLang="zh-TW" dirty="0">
                <a:solidFill>
                  <a:srgbClr val="FF0000"/>
                </a:solidFill>
              </a:rPr>
              <a:t> -&gt; </a:t>
            </a:r>
            <a:r>
              <a:rPr lang="en-US" altLang="zh-TW" dirty="0" err="1">
                <a:solidFill>
                  <a:srgbClr val="FF0000"/>
                </a:solidFill>
              </a:rPr>
              <a:t>employee.employee_name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5064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2173288" algn="l"/>
              </a:tabLst>
            </a:pPr>
            <a:r>
              <a:rPr lang="en-US" altLang="zh-TW" sz="2000" b="1"/>
              <a:t>create table </a:t>
            </a:r>
            <a:r>
              <a:rPr lang="en-US" altLang="zh-TW" sz="2000" i="1"/>
              <a:t>course (</a:t>
            </a:r>
            <a:br>
              <a:rPr lang="en-US" altLang="zh-TW" sz="2000" i="1"/>
            </a:br>
            <a:r>
              <a:rPr lang="en-US" altLang="zh-TW" sz="2000" i="1"/>
              <a:t>    course_id </a:t>
            </a:r>
            <a:r>
              <a:rPr lang="en-US" altLang="zh-TW" sz="2000"/>
              <a:t>  </a:t>
            </a:r>
            <a:r>
              <a:rPr lang="en-US" altLang="zh-TW" sz="2000" b="1"/>
              <a:t>char</a:t>
            </a:r>
            <a:r>
              <a:rPr lang="en-US" altLang="zh-TW" sz="2000"/>
              <a:t>(5),</a:t>
            </a:r>
            <a:br>
              <a:rPr lang="en-US" altLang="zh-TW" sz="2000"/>
            </a:br>
            <a:r>
              <a:rPr lang="en-US" altLang="zh-TW" sz="2000"/>
              <a:t>    </a:t>
            </a:r>
            <a:r>
              <a:rPr lang="en-US" altLang="zh-TW" sz="2000" i="1"/>
              <a:t>title             </a:t>
            </a:r>
            <a:r>
              <a:rPr lang="en-US" altLang="zh-TW" sz="2000" b="1"/>
              <a:t>varchar</a:t>
            </a:r>
            <a:r>
              <a:rPr lang="en-US" altLang="zh-TW" sz="2000"/>
              <a:t>(20),</a:t>
            </a:r>
            <a:br>
              <a:rPr lang="en-US" altLang="zh-TW" sz="2000"/>
            </a:br>
            <a:r>
              <a:rPr lang="en-US" altLang="zh-TW" sz="2000"/>
              <a:t> </a:t>
            </a:r>
            <a:r>
              <a:rPr lang="en-US" altLang="zh-TW" sz="2000" i="1"/>
              <a:t>   dept_name </a:t>
            </a:r>
            <a:r>
              <a:rPr lang="en-US" altLang="zh-TW" sz="2000" b="1"/>
              <a:t>varchar</a:t>
            </a:r>
            <a:r>
              <a:rPr lang="en-US" altLang="zh-TW" sz="2000"/>
              <a:t>(20),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tabLst>
                <a:tab pos="2173288" algn="l"/>
              </a:tabLst>
            </a:pPr>
            <a:r>
              <a:rPr lang="en-US" altLang="zh-TW" sz="2000" b="1"/>
              <a:t>         primary key </a:t>
            </a:r>
            <a:r>
              <a:rPr lang="en-US" altLang="zh-TW" sz="2000"/>
              <a:t>(</a:t>
            </a:r>
            <a:r>
              <a:rPr lang="en-US" altLang="zh-TW" sz="2000" i="1"/>
              <a:t>course_id</a:t>
            </a:r>
            <a:r>
              <a:rPr lang="en-US" altLang="zh-TW" sz="2000"/>
              <a:t>)</a:t>
            </a:r>
            <a:endParaRPr lang="en-US" altLang="zh-TW" sz="2000" i="1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tabLst>
                <a:tab pos="2173288" algn="l"/>
              </a:tabLst>
            </a:pPr>
            <a:r>
              <a:rPr lang="en-US" altLang="zh-TW" sz="2000" i="1"/>
              <a:t>         </a:t>
            </a:r>
            <a:r>
              <a:rPr lang="en-US" altLang="zh-TW" sz="2000" b="1">
                <a:solidFill>
                  <a:srgbClr val="FF0000"/>
                </a:solidFill>
              </a:rPr>
              <a:t>foreign key</a:t>
            </a:r>
            <a:r>
              <a:rPr lang="en-US" altLang="zh-TW" sz="2000" b="1"/>
              <a:t> </a:t>
            </a:r>
            <a:r>
              <a:rPr lang="en-US" altLang="zh-TW" sz="2000"/>
              <a:t>(</a:t>
            </a:r>
            <a:r>
              <a:rPr lang="en-US" altLang="zh-TW" sz="2000" i="1"/>
              <a:t>dept_name</a:t>
            </a:r>
            <a:r>
              <a:rPr lang="en-US" altLang="zh-TW" sz="2000"/>
              <a:t>) </a:t>
            </a:r>
            <a:r>
              <a:rPr lang="en-US" altLang="zh-TW" sz="2000" b="1">
                <a:solidFill>
                  <a:srgbClr val="FF0000"/>
                </a:solidFill>
              </a:rPr>
              <a:t>references </a:t>
            </a:r>
            <a:r>
              <a:rPr lang="en-US" altLang="zh-TW" sz="2000" i="1">
                <a:solidFill>
                  <a:srgbClr val="FF0000"/>
                </a:solidFill>
              </a:rPr>
              <a:t>department</a:t>
            </a:r>
            <a:r>
              <a:rPr lang="en-US" altLang="zh-TW" sz="2000" i="1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tabLst>
                <a:tab pos="2173288" algn="l"/>
              </a:tabLst>
            </a:pPr>
            <a:endParaRPr lang="en-US" altLang="zh-TW" sz="2000"/>
          </a:p>
          <a:p>
            <a:pPr>
              <a:lnSpc>
                <a:spcPct val="90000"/>
              </a:lnSpc>
              <a:tabLst>
                <a:tab pos="2173288" algn="l"/>
              </a:tabLst>
            </a:pPr>
            <a:r>
              <a:rPr lang="en-US" altLang="zh-TW" sz="2000" b="1"/>
              <a:t>create table </a:t>
            </a:r>
            <a:r>
              <a:rPr lang="en-US" altLang="zh-TW" sz="2000" i="1"/>
              <a:t>course </a:t>
            </a:r>
            <a:r>
              <a:rPr lang="en-US" altLang="zh-TW" sz="2000"/>
              <a:t>(</a:t>
            </a:r>
            <a:br>
              <a:rPr lang="en-US" altLang="zh-TW" sz="2000"/>
            </a:br>
            <a:r>
              <a:rPr lang="en-US" altLang="zh-TW" sz="2000"/>
              <a:t>    …</a:t>
            </a:r>
            <a:br>
              <a:rPr lang="en-US" altLang="zh-TW" sz="2000"/>
            </a:br>
            <a:r>
              <a:rPr lang="en-US" altLang="zh-TW" sz="2000"/>
              <a:t>    </a:t>
            </a:r>
            <a:r>
              <a:rPr lang="en-US" altLang="zh-TW" sz="2000" i="1"/>
              <a:t>dept_name </a:t>
            </a:r>
            <a:r>
              <a:rPr lang="en-US" altLang="zh-TW" sz="2000" b="1"/>
              <a:t>varchar</a:t>
            </a:r>
            <a:r>
              <a:rPr lang="en-US" altLang="zh-TW" sz="2000"/>
              <a:t>(20),</a:t>
            </a:r>
            <a:br>
              <a:rPr lang="en-US" altLang="zh-TW" sz="2000"/>
            </a:br>
            <a:r>
              <a:rPr lang="en-US" altLang="zh-TW" sz="2000"/>
              <a:t>    </a:t>
            </a:r>
            <a:r>
              <a:rPr lang="en-US" altLang="zh-TW" sz="2000" b="1">
                <a:solidFill>
                  <a:srgbClr val="FF0000"/>
                </a:solidFill>
              </a:rPr>
              <a:t>foreign key </a:t>
            </a:r>
            <a:r>
              <a:rPr lang="en-US" altLang="zh-TW" sz="2000"/>
              <a:t>(</a:t>
            </a:r>
            <a:r>
              <a:rPr lang="en-US" altLang="zh-TW" sz="2000" i="1"/>
              <a:t>dept_name</a:t>
            </a:r>
            <a:r>
              <a:rPr lang="en-US" altLang="zh-TW" sz="2000"/>
              <a:t>) </a:t>
            </a:r>
            <a:r>
              <a:rPr lang="en-US" altLang="zh-TW" sz="2000" b="1">
                <a:solidFill>
                  <a:srgbClr val="FF0000"/>
                </a:solidFill>
              </a:rPr>
              <a:t>references </a:t>
            </a:r>
            <a:r>
              <a:rPr lang="en-US" altLang="zh-TW" sz="2000" i="1">
                <a:solidFill>
                  <a:srgbClr val="FF0000"/>
                </a:solidFill>
              </a:rPr>
              <a:t>department</a:t>
            </a:r>
            <a:br>
              <a:rPr lang="en-US" altLang="zh-TW" sz="2000" i="1"/>
            </a:br>
            <a:r>
              <a:rPr lang="en-US" altLang="zh-TW" sz="2000" i="1"/>
              <a:t>                </a:t>
            </a:r>
            <a:r>
              <a:rPr lang="en-US" altLang="zh-TW" sz="2000" b="1">
                <a:solidFill>
                  <a:srgbClr val="FF0000"/>
                </a:solidFill>
              </a:rPr>
              <a:t>on delete cascade</a:t>
            </a:r>
            <a:br>
              <a:rPr lang="en-US" altLang="zh-TW" sz="2000" b="1">
                <a:solidFill>
                  <a:srgbClr val="FF0000"/>
                </a:solidFill>
              </a:rPr>
            </a:br>
            <a:r>
              <a:rPr lang="en-US" altLang="zh-TW" sz="2000" b="1">
                <a:solidFill>
                  <a:srgbClr val="FF0000"/>
                </a:solidFill>
              </a:rPr>
              <a:t>                on update cascade</a:t>
            </a:r>
            <a:r>
              <a:rPr lang="en-US" altLang="zh-TW" sz="2000"/>
              <a:t>,</a:t>
            </a:r>
            <a:br>
              <a:rPr lang="en-US" altLang="zh-TW" sz="2000"/>
            </a:br>
            <a:r>
              <a:rPr lang="en-US" altLang="zh-TW" sz="2000"/>
              <a:t>    . . . </a:t>
            </a:r>
            <a:br>
              <a:rPr lang="en-US" altLang="zh-TW" sz="2000"/>
            </a:br>
            <a:r>
              <a:rPr lang="en-US" altLang="zh-TW" sz="2000"/>
              <a:t>)</a:t>
            </a:r>
            <a:endParaRPr lang="en-US" altLang="zh-TW" sz="5400"/>
          </a:p>
          <a:p>
            <a:pPr>
              <a:lnSpc>
                <a:spcPct val="90000"/>
              </a:lnSpc>
              <a:tabLst>
                <a:tab pos="2173288" algn="l"/>
              </a:tabLst>
            </a:pPr>
            <a:r>
              <a:rPr lang="en-US" altLang="zh-TW" sz="2000"/>
              <a:t>alternative actions to cascade:  </a:t>
            </a:r>
            <a:r>
              <a:rPr lang="en-US" altLang="zh-TW" sz="2000" b="1">
                <a:solidFill>
                  <a:srgbClr val="FF0000"/>
                </a:solidFill>
              </a:rPr>
              <a:t>set null</a:t>
            </a:r>
            <a:r>
              <a:rPr lang="en-US" altLang="zh-TW" sz="2000"/>
              <a:t>, </a:t>
            </a:r>
            <a:r>
              <a:rPr lang="en-US" altLang="zh-TW" sz="2000" b="1">
                <a:solidFill>
                  <a:srgbClr val="FF0000"/>
                </a:solidFill>
              </a:rPr>
              <a:t>set default</a:t>
            </a:r>
            <a:endParaRPr lang="en-US" altLang="zh-TW" sz="20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173288" algn="l"/>
              </a:tabLst>
            </a:pPr>
            <a:endParaRPr lang="en-US" altLang="zh-TW" sz="2000" i="1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173288" algn="l"/>
              </a:tabLst>
            </a:pPr>
            <a:endParaRPr lang="zh-TW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50641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173288" algn="l"/>
              </a:tabLst>
            </a:pPr>
            <a:r>
              <a:rPr lang="en-US" altLang="zh-TW" sz="2000" b="1" dirty="0"/>
              <a:t>create table </a:t>
            </a:r>
            <a:r>
              <a:rPr lang="en-US" altLang="zh-TW" sz="2000" i="1" dirty="0"/>
              <a:t>course </a:t>
            </a:r>
            <a:r>
              <a:rPr lang="en-US" altLang="zh-TW" sz="2000" dirty="0"/>
              <a:t>(</a:t>
            </a:r>
            <a:br>
              <a:rPr lang="en-US" altLang="zh-TW" sz="2000" dirty="0"/>
            </a:br>
            <a:r>
              <a:rPr lang="en-US" altLang="zh-TW" sz="2000" dirty="0"/>
              <a:t>    …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en-US" altLang="zh-TW" sz="2000" i="1" dirty="0" err="1"/>
              <a:t>dept_name</a:t>
            </a:r>
            <a:r>
              <a:rPr lang="en-US" altLang="zh-TW" sz="2000" i="1" dirty="0"/>
              <a:t> </a:t>
            </a:r>
            <a:r>
              <a:rPr lang="en-US" altLang="zh-TW" sz="2000" b="1" dirty="0"/>
              <a:t>varchar</a:t>
            </a:r>
            <a:r>
              <a:rPr lang="en-US" altLang="zh-TW" sz="2000" dirty="0"/>
              <a:t>(20),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en-US" altLang="zh-TW" sz="2000" b="1" dirty="0">
                <a:solidFill>
                  <a:srgbClr val="FF0000"/>
                </a:solidFill>
              </a:rPr>
              <a:t>foreign key 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dept_name</a:t>
            </a:r>
            <a:r>
              <a:rPr lang="en-US" altLang="zh-TW" sz="2000" dirty="0"/>
              <a:t>) </a:t>
            </a:r>
            <a:r>
              <a:rPr lang="en-US" altLang="zh-TW" sz="2000" b="1" dirty="0">
                <a:solidFill>
                  <a:srgbClr val="FF0000"/>
                </a:solidFill>
              </a:rPr>
              <a:t>references </a:t>
            </a:r>
            <a:r>
              <a:rPr lang="en-US" altLang="zh-TW" sz="2000" i="1" dirty="0">
                <a:solidFill>
                  <a:srgbClr val="FF0000"/>
                </a:solidFill>
              </a:rPr>
              <a:t>department</a:t>
            </a:r>
            <a:br>
              <a:rPr lang="en-US" altLang="zh-TW" sz="2000" i="1" dirty="0"/>
            </a:br>
            <a:r>
              <a:rPr lang="en-US" altLang="zh-TW" sz="2000" i="1" dirty="0"/>
              <a:t>                </a:t>
            </a:r>
            <a:r>
              <a:rPr lang="en-US" altLang="zh-TW" sz="2000" b="1" dirty="0">
                <a:solidFill>
                  <a:srgbClr val="FF0000"/>
                </a:solidFill>
              </a:rPr>
              <a:t>on delete cascade</a:t>
            </a:r>
            <a:br>
              <a:rPr lang="en-US" altLang="zh-TW" sz="2000" b="1" dirty="0">
                <a:solidFill>
                  <a:srgbClr val="FF0000"/>
                </a:solidFill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               on update cascade</a:t>
            </a:r>
            <a:br>
              <a:rPr lang="en-US" altLang="zh-TW" sz="2000" dirty="0"/>
            </a:br>
            <a:r>
              <a:rPr lang="en-US" altLang="zh-TW" sz="2000" dirty="0"/>
              <a:t>)</a:t>
            </a:r>
            <a:endParaRPr lang="en-US" altLang="zh-TW" sz="5400" dirty="0"/>
          </a:p>
          <a:p>
            <a:pPr>
              <a:lnSpc>
                <a:spcPct val="90000"/>
              </a:lnSpc>
              <a:tabLst>
                <a:tab pos="2173288" algn="l"/>
              </a:tabLst>
            </a:pPr>
            <a:r>
              <a:rPr lang="en-US" altLang="zh-TW" sz="2000" dirty="0"/>
              <a:t>alternative actions to cascade:  </a:t>
            </a:r>
            <a:r>
              <a:rPr lang="en-US" altLang="zh-TW" sz="2000" b="1" dirty="0">
                <a:solidFill>
                  <a:srgbClr val="FF0000"/>
                </a:solidFill>
              </a:rPr>
              <a:t>set null</a:t>
            </a:r>
            <a:r>
              <a:rPr lang="en-US" altLang="zh-TW" sz="2000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set default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173288" algn="l"/>
              </a:tabLst>
            </a:pPr>
            <a:endParaRPr lang="en-US" altLang="zh-TW" sz="2000" i="1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173288" algn="l"/>
              </a:tabLst>
            </a:pPr>
            <a:endParaRPr lang="zh-TW" altLang="en-US" i="1" dirty="0"/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41" y="3848553"/>
            <a:ext cx="2846404" cy="18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0"/>
          <a:stretch/>
        </p:blipFill>
        <p:spPr bwMode="auto">
          <a:xfrm>
            <a:off x="466928" y="3848554"/>
            <a:ext cx="5087566" cy="131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307819" y="2286001"/>
            <a:ext cx="2332275" cy="291830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84175" y="4114800"/>
            <a:ext cx="88355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Bio. Sci.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27359" y="4124528"/>
            <a:ext cx="88355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Bio. Sci.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Bio. Sci.</a:t>
            </a:r>
            <a:endParaRPr lang="zh-TW" altLang="en-US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Bio. Sci.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286556" y="2567841"/>
            <a:ext cx="2332275" cy="291830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079466" y="4170613"/>
            <a:ext cx="2632515" cy="221186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66928" y="4114800"/>
            <a:ext cx="5008749" cy="666436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288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10" grpId="0" animBg="1"/>
      <p:bldP spid="11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pic>
        <p:nvPicPr>
          <p:cNvPr id="39939" name="圖片 4" descr="AAA Le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18291" r="4648" b="10507"/>
          <a:stretch>
            <a:fillRect/>
          </a:stretch>
        </p:blipFill>
        <p:spPr bwMode="auto">
          <a:xfrm>
            <a:off x="1023938" y="1257300"/>
            <a:ext cx="701675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28575"/>
            <a:ext cx="8405812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 Time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890588"/>
            <a:ext cx="7935912" cy="5617216"/>
          </a:xfrm>
        </p:spPr>
        <p:txBody>
          <a:bodyPr/>
          <a:lstStyle/>
          <a:p>
            <a:pPr lvl="1">
              <a:buFont typeface="Monotype Sorts" charset="2"/>
              <a:buNone/>
            </a:pPr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r>
              <a:rPr lang="en-US" altLang="zh-TW" sz="2200" dirty="0"/>
              <a:t>Decide the order of insertion tuples into the tables without causing foreign key constraint violation.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ProductLine</a:t>
            </a:r>
            <a:r>
              <a:rPr lang="en-US" altLang="zh-TW" sz="2000" dirty="0">
                <a:solidFill>
                  <a:srgbClr val="FF0000"/>
                </a:solidFill>
              </a:rPr>
              <a:t> &lt; Product, Customer &lt; Order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Order &lt; </a:t>
            </a:r>
            <a:r>
              <a:rPr lang="en-US" altLang="zh-TW" sz="2000" dirty="0" err="1">
                <a:solidFill>
                  <a:srgbClr val="FF0000"/>
                </a:solidFill>
              </a:rPr>
              <a:t>OrderProduct</a:t>
            </a:r>
            <a:r>
              <a:rPr lang="en-US" altLang="zh-TW" sz="2000" dirty="0">
                <a:solidFill>
                  <a:srgbClr val="FF0000"/>
                </a:solidFill>
              </a:rPr>
              <a:t>, Product &lt; </a:t>
            </a:r>
            <a:r>
              <a:rPr lang="en-US" altLang="zh-TW" sz="2000" dirty="0" err="1">
                <a:solidFill>
                  <a:srgbClr val="FF0000"/>
                </a:solidFill>
              </a:rPr>
              <a:t>OrderPro</a:t>
            </a:r>
            <a:r>
              <a:rPr lang="en-US" altLang="zh-TW" sz="2400" dirty="0" err="1">
                <a:solidFill>
                  <a:srgbClr val="FF0000"/>
                </a:solidFill>
              </a:rPr>
              <a:t>duct</a:t>
            </a:r>
            <a:r>
              <a:rPr lang="en-US" altLang="zh-TW" sz="2400" dirty="0">
                <a:solidFill>
                  <a:srgbClr val="FF0000"/>
                </a:solidFill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Order &lt; Invoice, Invoice &lt; Payment</a:t>
            </a:r>
          </a:p>
          <a:p>
            <a:endParaRPr lang="en-US" altLang="zh-TW" sz="2000" dirty="0"/>
          </a:p>
          <a:p>
            <a:pPr lvl="1"/>
            <a:endParaRPr lang="en-US" altLang="zh-TW" dirty="0"/>
          </a:p>
        </p:txBody>
      </p:sp>
      <p:pic>
        <p:nvPicPr>
          <p:cNvPr id="40964" name="圖片 4" descr="AAA Le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18291" r="4648" b="10507"/>
          <a:stretch>
            <a:fillRect/>
          </a:stretch>
        </p:blipFill>
        <p:spPr bwMode="auto">
          <a:xfrm>
            <a:off x="1754188" y="765175"/>
            <a:ext cx="61595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586" y="1420238"/>
            <a:ext cx="7172663" cy="4417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Index</a:t>
            </a:r>
          </a:p>
          <a:p>
            <a:r>
              <a:rPr lang="en-US" altLang="zh-TW" sz="2800" dirty="0"/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92579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122363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TW" sz="2200" b="1" dirty="0">
                <a:solidFill>
                  <a:schemeClr val="tx2"/>
                </a:solidFill>
              </a:rPr>
              <a:t>date:</a:t>
            </a:r>
            <a:r>
              <a:rPr lang="en-US" altLang="zh-TW" sz="22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zh-TW" sz="2200" dirty="0"/>
              <a:t>Example:  </a:t>
            </a:r>
            <a:r>
              <a:rPr lang="en-US" altLang="zh-TW" sz="2200" b="1" dirty="0"/>
              <a:t>date</a:t>
            </a:r>
            <a:r>
              <a:rPr lang="en-US" altLang="zh-TW" sz="2200" dirty="0"/>
              <a:t> ‘2005-7-27’</a:t>
            </a:r>
          </a:p>
          <a:p>
            <a:pPr>
              <a:tabLst>
                <a:tab pos="1250950" algn="l"/>
              </a:tabLst>
            </a:pPr>
            <a:r>
              <a:rPr lang="en-US" altLang="zh-TW" sz="2200" b="1" dirty="0">
                <a:solidFill>
                  <a:schemeClr val="tx2"/>
                </a:solidFill>
              </a:rPr>
              <a:t>time:</a:t>
            </a:r>
            <a:r>
              <a:rPr lang="en-US" altLang="zh-TW" sz="2200" b="1" dirty="0"/>
              <a:t> </a:t>
            </a:r>
            <a:r>
              <a:rPr lang="en-US" altLang="zh-TW" sz="22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zh-TW" sz="2200" dirty="0"/>
              <a:t>Example: </a:t>
            </a:r>
            <a:r>
              <a:rPr lang="en-US" altLang="zh-TW" sz="2200" b="1" dirty="0"/>
              <a:t> time</a:t>
            </a:r>
            <a:r>
              <a:rPr lang="en-US" altLang="zh-TW" sz="2200" dirty="0"/>
              <a:t> ‘09:00:30’        </a:t>
            </a:r>
            <a:r>
              <a:rPr lang="en-US" altLang="zh-TW" sz="2200" b="1" dirty="0"/>
              <a:t> time</a:t>
            </a:r>
            <a:r>
              <a:rPr lang="en-US" altLang="zh-TW" sz="2200" dirty="0"/>
              <a:t> ‘09:00:30.75’</a:t>
            </a:r>
          </a:p>
          <a:p>
            <a:pPr>
              <a:tabLst>
                <a:tab pos="1250950" algn="l"/>
              </a:tabLst>
            </a:pPr>
            <a:r>
              <a:rPr lang="en-US" altLang="zh-TW" sz="2200" b="1" dirty="0">
                <a:solidFill>
                  <a:schemeClr val="tx2"/>
                </a:solidFill>
              </a:rPr>
              <a:t>timestamp</a:t>
            </a:r>
            <a:r>
              <a:rPr lang="en-US" altLang="zh-TW" sz="2200" dirty="0"/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zh-TW" sz="2200" dirty="0"/>
              <a:t>Example:  </a:t>
            </a:r>
            <a:r>
              <a:rPr lang="en-US" altLang="zh-TW" sz="2200" b="1" dirty="0"/>
              <a:t>timestamp</a:t>
            </a:r>
            <a:r>
              <a:rPr lang="en-US" altLang="zh-TW" sz="2200" dirty="0"/>
              <a:t>  ‘2005-7-27 09:00:30.75’</a:t>
            </a:r>
          </a:p>
          <a:p>
            <a:pPr>
              <a:tabLst>
                <a:tab pos="1250950" algn="l"/>
              </a:tabLst>
            </a:pPr>
            <a:r>
              <a:rPr lang="en-US" altLang="zh-TW" sz="2200" b="1" dirty="0">
                <a:solidFill>
                  <a:schemeClr val="tx2"/>
                </a:solidFill>
              </a:rPr>
              <a:t>interval:</a:t>
            </a:r>
            <a:r>
              <a:rPr lang="en-US" altLang="zh-TW" sz="22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zh-TW" sz="2200" dirty="0"/>
              <a:t>Example: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 altLang="zh-TW" sz="2200" dirty="0"/>
              <a:t>Subtracting a date/time/timestamp value from another gives an interval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95363"/>
            <a:ext cx="8124825" cy="5081587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TW" sz="2400" dirty="0"/>
              <a:t>It is not desirable for all users to see all the actual relations stored in the database.</a:t>
            </a:r>
          </a:p>
          <a:p>
            <a:pPr>
              <a:tabLst>
                <a:tab pos="3205163" algn="ctr"/>
              </a:tabLst>
            </a:pPr>
            <a:endParaRPr lang="en-US" altLang="zh-TW" sz="2400" dirty="0"/>
          </a:p>
          <a:p>
            <a:pPr>
              <a:tabLst>
                <a:tab pos="3205163" algn="ctr"/>
              </a:tabLst>
            </a:pPr>
            <a:r>
              <a:rPr lang="en-US" altLang="zh-TW" sz="2400" dirty="0"/>
              <a:t>Consider a person who needs to know an </a:t>
            </a:r>
            <a:r>
              <a:rPr lang="en-US" altLang="zh-TW" sz="2400" dirty="0">
                <a:solidFill>
                  <a:srgbClr val="0070C0"/>
                </a:solidFill>
              </a:rPr>
              <a:t>instructors name and department</a:t>
            </a:r>
            <a:r>
              <a:rPr lang="en-US" altLang="zh-TW" sz="2400" dirty="0"/>
              <a:t>, 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the </a:t>
            </a:r>
            <a:r>
              <a:rPr lang="en-US" altLang="zh-TW" sz="2400" dirty="0">
                <a:solidFill>
                  <a:srgbClr val="FF0000"/>
                </a:solidFill>
              </a:rPr>
              <a:t>salary</a:t>
            </a:r>
            <a:r>
              <a:rPr lang="en-US" altLang="zh-TW" sz="2400" dirty="0"/>
              <a:t>.  </a:t>
            </a:r>
          </a:p>
          <a:p>
            <a:pPr>
              <a:tabLst>
                <a:tab pos="3205163" algn="ctr"/>
              </a:tabLst>
            </a:pPr>
            <a:r>
              <a:rPr lang="en-US" altLang="zh-TW" sz="2400" dirty="0"/>
              <a:t>This person should see a relation described, in SQL, by </a:t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br>
              <a:rPr kumimoji="0" lang="en-US" altLang="zh-TW" sz="2400" b="1" dirty="0"/>
            </a:br>
            <a:r>
              <a:rPr kumimoji="0" lang="en-US" altLang="zh-TW" sz="2400" b="1" dirty="0"/>
              <a:t>             select </a:t>
            </a:r>
            <a:r>
              <a:rPr kumimoji="0" lang="en-US" altLang="zh-TW" sz="2400" i="1" dirty="0"/>
              <a:t>ID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/>
              <a:t>name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 err="1"/>
              <a:t>dept_name</a:t>
            </a:r>
            <a:br>
              <a:rPr kumimoji="0" lang="en-US" altLang="zh-TW" sz="2400" i="1" dirty="0"/>
            </a:br>
            <a:r>
              <a:rPr kumimoji="0" lang="en-US" altLang="zh-TW" sz="2400" i="1" dirty="0"/>
              <a:t>             </a:t>
            </a:r>
            <a:r>
              <a:rPr kumimoji="0" lang="en-US" altLang="zh-TW" sz="2400" b="1" dirty="0"/>
              <a:t>from </a:t>
            </a:r>
            <a:r>
              <a:rPr kumimoji="0" lang="en-US" altLang="zh-TW" sz="2400" i="1" dirty="0"/>
              <a:t>instructor</a:t>
            </a:r>
            <a:endParaRPr kumimoji="0" lang="en-US" altLang="zh-TW" sz="2400" dirty="0"/>
          </a:p>
          <a:p>
            <a:pPr>
              <a:tabLst>
                <a:tab pos="3205163" algn="ctr"/>
              </a:tabLst>
            </a:pPr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000099"/>
                </a:solidFill>
              </a:rPr>
              <a:t>view</a:t>
            </a:r>
            <a:r>
              <a:rPr lang="en-US" altLang="zh-TW" sz="2400" dirty="0"/>
              <a:t> </a:t>
            </a:r>
          </a:p>
          <a:p>
            <a:pPr lvl="1">
              <a:tabLst>
                <a:tab pos="3205163" algn="ctr"/>
              </a:tabLst>
            </a:pPr>
            <a:r>
              <a:rPr lang="en-US" altLang="zh-TW" sz="2400" dirty="0"/>
              <a:t>a mechanism to hide certain data from the view of certain users.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Large-Object Types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128409"/>
            <a:ext cx="8629650" cy="4869166"/>
          </a:xfrm>
        </p:spPr>
        <p:txBody>
          <a:bodyPr/>
          <a:lstStyle/>
          <a:p>
            <a:r>
              <a:rPr lang="en-US" altLang="zh-TW" sz="2400" dirty="0"/>
              <a:t>Photos, videos, CAD files, etc. are stored as a </a:t>
            </a:r>
            <a:r>
              <a:rPr lang="en-US" altLang="zh-TW" sz="2400" i="1" dirty="0">
                <a:solidFill>
                  <a:srgbClr val="FF0000"/>
                </a:solidFill>
              </a:rPr>
              <a:t>large object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blob</a:t>
            </a:r>
            <a:r>
              <a:rPr lang="en-US" altLang="zh-TW" sz="2400" dirty="0"/>
              <a:t>: binary large object -- object is a large collection of </a:t>
            </a:r>
            <a:r>
              <a:rPr lang="en-US" altLang="zh-TW" sz="2400" dirty="0" err="1"/>
              <a:t>uninterpreted</a:t>
            </a:r>
            <a:r>
              <a:rPr lang="en-US" altLang="zh-TW" sz="2400" dirty="0"/>
              <a:t> binary data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b="1" dirty="0" err="1">
                <a:solidFill>
                  <a:srgbClr val="FF0000"/>
                </a:solidFill>
              </a:rPr>
              <a:t>clob</a:t>
            </a:r>
            <a:r>
              <a:rPr lang="en-US" altLang="zh-TW" sz="2400" dirty="0"/>
              <a:t>: character large object -- object is a large collection of character data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When a query returns a large object, </a:t>
            </a:r>
            <a:r>
              <a:rPr lang="en-US" altLang="zh-TW" sz="2400" dirty="0">
                <a:solidFill>
                  <a:srgbClr val="0070C0"/>
                </a:solidFill>
              </a:rPr>
              <a:t>a pointer is returned </a:t>
            </a:r>
            <a:r>
              <a:rPr lang="en-US" altLang="zh-TW" sz="2400" dirty="0"/>
              <a:t>rather than the large object itself.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MySQL Data Types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78" t="19858" r="34976" b="7518"/>
          <a:stretch/>
        </p:blipFill>
        <p:spPr>
          <a:xfrm>
            <a:off x="1117060" y="933755"/>
            <a:ext cx="6616429" cy="52103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01957" y="6144128"/>
            <a:ext cx="6001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https://www.mysqltutorial.org/mysql-data-types.aspx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91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586" y="1420238"/>
            <a:ext cx="7172663" cy="4417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Index</a:t>
            </a:r>
          </a:p>
          <a:p>
            <a:r>
              <a:rPr lang="en-US" altLang="zh-TW" sz="2800" dirty="0"/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70363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847725"/>
            <a:ext cx="8553450" cy="4903788"/>
          </a:xfrm>
        </p:spPr>
        <p:txBody>
          <a:bodyPr/>
          <a:lstStyle/>
          <a:p>
            <a:r>
              <a:rPr lang="en-US" altLang="zh-TW" sz="2200" b="1" dirty="0"/>
              <a:t>create table </a:t>
            </a:r>
            <a:r>
              <a:rPr lang="en-US" altLang="zh-TW" sz="2200" i="1" dirty="0"/>
              <a:t>student	</a:t>
            </a:r>
            <a:br>
              <a:rPr lang="en-US" altLang="zh-TW" sz="2200" i="1" dirty="0"/>
            </a:br>
            <a:r>
              <a:rPr lang="en-US" altLang="zh-TW" sz="2200" dirty="0"/>
              <a:t>(</a:t>
            </a:r>
            <a:r>
              <a:rPr lang="en-US" altLang="zh-TW" sz="2200" i="1" dirty="0"/>
              <a:t>ID </a:t>
            </a:r>
            <a:r>
              <a:rPr lang="en-US" altLang="zh-TW" sz="2200" b="1" dirty="0"/>
              <a:t>varchar </a:t>
            </a:r>
            <a:r>
              <a:rPr lang="en-US" altLang="zh-TW" sz="2200" dirty="0"/>
              <a:t>(5),</a:t>
            </a:r>
            <a:br>
              <a:rPr lang="en-US" altLang="zh-TW" sz="2200" dirty="0"/>
            </a:br>
            <a:r>
              <a:rPr lang="en-US" altLang="zh-TW" sz="2200" i="1" dirty="0"/>
              <a:t>name </a:t>
            </a:r>
            <a:r>
              <a:rPr lang="en-US" altLang="zh-TW" sz="2200" b="1" dirty="0"/>
              <a:t>varchar </a:t>
            </a:r>
            <a:r>
              <a:rPr lang="en-US" altLang="zh-TW" sz="2200" dirty="0"/>
              <a:t>(20) </a:t>
            </a:r>
            <a:r>
              <a:rPr lang="en-US" altLang="zh-TW" sz="2200" b="1" dirty="0"/>
              <a:t>not null</a:t>
            </a:r>
            <a:r>
              <a:rPr lang="en-US" altLang="zh-TW" sz="2200" dirty="0"/>
              <a:t>,</a:t>
            </a:r>
            <a:br>
              <a:rPr lang="en-US" altLang="zh-TW" sz="2200" dirty="0"/>
            </a:br>
            <a:r>
              <a:rPr lang="en-US" altLang="zh-TW" sz="2200" i="1" dirty="0" err="1"/>
              <a:t>dept_name</a:t>
            </a:r>
            <a:r>
              <a:rPr lang="en-US" altLang="zh-TW" sz="2200" i="1" dirty="0"/>
              <a:t> </a:t>
            </a:r>
            <a:r>
              <a:rPr lang="en-US" altLang="zh-TW" sz="2200" b="1" dirty="0"/>
              <a:t>varchar </a:t>
            </a:r>
            <a:r>
              <a:rPr lang="en-US" altLang="zh-TW" sz="2200" dirty="0"/>
              <a:t>(20),</a:t>
            </a:r>
            <a:br>
              <a:rPr lang="en-US" altLang="zh-TW" sz="2200" dirty="0"/>
            </a:br>
            <a:r>
              <a:rPr lang="en-US" altLang="zh-TW" sz="2200" i="1" dirty="0" err="1"/>
              <a:t>tot_cred</a:t>
            </a:r>
            <a:r>
              <a:rPr lang="en-US" altLang="zh-TW" sz="2200" i="1" dirty="0"/>
              <a:t> </a:t>
            </a:r>
            <a:r>
              <a:rPr lang="en-US" altLang="zh-TW" sz="2200" b="1" dirty="0"/>
              <a:t>numeric </a:t>
            </a:r>
            <a:r>
              <a:rPr lang="en-US" altLang="zh-TW" sz="2200" dirty="0"/>
              <a:t>(3,0) </a:t>
            </a:r>
            <a:r>
              <a:rPr lang="en-US" altLang="zh-TW" sz="2200" b="1" dirty="0">
                <a:solidFill>
                  <a:srgbClr val="FF0000"/>
                </a:solidFill>
              </a:rPr>
              <a:t>default </a:t>
            </a:r>
            <a:r>
              <a:rPr lang="en-US" altLang="zh-TW" sz="2200" dirty="0">
                <a:solidFill>
                  <a:srgbClr val="FF0000"/>
                </a:solidFill>
              </a:rPr>
              <a:t>0</a:t>
            </a:r>
            <a:r>
              <a:rPr lang="en-US" altLang="zh-TW" sz="2200" dirty="0"/>
              <a:t>,</a:t>
            </a:r>
            <a:br>
              <a:rPr lang="en-US" altLang="zh-TW" sz="2200" dirty="0"/>
            </a:br>
            <a:r>
              <a:rPr lang="en-US" altLang="zh-TW" sz="2200" b="1" dirty="0"/>
              <a:t>primary key </a:t>
            </a:r>
            <a:r>
              <a:rPr lang="en-US" altLang="zh-TW" sz="2200" dirty="0"/>
              <a:t>(</a:t>
            </a:r>
            <a:r>
              <a:rPr lang="en-US" altLang="zh-TW" sz="2200" i="1" dirty="0"/>
              <a:t>ID</a:t>
            </a:r>
            <a:r>
              <a:rPr lang="en-US" altLang="zh-TW" sz="2200" dirty="0"/>
              <a:t>))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create index</a:t>
            </a:r>
            <a:r>
              <a:rPr lang="en-US" altLang="zh-TW" sz="2200" b="1" dirty="0"/>
              <a:t> </a:t>
            </a:r>
            <a:r>
              <a:rPr lang="en-US" altLang="zh-TW" sz="2200" i="1" dirty="0" err="1"/>
              <a:t>studentID_index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on</a:t>
            </a:r>
            <a:r>
              <a:rPr lang="en-US" altLang="zh-TW" sz="2200" b="1" dirty="0"/>
              <a:t> </a:t>
            </a:r>
            <a:r>
              <a:rPr lang="en-US" altLang="zh-TW" sz="2200" i="1" dirty="0"/>
              <a:t>student</a:t>
            </a:r>
            <a:r>
              <a:rPr lang="en-US" altLang="zh-TW" sz="2200" dirty="0"/>
              <a:t>(</a:t>
            </a:r>
            <a:r>
              <a:rPr lang="en-US" altLang="zh-TW" sz="2200" i="1" dirty="0"/>
              <a:t>ID</a:t>
            </a:r>
            <a:r>
              <a:rPr lang="en-US" altLang="zh-TW" sz="2200" dirty="0"/>
              <a:t>)</a:t>
            </a:r>
          </a:p>
          <a:p>
            <a:endParaRPr lang="en-US" altLang="zh-TW" sz="2200" dirty="0"/>
          </a:p>
          <a:p>
            <a:r>
              <a:rPr lang="en-US" altLang="zh-TW" sz="2200" dirty="0">
                <a:hlinkClick r:id="rId3"/>
              </a:rPr>
              <a:t>Indices</a:t>
            </a:r>
            <a:r>
              <a:rPr lang="en-US" altLang="zh-TW" sz="2200" dirty="0"/>
              <a:t> are data structures used to </a:t>
            </a:r>
            <a:r>
              <a:rPr lang="en-US" altLang="zh-TW" sz="2200" dirty="0">
                <a:solidFill>
                  <a:srgbClr val="0070C0"/>
                </a:solidFill>
              </a:rPr>
              <a:t>speed up access to records </a:t>
            </a:r>
            <a:r>
              <a:rPr lang="en-US" altLang="zh-TW" sz="2200" dirty="0"/>
              <a:t>with specified values for index attributes</a:t>
            </a:r>
          </a:p>
          <a:p>
            <a:pPr lvl="1"/>
            <a:r>
              <a:rPr lang="en-US" altLang="zh-TW" sz="2200" dirty="0"/>
              <a:t>e.g. </a:t>
            </a:r>
            <a:r>
              <a:rPr lang="en-US" altLang="zh-TW" sz="2200" b="1" dirty="0"/>
              <a:t>select * </a:t>
            </a:r>
            <a:br>
              <a:rPr lang="en-US" altLang="zh-TW" sz="2200" b="1" dirty="0"/>
            </a:br>
            <a:r>
              <a:rPr lang="en-US" altLang="zh-TW" sz="2200" b="1" dirty="0"/>
              <a:t>       from </a:t>
            </a:r>
            <a:r>
              <a:rPr lang="en-US" altLang="zh-TW" sz="2200" dirty="0"/>
              <a:t> </a:t>
            </a:r>
            <a:r>
              <a:rPr lang="en-US" altLang="zh-TW" sz="2200" i="1" dirty="0"/>
              <a:t>student</a:t>
            </a:r>
            <a:br>
              <a:rPr lang="en-US" altLang="zh-TW" sz="2200" i="1" dirty="0"/>
            </a:br>
            <a:r>
              <a:rPr lang="en-US" altLang="zh-TW" sz="2200" i="1" dirty="0"/>
              <a:t>       </a:t>
            </a:r>
            <a:r>
              <a:rPr lang="en-US" altLang="zh-TW" sz="2200" b="1" dirty="0"/>
              <a:t>where </a:t>
            </a:r>
            <a:r>
              <a:rPr lang="en-US" altLang="zh-TW" sz="2200" i="1" dirty="0"/>
              <a:t> ID = </a:t>
            </a:r>
            <a:r>
              <a:rPr lang="en-US" altLang="zh-TW" sz="2200" dirty="0"/>
              <a:t>‘12345’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zh-TW" sz="2200" dirty="0"/>
              <a:t>       can be executed by using the index to find the required record</a:t>
            </a:r>
            <a:endParaRPr lang="en-US" altLang="zh-TW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based Index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8835" y="1521805"/>
            <a:ext cx="8222744" cy="4903787"/>
          </a:xfrm>
        </p:spPr>
        <p:txBody>
          <a:bodyPr/>
          <a:lstStyle/>
          <a:p>
            <a:r>
              <a:rPr lang="en-US" altLang="zh-TW" dirty="0"/>
              <a:t>B</a:t>
            </a:r>
            <a:r>
              <a:rPr lang="en-US" altLang="zh-TW" baseline="30000" dirty="0"/>
              <a:t>+</a:t>
            </a:r>
            <a:r>
              <a:rPr lang="en-US" altLang="zh-TW" dirty="0"/>
              <a:t>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 tree</a:t>
            </a:r>
            <a:endParaRPr lang="zh-TW" altLang="en-US" dirty="0"/>
          </a:p>
        </p:txBody>
      </p:sp>
      <p:pic>
        <p:nvPicPr>
          <p:cNvPr id="4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1717676" y="1016304"/>
            <a:ext cx="6988580" cy="21320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24316" r="1064" b="24924"/>
          <a:stretch>
            <a:fillRect/>
          </a:stretch>
        </p:blipFill>
        <p:spPr bwMode="auto">
          <a:xfrm>
            <a:off x="1767563" y="3433264"/>
            <a:ext cx="6938693" cy="279482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0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Hash-table based Index Structure</a:t>
            </a:r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961" r="11359" b="961"/>
          <a:stretch>
            <a:fillRect/>
          </a:stretch>
        </p:blipFill>
        <p:spPr bwMode="auto">
          <a:xfrm>
            <a:off x="2062956" y="1093788"/>
            <a:ext cx="5164138" cy="4905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356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Chapter 4:  </a:t>
            </a:r>
            <a:r>
              <a:rPr lang="en-US" altLang="zh-TW" dirty="0"/>
              <a:t>Intermediate SQL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586" y="1420238"/>
            <a:ext cx="7172663" cy="4417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View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Transaction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Integrity Constraints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Built-in Data Types in SQL</a:t>
            </a:r>
          </a:p>
          <a:p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Authorization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159626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Authorization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0238" y="1068388"/>
            <a:ext cx="81153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200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zh-TW" sz="2000" b="1">
                <a:solidFill>
                  <a:schemeClr val="tx2"/>
                </a:solidFill>
              </a:rPr>
              <a:t>Read data</a:t>
            </a:r>
            <a:endParaRPr lang="en-US" altLang="zh-TW" sz="2000"/>
          </a:p>
          <a:p>
            <a:r>
              <a:rPr lang="en-US" altLang="zh-TW" sz="2000" b="1">
                <a:solidFill>
                  <a:schemeClr val="tx2"/>
                </a:solidFill>
              </a:rPr>
              <a:t>Insert new data</a:t>
            </a:r>
            <a:endParaRPr lang="en-US" altLang="zh-TW" sz="2000"/>
          </a:p>
          <a:p>
            <a:r>
              <a:rPr lang="en-US" altLang="zh-TW" sz="2000" b="1">
                <a:solidFill>
                  <a:schemeClr val="tx2"/>
                </a:solidFill>
              </a:rPr>
              <a:t>Update data</a:t>
            </a:r>
            <a:endParaRPr lang="en-US" altLang="zh-TW" sz="2000"/>
          </a:p>
          <a:p>
            <a:r>
              <a:rPr lang="en-US" altLang="zh-TW" sz="2000" b="1">
                <a:solidFill>
                  <a:schemeClr val="tx2"/>
                </a:solidFill>
              </a:rPr>
              <a:t>Delete data</a:t>
            </a:r>
          </a:p>
          <a:p>
            <a:endParaRPr lang="en-US" altLang="zh-TW" sz="2000"/>
          </a:p>
          <a:p>
            <a:pPr>
              <a:buFont typeface="Monotype Sorts" charset="2"/>
              <a:buNone/>
            </a:pPr>
            <a:r>
              <a:rPr lang="en-US" altLang="zh-TW" sz="2000"/>
              <a:t>Forms of authorization on the database schema</a:t>
            </a:r>
          </a:p>
          <a:p>
            <a:r>
              <a:rPr lang="en-US" altLang="zh-TW" sz="2000" b="1">
                <a:solidFill>
                  <a:schemeClr val="tx2"/>
                </a:solidFill>
              </a:rPr>
              <a:t>Create relations</a:t>
            </a:r>
          </a:p>
          <a:p>
            <a:r>
              <a:rPr lang="en-US" altLang="zh-TW" sz="2000" b="1">
                <a:solidFill>
                  <a:schemeClr val="tx2"/>
                </a:solidFill>
              </a:rPr>
              <a:t>Modify relations</a:t>
            </a:r>
          </a:p>
          <a:p>
            <a:r>
              <a:rPr lang="en-US" altLang="zh-TW" sz="2000" b="1">
                <a:solidFill>
                  <a:schemeClr val="tx2"/>
                </a:solidFill>
              </a:rPr>
              <a:t>Drop relations</a:t>
            </a:r>
          </a:p>
          <a:p>
            <a:pPr>
              <a:buFont typeface="Monotype Sorts" charset="2"/>
              <a:buNone/>
            </a:pPr>
            <a:endParaRPr lang="en-US" altLang="zh-TW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14413"/>
            <a:ext cx="8464550" cy="4806950"/>
          </a:xfrm>
        </p:spPr>
        <p:txBody>
          <a:bodyPr/>
          <a:lstStyle/>
          <a:p>
            <a:r>
              <a:rPr lang="en-US" altLang="zh-TW" sz="2200" dirty="0"/>
              <a:t>The </a:t>
            </a:r>
            <a:r>
              <a:rPr lang="en-US" altLang="zh-TW" sz="2200" b="1" dirty="0">
                <a:solidFill>
                  <a:srgbClr val="002060"/>
                </a:solidFill>
              </a:rPr>
              <a:t>grant</a:t>
            </a:r>
            <a:r>
              <a:rPr lang="en-US" altLang="zh-TW" sz="2200" dirty="0">
                <a:solidFill>
                  <a:srgbClr val="002060"/>
                </a:solidFill>
              </a:rPr>
              <a:t> </a:t>
            </a:r>
            <a:r>
              <a:rPr lang="en-US" altLang="zh-TW" sz="2200" dirty="0"/>
              <a:t>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zh-TW" sz="2200" dirty="0"/>
              <a:t>		</a:t>
            </a:r>
            <a:r>
              <a:rPr lang="en-US" altLang="zh-TW" sz="2200" b="1" dirty="0">
                <a:solidFill>
                  <a:srgbClr val="FF0000"/>
                </a:solidFill>
              </a:rPr>
              <a:t>grant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&lt;privilege list&gt;</a:t>
            </a:r>
          </a:p>
          <a:p>
            <a:pPr>
              <a:buFont typeface="Monotype Sorts" charset="2"/>
              <a:buNone/>
            </a:pPr>
            <a:r>
              <a:rPr lang="en-US" altLang="zh-TW" sz="2200" dirty="0"/>
              <a:t>		</a:t>
            </a:r>
            <a:r>
              <a:rPr lang="en-US" altLang="zh-TW" sz="2200" b="1" dirty="0">
                <a:solidFill>
                  <a:srgbClr val="FF0000"/>
                </a:solidFill>
              </a:rPr>
              <a:t>on </a:t>
            </a:r>
            <a:r>
              <a:rPr lang="en-US" altLang="zh-TW" sz="2200" dirty="0"/>
              <a:t>&lt;relation name or view name&gt; </a:t>
            </a:r>
            <a:r>
              <a:rPr lang="en-US" altLang="zh-TW" sz="2200" b="1" dirty="0">
                <a:solidFill>
                  <a:srgbClr val="FF0000"/>
                </a:solidFill>
              </a:rPr>
              <a:t>to</a:t>
            </a:r>
            <a:r>
              <a:rPr lang="en-US" altLang="zh-TW" sz="2200" dirty="0"/>
              <a:t> &lt;user list&gt;</a:t>
            </a:r>
          </a:p>
          <a:p>
            <a:r>
              <a:rPr lang="en-US" altLang="zh-TW" sz="2200" dirty="0"/>
              <a:t>&lt;user list&gt; is:</a:t>
            </a:r>
          </a:p>
          <a:p>
            <a:pPr lvl="1"/>
            <a:r>
              <a:rPr lang="en-US" altLang="zh-TW" sz="2200" dirty="0"/>
              <a:t>a </a:t>
            </a:r>
            <a:r>
              <a:rPr lang="en-US" altLang="zh-TW" sz="2200" dirty="0">
                <a:solidFill>
                  <a:srgbClr val="0070C0"/>
                </a:solidFill>
              </a:rPr>
              <a:t>user-id</a:t>
            </a:r>
          </a:p>
          <a:p>
            <a:pPr lvl="1"/>
            <a:r>
              <a:rPr lang="en-US" altLang="zh-TW" sz="2200" dirty="0"/>
              <a:t>A </a:t>
            </a:r>
            <a:r>
              <a:rPr lang="en-US" altLang="zh-TW" sz="2200" dirty="0">
                <a:solidFill>
                  <a:srgbClr val="0070C0"/>
                </a:solidFill>
              </a:rPr>
              <a:t>role</a:t>
            </a:r>
            <a:r>
              <a:rPr lang="en-US" altLang="zh-TW" sz="2200" dirty="0"/>
              <a:t> (more on this later)</a:t>
            </a:r>
          </a:p>
          <a:p>
            <a:pPr lvl="1"/>
            <a:r>
              <a:rPr lang="en-US" altLang="zh-TW" sz="2200" b="1" dirty="0">
                <a:solidFill>
                  <a:srgbClr val="FF0000"/>
                </a:solidFill>
              </a:rPr>
              <a:t>public</a:t>
            </a:r>
            <a:r>
              <a:rPr lang="en-US" altLang="zh-TW" sz="2200" dirty="0"/>
              <a:t>, which allows all valid users the privilege granted</a:t>
            </a:r>
          </a:p>
          <a:p>
            <a:pPr lvl="1"/>
            <a:endParaRPr lang="en-US" altLang="zh-TW" sz="2200" dirty="0"/>
          </a:p>
          <a:p>
            <a:r>
              <a:rPr lang="en-US" altLang="zh-TW" sz="2200" dirty="0"/>
              <a:t>The grantor of the privilege must already hold the privilege on the specified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64513" cy="4445000"/>
          </a:xfrm>
        </p:spPr>
        <p:txBody>
          <a:bodyPr/>
          <a:lstStyle/>
          <a:p>
            <a:r>
              <a:rPr lang="en-US" altLang="zh-TW" sz="2200" b="1">
                <a:solidFill>
                  <a:schemeClr val="tx2"/>
                </a:solidFill>
              </a:rPr>
              <a:t>select</a:t>
            </a:r>
            <a:r>
              <a:rPr lang="en-US" altLang="zh-TW" sz="2200" b="1"/>
              <a:t>:</a:t>
            </a:r>
            <a:r>
              <a:rPr lang="en-US" altLang="zh-TW" sz="2200"/>
              <a:t> allows read access to relation, or the ability to query using the view</a:t>
            </a:r>
          </a:p>
          <a:p>
            <a:pPr lvl="1"/>
            <a:r>
              <a:rPr lang="en-US" altLang="zh-TW" sz="2200"/>
              <a:t>Example:</a:t>
            </a:r>
          </a:p>
          <a:p>
            <a:pPr>
              <a:buFont typeface="Monotype Sorts" charset="2"/>
              <a:buNone/>
            </a:pPr>
            <a:r>
              <a:rPr lang="en-US" altLang="zh-TW" sz="2200"/>
              <a:t>			</a:t>
            </a:r>
            <a:r>
              <a:rPr lang="en-US" altLang="zh-TW" sz="2200" b="1"/>
              <a:t>grant </a:t>
            </a:r>
            <a:r>
              <a:rPr lang="en-US" altLang="zh-TW" sz="2200" b="1">
                <a:solidFill>
                  <a:srgbClr val="FF0000"/>
                </a:solidFill>
              </a:rPr>
              <a:t>select</a:t>
            </a:r>
            <a:r>
              <a:rPr lang="en-US" altLang="zh-TW" sz="2200" b="1"/>
              <a:t> on </a:t>
            </a:r>
            <a:r>
              <a:rPr lang="en-US" altLang="zh-TW" sz="2200" i="1"/>
              <a:t>instructor  </a:t>
            </a:r>
            <a:r>
              <a:rPr lang="en-US" altLang="zh-TW" sz="2200" b="1"/>
              <a:t>to </a:t>
            </a:r>
            <a:r>
              <a:rPr lang="en-US" altLang="zh-TW" sz="2200" i="1"/>
              <a:t>U</a:t>
            </a:r>
            <a:r>
              <a:rPr lang="en-US" altLang="zh-TW" sz="2200" baseline="-25000"/>
              <a:t>1</a:t>
            </a:r>
            <a:r>
              <a:rPr lang="en-US" altLang="zh-TW" sz="2200" i="1"/>
              <a:t>, U</a:t>
            </a:r>
            <a:r>
              <a:rPr lang="en-US" altLang="zh-TW" sz="2200" baseline="-25000"/>
              <a:t>2</a:t>
            </a:r>
            <a:r>
              <a:rPr lang="en-US" altLang="zh-TW" sz="2200" i="1"/>
              <a:t>, U</a:t>
            </a:r>
            <a:r>
              <a:rPr lang="en-US" altLang="zh-TW" sz="2200" baseline="-25000"/>
              <a:t>3</a:t>
            </a:r>
          </a:p>
          <a:p>
            <a:r>
              <a:rPr lang="en-US" altLang="zh-TW" sz="2200" b="1">
                <a:solidFill>
                  <a:schemeClr val="tx2"/>
                </a:solidFill>
              </a:rPr>
              <a:t>insert</a:t>
            </a:r>
            <a:r>
              <a:rPr lang="en-US" altLang="zh-TW" sz="2200"/>
              <a:t>: the ability to insert tuples</a:t>
            </a:r>
          </a:p>
          <a:p>
            <a:r>
              <a:rPr lang="en-US" altLang="zh-TW" sz="2200" b="1">
                <a:solidFill>
                  <a:schemeClr val="tx2"/>
                </a:solidFill>
              </a:rPr>
              <a:t>update</a:t>
            </a:r>
            <a:r>
              <a:rPr lang="en-US" altLang="zh-TW" sz="2200"/>
              <a:t>: the ability  to update using the SQL update statement</a:t>
            </a:r>
          </a:p>
          <a:p>
            <a:pPr lvl="1">
              <a:buFont typeface="Monotype Sorts" charset="2"/>
              <a:buNone/>
            </a:pPr>
            <a:r>
              <a:rPr lang="en-US" altLang="zh-TW" sz="2200" b="1"/>
              <a:t>                grant </a:t>
            </a:r>
            <a:r>
              <a:rPr lang="en-US" altLang="zh-TW" sz="2200" b="1">
                <a:solidFill>
                  <a:srgbClr val="FF0000"/>
                </a:solidFill>
              </a:rPr>
              <a:t>update (budget)</a:t>
            </a:r>
            <a:r>
              <a:rPr lang="en-US" altLang="zh-TW" sz="2200" b="1"/>
              <a:t> on </a:t>
            </a:r>
            <a:r>
              <a:rPr lang="en-US" altLang="zh-TW" sz="2200" i="1"/>
              <a:t>department  </a:t>
            </a:r>
            <a:r>
              <a:rPr lang="en-US" altLang="zh-TW" sz="2200" b="1"/>
              <a:t>to </a:t>
            </a:r>
            <a:r>
              <a:rPr lang="en-US" altLang="zh-TW" sz="2200" i="1"/>
              <a:t>Amit</a:t>
            </a:r>
            <a:endParaRPr lang="en-US" altLang="zh-TW" sz="2200"/>
          </a:p>
          <a:p>
            <a:r>
              <a:rPr lang="en-US" altLang="zh-TW" sz="2200" b="1">
                <a:solidFill>
                  <a:schemeClr val="tx2"/>
                </a:solidFill>
              </a:rPr>
              <a:t>delete</a:t>
            </a:r>
            <a:r>
              <a:rPr lang="en-US" altLang="zh-TW" sz="2200"/>
              <a:t>: the ability to delete tuples.</a:t>
            </a:r>
          </a:p>
          <a:p>
            <a:r>
              <a:rPr lang="en-US" altLang="zh-TW" sz="2200" b="1">
                <a:solidFill>
                  <a:schemeClr val="tx2"/>
                </a:solidFill>
              </a:rPr>
              <a:t>all privileges</a:t>
            </a:r>
            <a:r>
              <a:rPr lang="en-US" altLang="zh-TW" sz="2200"/>
              <a:t>: used as a short form for all the allowable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zh-TW" sz="2400" dirty="0"/>
              <a:t>A view is defined using the </a:t>
            </a:r>
            <a:r>
              <a:rPr lang="en-US" altLang="zh-TW" sz="2400" b="1" dirty="0"/>
              <a:t>create view </a:t>
            </a:r>
            <a:r>
              <a:rPr lang="en-US" altLang="zh-TW" sz="2400" dirty="0"/>
              <a:t>statement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TW" sz="24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zh-TW" sz="2400" dirty="0"/>
              <a:t>		</a:t>
            </a:r>
            <a:r>
              <a:rPr lang="en-US" altLang="zh-TW" sz="2400" b="1" dirty="0">
                <a:solidFill>
                  <a:srgbClr val="FF0000"/>
                </a:solidFill>
              </a:rPr>
              <a:t>create view </a:t>
            </a:r>
            <a:r>
              <a:rPr lang="en-US" altLang="zh-TW" sz="2400" i="1" dirty="0"/>
              <a:t>v </a:t>
            </a:r>
            <a:r>
              <a:rPr lang="en-US" altLang="zh-TW" sz="2400" b="1" dirty="0"/>
              <a:t>as </a:t>
            </a:r>
            <a:r>
              <a:rPr lang="en-US" altLang="zh-TW" sz="2400" i="1" dirty="0"/>
              <a:t>&lt; </a:t>
            </a:r>
            <a:r>
              <a:rPr lang="en-US" altLang="zh-TW" sz="24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zh-TW" sz="24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zh-TW" sz="2400" dirty="0"/>
              <a:t>	where &lt;query expression&gt; is any legal SQL expression.  </a:t>
            </a:r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endParaRPr lang="en-US" altLang="zh-TW" sz="2400" dirty="0"/>
          </a:p>
          <a:p>
            <a:pPr>
              <a:tabLst>
                <a:tab pos="3432175" algn="ctr"/>
              </a:tabLst>
            </a:pPr>
            <a:r>
              <a:rPr lang="en-US" altLang="zh-TW" sz="2400" dirty="0"/>
              <a:t>The view name can be used to refer to the </a:t>
            </a:r>
            <a:r>
              <a:rPr lang="en-US" altLang="zh-TW" sz="2400" dirty="0">
                <a:solidFill>
                  <a:srgbClr val="FF0000"/>
                </a:solidFill>
              </a:rPr>
              <a:t>virtual relation</a:t>
            </a:r>
            <a:r>
              <a:rPr lang="en-US" altLang="zh-TW" sz="2400" dirty="0"/>
              <a:t> that the view generates.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936625"/>
            <a:ext cx="8067675" cy="4991100"/>
          </a:xfrm>
        </p:spPr>
        <p:txBody>
          <a:bodyPr/>
          <a:lstStyle/>
          <a:p>
            <a:r>
              <a:rPr lang="en-US" altLang="zh-TW" sz="2200" dirty="0"/>
              <a:t>The </a:t>
            </a:r>
            <a:r>
              <a:rPr lang="en-US" altLang="zh-TW" sz="2200" b="1" dirty="0"/>
              <a:t>revoke </a:t>
            </a:r>
            <a:r>
              <a:rPr lang="en-US" altLang="zh-TW" sz="22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zh-TW" sz="2200" b="1" dirty="0"/>
              <a:t>   </a:t>
            </a:r>
            <a:r>
              <a:rPr lang="en-US" altLang="zh-TW" sz="2200" b="1" dirty="0">
                <a:solidFill>
                  <a:srgbClr val="FF0000"/>
                </a:solidFill>
              </a:rPr>
              <a:t>revoke</a:t>
            </a:r>
            <a:r>
              <a:rPr lang="en-US" altLang="zh-TW" sz="2200" b="1" dirty="0"/>
              <a:t> </a:t>
            </a:r>
            <a:r>
              <a:rPr lang="en-US" altLang="zh-TW" sz="2200" dirty="0"/>
              <a:t>&lt;privilege list&gt;</a:t>
            </a:r>
          </a:p>
          <a:p>
            <a:pPr lvl="1">
              <a:spcBef>
                <a:spcPct val="0"/>
              </a:spcBef>
              <a:buFont typeface="Monotype Sorts" charset="2"/>
              <a:buNone/>
            </a:pPr>
            <a:r>
              <a:rPr lang="en-US" altLang="zh-TW" sz="2200" b="1" dirty="0"/>
              <a:t>   </a:t>
            </a:r>
            <a:r>
              <a:rPr lang="en-US" altLang="zh-TW" sz="2200" b="1" dirty="0">
                <a:solidFill>
                  <a:srgbClr val="FF0000"/>
                </a:solidFill>
              </a:rPr>
              <a:t>on</a:t>
            </a:r>
            <a:r>
              <a:rPr lang="en-US" altLang="zh-TW" sz="2200" b="1" dirty="0"/>
              <a:t> </a:t>
            </a:r>
            <a:r>
              <a:rPr lang="en-US" altLang="zh-TW" sz="2200" dirty="0"/>
              <a:t>&lt;relation name or view name&gt; </a:t>
            </a:r>
            <a:r>
              <a:rPr lang="en-US" altLang="zh-TW" sz="2200" b="1" dirty="0">
                <a:solidFill>
                  <a:srgbClr val="FF0000"/>
                </a:solidFill>
              </a:rPr>
              <a:t>from</a:t>
            </a:r>
            <a:r>
              <a:rPr lang="en-US" altLang="zh-TW" sz="2200" b="1" dirty="0"/>
              <a:t> </a:t>
            </a:r>
            <a:r>
              <a:rPr lang="en-US" altLang="zh-TW" sz="2200" dirty="0"/>
              <a:t>&lt;user list&gt;</a:t>
            </a:r>
          </a:p>
          <a:p>
            <a:r>
              <a:rPr lang="en-US" altLang="zh-TW" sz="22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zh-TW" sz="2200" b="1" dirty="0"/>
              <a:t>revoke select on </a:t>
            </a:r>
            <a:r>
              <a:rPr lang="en-US" altLang="zh-TW" sz="2200" i="1" dirty="0"/>
              <a:t>branch  </a:t>
            </a:r>
            <a:r>
              <a:rPr lang="en-US" altLang="zh-TW" sz="2200" b="1" dirty="0"/>
              <a:t>from </a:t>
            </a:r>
            <a:r>
              <a:rPr lang="en-US" altLang="zh-TW" sz="2200" i="1" dirty="0"/>
              <a:t>U</a:t>
            </a:r>
            <a:r>
              <a:rPr lang="en-US" altLang="zh-TW" sz="2200" i="1" baseline="-25000" dirty="0"/>
              <a:t>1</a:t>
            </a:r>
            <a:r>
              <a:rPr lang="en-US" altLang="zh-TW" sz="2200" i="1" dirty="0"/>
              <a:t>, U</a:t>
            </a:r>
            <a:r>
              <a:rPr lang="en-US" altLang="zh-TW" sz="2200" i="1" baseline="-25000" dirty="0"/>
              <a:t>2</a:t>
            </a:r>
            <a:r>
              <a:rPr lang="en-US" altLang="zh-TW" sz="2200" i="1" dirty="0"/>
              <a:t>, U</a:t>
            </a:r>
            <a:r>
              <a:rPr lang="en-US" altLang="zh-TW" sz="2200" i="1" baseline="-25000" dirty="0"/>
              <a:t>3</a:t>
            </a:r>
          </a:p>
          <a:p>
            <a:pPr lvl="1">
              <a:buFont typeface="Monotype Sorts" charset="2"/>
              <a:buNone/>
            </a:pPr>
            <a:endParaRPr lang="en-US" altLang="zh-TW" sz="2200" i="1" baseline="-25000" dirty="0"/>
          </a:p>
          <a:p>
            <a:r>
              <a:rPr lang="en-US" altLang="zh-TW" sz="2200" dirty="0"/>
              <a:t>&lt;privilege-list&gt; may be </a:t>
            </a:r>
            <a:r>
              <a:rPr lang="en-US" altLang="zh-TW" sz="2200" b="1" dirty="0">
                <a:solidFill>
                  <a:srgbClr val="FF0000"/>
                </a:solidFill>
              </a:rPr>
              <a:t>all</a:t>
            </a:r>
          </a:p>
          <a:p>
            <a:endParaRPr lang="en-US" altLang="zh-TW" sz="2200" dirty="0"/>
          </a:p>
          <a:p>
            <a:r>
              <a:rPr lang="en-US" altLang="zh-TW" sz="2200" dirty="0"/>
              <a:t>If &lt;</a:t>
            </a:r>
            <a:r>
              <a:rPr lang="en-US" altLang="zh-TW" sz="2200" dirty="0" err="1"/>
              <a:t>revokee</a:t>
            </a:r>
            <a:r>
              <a:rPr lang="en-US" altLang="zh-TW" sz="2200" dirty="0"/>
              <a:t>-list&gt; includes </a:t>
            </a:r>
            <a:r>
              <a:rPr lang="en-US" altLang="zh-TW" sz="2200" b="1" dirty="0">
                <a:solidFill>
                  <a:srgbClr val="FF0000"/>
                </a:solidFill>
              </a:rPr>
              <a:t>public</a:t>
            </a:r>
            <a:r>
              <a:rPr lang="en-US" altLang="zh-TW" sz="2200" b="1" dirty="0"/>
              <a:t>, </a:t>
            </a:r>
            <a:r>
              <a:rPr lang="en-US" altLang="zh-TW" sz="2200" dirty="0"/>
              <a:t>all users lose the privilege except those granted it explicitly.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Roles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725488"/>
            <a:ext cx="8331200" cy="5475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200" b="1">
                <a:solidFill>
                  <a:srgbClr val="FF0000"/>
                </a:solidFill>
              </a:rPr>
              <a:t>create role </a:t>
            </a:r>
            <a:r>
              <a:rPr lang="en-US" altLang="zh-TW" sz="2200" i="1"/>
              <a:t>instructor</a:t>
            </a:r>
            <a:r>
              <a:rPr lang="en-US" altLang="zh-TW" sz="2200"/>
              <a:t>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200" b="1">
                <a:solidFill>
                  <a:srgbClr val="FF0000"/>
                </a:solidFill>
              </a:rPr>
              <a:t>     grant </a:t>
            </a:r>
            <a:r>
              <a:rPr lang="en-US" altLang="zh-TW" sz="2200" i="1">
                <a:solidFill>
                  <a:srgbClr val="00B050"/>
                </a:solidFill>
              </a:rPr>
              <a:t>instructor</a:t>
            </a:r>
            <a:r>
              <a:rPr lang="en-US" altLang="zh-TW" sz="2200" i="1"/>
              <a:t> </a:t>
            </a:r>
            <a:r>
              <a:rPr lang="en-US" altLang="zh-TW" sz="2200" b="1">
                <a:solidFill>
                  <a:srgbClr val="FF0000"/>
                </a:solidFill>
              </a:rPr>
              <a:t>to</a:t>
            </a:r>
            <a:r>
              <a:rPr lang="en-US" altLang="zh-TW" sz="2200" b="1"/>
              <a:t> </a:t>
            </a:r>
            <a:r>
              <a:rPr lang="en-US" altLang="zh-TW" sz="2200">
                <a:solidFill>
                  <a:srgbClr val="0070C0"/>
                </a:solidFill>
              </a:rPr>
              <a:t>Amit</a:t>
            </a:r>
            <a:r>
              <a:rPr lang="en-US" altLang="zh-TW" sz="220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Privileges can be granted to roles:</a:t>
            </a:r>
          </a:p>
          <a:p>
            <a:pPr lvl="1">
              <a:lnSpc>
                <a:spcPct val="90000"/>
              </a:lnSpc>
            </a:pPr>
            <a:r>
              <a:rPr lang="en-US" altLang="zh-TW" sz="2200" b="1">
                <a:solidFill>
                  <a:srgbClr val="FF0000"/>
                </a:solidFill>
              </a:rPr>
              <a:t>grant select on </a:t>
            </a:r>
            <a:r>
              <a:rPr lang="en-US" altLang="zh-TW" sz="2200" i="1"/>
              <a:t>takes </a:t>
            </a:r>
            <a:r>
              <a:rPr lang="en-US" altLang="zh-TW" sz="2200" b="1">
                <a:solidFill>
                  <a:srgbClr val="FF0000"/>
                </a:solidFill>
              </a:rPr>
              <a:t>to</a:t>
            </a:r>
            <a:r>
              <a:rPr lang="en-US" altLang="zh-TW" sz="2200" b="1"/>
              <a:t> </a:t>
            </a:r>
            <a:r>
              <a:rPr lang="en-US" altLang="zh-TW" sz="2200" i="1">
                <a:solidFill>
                  <a:srgbClr val="00B050"/>
                </a:solidFill>
              </a:rPr>
              <a:t>instructor</a:t>
            </a:r>
            <a:r>
              <a:rPr lang="en-US" altLang="zh-TW" sz="2200"/>
              <a:t>;</a:t>
            </a:r>
          </a:p>
          <a:p>
            <a:pPr lvl="1">
              <a:lnSpc>
                <a:spcPct val="90000"/>
              </a:lnSpc>
            </a:pPr>
            <a:endParaRPr lang="en-US" altLang="zh-TW" sz="2200"/>
          </a:p>
          <a:p>
            <a:pPr>
              <a:lnSpc>
                <a:spcPct val="90000"/>
              </a:lnSpc>
            </a:pPr>
            <a:r>
              <a:rPr lang="en-US" altLang="zh-TW" sz="2200"/>
              <a:t>Roles can be granted to users, as well as to other roles</a:t>
            </a:r>
          </a:p>
          <a:p>
            <a:pPr lvl="1">
              <a:lnSpc>
                <a:spcPct val="90000"/>
              </a:lnSpc>
            </a:pPr>
            <a:r>
              <a:rPr lang="en-US" altLang="zh-TW" sz="2200" b="1">
                <a:solidFill>
                  <a:srgbClr val="FF0000"/>
                </a:solidFill>
              </a:rPr>
              <a:t>create role </a:t>
            </a:r>
            <a:r>
              <a:rPr lang="en-US" altLang="zh-TW" sz="2200" i="1">
                <a:solidFill>
                  <a:srgbClr val="7030A0"/>
                </a:solidFill>
              </a:rPr>
              <a:t>teaching_assistant</a:t>
            </a:r>
            <a:r>
              <a:rPr lang="en-US" altLang="zh-TW" sz="2200"/>
              <a:t>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200" b="1"/>
              <a:t>    </a:t>
            </a:r>
            <a:r>
              <a:rPr lang="en-US" altLang="zh-TW" sz="2200" b="1">
                <a:solidFill>
                  <a:srgbClr val="FF0000"/>
                </a:solidFill>
              </a:rPr>
              <a:t>grant</a:t>
            </a:r>
            <a:r>
              <a:rPr lang="en-US" altLang="zh-TW" sz="2200" b="1"/>
              <a:t> </a:t>
            </a:r>
            <a:r>
              <a:rPr lang="en-US" altLang="zh-TW" sz="2200" i="1">
                <a:solidFill>
                  <a:srgbClr val="7030A0"/>
                </a:solidFill>
              </a:rPr>
              <a:t>teaching_assistant</a:t>
            </a:r>
            <a:r>
              <a:rPr lang="en-US" altLang="zh-TW" sz="2200" i="1"/>
              <a:t> </a:t>
            </a:r>
            <a:r>
              <a:rPr lang="en-US" altLang="zh-TW" sz="2200" b="1">
                <a:solidFill>
                  <a:srgbClr val="FF0000"/>
                </a:solidFill>
              </a:rPr>
              <a:t>to</a:t>
            </a:r>
            <a:r>
              <a:rPr lang="en-US" altLang="zh-TW" sz="2200" b="1"/>
              <a:t> </a:t>
            </a:r>
            <a:r>
              <a:rPr lang="en-US" altLang="zh-TW" sz="2200" i="1">
                <a:solidFill>
                  <a:srgbClr val="00B050"/>
                </a:solidFill>
              </a:rPr>
              <a:t>instructor</a:t>
            </a:r>
            <a:r>
              <a:rPr lang="en-US" altLang="zh-TW" sz="2200"/>
              <a:t>;</a:t>
            </a:r>
          </a:p>
          <a:p>
            <a:pPr marL="1143000" lvl="2">
              <a:lnSpc>
                <a:spcPct val="90000"/>
              </a:lnSpc>
            </a:pPr>
            <a:r>
              <a:rPr lang="en-US" altLang="zh-TW" sz="2200"/>
              <a:t> </a:t>
            </a:r>
            <a:r>
              <a:rPr lang="en-US" altLang="zh-TW" sz="2200" i="1"/>
              <a:t>instructor </a:t>
            </a:r>
            <a:r>
              <a:rPr lang="en-US" altLang="zh-TW" sz="2200"/>
              <a:t>inherits all privileges of </a:t>
            </a:r>
            <a:r>
              <a:rPr lang="en-US" altLang="zh-TW" sz="2200" i="1"/>
              <a:t>teaching_assistant</a:t>
            </a:r>
          </a:p>
          <a:p>
            <a:pPr>
              <a:lnSpc>
                <a:spcPct val="90000"/>
              </a:lnSpc>
            </a:pPr>
            <a:r>
              <a:rPr lang="en-US" altLang="zh-TW" sz="2200"/>
              <a:t>Chain of Roles</a:t>
            </a:r>
          </a:p>
          <a:p>
            <a:pPr lvl="1">
              <a:lnSpc>
                <a:spcPct val="90000"/>
              </a:lnSpc>
            </a:pPr>
            <a:r>
              <a:rPr lang="en-US" altLang="zh-TW" sz="2200" b="1">
                <a:solidFill>
                  <a:srgbClr val="FF0000"/>
                </a:solidFill>
              </a:rPr>
              <a:t>create role </a:t>
            </a:r>
            <a:r>
              <a:rPr lang="en-US" altLang="zh-TW" sz="2200" i="1"/>
              <a:t>dean</a:t>
            </a:r>
            <a:r>
              <a:rPr lang="en-US" altLang="zh-TW" sz="2200"/>
              <a:t>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200" b="1"/>
              <a:t>    </a:t>
            </a:r>
            <a:r>
              <a:rPr lang="en-US" altLang="zh-TW" sz="2200" b="1">
                <a:solidFill>
                  <a:srgbClr val="FF0000"/>
                </a:solidFill>
              </a:rPr>
              <a:t>grant</a:t>
            </a:r>
            <a:r>
              <a:rPr lang="en-US" altLang="zh-TW" sz="2200" b="1"/>
              <a:t> </a:t>
            </a:r>
            <a:r>
              <a:rPr lang="en-US" altLang="zh-TW" sz="2200" i="1"/>
              <a:t>instructor </a:t>
            </a:r>
            <a:r>
              <a:rPr lang="en-US" altLang="zh-TW" sz="2200" b="1">
                <a:solidFill>
                  <a:srgbClr val="FF0000"/>
                </a:solidFill>
              </a:rPr>
              <a:t>to</a:t>
            </a:r>
            <a:r>
              <a:rPr lang="en-US" altLang="zh-TW" sz="2200" b="1"/>
              <a:t> </a:t>
            </a:r>
            <a:r>
              <a:rPr lang="en-US" altLang="zh-TW" sz="2200" i="1"/>
              <a:t>dean</a:t>
            </a:r>
            <a:r>
              <a:rPr lang="en-US" altLang="zh-TW" sz="2200"/>
              <a:t>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200" b="1"/>
              <a:t>    </a:t>
            </a:r>
            <a:r>
              <a:rPr lang="en-US" altLang="zh-TW" sz="2200" b="1">
                <a:solidFill>
                  <a:srgbClr val="FF0000"/>
                </a:solidFill>
              </a:rPr>
              <a:t>grant</a:t>
            </a:r>
            <a:r>
              <a:rPr lang="en-US" altLang="zh-TW" sz="2200" b="1"/>
              <a:t> </a:t>
            </a:r>
            <a:r>
              <a:rPr lang="en-US" altLang="zh-TW" sz="2200" i="1"/>
              <a:t>dean </a:t>
            </a:r>
            <a:r>
              <a:rPr lang="en-US" altLang="zh-TW" sz="2200" b="1">
                <a:solidFill>
                  <a:srgbClr val="FF0000"/>
                </a:solidFill>
              </a:rPr>
              <a:t>to</a:t>
            </a:r>
            <a:r>
              <a:rPr lang="en-US" altLang="zh-TW" sz="2200" b="1"/>
              <a:t> </a:t>
            </a:r>
            <a:r>
              <a:rPr lang="en-US" altLang="zh-TW" sz="2200"/>
              <a:t>Satoshi;</a:t>
            </a:r>
          </a:p>
          <a:p>
            <a:pPr>
              <a:lnSpc>
                <a:spcPct val="90000"/>
              </a:lnSpc>
            </a:pPr>
            <a:endParaRPr lang="en-US" altLang="zh-TW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Authorization on Views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8050212" cy="4903787"/>
          </a:xfrm>
        </p:spPr>
        <p:txBody>
          <a:bodyPr/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create view </a:t>
            </a:r>
            <a:r>
              <a:rPr lang="en-US" altLang="zh-TW" sz="2200" i="1" dirty="0" err="1"/>
              <a:t>geo_instructor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as</a:t>
            </a:r>
            <a:br>
              <a:rPr lang="en-US" altLang="zh-TW" sz="2200" b="1" dirty="0"/>
            </a:br>
            <a:r>
              <a:rPr lang="en-US" altLang="zh-TW" sz="2200" dirty="0"/>
              <a:t>(</a:t>
            </a:r>
            <a:r>
              <a:rPr lang="en-US" altLang="zh-TW" sz="2200" b="1" dirty="0"/>
              <a:t>select </a:t>
            </a:r>
            <a:r>
              <a:rPr lang="en-US" altLang="zh-TW" sz="2200" dirty="0"/>
              <a:t>*</a:t>
            </a:r>
            <a:br>
              <a:rPr lang="en-US" altLang="zh-TW" sz="2200" dirty="0"/>
            </a:br>
            <a:r>
              <a:rPr lang="en-US" altLang="zh-TW" sz="2200" b="1" dirty="0"/>
              <a:t>from </a:t>
            </a:r>
            <a:r>
              <a:rPr lang="en-US" altLang="zh-TW" sz="2200" i="1" dirty="0">
                <a:solidFill>
                  <a:srgbClr val="0070C0"/>
                </a:solidFill>
              </a:rPr>
              <a:t>instructor</a:t>
            </a:r>
            <a:br>
              <a:rPr lang="en-US" altLang="zh-TW" sz="2200" i="1" dirty="0"/>
            </a:br>
            <a:r>
              <a:rPr lang="en-US" altLang="zh-TW" sz="2200" b="1" dirty="0"/>
              <a:t>where </a:t>
            </a:r>
            <a:r>
              <a:rPr lang="en-US" altLang="zh-TW" sz="2200" i="1" dirty="0" err="1"/>
              <a:t>dept_name</a:t>
            </a:r>
            <a:r>
              <a:rPr lang="en-US" altLang="zh-TW" sz="2200" i="1" dirty="0"/>
              <a:t> </a:t>
            </a:r>
            <a:r>
              <a:rPr lang="en-US" altLang="zh-TW" sz="2200" dirty="0"/>
              <a:t>= ’Geology’);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grant select on </a:t>
            </a:r>
            <a:r>
              <a:rPr lang="en-US" altLang="zh-TW" sz="2200" i="1" dirty="0" err="1"/>
              <a:t>geo_instructor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to</a:t>
            </a:r>
            <a:r>
              <a:rPr lang="en-US" altLang="zh-TW" sz="2200" b="1" dirty="0"/>
              <a:t> </a:t>
            </a:r>
            <a:r>
              <a:rPr lang="en-US" altLang="zh-TW" sz="2200" i="1" dirty="0" err="1"/>
              <a:t>gio_staff</a:t>
            </a:r>
            <a:endParaRPr lang="en-US" altLang="zh-TW" sz="2200" i="1" dirty="0"/>
          </a:p>
          <a:p>
            <a:endParaRPr lang="en-US" altLang="zh-TW" sz="2200" i="1" dirty="0"/>
          </a:p>
          <a:p>
            <a:r>
              <a:rPr lang="en-US" altLang="zh-TW" sz="2200" dirty="0"/>
              <a:t>Suppose that a  </a:t>
            </a:r>
            <a:r>
              <a:rPr lang="en-US" altLang="zh-TW" sz="2200" i="1" dirty="0" err="1"/>
              <a:t>gio</a:t>
            </a:r>
            <a:r>
              <a:rPr lang="en-US" altLang="zh-TW" sz="2200" i="1" dirty="0"/>
              <a:t>-staff</a:t>
            </a:r>
            <a:r>
              <a:rPr lang="en-US" altLang="zh-TW" sz="2200" dirty="0"/>
              <a:t> member issues</a:t>
            </a:r>
          </a:p>
          <a:p>
            <a:pPr lvl="1"/>
            <a:r>
              <a:rPr lang="en-US" altLang="zh-TW" sz="2200" b="1" dirty="0"/>
              <a:t>select </a:t>
            </a:r>
            <a:r>
              <a:rPr lang="en-US" altLang="zh-TW" sz="2200" dirty="0"/>
              <a:t>*</a:t>
            </a:r>
            <a:br>
              <a:rPr lang="en-US" altLang="zh-TW" sz="2200" dirty="0"/>
            </a:br>
            <a:r>
              <a:rPr lang="en-US" altLang="zh-TW" sz="2200" b="1" dirty="0"/>
              <a:t>from </a:t>
            </a:r>
            <a:r>
              <a:rPr lang="en-US" altLang="zh-TW" sz="2200" i="1" dirty="0" err="1"/>
              <a:t>geo_instructor</a:t>
            </a:r>
            <a:endParaRPr lang="en-US" altLang="zh-TW" sz="2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Authorizations on Schema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400" b="1"/>
              <a:t>references</a:t>
            </a:r>
            <a:r>
              <a:rPr lang="en-US" altLang="zh-TW" sz="2400"/>
              <a:t> privilege to </a:t>
            </a:r>
            <a:r>
              <a:rPr lang="en-US" altLang="zh-TW" sz="2400">
                <a:solidFill>
                  <a:srgbClr val="0070C0"/>
                </a:solidFill>
              </a:rPr>
              <a:t>create foreign key</a:t>
            </a:r>
          </a:p>
          <a:p>
            <a:pPr lvl="1"/>
            <a:r>
              <a:rPr lang="en-US" altLang="zh-TW" sz="2400" b="1"/>
              <a:t>grant </a:t>
            </a:r>
            <a:r>
              <a:rPr lang="en-US" altLang="zh-TW" sz="2400" b="1">
                <a:solidFill>
                  <a:srgbClr val="FF0000"/>
                </a:solidFill>
              </a:rPr>
              <a:t>reference</a:t>
            </a:r>
            <a:r>
              <a:rPr lang="en-US" altLang="zh-TW" sz="2400" b="1"/>
              <a:t> </a:t>
            </a:r>
            <a:r>
              <a:rPr lang="en-US" altLang="zh-TW" sz="2400"/>
              <a:t>(</a:t>
            </a:r>
            <a:r>
              <a:rPr lang="en-US" altLang="zh-TW" sz="2400" i="1"/>
              <a:t>dept_name</a:t>
            </a:r>
            <a:r>
              <a:rPr lang="en-US" altLang="zh-TW" sz="2400"/>
              <a:t>) </a:t>
            </a:r>
            <a:r>
              <a:rPr lang="en-US" altLang="zh-TW" sz="2400" b="1"/>
              <a:t>on </a:t>
            </a:r>
            <a:r>
              <a:rPr lang="en-US" altLang="zh-TW" sz="2400" i="1"/>
              <a:t>department </a:t>
            </a:r>
            <a:r>
              <a:rPr lang="en-US" altLang="zh-TW" sz="2400" b="1"/>
              <a:t>to </a:t>
            </a:r>
            <a:r>
              <a:rPr lang="en-US" altLang="zh-TW" sz="2400"/>
              <a:t>Mariano;</a:t>
            </a:r>
          </a:p>
          <a:p>
            <a:pPr lvl="1"/>
            <a:endParaRPr lang="en-US" altLang="zh-TW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Transfer of Privileges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93788"/>
            <a:ext cx="8410575" cy="4903787"/>
          </a:xfrm>
        </p:spPr>
        <p:txBody>
          <a:bodyPr/>
          <a:lstStyle/>
          <a:p>
            <a:r>
              <a:rPr lang="en-US" altLang="zh-TW" sz="2000" dirty="0"/>
              <a:t>Transfer of privileges</a:t>
            </a:r>
            <a:endParaRPr lang="en-US" altLang="zh-TW" dirty="0"/>
          </a:p>
          <a:p>
            <a:pPr lvl="1"/>
            <a:r>
              <a:rPr lang="en-US" altLang="zh-TW" sz="2200" b="1" dirty="0"/>
              <a:t>grant select on </a:t>
            </a:r>
            <a:r>
              <a:rPr lang="en-US" altLang="zh-TW" sz="2200" i="1" dirty="0"/>
              <a:t>department </a:t>
            </a:r>
            <a:r>
              <a:rPr lang="en-US" altLang="zh-TW" sz="2200" b="1" dirty="0"/>
              <a:t>to </a:t>
            </a:r>
            <a:r>
              <a:rPr lang="en-US" altLang="zh-TW" sz="2200" dirty="0"/>
              <a:t>Amit </a:t>
            </a:r>
            <a:r>
              <a:rPr lang="en-US" altLang="zh-TW" sz="2200" b="1" dirty="0">
                <a:solidFill>
                  <a:srgbClr val="FF0000"/>
                </a:solidFill>
              </a:rPr>
              <a:t>with grant option</a:t>
            </a:r>
            <a:r>
              <a:rPr lang="en-US" altLang="zh-TW" sz="2200" dirty="0"/>
              <a:t>;</a:t>
            </a:r>
          </a:p>
          <a:p>
            <a:pPr lvl="1"/>
            <a:r>
              <a:rPr lang="en-US" altLang="zh-TW" sz="2200" b="1" dirty="0"/>
              <a:t>revoke select on </a:t>
            </a:r>
            <a:r>
              <a:rPr lang="en-US" altLang="zh-TW" sz="2200" i="1" dirty="0"/>
              <a:t>department </a:t>
            </a:r>
            <a:r>
              <a:rPr lang="en-US" altLang="zh-TW" sz="2200" b="1" dirty="0"/>
              <a:t>from </a:t>
            </a:r>
            <a:r>
              <a:rPr lang="en-US" altLang="zh-TW" sz="2200" dirty="0"/>
              <a:t>Amit, Satoshi </a:t>
            </a:r>
            <a:r>
              <a:rPr lang="en-US" altLang="zh-TW" sz="2200" b="1" dirty="0">
                <a:solidFill>
                  <a:srgbClr val="FF0000"/>
                </a:solidFill>
              </a:rPr>
              <a:t>cascade</a:t>
            </a:r>
            <a:r>
              <a:rPr lang="en-US" altLang="zh-TW" sz="2200" dirty="0"/>
              <a:t>;</a:t>
            </a:r>
          </a:p>
          <a:p>
            <a:pPr lvl="1"/>
            <a:r>
              <a:rPr lang="en-US" altLang="zh-TW" sz="2200" b="1" dirty="0"/>
              <a:t>revoke select on </a:t>
            </a:r>
            <a:r>
              <a:rPr lang="en-US" altLang="zh-TW" sz="2200" i="1" dirty="0"/>
              <a:t>department </a:t>
            </a:r>
            <a:r>
              <a:rPr lang="en-US" altLang="zh-TW" sz="2200" b="1" dirty="0"/>
              <a:t>from </a:t>
            </a:r>
            <a:r>
              <a:rPr lang="en-US" altLang="zh-TW" sz="2200" dirty="0"/>
              <a:t>Amit, Satoshi </a:t>
            </a:r>
            <a:r>
              <a:rPr lang="en-US" altLang="zh-TW" sz="2200" b="1" dirty="0">
                <a:solidFill>
                  <a:srgbClr val="FF0000"/>
                </a:solidFill>
              </a:rPr>
              <a:t>restrict</a:t>
            </a:r>
            <a:r>
              <a:rPr lang="en-US" altLang="zh-TW" sz="2200" dirty="0"/>
              <a:t>;</a:t>
            </a:r>
          </a:p>
          <a:p>
            <a:endParaRPr lang="en-US" altLang="zh-TW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ea typeface="+mj-ea"/>
              </a:rPr>
              <a:t>Practice Time</a:t>
            </a:r>
          </a:p>
        </p:txBody>
      </p:sp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293813"/>
            <a:ext cx="51816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486721" y="2129882"/>
            <a:ext cx="2207942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3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4939990" y="3029414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4958576" y="1286107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2724615" y="2999678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4850780" y="2163337"/>
            <a:ext cx="2096429" cy="1561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538760" y="3943813"/>
            <a:ext cx="2167055" cy="31223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5" name="直線單箭頭接點 14"/>
          <p:cNvCxnSpPr>
            <a:cxnSpLocks noChangeShapeType="1"/>
          </p:cNvCxnSpPr>
          <p:nvPr/>
        </p:nvCxnSpPr>
        <p:spPr bwMode="auto">
          <a:xfrm flipV="1">
            <a:off x="2668588" y="1604963"/>
            <a:ext cx="1627187" cy="124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16"/>
          <p:cNvCxnSpPr>
            <a:cxnSpLocks noChangeShapeType="1"/>
          </p:cNvCxnSpPr>
          <p:nvPr/>
        </p:nvCxnSpPr>
        <p:spPr bwMode="auto">
          <a:xfrm flipH="1">
            <a:off x="4614863" y="1711325"/>
            <a:ext cx="9525" cy="1117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flipH="1">
            <a:off x="4511675" y="3363913"/>
            <a:ext cx="11113" cy="1116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單箭頭接點 19"/>
          <p:cNvCxnSpPr>
            <a:cxnSpLocks noChangeShapeType="1"/>
          </p:cNvCxnSpPr>
          <p:nvPr/>
        </p:nvCxnSpPr>
        <p:spPr bwMode="auto">
          <a:xfrm flipV="1">
            <a:off x="4764088" y="3402013"/>
            <a:ext cx="9525" cy="1084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281238" y="5248275"/>
            <a:ext cx="4600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revoke select on </a:t>
            </a:r>
            <a:r>
              <a:rPr kumimoji="0" lang="en-US" altLang="zh-TW" i="1"/>
              <a:t>department </a:t>
            </a:r>
            <a:r>
              <a:rPr kumimoji="0" lang="en-US" altLang="zh-TW" b="1"/>
              <a:t>from </a:t>
            </a:r>
            <a:r>
              <a:rPr kumimoji="0" lang="en-US" altLang="zh-TW"/>
              <a:t>U</a:t>
            </a:r>
            <a:r>
              <a:rPr kumimoji="0" lang="en-US" altLang="zh-TW" baseline="-25000"/>
              <a:t>1 </a:t>
            </a:r>
            <a:r>
              <a:rPr kumimoji="0" lang="en-US" altLang="zh-TW"/>
              <a:t> cascade </a:t>
            </a:r>
            <a:endParaRPr kumimoji="0" lang="zh-TW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327275" y="5634038"/>
            <a:ext cx="439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revoke select on </a:t>
            </a:r>
            <a:r>
              <a:rPr kumimoji="0" lang="en-US" altLang="zh-TW" i="1"/>
              <a:t>department </a:t>
            </a:r>
            <a:r>
              <a:rPr kumimoji="0" lang="en-US" altLang="zh-TW" b="1"/>
              <a:t>from </a:t>
            </a:r>
            <a:r>
              <a:rPr kumimoji="0" lang="en-US" altLang="zh-TW"/>
              <a:t>U</a:t>
            </a:r>
            <a:r>
              <a:rPr kumimoji="0" lang="en-US" altLang="zh-TW" baseline="-25000"/>
              <a:t>1 </a:t>
            </a:r>
            <a:r>
              <a:rPr kumimoji="0" lang="en-US" altLang="zh-TW"/>
              <a:t> restrict</a:t>
            </a: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ea typeface="+mj-ea"/>
              </a:rPr>
              <a:t>Practice Time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293813"/>
            <a:ext cx="51816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486721" y="2129882"/>
            <a:ext cx="2207942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3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4939990" y="3029414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4958576" y="1286107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2724615" y="2999678"/>
            <a:ext cx="1739590" cy="3122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4850780" y="2163337"/>
            <a:ext cx="2096429" cy="1561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538760" y="3943813"/>
            <a:ext cx="2167055" cy="31223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199999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5" name="直線單箭頭接點 14"/>
          <p:cNvCxnSpPr>
            <a:cxnSpLocks noChangeShapeType="1"/>
          </p:cNvCxnSpPr>
          <p:nvPr/>
        </p:nvCxnSpPr>
        <p:spPr bwMode="auto">
          <a:xfrm flipV="1">
            <a:off x="2668588" y="1604963"/>
            <a:ext cx="1627187" cy="124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16"/>
          <p:cNvCxnSpPr>
            <a:cxnSpLocks noChangeShapeType="1"/>
          </p:cNvCxnSpPr>
          <p:nvPr/>
        </p:nvCxnSpPr>
        <p:spPr bwMode="auto">
          <a:xfrm flipH="1">
            <a:off x="4614863" y="1711325"/>
            <a:ext cx="9525" cy="1117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flipH="1">
            <a:off x="4606925" y="3363913"/>
            <a:ext cx="11113" cy="1116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281238" y="5248275"/>
            <a:ext cx="4600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dirty="0"/>
              <a:t>revoke select on </a:t>
            </a:r>
            <a:r>
              <a:rPr kumimoji="0" lang="en-US" altLang="zh-TW" i="1" dirty="0"/>
              <a:t>department </a:t>
            </a:r>
            <a:r>
              <a:rPr kumimoji="0" lang="en-US" altLang="zh-TW" b="1" dirty="0"/>
              <a:t>from </a:t>
            </a:r>
            <a:r>
              <a:rPr kumimoji="0" lang="en-US" altLang="zh-TW" dirty="0"/>
              <a:t>U</a:t>
            </a:r>
            <a:r>
              <a:rPr kumimoji="0" lang="en-US" altLang="zh-TW" baseline="-25000" dirty="0"/>
              <a:t>1 </a:t>
            </a:r>
            <a:r>
              <a:rPr kumimoji="0" lang="en-US" altLang="zh-TW" dirty="0"/>
              <a:t> cascade </a:t>
            </a:r>
            <a:endParaRPr kumimoji="0" lang="zh-TW" altLang="en-US" dirty="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327275" y="5634038"/>
            <a:ext cx="439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revoke select on </a:t>
            </a:r>
            <a:r>
              <a:rPr kumimoji="0" lang="en-US" altLang="zh-TW" i="1"/>
              <a:t>department </a:t>
            </a:r>
            <a:r>
              <a:rPr kumimoji="0" lang="en-US" altLang="zh-TW" b="1"/>
              <a:t>from </a:t>
            </a:r>
            <a:r>
              <a:rPr kumimoji="0" lang="en-US" altLang="zh-TW"/>
              <a:t>U</a:t>
            </a:r>
            <a:r>
              <a:rPr kumimoji="0" lang="en-US" altLang="zh-TW" baseline="-25000"/>
              <a:t>1 </a:t>
            </a:r>
            <a:r>
              <a:rPr kumimoji="0" lang="en-US" altLang="zh-TW"/>
              <a:t> restrict</a:t>
            </a:r>
            <a:endParaRPr kumimoji="0" lang="zh-TW" altLang="en-US"/>
          </a:p>
        </p:txBody>
      </p:sp>
      <p:cxnSp>
        <p:nvCxnSpPr>
          <p:cNvPr id="19" name="直線單箭頭接點 18"/>
          <p:cNvCxnSpPr>
            <a:cxnSpLocks noChangeShapeType="1"/>
          </p:cNvCxnSpPr>
          <p:nvPr/>
        </p:nvCxnSpPr>
        <p:spPr bwMode="auto">
          <a:xfrm>
            <a:off x="2444750" y="3413125"/>
            <a:ext cx="1968500" cy="133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362200" y="5999163"/>
            <a:ext cx="439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 dirty="0"/>
              <a:t>revoke select on </a:t>
            </a:r>
            <a:r>
              <a:rPr kumimoji="0" lang="en-US" altLang="zh-TW" i="1" dirty="0"/>
              <a:t>department </a:t>
            </a:r>
            <a:r>
              <a:rPr kumimoji="0" lang="en-US" altLang="zh-TW" b="1" dirty="0"/>
              <a:t>from </a:t>
            </a:r>
            <a:r>
              <a:rPr kumimoji="0" lang="en-US" altLang="zh-TW" dirty="0"/>
              <a:t>U</a:t>
            </a:r>
            <a:r>
              <a:rPr kumimoji="0" lang="en-US" altLang="zh-TW" baseline="-25000" dirty="0"/>
              <a:t>3 </a:t>
            </a:r>
            <a:r>
              <a:rPr kumimoji="0" lang="en-US" altLang="zh-TW" dirty="0"/>
              <a:t> restrict</a:t>
            </a:r>
            <a:endParaRPr kumimoji="0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F3B34-D782-46EB-AC0D-8ED2F87A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E7449-C7F1-4B1C-A1F2-5A87E335E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1.p27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0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605" y="1371600"/>
            <a:ext cx="8079083" cy="4648200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TW" sz="2200" dirty="0"/>
              <a:t>A view of instructors without their salary</a:t>
            </a:r>
            <a:br>
              <a:rPr lang="en-US" altLang="zh-TW" sz="2200" dirty="0"/>
            </a:br>
            <a:r>
              <a:rPr lang="en-US" altLang="zh-TW" sz="2200" dirty="0"/>
              <a:t> </a:t>
            </a:r>
            <a:r>
              <a:rPr kumimoji="0" lang="en-US" altLang="zh-TW" sz="2200" b="1" dirty="0">
                <a:solidFill>
                  <a:srgbClr val="FF0000"/>
                </a:solidFill>
              </a:rPr>
              <a:t>create view </a:t>
            </a:r>
            <a:r>
              <a:rPr kumimoji="0" lang="en-US" altLang="zh-TW" sz="2200" b="1" i="1" dirty="0">
                <a:solidFill>
                  <a:srgbClr val="0070C0"/>
                </a:solidFill>
              </a:rPr>
              <a:t>faculty</a:t>
            </a:r>
            <a:r>
              <a:rPr kumimoji="0" lang="en-US" altLang="zh-TW" sz="2200" i="1" dirty="0"/>
              <a:t> </a:t>
            </a:r>
            <a:r>
              <a:rPr kumimoji="0" lang="en-US" altLang="zh-TW" sz="2200" b="1" dirty="0">
                <a:solidFill>
                  <a:srgbClr val="FF0000"/>
                </a:solidFill>
              </a:rPr>
              <a:t>as</a:t>
            </a:r>
            <a:r>
              <a:rPr lang="en-US" altLang="zh-TW" sz="2200" b="1" dirty="0"/>
              <a:t> </a:t>
            </a:r>
            <a:br>
              <a:rPr lang="en-US" altLang="zh-TW" sz="2200" b="1" dirty="0"/>
            </a:br>
            <a:r>
              <a:rPr lang="en-US" altLang="zh-TW" sz="2200" b="1" dirty="0"/>
              <a:t>    </a:t>
            </a:r>
            <a:r>
              <a:rPr kumimoji="0" lang="en-US" altLang="zh-TW" sz="2200" b="1" dirty="0"/>
              <a:t>select </a:t>
            </a:r>
            <a:r>
              <a:rPr kumimoji="0" lang="en-US" altLang="zh-TW" sz="2200" i="1" dirty="0"/>
              <a:t>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/>
              <a:t>name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 err="1"/>
              <a:t>dept_name</a:t>
            </a:r>
            <a:br>
              <a:rPr kumimoji="0" lang="en-US" altLang="zh-TW" sz="2200" i="1" dirty="0"/>
            </a:br>
            <a:r>
              <a:rPr kumimoji="0" lang="en-US" altLang="zh-TW" sz="2200" i="1" dirty="0"/>
              <a:t>    </a:t>
            </a:r>
            <a:r>
              <a:rPr kumimoji="0" lang="en-US" altLang="zh-TW" sz="2200" b="1" dirty="0"/>
              <a:t>from </a:t>
            </a:r>
            <a:r>
              <a:rPr kumimoji="0" lang="en-US" altLang="zh-TW" sz="2200" i="1" dirty="0"/>
              <a:t>instructor</a:t>
            </a:r>
            <a:endParaRPr kumimoji="0" lang="en-US" altLang="zh-TW" sz="2200" dirty="0"/>
          </a:p>
          <a:p>
            <a:pPr>
              <a:tabLst>
                <a:tab pos="1370013" algn="l"/>
              </a:tabLst>
            </a:pPr>
            <a:endParaRPr lang="en-US" altLang="zh-TW" sz="2200" dirty="0"/>
          </a:p>
          <a:p>
            <a:pPr>
              <a:tabLst>
                <a:tab pos="1370013" algn="l"/>
              </a:tabLst>
            </a:pPr>
            <a:r>
              <a:rPr lang="en-US" altLang="zh-TW" sz="2200" dirty="0"/>
              <a:t>Find all instructors in the Biology department</a:t>
            </a:r>
            <a:br>
              <a:rPr lang="en-US" altLang="zh-TW" sz="2200" dirty="0"/>
            </a:br>
            <a:r>
              <a:rPr lang="en-US" altLang="zh-TW" sz="2200" dirty="0"/>
              <a:t> </a:t>
            </a:r>
            <a:r>
              <a:rPr lang="en-US" altLang="zh-TW" sz="2200" b="1" dirty="0"/>
              <a:t>select </a:t>
            </a:r>
            <a:r>
              <a:rPr lang="en-US" altLang="zh-TW" sz="2200" i="1" dirty="0"/>
              <a:t>name</a:t>
            </a:r>
            <a:br>
              <a:rPr lang="en-US" altLang="zh-TW" sz="2200" i="1" dirty="0"/>
            </a:br>
            <a:r>
              <a:rPr lang="en-US" altLang="zh-TW" sz="2200" i="1" dirty="0"/>
              <a:t> </a:t>
            </a:r>
            <a:r>
              <a:rPr lang="en-US" altLang="zh-TW" sz="2200" b="1" dirty="0"/>
              <a:t>from </a:t>
            </a:r>
            <a:r>
              <a:rPr lang="en-US" altLang="zh-TW" sz="2200" b="1" i="1" dirty="0">
                <a:solidFill>
                  <a:srgbClr val="0070C0"/>
                </a:solidFill>
              </a:rPr>
              <a:t>faculty</a:t>
            </a:r>
            <a:br>
              <a:rPr lang="en-US" altLang="zh-TW" sz="2200" i="1" dirty="0"/>
            </a:br>
            <a:r>
              <a:rPr lang="en-US" altLang="zh-TW" sz="2200" i="1" dirty="0"/>
              <a:t> </a:t>
            </a:r>
            <a:r>
              <a:rPr lang="en-US" altLang="zh-TW" sz="2200" b="1" dirty="0"/>
              <a:t>where </a:t>
            </a:r>
            <a:r>
              <a:rPr lang="en-US" altLang="zh-TW" sz="2200" i="1" dirty="0" err="1"/>
              <a:t>dept_name</a:t>
            </a:r>
            <a:r>
              <a:rPr lang="en-US" altLang="zh-TW" sz="2200" i="1" dirty="0"/>
              <a:t> = '</a:t>
            </a:r>
            <a:r>
              <a:rPr lang="en-US" altLang="zh-TW" sz="2200" dirty="0"/>
              <a:t>Biology'</a:t>
            </a:r>
          </a:p>
          <a:p>
            <a:pPr>
              <a:tabLst>
                <a:tab pos="1370013" algn="l"/>
              </a:tabLst>
            </a:pPr>
            <a:endParaRPr lang="en-US" altLang="zh-TW" sz="2400" dirty="0"/>
          </a:p>
          <a:p>
            <a:pPr>
              <a:tabLst>
                <a:tab pos="1370013" algn="l"/>
              </a:tabLst>
            </a:pPr>
            <a:endParaRPr lang="en-US" altLang="zh-TW" sz="2000" dirty="0"/>
          </a:p>
          <a:p>
            <a:pPr>
              <a:tabLst>
                <a:tab pos="1370013" algn="l"/>
              </a:tabLst>
            </a:pP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24518"/>
            <a:ext cx="8601075" cy="4061973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TW" sz="2200" dirty="0"/>
              <a:t>Create a view of department salary totals </a:t>
            </a:r>
          </a:p>
          <a:p>
            <a:pPr>
              <a:tabLst>
                <a:tab pos="1370013" algn="l"/>
              </a:tabLst>
            </a:pPr>
            <a:endParaRPr lang="en-US" altLang="zh-TW" sz="2200" dirty="0"/>
          </a:p>
          <a:p>
            <a:pPr>
              <a:buFont typeface="Monotype Sorts" charset="2"/>
              <a:buNone/>
              <a:tabLst>
                <a:tab pos="1370013" algn="l"/>
              </a:tabLst>
            </a:pPr>
            <a:r>
              <a:rPr lang="en-US" altLang="zh-TW" sz="2200" b="1" dirty="0">
                <a:solidFill>
                  <a:srgbClr val="FF0000"/>
                </a:solidFill>
              </a:rPr>
              <a:t>create view </a:t>
            </a:r>
            <a:r>
              <a:rPr lang="en-US" altLang="zh-TW" sz="2200" i="1" dirty="0" err="1"/>
              <a:t>departments_total_salary</a:t>
            </a:r>
            <a:r>
              <a:rPr lang="en-US" altLang="zh-TW" sz="2200" dirty="0"/>
              <a:t>(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, </a:t>
            </a:r>
            <a:r>
              <a:rPr lang="en-US" altLang="zh-TW" sz="2200" i="1" dirty="0" err="1"/>
              <a:t>total_salary</a:t>
            </a:r>
            <a:r>
              <a:rPr lang="en-US" altLang="zh-TW" sz="2200" dirty="0"/>
              <a:t>) </a:t>
            </a:r>
            <a:r>
              <a:rPr lang="en-US" altLang="zh-TW" sz="2200" b="1" dirty="0">
                <a:solidFill>
                  <a:srgbClr val="FF0000"/>
                </a:solidFill>
              </a:rPr>
              <a:t>as</a:t>
            </a:r>
            <a:br>
              <a:rPr lang="en-US" altLang="zh-TW" sz="2200" b="1" dirty="0"/>
            </a:br>
            <a:r>
              <a:rPr lang="en-US" altLang="zh-TW" sz="2200" b="1" dirty="0"/>
              <a:t>       select 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,</a:t>
            </a:r>
            <a:r>
              <a:rPr lang="zh-TW" altLang="en-US" sz="2200" dirty="0"/>
              <a:t> </a:t>
            </a:r>
            <a:r>
              <a:rPr lang="en-US" altLang="zh-TW" sz="2200" b="1" dirty="0"/>
              <a:t>sum</a:t>
            </a:r>
            <a:r>
              <a:rPr lang="en-US" altLang="zh-TW" sz="2200" dirty="0"/>
              <a:t>(</a:t>
            </a:r>
            <a:r>
              <a:rPr lang="en-US" altLang="zh-TW" sz="2200" i="1" dirty="0"/>
              <a:t>salary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en-US" altLang="zh-TW" sz="2200" dirty="0"/>
              <a:t>       </a:t>
            </a:r>
            <a:r>
              <a:rPr lang="en-US" altLang="zh-TW" sz="2200" b="1" dirty="0"/>
              <a:t>from </a:t>
            </a:r>
            <a:r>
              <a:rPr lang="en-US" altLang="zh-TW" sz="2200" i="1" dirty="0"/>
              <a:t>instructor</a:t>
            </a:r>
            <a:br>
              <a:rPr lang="en-US" altLang="zh-TW" sz="2200" i="1" dirty="0"/>
            </a:br>
            <a:r>
              <a:rPr lang="en-US" altLang="zh-TW" sz="2200" i="1" dirty="0"/>
              <a:t>       </a:t>
            </a:r>
            <a:r>
              <a:rPr lang="en-US" altLang="zh-TW" sz="2200" b="1" dirty="0"/>
              <a:t>group by </a:t>
            </a:r>
            <a:r>
              <a:rPr lang="en-US" altLang="zh-TW" sz="2200" i="1" dirty="0" err="1"/>
              <a:t>dept_name</a:t>
            </a:r>
            <a:r>
              <a:rPr lang="en-US" altLang="zh-TW" sz="22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zh-TW" sz="2400" dirty="0"/>
          </a:p>
          <a:p>
            <a:pPr>
              <a:tabLst>
                <a:tab pos="1370013" algn="l"/>
              </a:tabLst>
            </a:pPr>
            <a:endParaRPr lang="en-US" altLang="zh-TW" sz="2000" dirty="0"/>
          </a:p>
          <a:p>
            <a:pPr>
              <a:tabLst>
                <a:tab pos="1370013" algn="l"/>
              </a:tabLst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4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971550"/>
            <a:ext cx="8050212" cy="4903788"/>
          </a:xfrm>
        </p:spPr>
        <p:txBody>
          <a:bodyPr/>
          <a:lstStyle/>
          <a:p>
            <a:r>
              <a:rPr lang="en-US" altLang="zh-TW" sz="2200" b="1" dirty="0"/>
              <a:t>create view </a:t>
            </a:r>
            <a:r>
              <a:rPr lang="en-US" altLang="zh-TW" sz="2200" i="1" dirty="0">
                <a:solidFill>
                  <a:srgbClr val="FF0000"/>
                </a:solidFill>
              </a:rPr>
              <a:t>physics_fall_2009</a:t>
            </a:r>
            <a:r>
              <a:rPr lang="en-US" altLang="zh-TW" sz="2200" i="1" dirty="0"/>
              <a:t> </a:t>
            </a:r>
            <a:r>
              <a:rPr lang="en-US" altLang="zh-TW" sz="2200" b="1" dirty="0"/>
              <a:t>as</a:t>
            </a:r>
            <a:br>
              <a:rPr lang="en-US" altLang="zh-TW" sz="2200" b="1" dirty="0"/>
            </a:br>
            <a:r>
              <a:rPr lang="en-US" altLang="zh-TW" sz="2200" b="1" dirty="0"/>
              <a:t>  select </a:t>
            </a:r>
            <a:r>
              <a:rPr lang="en-US" altLang="zh-TW" sz="2200" i="1" dirty="0" err="1"/>
              <a:t>course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course_id</a:t>
            </a:r>
            <a:r>
              <a:rPr lang="en-US" altLang="zh-TW" sz="2200" dirty="0"/>
              <a:t>, </a:t>
            </a:r>
            <a:r>
              <a:rPr lang="en-US" altLang="zh-TW" sz="2200" i="1" dirty="0" err="1"/>
              <a:t>sec_id</a:t>
            </a:r>
            <a:r>
              <a:rPr lang="en-US" altLang="zh-TW" sz="2200" dirty="0"/>
              <a:t>, </a:t>
            </a:r>
            <a:r>
              <a:rPr lang="en-US" altLang="zh-TW" sz="2200" i="1" dirty="0"/>
              <a:t>building</a:t>
            </a:r>
            <a:r>
              <a:rPr lang="en-US" altLang="zh-TW" sz="2200" dirty="0"/>
              <a:t>, </a:t>
            </a:r>
            <a:r>
              <a:rPr lang="en-US" altLang="zh-TW" sz="2200" i="1" dirty="0" err="1"/>
              <a:t>room_number</a:t>
            </a:r>
            <a:br>
              <a:rPr lang="en-US" altLang="zh-TW" sz="2200" i="1" dirty="0"/>
            </a:br>
            <a:r>
              <a:rPr lang="en-US" altLang="zh-TW" sz="2200" i="1" dirty="0"/>
              <a:t>   </a:t>
            </a:r>
            <a:r>
              <a:rPr lang="en-US" altLang="zh-TW" sz="2200" b="1" dirty="0"/>
              <a:t>from </a:t>
            </a:r>
            <a:r>
              <a:rPr lang="en-US" altLang="zh-TW" sz="2200" i="1" dirty="0"/>
              <a:t>course</a:t>
            </a:r>
            <a:r>
              <a:rPr lang="en-US" altLang="zh-TW" sz="2200" dirty="0"/>
              <a:t>, </a:t>
            </a:r>
            <a:r>
              <a:rPr lang="en-US" altLang="zh-TW" sz="2200" i="1" dirty="0"/>
              <a:t>section</a:t>
            </a:r>
            <a:br>
              <a:rPr lang="en-US" altLang="zh-TW" sz="2200" i="1" dirty="0"/>
            </a:br>
            <a:r>
              <a:rPr lang="en-US" altLang="zh-TW" sz="2200" i="1" dirty="0"/>
              <a:t>   </a:t>
            </a:r>
            <a:r>
              <a:rPr lang="en-US" altLang="zh-TW" sz="2200" b="1" dirty="0"/>
              <a:t>where </a:t>
            </a:r>
            <a:r>
              <a:rPr lang="en-US" altLang="zh-TW" sz="2200" i="1" dirty="0" err="1"/>
              <a:t>course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course_id</a:t>
            </a:r>
            <a:r>
              <a:rPr lang="en-US" altLang="zh-TW" sz="2200" i="1" dirty="0"/>
              <a:t> </a:t>
            </a:r>
            <a:r>
              <a:rPr lang="en-US" altLang="zh-TW" sz="2200" dirty="0"/>
              <a:t>= </a:t>
            </a:r>
            <a:r>
              <a:rPr lang="en-US" altLang="zh-TW" sz="2200" i="1" dirty="0" err="1"/>
              <a:t>section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course_id</a:t>
            </a:r>
            <a:br>
              <a:rPr lang="en-US" altLang="zh-TW" sz="2200" i="1" dirty="0"/>
            </a:br>
            <a:r>
              <a:rPr lang="en-US" altLang="zh-TW" sz="2200" i="1" dirty="0"/>
              <a:t>              </a:t>
            </a:r>
            <a:r>
              <a:rPr lang="en-US" altLang="zh-TW" sz="2200" b="1" dirty="0"/>
              <a:t>and </a:t>
            </a:r>
            <a:r>
              <a:rPr lang="en-US" altLang="zh-TW" sz="2200" i="1" dirty="0" err="1"/>
              <a:t>course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dept_name</a:t>
            </a:r>
            <a:r>
              <a:rPr lang="en-US" altLang="zh-TW" sz="2200" i="1" dirty="0"/>
              <a:t> </a:t>
            </a:r>
            <a:r>
              <a:rPr lang="en-US" altLang="zh-TW" sz="2200" dirty="0"/>
              <a:t>= 'Physics'</a:t>
            </a:r>
            <a:br>
              <a:rPr lang="en-US" altLang="zh-TW" sz="2200" dirty="0"/>
            </a:br>
            <a:r>
              <a:rPr lang="en-US" altLang="zh-TW" sz="2200" dirty="0"/>
              <a:t>              </a:t>
            </a:r>
            <a:r>
              <a:rPr lang="en-US" altLang="zh-TW" sz="2200" b="1" dirty="0"/>
              <a:t>and </a:t>
            </a:r>
            <a:r>
              <a:rPr lang="en-US" altLang="zh-TW" sz="2200" i="1" dirty="0" err="1"/>
              <a:t>section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semester</a:t>
            </a:r>
            <a:r>
              <a:rPr lang="en-US" altLang="zh-TW" sz="2200" i="1" dirty="0"/>
              <a:t> </a:t>
            </a:r>
            <a:r>
              <a:rPr lang="en-US" altLang="zh-TW" sz="2200" dirty="0"/>
              <a:t>= 'Fall'</a:t>
            </a:r>
            <a:br>
              <a:rPr lang="en-US" altLang="zh-TW" sz="2200" dirty="0"/>
            </a:br>
            <a:r>
              <a:rPr lang="en-US" altLang="zh-TW" sz="2200" dirty="0"/>
              <a:t>              </a:t>
            </a:r>
            <a:r>
              <a:rPr lang="en-US" altLang="zh-TW" sz="2200" b="1" dirty="0"/>
              <a:t>and </a:t>
            </a:r>
            <a:r>
              <a:rPr lang="en-US" altLang="zh-TW" sz="2200" i="1" dirty="0" err="1"/>
              <a:t>section</a:t>
            </a:r>
            <a:r>
              <a:rPr lang="en-US" altLang="zh-TW" sz="2200" dirty="0" err="1"/>
              <a:t>.</a:t>
            </a:r>
            <a:r>
              <a:rPr lang="en-US" altLang="zh-TW" sz="2200" i="1" dirty="0" err="1"/>
              <a:t>year</a:t>
            </a:r>
            <a:r>
              <a:rPr lang="en-US" altLang="zh-TW" sz="2200" i="1" dirty="0"/>
              <a:t> </a:t>
            </a:r>
            <a:r>
              <a:rPr lang="en-US" altLang="zh-TW" sz="2200" dirty="0"/>
              <a:t>= '2009';</a:t>
            </a:r>
          </a:p>
          <a:p>
            <a:endParaRPr lang="en-US" altLang="zh-TW" sz="2200" dirty="0"/>
          </a:p>
          <a:p>
            <a:r>
              <a:rPr lang="en-US" altLang="zh-TW" sz="2200" b="1" dirty="0"/>
              <a:t>create view </a:t>
            </a:r>
            <a:r>
              <a:rPr lang="en-US" altLang="zh-TW" sz="2200" i="1" dirty="0"/>
              <a:t>physics_fall_2009_watson </a:t>
            </a:r>
            <a:r>
              <a:rPr lang="en-US" altLang="zh-TW" sz="2200" b="1" dirty="0"/>
              <a:t>as</a:t>
            </a:r>
            <a:br>
              <a:rPr lang="en-US" altLang="zh-TW" sz="2200" b="1" dirty="0"/>
            </a:br>
            <a:r>
              <a:rPr lang="en-US" altLang="zh-TW" sz="2200" b="1" dirty="0"/>
              <a:t>    select </a:t>
            </a:r>
            <a:r>
              <a:rPr lang="en-US" altLang="zh-TW" sz="2200" i="1" dirty="0" err="1"/>
              <a:t>course_id</a:t>
            </a:r>
            <a:r>
              <a:rPr lang="en-US" altLang="zh-TW" sz="2200" dirty="0"/>
              <a:t>, </a:t>
            </a:r>
            <a:r>
              <a:rPr lang="en-US" altLang="zh-TW" sz="2200" i="1" dirty="0" err="1"/>
              <a:t>room_number</a:t>
            </a:r>
            <a:br>
              <a:rPr lang="en-US" altLang="zh-TW" sz="2200" i="1" dirty="0"/>
            </a:br>
            <a:r>
              <a:rPr lang="en-US" altLang="zh-TW" sz="2200" i="1" dirty="0"/>
              <a:t>    </a:t>
            </a:r>
            <a:r>
              <a:rPr lang="en-US" altLang="zh-TW" sz="2200" b="1" dirty="0"/>
              <a:t>from </a:t>
            </a:r>
            <a:r>
              <a:rPr lang="en-US" altLang="zh-TW" sz="2200" i="1" dirty="0">
                <a:solidFill>
                  <a:srgbClr val="FF0000"/>
                </a:solidFill>
              </a:rPr>
              <a:t>physics_fall_2009</a:t>
            </a:r>
            <a:br>
              <a:rPr lang="en-US" altLang="zh-TW" sz="2200" i="1" dirty="0"/>
            </a:br>
            <a:r>
              <a:rPr lang="en-US" altLang="zh-TW" sz="2200" i="1" dirty="0"/>
              <a:t>    </a:t>
            </a:r>
            <a:r>
              <a:rPr lang="en-US" altLang="zh-TW" sz="2200" b="1" dirty="0"/>
              <a:t>where </a:t>
            </a:r>
            <a:r>
              <a:rPr lang="en-US" altLang="zh-TW" sz="2200" i="1" dirty="0"/>
              <a:t>building</a:t>
            </a:r>
            <a:r>
              <a:rPr lang="en-US" altLang="zh-TW" sz="2200" dirty="0"/>
              <a:t>= 'Watson';</a:t>
            </a:r>
          </a:p>
          <a:p>
            <a:endParaRPr lang="zh-TW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836613"/>
            <a:ext cx="7661275" cy="4903787"/>
          </a:xfrm>
        </p:spPr>
        <p:txBody>
          <a:bodyPr/>
          <a:lstStyle/>
          <a:p>
            <a:r>
              <a:rPr lang="en-US" altLang="zh-TW" sz="2400"/>
              <a:t>Expand use of a view in a query/another view</a:t>
            </a:r>
          </a:p>
          <a:p>
            <a:endParaRPr lang="zh-TW" altLang="en-US" sz="24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33513" y="3198813"/>
            <a:ext cx="7192962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FF0000"/>
                </a:solidFill>
              </a:rPr>
              <a:t>create view </a:t>
            </a:r>
            <a:r>
              <a:rPr kumimoji="0" lang="en-US" altLang="zh-TW" sz="2200" i="1" dirty="0"/>
              <a:t>physics_fall_2009_watson </a:t>
            </a:r>
            <a:r>
              <a:rPr kumimoji="0" lang="en-US" altLang="zh-TW" sz="2200" b="1" dirty="0">
                <a:solidFill>
                  <a:srgbClr val="FF0000"/>
                </a:solidFill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select 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 err="1"/>
              <a:t>room_number</a:t>
            </a:r>
            <a:endParaRPr kumimoji="0" lang="en-US" altLang="zh-TW" sz="22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from </a:t>
            </a:r>
            <a:r>
              <a:rPr kumimoji="0" lang="en-US" altLang="zh-TW" sz="2200" dirty="0"/>
              <a:t>(</a:t>
            </a:r>
            <a:r>
              <a:rPr kumimoji="0" lang="en-US" altLang="zh-TW" sz="2200" b="1" dirty="0"/>
              <a:t>select </a:t>
            </a:r>
            <a:r>
              <a:rPr kumimoji="0" lang="en-US" altLang="zh-TW" sz="2200" i="1" dirty="0" err="1"/>
              <a:t>course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/>
              <a:t>building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 err="1"/>
              <a:t>room_number</a:t>
            </a:r>
            <a:endParaRPr kumimoji="0" lang="en-US" altLang="zh-TW" sz="22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      from </a:t>
            </a:r>
            <a:r>
              <a:rPr kumimoji="0" lang="en-US" altLang="zh-TW" sz="2200" i="1" dirty="0"/>
              <a:t>course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/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      where </a:t>
            </a:r>
            <a:r>
              <a:rPr kumimoji="0" lang="en-US" altLang="zh-TW" sz="2200" i="1" dirty="0" err="1"/>
              <a:t>course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i="1" dirty="0"/>
              <a:t> </a:t>
            </a:r>
            <a:r>
              <a:rPr kumimoji="0" lang="en-US" altLang="zh-TW" sz="2200" dirty="0"/>
              <a:t>= </a:t>
            </a:r>
            <a:r>
              <a:rPr kumimoji="0" lang="en-US" altLang="zh-TW" sz="2200" i="1" dirty="0" err="1"/>
              <a:t>section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course_id</a:t>
            </a:r>
            <a:endParaRPr kumimoji="0" lang="en-US" altLang="zh-TW" sz="22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           and </a:t>
            </a:r>
            <a:r>
              <a:rPr kumimoji="0" lang="en-US" altLang="zh-TW" sz="2200" i="1" dirty="0" err="1"/>
              <a:t>course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dept_name</a:t>
            </a:r>
            <a:r>
              <a:rPr kumimoji="0" lang="en-US" altLang="zh-TW" sz="2200" i="1" dirty="0"/>
              <a:t> </a:t>
            </a:r>
            <a:r>
              <a:rPr kumimoji="0" lang="en-US" altLang="zh-TW" sz="2200" dirty="0"/>
              <a:t>= ’Physics’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           and </a:t>
            </a:r>
            <a:r>
              <a:rPr kumimoji="0" lang="en-US" altLang="zh-TW" sz="2200" i="1" dirty="0" err="1"/>
              <a:t>section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semester</a:t>
            </a:r>
            <a:r>
              <a:rPr kumimoji="0" lang="en-US" altLang="zh-TW" sz="2200" i="1" dirty="0"/>
              <a:t> </a:t>
            </a:r>
            <a:r>
              <a:rPr kumimoji="0" lang="en-US" altLang="zh-TW" sz="2200" dirty="0"/>
              <a:t>= ’Fall’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               and </a:t>
            </a:r>
            <a:r>
              <a:rPr kumimoji="0" lang="en-US" altLang="zh-TW" sz="2200" i="1" dirty="0" err="1"/>
              <a:t>section</a:t>
            </a:r>
            <a:r>
              <a:rPr kumimoji="0" lang="en-US" altLang="zh-TW" sz="2200" dirty="0" err="1"/>
              <a:t>.</a:t>
            </a:r>
            <a:r>
              <a:rPr kumimoji="0" lang="en-US" altLang="zh-TW" sz="2200" i="1" dirty="0" err="1"/>
              <a:t>year</a:t>
            </a:r>
            <a:r>
              <a:rPr kumimoji="0" lang="en-US" altLang="zh-TW" sz="2200" i="1" dirty="0"/>
              <a:t> </a:t>
            </a:r>
            <a:r>
              <a:rPr kumimoji="0" lang="en-US" altLang="zh-TW" sz="2200" dirty="0"/>
              <a:t>= ’2009’)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/>
              <a:t>where </a:t>
            </a:r>
            <a:r>
              <a:rPr kumimoji="0" lang="en-US" altLang="zh-TW" sz="2200" i="1" dirty="0"/>
              <a:t>building</a:t>
            </a:r>
            <a:r>
              <a:rPr kumimoji="0" lang="en-US" altLang="zh-TW" sz="2200" dirty="0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2000" dirty="0"/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2174875" y="3925888"/>
            <a:ext cx="6323013" cy="2017712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5606" name="矩形 5"/>
          <p:cNvSpPr>
            <a:spLocks noChangeArrowheads="1"/>
          </p:cNvSpPr>
          <p:nvPr/>
        </p:nvSpPr>
        <p:spPr bwMode="auto">
          <a:xfrm>
            <a:off x="1404938" y="1719263"/>
            <a:ext cx="645636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200" b="1" dirty="0">
                <a:solidFill>
                  <a:srgbClr val="FF0000"/>
                </a:solidFill>
              </a:rPr>
              <a:t>create view </a:t>
            </a:r>
            <a:r>
              <a:rPr kumimoji="0" lang="en-US" altLang="zh-TW" sz="2200" i="1" dirty="0"/>
              <a:t>physics_fall_2009_watson </a:t>
            </a:r>
            <a:r>
              <a:rPr kumimoji="0" lang="en-US" altLang="zh-TW" sz="2200" b="1" dirty="0">
                <a:solidFill>
                  <a:srgbClr val="FF0000"/>
                </a:solidFill>
              </a:rPr>
              <a:t>as</a:t>
            </a:r>
            <a:br>
              <a:rPr kumimoji="0" lang="en-US" altLang="zh-TW" sz="2200" b="1" dirty="0"/>
            </a:br>
            <a:r>
              <a:rPr kumimoji="0" lang="en-US" altLang="zh-TW" sz="2200" b="1" dirty="0"/>
              <a:t>    select </a:t>
            </a:r>
            <a:r>
              <a:rPr kumimoji="0" lang="en-US" altLang="zh-TW" sz="2200" i="1" dirty="0" err="1"/>
              <a:t>course_id</a:t>
            </a:r>
            <a:r>
              <a:rPr kumimoji="0" lang="en-US" altLang="zh-TW" sz="2200" dirty="0"/>
              <a:t>, </a:t>
            </a:r>
            <a:r>
              <a:rPr kumimoji="0" lang="en-US" altLang="zh-TW" sz="2200" i="1" dirty="0" err="1"/>
              <a:t>room_number</a:t>
            </a:r>
            <a:br>
              <a:rPr kumimoji="0" lang="en-US" altLang="zh-TW" sz="2200" i="1" dirty="0"/>
            </a:br>
            <a:r>
              <a:rPr kumimoji="0" lang="en-US" altLang="zh-TW" sz="2200" i="1" dirty="0"/>
              <a:t>    </a:t>
            </a:r>
            <a:r>
              <a:rPr kumimoji="0" lang="en-US" altLang="zh-TW" sz="2200" b="1" dirty="0"/>
              <a:t>from </a:t>
            </a:r>
            <a:r>
              <a:rPr kumimoji="0" lang="en-US" altLang="zh-TW" sz="2200" i="1" dirty="0">
                <a:solidFill>
                  <a:srgbClr val="000099"/>
                </a:solidFill>
              </a:rPr>
              <a:t>physics_fall_2009</a:t>
            </a:r>
            <a:br>
              <a:rPr kumimoji="0" lang="en-US" altLang="zh-TW" sz="2200" i="1" dirty="0"/>
            </a:br>
            <a:r>
              <a:rPr kumimoji="0" lang="en-US" altLang="zh-TW" sz="2200" i="1" dirty="0"/>
              <a:t>    </a:t>
            </a:r>
            <a:r>
              <a:rPr kumimoji="0" lang="en-US" altLang="zh-TW" sz="2200" b="1" dirty="0"/>
              <a:t>where </a:t>
            </a:r>
            <a:r>
              <a:rPr kumimoji="0" lang="en-US" altLang="zh-TW" sz="2200" i="1" dirty="0"/>
              <a:t>building</a:t>
            </a:r>
            <a:r>
              <a:rPr kumimoji="0" lang="en-US" altLang="zh-TW" sz="2200" dirty="0"/>
              <a:t>= ’Watson’;</a:t>
            </a: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502372" y="2454596"/>
            <a:ext cx="2332275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560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3355975"/>
            <a:ext cx="8124825" cy="2570163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TW" sz="2200" dirty="0"/>
              <a:t>Add a new tuple to </a:t>
            </a:r>
            <a:r>
              <a:rPr lang="en-US" altLang="zh-TW" sz="2200" i="1" dirty="0"/>
              <a:t>faculty </a:t>
            </a:r>
            <a:r>
              <a:rPr lang="en-US" altLang="zh-TW" sz="2200" dirty="0"/>
              <a:t>view which we defined earlier</a:t>
            </a:r>
            <a:endParaRPr lang="en-US" altLang="zh-TW" sz="2200" b="1" dirty="0"/>
          </a:p>
          <a:p>
            <a:pPr>
              <a:buNone/>
              <a:tabLst>
                <a:tab pos="1085850" algn="l"/>
              </a:tabLst>
            </a:pPr>
            <a:r>
              <a:rPr lang="en-US" altLang="zh-TW" sz="2200" dirty="0"/>
              <a:t>		</a:t>
            </a:r>
            <a:r>
              <a:rPr lang="en-US" altLang="zh-TW" sz="2200" b="1" dirty="0"/>
              <a:t>insert into </a:t>
            </a:r>
            <a:r>
              <a:rPr lang="en-US" altLang="zh-TW" sz="2200" i="1" dirty="0"/>
              <a:t>faculty </a:t>
            </a:r>
            <a:r>
              <a:rPr lang="en-US" altLang="zh-TW" sz="2200" b="1" dirty="0"/>
              <a:t>values </a:t>
            </a:r>
            <a:r>
              <a:rPr lang="en-US" altLang="zh-TW" sz="2200" dirty="0"/>
              <a:t>('</a:t>
            </a:r>
            <a:r>
              <a:rPr lang="en-US" altLang="zh-TW" sz="2200" dirty="0">
                <a:sym typeface="Symbol" pitchFamily="18" charset="2"/>
              </a:rPr>
              <a:t>6</a:t>
            </a:r>
            <a:r>
              <a:rPr lang="en-US" altLang="zh-TW" sz="2200" dirty="0"/>
              <a:t>30765', 'Green ', 'Music ');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TW" sz="2200" dirty="0"/>
              <a:t>	This insertion must be represented by inserting the tuple</a:t>
            </a:r>
            <a:endParaRPr lang="en-US" altLang="zh-TW" sz="2200" b="1" dirty="0"/>
          </a:p>
          <a:p>
            <a:pPr>
              <a:buNone/>
              <a:tabLst>
                <a:tab pos="1085850" algn="l"/>
              </a:tabLst>
            </a:pPr>
            <a:r>
              <a:rPr lang="en-US" altLang="zh-TW" sz="2200" dirty="0"/>
              <a:t>			('30765', 'Green', 'Music', </a:t>
            </a:r>
            <a:r>
              <a:rPr lang="en-US" altLang="zh-TW" sz="2200" dirty="0">
                <a:solidFill>
                  <a:srgbClr val="FF0000"/>
                </a:solidFill>
              </a:rPr>
              <a:t>null</a:t>
            </a:r>
            <a:r>
              <a:rPr lang="en-US" altLang="zh-TW" sz="2200" dirty="0"/>
              <a:t>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TW" sz="2200" dirty="0"/>
              <a:t>	into the </a:t>
            </a:r>
            <a:r>
              <a:rPr lang="en-US" altLang="zh-TW" sz="2200" i="1" dirty="0"/>
              <a:t>instructor</a:t>
            </a:r>
            <a:r>
              <a:rPr lang="en-US" altLang="zh-TW" sz="2200" dirty="0"/>
              <a:t> relation</a:t>
            </a:r>
          </a:p>
        </p:txBody>
      </p:sp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1538288" y="1470025"/>
            <a:ext cx="4973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create view </a:t>
            </a:r>
            <a:r>
              <a:rPr kumimoji="0" lang="en-US" altLang="zh-TW" sz="2400" i="1" dirty="0">
                <a:solidFill>
                  <a:srgbClr val="0070C0"/>
                </a:solidFill>
              </a:rPr>
              <a:t>faculty</a:t>
            </a:r>
            <a:r>
              <a:rPr kumimoji="0" lang="en-US" altLang="zh-TW" sz="2400" i="1" dirty="0"/>
              <a:t>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as</a:t>
            </a:r>
            <a:r>
              <a:rPr kumimoji="0" lang="en-US" altLang="zh-TW" sz="2400" b="1" dirty="0"/>
              <a:t> </a:t>
            </a:r>
            <a:br>
              <a:rPr kumimoji="0" lang="en-US" altLang="zh-TW" sz="2400" b="1" dirty="0"/>
            </a:br>
            <a:r>
              <a:rPr kumimoji="0" lang="en-US" altLang="zh-TW" sz="2400" b="1" dirty="0"/>
              <a:t>    select </a:t>
            </a:r>
            <a:r>
              <a:rPr kumimoji="0" lang="en-US" altLang="zh-TW" sz="2400" i="1" dirty="0"/>
              <a:t>ID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/>
              <a:t>name</a:t>
            </a:r>
            <a:r>
              <a:rPr kumimoji="0" lang="en-US" altLang="zh-TW" sz="2400" dirty="0"/>
              <a:t>, </a:t>
            </a:r>
            <a:r>
              <a:rPr kumimoji="0" lang="en-US" altLang="zh-TW" sz="2400" i="1" dirty="0" err="1"/>
              <a:t>dept_name</a:t>
            </a:r>
            <a:br>
              <a:rPr kumimoji="0" lang="en-US" altLang="zh-TW" sz="2400" i="1" dirty="0"/>
            </a:br>
            <a:r>
              <a:rPr kumimoji="0" lang="en-US" altLang="zh-TW" sz="2400" i="1" dirty="0"/>
              <a:t>    </a:t>
            </a:r>
            <a:r>
              <a:rPr kumimoji="0" lang="en-US" altLang="zh-TW" sz="2400" b="1" dirty="0"/>
              <a:t>from </a:t>
            </a:r>
            <a:r>
              <a:rPr kumimoji="0" lang="en-US" altLang="zh-TW" sz="2400" i="1" dirty="0"/>
              <a:t>instructor</a:t>
            </a:r>
            <a:endParaRPr kumimoji="0" lang="zh-TW" altLang="en-US" sz="2400" dirty="0"/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1519238" y="906463"/>
            <a:ext cx="570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i="1">
                <a:solidFill>
                  <a:srgbClr val="002060"/>
                </a:solidFill>
              </a:rPr>
              <a:t>instructor</a:t>
            </a:r>
            <a:r>
              <a:rPr kumimoji="0" lang="en-US" altLang="zh-TW" sz="2400">
                <a:solidFill>
                  <a:srgbClr val="002060"/>
                </a:solidFill>
              </a:rPr>
              <a:t> (</a:t>
            </a:r>
            <a:r>
              <a:rPr kumimoji="0" lang="en-US" altLang="zh-TW" sz="2400" i="1">
                <a:solidFill>
                  <a:srgbClr val="002060"/>
                </a:solidFill>
              </a:rPr>
              <a:t>ID</a:t>
            </a:r>
            <a:r>
              <a:rPr kumimoji="0" lang="en-US" altLang="zh-TW" sz="2400">
                <a:solidFill>
                  <a:srgbClr val="002060"/>
                </a:solidFill>
              </a:rPr>
              <a:t>, </a:t>
            </a:r>
            <a:r>
              <a:rPr kumimoji="0" lang="en-US" altLang="zh-TW" sz="2400" i="1">
                <a:solidFill>
                  <a:srgbClr val="002060"/>
                </a:solidFill>
              </a:rPr>
              <a:t>name</a:t>
            </a:r>
            <a:r>
              <a:rPr kumimoji="0" lang="en-US" altLang="zh-TW" sz="2400">
                <a:solidFill>
                  <a:srgbClr val="002060"/>
                </a:solidFill>
              </a:rPr>
              <a:t>, </a:t>
            </a:r>
            <a:r>
              <a:rPr kumimoji="0" lang="en-US" altLang="zh-TW" sz="2400" i="1">
                <a:solidFill>
                  <a:srgbClr val="002060"/>
                </a:solidFill>
              </a:rPr>
              <a:t>dept_name, salary</a:t>
            </a:r>
            <a:r>
              <a:rPr kumimoji="0" lang="en-US" altLang="zh-TW" sz="2400">
                <a:solidFill>
                  <a:srgbClr val="002060"/>
                </a:solidFill>
              </a:rPr>
              <a:t>)</a:t>
            </a:r>
            <a:endParaRPr kumimoji="0" lang="zh-TW" altLang="en-US" sz="2400">
              <a:solidFill>
                <a:srgbClr val="002060"/>
              </a:solidFill>
            </a:endParaRPr>
          </a:p>
        </p:txBody>
      </p:sp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1663700" y="2701925"/>
            <a:ext cx="4325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 i="1">
                <a:solidFill>
                  <a:srgbClr val="0070C0"/>
                </a:solidFill>
              </a:rPr>
              <a:t>faculty</a:t>
            </a:r>
            <a:r>
              <a:rPr kumimoji="0" lang="en-US" altLang="zh-TW" sz="2400">
                <a:solidFill>
                  <a:srgbClr val="0070C0"/>
                </a:solidFill>
              </a:rPr>
              <a:t>(</a:t>
            </a:r>
            <a:r>
              <a:rPr kumimoji="0" lang="en-US" altLang="zh-TW" sz="2400" i="1">
                <a:solidFill>
                  <a:srgbClr val="0070C0"/>
                </a:solidFill>
              </a:rPr>
              <a:t>ID</a:t>
            </a:r>
            <a:r>
              <a:rPr kumimoji="0" lang="en-US" altLang="zh-TW" sz="2400">
                <a:solidFill>
                  <a:srgbClr val="0070C0"/>
                </a:solidFill>
              </a:rPr>
              <a:t>, </a:t>
            </a:r>
            <a:r>
              <a:rPr kumimoji="0" lang="en-US" altLang="zh-TW" sz="2400" i="1">
                <a:solidFill>
                  <a:srgbClr val="0070C0"/>
                </a:solidFill>
              </a:rPr>
              <a:t>name</a:t>
            </a:r>
            <a:r>
              <a:rPr kumimoji="0" lang="en-US" altLang="zh-TW" sz="2400">
                <a:solidFill>
                  <a:srgbClr val="0070C0"/>
                </a:solidFill>
              </a:rPr>
              <a:t>, </a:t>
            </a:r>
            <a:r>
              <a:rPr kumimoji="0" lang="en-US" altLang="zh-TW" sz="2400" i="1">
                <a:solidFill>
                  <a:srgbClr val="0070C0"/>
                </a:solidFill>
              </a:rPr>
              <a:t>dept_name</a:t>
            </a:r>
            <a:r>
              <a:rPr kumimoji="0" lang="en-US" altLang="zh-TW" sz="2400">
                <a:solidFill>
                  <a:srgbClr val="0070C0"/>
                </a:solidFill>
              </a:rPr>
              <a:t>)</a:t>
            </a:r>
            <a:endParaRPr kumimoji="0" lang="zh-TW" altLang="en-US" sz="2400">
              <a:solidFill>
                <a:srgbClr val="0070C0"/>
              </a:solidFill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660531" y="2733337"/>
            <a:ext cx="3137154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026939" y="900872"/>
            <a:ext cx="3091759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5293483" y="3849688"/>
            <a:ext cx="3237673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560012" y="4770759"/>
            <a:ext cx="3237673" cy="380679"/>
          </a:xfrm>
          <a:prstGeom prst="rect">
            <a:avLst/>
          </a:prstGeom>
          <a:solidFill>
            <a:srgbClr val="FFFF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43840</TotalTime>
  <Words>2766</Words>
  <Application>Microsoft Office PowerPoint</Application>
  <PresentationFormat>如螢幕大小 (4:3)</PresentationFormat>
  <Paragraphs>400</Paragraphs>
  <Slides>47</Slides>
  <Notes>42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  <vt:variant>
        <vt:lpstr>自訂放映</vt:lpstr>
      </vt:variant>
      <vt:variant>
        <vt:i4>1</vt:i4>
      </vt:variant>
    </vt:vector>
  </HeadingPairs>
  <TitlesOfParts>
    <vt:vector size="57" baseType="lpstr">
      <vt:lpstr>Monotype Sorts</vt:lpstr>
      <vt:lpstr>ＭＳ Ｐゴシック</vt:lpstr>
      <vt:lpstr>新細明體</vt:lpstr>
      <vt:lpstr>標楷體</vt:lpstr>
      <vt:lpstr>Helvetica</vt:lpstr>
      <vt:lpstr>Symbol</vt:lpstr>
      <vt:lpstr>Times New Roman</vt:lpstr>
      <vt:lpstr>Webdings</vt:lpstr>
      <vt:lpstr>2_db-5-grey</vt:lpstr>
      <vt:lpstr>Chapter 4: Intermediate SQL</vt:lpstr>
      <vt:lpstr>Chapter 4:  Intermediate SQL</vt:lpstr>
      <vt:lpstr>Views</vt:lpstr>
      <vt:lpstr>View Definition</vt:lpstr>
      <vt:lpstr>Example Views</vt:lpstr>
      <vt:lpstr>Example Views</vt:lpstr>
      <vt:lpstr>Views Defined Using Other Views</vt:lpstr>
      <vt:lpstr>View Expansion</vt:lpstr>
      <vt:lpstr>Update of a View</vt:lpstr>
      <vt:lpstr>Some Updates cannot be Translated Uniquely</vt:lpstr>
      <vt:lpstr>Updates on Views</vt:lpstr>
      <vt:lpstr>More Problems</vt:lpstr>
      <vt:lpstr>Chapter 4:  Intermediate SQL</vt:lpstr>
      <vt:lpstr>Transactions</vt:lpstr>
      <vt:lpstr>Transactions</vt:lpstr>
      <vt:lpstr>Chapter 4:  Intermediate SQL</vt:lpstr>
      <vt:lpstr>Integrity Constraints</vt:lpstr>
      <vt:lpstr> Integrity Constraints on a Single Relation </vt:lpstr>
      <vt:lpstr>Not Null and Unique Constraints </vt:lpstr>
      <vt:lpstr>Not Null and Unique Constraints </vt:lpstr>
      <vt:lpstr>The check clause</vt:lpstr>
      <vt:lpstr>Referential Integrity</vt:lpstr>
      <vt:lpstr>Practice Time</vt:lpstr>
      <vt:lpstr>Cascading Actions in Referential Integrity</vt:lpstr>
      <vt:lpstr>Cascading Actions in Referential Integrity</vt:lpstr>
      <vt:lpstr>Cascading Actions in Referential Integrity</vt:lpstr>
      <vt:lpstr>Practice Time</vt:lpstr>
      <vt:lpstr>Chapter 4:  Intermediate SQL</vt:lpstr>
      <vt:lpstr>Built-in Data Types in SQL </vt:lpstr>
      <vt:lpstr>Large-Object Types</vt:lpstr>
      <vt:lpstr>Some MySQL Data Types</vt:lpstr>
      <vt:lpstr>Chapter 4:  Intermediate SQL</vt:lpstr>
      <vt:lpstr>Index Creation</vt:lpstr>
      <vt:lpstr>Tree based Index Structure</vt:lpstr>
      <vt:lpstr>Hash-table based Index Structure</vt:lpstr>
      <vt:lpstr>Chapter 4:  Intermediate SQL</vt:lpstr>
      <vt:lpstr>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Authorizations on Schema</vt:lpstr>
      <vt:lpstr>Transfer of Privileges</vt:lpstr>
      <vt:lpstr>Practice Time</vt:lpstr>
      <vt:lpstr>Practice Time</vt:lpstr>
      <vt:lpstr>問題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348</cp:revision>
  <cp:lastPrinted>2005-01-10T21:51:57Z</cp:lastPrinted>
  <dcterms:created xsi:type="dcterms:W3CDTF">1999-11-04T20:50:09Z</dcterms:created>
  <dcterms:modified xsi:type="dcterms:W3CDTF">2021-05-27T17:44:15Z</dcterms:modified>
</cp:coreProperties>
</file>