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87" r:id="rId2"/>
    <p:sldId id="288" r:id="rId3"/>
    <p:sldId id="380" r:id="rId4"/>
    <p:sldId id="306" r:id="rId5"/>
    <p:sldId id="384" r:id="rId6"/>
    <p:sldId id="308" r:id="rId7"/>
    <p:sldId id="309" r:id="rId8"/>
    <p:sldId id="311" r:id="rId9"/>
    <p:sldId id="396" r:id="rId10"/>
    <p:sldId id="312" r:id="rId11"/>
    <p:sldId id="313" r:id="rId12"/>
    <p:sldId id="314" r:id="rId13"/>
    <p:sldId id="315" r:id="rId14"/>
    <p:sldId id="316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7" r:id="rId27"/>
  </p:sldIdLst>
  <p:sldSz cx="9144000" cy="6858000" type="screen4x3"/>
  <p:notesSz cx="6997700" cy="9283700"/>
  <p:custShowLst>
    <p:custShow name="Custom Show 1" id="0">
      <p:sldLst>
        <p:sld r:id="rId2"/>
        <p:sld r:id="rId13"/>
        <p:sld r:id="rId12"/>
        <p:sld r:id="rId3"/>
        <p:sld r:id="rId9"/>
        <p:sld r:id="rId1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516" autoAdjust="0"/>
  </p:normalViewPr>
  <p:slideViewPr>
    <p:cSldViewPr snapToGrid="0">
      <p:cViewPr varScale="1">
        <p:scale>
          <a:sx n="55" d="100"/>
          <a:sy n="55" d="100"/>
        </p:scale>
        <p:origin x="1624" y="4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3CD6BAA-C2EB-42A1-8A1E-4B70F8DA9E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3D8DE0-7F39-4974-AFA5-10E89F9676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F853CD47-659A-4ABE-B614-FA9B1D9BA6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1754238-C506-48D2-AB65-DDD7CA3485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52A957F-0274-4C3D-8E69-69A60371D6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84670AB-18A4-4A7D-A8CD-A1E4D5D20E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67A5E19-D3C3-45D7-875C-968EFC91AA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C91CFA4-0819-470E-B456-802C411867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1AC42A7-4DFE-4866-AA7A-56FCFCCB14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3DF7C0D-D00D-4635-993E-030C489D46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8FC60DA-1191-4971-8F96-56A179A97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C95C0BE-9872-4BC2-B52D-2A176BB625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Query_language" TargetMode="External"/><Relationship Id="rId4" Type="http://schemas.openxmlformats.org/officeDocument/2006/relationships/hyperlink" Target="https://en.wikipedia.org/wiki/Databas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7D6794D-668C-444C-91DA-6C3F1B737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64E37B-51AE-4A9B-B53F-ABA58C48721E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250D538-1375-4ED8-AB2F-036DCAAF5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9B1375B-14F9-409C-A1E9-96DCE2581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CB629BA-331C-4889-9511-06594892A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D8BD44-8BCC-4FC2-A737-1B21A0CA0945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E018FAE-551A-45A5-87A1-D29BFA407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699B37C-D029-4E63-BE7D-5702A5329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variant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變體</a:t>
            </a:r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A7269D4-F026-41B2-801D-29C3D61CB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F85EA8-B9DF-4915-88A6-2421F6FAC26B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1DEFB19-1BCE-415D-9600-8719AAF75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3F77762-B896-4EC9-AAB0-B285E7587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CA11DD3-6447-4E91-A12B-0DA1A7BB7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19C016-7BC2-4439-9D8D-7954D5D7A7DB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4873FC3-A1EF-49A6-9D06-A3E225A2D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8AD7E90-725D-41BA-8E57-E8045110F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C1DABCE-BF22-4303-AEF6-DD45CE5BA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D17F13-DBB0-429D-A5D3-FE4F4B51308C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F3AFC90-3309-4DB3-BA8C-18F11677E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5F470EC-5CDB-435B-A1CB-B3EA65977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D55D641-FDDC-4014-A585-65B1897FE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A1B1A-5FB4-4230-9FF2-20E8E90F7BD0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3740CCB-4FB9-49DA-9FFA-97ED58E82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7ABE492-FE94-4917-ABFB-CD0B8F54F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routine-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（電腦的）例行程式</a:t>
            </a:r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012F3D4-966D-4569-BBE9-BEB37112A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A22AAF8-9E07-4295-9623-FF0C4BA3B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觸發</a:t>
            </a:r>
            <a:endParaRPr lang="en-IN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5F1F655-8B20-4C2F-85AC-4BC9DAC54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51486B-7998-46D6-A291-0046E458694B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E12564D-61D7-4F09-8F5F-F77384179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7127DE5-D9BE-4EB2-97EE-DB7E52D53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100CF8D-4323-4DB6-8C12-2FC233054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F4A001-9B3C-4636-B736-B1F62C1CAC90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9047EE2-CF3D-4413-9744-1D80D208E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A5D9000-7728-4F73-BA15-34EB1BBDC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after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也可以改成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before</a:t>
            </a:r>
          </a:p>
          <a:p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要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rollback ,</a:t>
            </a:r>
            <a:r>
              <a:rPr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autocommit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要先設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若新增後找不到就會撤回（ｒｏｌｌｂａｃｋ）達到類似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foreign key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效果</a:t>
            </a:r>
            <a:endParaRPr lang="en-IN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2A9F656-1C2F-42C8-9410-C1443A3CF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4603E9-1180-4BBE-9592-DF6C099C2E8C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18E76BF-D203-4BF5-AF0D-30845E5A9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D8D1406-8D5C-40CB-8D92-EBB77DFEE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643C3BA-B22B-4188-9891-FDA573538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66E516-7B2B-4678-9C6D-F328DC070775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3C5141C-25AD-4CF1-9C99-E41DF505E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97A75C3-E29E-42BE-A0F6-E58E235B3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12566B6-9745-45FF-8765-072187305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1ADA8E-44AC-4D8C-A6E6-3A8C6220099F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B0A05E-9F97-4177-AB22-B8670DAC5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9DD8F49-168B-49FB-99DB-A3A7DEB48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Java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資料庫連接，（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Java Database Connectivity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，簡稱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JDBC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）是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Java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語言中用來規範客戶端程式如何來存取資料庫的應用程式介面，提供了諸如查詢和更新資料庫中資料的方法。</a:t>
            </a:r>
            <a:endParaRPr lang="en-US" altLang="zh-TW" sz="1200" b="0" i="0" kern="120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ODBC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（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Open Database Connectivity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，開放資料庫互連）提供了一種標準的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API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（應用程式編程介面）方法來存取資料庫管理系統（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DBMS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）。 這些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API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利用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來完成其大部分任務。 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ODBC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本身也提供了對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語言的支援，使用者可以直接將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語句送給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ODBC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。</a:t>
            </a:r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8F258D5-F505-41C4-9632-6FCAB8FD3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FE5A03-4F13-4490-8A05-90ED99A1DBB0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A1D3D30-737B-478C-AF59-060DA1059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3DA6F3-BF9E-461B-AAFA-7C3FE6DEE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CAC253C-78EB-48B0-9A47-1F4054139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777B2A9-BE43-4C73-B2B2-13163CC34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3F06EAE-2D8E-4093-83B2-1DE9CAC64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3E1E54-192E-466D-8AA6-C2E3E08B08F6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0FFAA2A-DF9E-4B39-9787-49D7893E9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D2B43F-A896-4A11-991B-D81CB7F67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C0BE-9872-4BC2-B52D-2A176BB6254B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76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5D7AF31-F81B-48A0-A228-3A5C61EFB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C6EDF9D-71A7-4DE3-9372-95B0CDFDF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D8EF036-EE20-4686-AFB5-24B7B35E1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FEA706-E98F-43F4-BDF5-3221932ED8B2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9C41D4-9F34-4DE5-A348-62B75B1FE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C3AF752-4A13-4F8A-AA47-A1C93E874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342B18A-D9E5-4658-AC74-25ADDF92B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AFE0E6-A38A-45EE-A6DB-E82A614F981B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2AA52DC-4543-40A5-9454-A17FD55D7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F3E770D-63D6-4025-A8EB-C6091C1D7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73E68F9-30D7-4CDD-923E-A3EDF22D7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91483C-9D6F-4106-8DDF-BB55450DAD40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FB1B66-1A99-4998-B596-A9E07D222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A5AD6F7-03E5-416E-A85A-CCAC15868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0C3E246-4505-4792-B66D-E4610440D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2044C-0F16-448A-8BB3-ED4AC5B7D848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45C7E61-2C5D-4290-816C-E3B4074AB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2A0A779-F627-4D06-ABD8-7AA90E66D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SQL:2003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 is the fourth revision of the 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  <a:hlinkClick r:id="rId3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 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  <a:hlinkClick r:id="rId4" tooltip="Data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 </a:t>
            </a:r>
            <a:r>
              <a:rPr lang="en-US" altLang="zh-TW" sz="1200" b="0" i="0" u="sng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language</a:t>
            </a:r>
            <a:endParaRPr lang="en-US" altLang="zh-TW" sz="1200" b="0" i="0" u="sng" kern="120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r>
              <a:rPr lang="zh-TW" altLang="en-US" sz="1200" b="0" i="0" u="sng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題目應為</a:t>
            </a:r>
            <a:r>
              <a:rPr lang="en-US" altLang="zh-TW" sz="1200" b="0" i="0" u="sng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:return </a:t>
            </a:r>
            <a:r>
              <a:rPr lang="zh-TW" altLang="en-US" sz="1200" b="0" i="0" u="sng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所有</a:t>
            </a:r>
            <a:r>
              <a:rPr lang="zh-TW" altLang="en-US" sz="1200" b="0" i="0" u="sng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在</a:t>
            </a:r>
            <a:r>
              <a:rPr lang="en-US" altLang="zh-TW" sz="1200" b="0" i="0" u="sng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given department </a:t>
            </a:r>
            <a:r>
              <a:rPr lang="zh-TW" altLang="en-US" sz="1200" b="0" i="0" u="sng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下之</a:t>
            </a:r>
            <a:r>
              <a:rPr lang="en-US" altLang="zh-TW" sz="1200" b="0" i="0" u="sng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instructor</a:t>
            </a:r>
            <a:r>
              <a:rPr lang="zh-TW" altLang="en-US" sz="1200" b="0" i="0" u="sng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資訊</a:t>
            </a:r>
            <a:endParaRPr lang="en-US" altLang="zh-TW" sz="1200" b="0" i="0" u="sng" kern="120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4BFCC01-B632-4635-81F1-D03BBB268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03F6C2-5BC1-4BE0-851E-C49B5ECA4C0D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423DB42-DA7C-4C4F-8418-9D52E37B1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92500CB-A363-4149-86F8-B561F78D4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會</a:t>
            </a:r>
            <a:r>
              <a:rPr lang="zh-TW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直接回傳結果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procedure-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執行一個模組</a:t>
            </a:r>
            <a:endParaRPr lang="en-IN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$$</a:t>
            </a:r>
            <a:r>
              <a:rPr lang="zh-TW" altLang="en-US" dirty="0"/>
              <a:t>那行</a:t>
            </a:r>
            <a:r>
              <a:rPr lang="en-US" altLang="zh-TW" dirty="0"/>
              <a:t>(</a:t>
            </a:r>
            <a:r>
              <a:rPr lang="zh-TW" altLang="en-US" dirty="0"/>
              <a:t>也可以設成</a:t>
            </a:r>
            <a:r>
              <a:rPr lang="en-US" altLang="zh-TW" dirty="0"/>
              <a:t>//</a:t>
            </a:r>
            <a:r>
              <a:rPr lang="zh-TW" altLang="en-US" dirty="0"/>
              <a:t>或其他</a:t>
            </a:r>
            <a:r>
              <a:rPr lang="en-US" altLang="zh-TW" dirty="0"/>
              <a:t>)-</a:t>
            </a:r>
            <a:r>
              <a:rPr lang="zh-TW" altLang="en-US" dirty="0"/>
              <a:t>代表宣告結束</a:t>
            </a:r>
            <a:endParaRPr lang="en-US" altLang="zh-TW" dirty="0"/>
          </a:p>
          <a:p>
            <a:r>
              <a:rPr lang="zh-TW" altLang="en-US" dirty="0"/>
              <a:t>最後一行再把</a:t>
            </a:r>
            <a:r>
              <a:rPr lang="en-US" altLang="zh-TW" dirty="0"/>
              <a:t>delimiter</a:t>
            </a:r>
            <a:r>
              <a:rPr lang="zh-TW" altLang="en-US" dirty="0"/>
              <a:t>設回分號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C0BE-9872-4BC2-B52D-2A176BB6254B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62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E92122C0-089D-480A-9CB3-6C31356B9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CC3300"/>
                </a:solidFill>
              </a:rPr>
              <a:t>Database System Concepts, 7</a:t>
            </a:r>
            <a:r>
              <a:rPr lang="en-US" altLang="zh-TW" b="1" baseline="30000" dirty="0">
                <a:solidFill>
                  <a:srgbClr val="CC3300"/>
                </a:solidFill>
              </a:rPr>
              <a:t>th</a:t>
            </a:r>
            <a:r>
              <a:rPr lang="en-US" altLang="zh-TW" b="1" dirty="0">
                <a:solidFill>
                  <a:srgbClr val="CC3300"/>
                </a:solidFill>
              </a:rPr>
              <a:t> Ed</a:t>
            </a:r>
            <a:r>
              <a:rPr lang="en-US" altLang="zh-TW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rgbClr val="CC3300"/>
                </a:solidFill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</a:rPr>
              <a:t> and Sudarshan</a:t>
            </a:r>
            <a:br>
              <a:rPr lang="en-US" altLang="zh-TW" sz="1200" b="1" dirty="0">
                <a:solidFill>
                  <a:srgbClr val="CC3300"/>
                </a:solidFill>
              </a:rPr>
            </a:br>
            <a:r>
              <a:rPr lang="en-US" altLang="zh-TW" sz="1200" b="1" dirty="0">
                <a:solidFill>
                  <a:srgbClr val="CC3300"/>
                </a:solidFill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</a:rPr>
              <a:t> for conditions on re-use 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361B67D8-0909-4743-9A33-4CD90BE3EC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528763" cy="19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5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718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073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3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93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7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8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03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03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81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4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7C2603-5D18-4631-9478-B1637D785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E1AA5800-85D4-4870-A591-C6D4980D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B61C207E-9404-4660-B2F2-CDFD86424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5.</a:t>
            </a:r>
            <a:fld id="{98B2AEA3-711A-4D56-911F-EF707BB001B8}" type="slidenum">
              <a:rPr lang="en-US" altLang="zh-TW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0D0A3B3F-F96D-47AF-BBDC-5837EF528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730F9ED2-FC7F-41A9-8455-77F8FDC6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dirty="0">
                <a:solidFill>
                  <a:srgbClr val="000099"/>
                </a:solidFill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74E113D5-8571-4FE5-8004-355B0EF729F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19151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create-the-first-trigger-in-mysql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stored-func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359F3A4B-DBA5-43E2-A098-45397DD84D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96BC85FE-6DC4-48A4-980E-9DA4F4CBC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A70A8EA-021A-46F2-BC86-C37BA4151E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7213" y="892175"/>
            <a:ext cx="8278812" cy="5302250"/>
          </a:xfrm>
        </p:spPr>
        <p:txBody>
          <a:bodyPr/>
          <a:lstStyle/>
          <a:p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Warning: most database systems implement their own variant of the standard syntax below</a:t>
            </a:r>
          </a:p>
          <a:p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Compound statement: </a:t>
            </a:r>
            <a:r>
              <a:rPr lang="en-US" altLang="zh-TW" sz="2000" b="1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begin … end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May contain multiple SQL statements between </a:t>
            </a: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begin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end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/>
            <a:endParaRPr lang="en-US" altLang="zh-TW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repeat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statements:</a:t>
            </a:r>
            <a:endParaRPr lang="en-US" altLang="zh-TW" sz="20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declare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</a:t>
            </a: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integer default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0;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while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&lt; 10 </a:t>
            </a: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do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    set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+ 1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end while</a:t>
            </a:r>
            <a:b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endParaRPr lang="en-US" altLang="zh-TW" sz="20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repeat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          set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=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  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– 1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until </a:t>
            </a:r>
            <a:r>
              <a:rPr lang="en-US" altLang="zh-TW" sz="20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zh-TW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= 0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TW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		end repeat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9B49D3-A0AF-4182-845D-C36153CE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605213"/>
            <a:ext cx="2546350" cy="1014412"/>
          </a:xfrm>
          <a:prstGeom prst="rect">
            <a:avLst/>
          </a:prstGeom>
          <a:solidFill>
            <a:srgbClr val="00B05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E55D3-1274-45F3-B6AF-06E80265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786313"/>
            <a:ext cx="2546350" cy="1328737"/>
          </a:xfrm>
          <a:prstGeom prst="rect">
            <a:avLst/>
          </a:prstGeom>
          <a:solidFill>
            <a:srgbClr val="00B05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C62F6FAA-C6AE-421D-BDBF-C0B9CA30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631EC20-B392-4EA0-8468-8DA265616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b="1">
                <a:latin typeface="Tahoma" panose="020B0604030504040204" pitchFamily="34" charset="0"/>
                <a:ea typeface="ＭＳ Ｐゴシック" panose="020B0600070205080204" pitchFamily="34" charset="-128"/>
              </a:rPr>
              <a:t>For</a:t>
            </a:r>
            <a: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pPr lvl="1"/>
            <a: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  <a:t>Example: </a:t>
            </a:r>
            <a:b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b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zh-TW" sz="2000">
                <a:latin typeface="Tahoma" panose="020B060403050404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zh-TW" sz="2000" b="1">
                <a:ea typeface="ＭＳ Ｐゴシック" panose="020B0600070205080204" pitchFamily="34" charset="-128"/>
              </a:rPr>
              <a:t>declare </a:t>
            </a:r>
            <a:r>
              <a:rPr lang="en-US" altLang="zh-TW" sz="2000" i="1">
                <a:ea typeface="ＭＳ Ｐゴシック" panose="020B0600070205080204" pitchFamily="34" charset="-128"/>
              </a:rPr>
              <a:t>n  </a:t>
            </a:r>
            <a:r>
              <a:rPr lang="en-US" altLang="zh-TW" sz="2000" b="1">
                <a:ea typeface="ＭＳ Ｐゴシック" panose="020B0600070205080204" pitchFamily="34" charset="-128"/>
              </a:rPr>
              <a:t>integer default </a:t>
            </a:r>
            <a:r>
              <a:rPr lang="en-US" altLang="zh-TW" sz="2000">
                <a:ea typeface="ＭＳ Ｐゴシック" panose="020B0600070205080204" pitchFamily="34" charset="-128"/>
              </a:rPr>
              <a:t>0;</a:t>
            </a:r>
            <a:br>
              <a:rPr lang="en-US" altLang="zh-TW" sz="2000">
                <a:ea typeface="ＭＳ Ｐゴシック" panose="020B0600070205080204" pitchFamily="34" charset="-128"/>
              </a:rPr>
            </a:br>
            <a:r>
              <a:rPr lang="en-US" altLang="zh-TW" sz="2000">
                <a:ea typeface="ＭＳ Ｐゴシック" panose="020B0600070205080204" pitchFamily="34" charset="-128"/>
              </a:rPr>
              <a:t>   </a:t>
            </a:r>
            <a:r>
              <a:rPr lang="en-US" altLang="zh-TW" sz="2000" b="1">
                <a:ea typeface="ＭＳ Ｐゴシック" panose="020B0600070205080204" pitchFamily="34" charset="-128"/>
              </a:rPr>
              <a:t>for </a:t>
            </a:r>
            <a:r>
              <a:rPr lang="en-US" altLang="zh-TW" sz="2000" i="1">
                <a:ea typeface="ＭＳ Ｐゴシック" panose="020B0600070205080204" pitchFamily="34" charset="-128"/>
              </a:rPr>
              <a:t>r  </a:t>
            </a:r>
            <a:r>
              <a:rPr lang="en-US" altLang="zh-TW" sz="2000" b="1">
                <a:ea typeface="ＭＳ Ｐゴシック" panose="020B0600070205080204" pitchFamily="34" charset="-128"/>
              </a:rPr>
              <a:t>as</a:t>
            </a:r>
            <a:br>
              <a:rPr lang="en-US" altLang="zh-TW" sz="2000" b="1">
                <a:ea typeface="ＭＳ Ｐゴシック" panose="020B0600070205080204" pitchFamily="34" charset="-128"/>
              </a:rPr>
            </a:br>
            <a:r>
              <a:rPr lang="en-US" altLang="zh-TW" sz="2000" b="1">
                <a:ea typeface="ＭＳ Ｐゴシック" panose="020B0600070205080204" pitchFamily="34" charset="-128"/>
              </a:rPr>
              <a:t>         </a:t>
            </a:r>
            <a:r>
              <a:rPr lang="en-US" altLang="zh-TW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select </a:t>
            </a:r>
            <a:r>
              <a:rPr lang="en-US" altLang="zh-TW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budget </a:t>
            </a:r>
            <a:r>
              <a:rPr lang="en-US" altLang="zh-TW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zh-TW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department</a:t>
            </a:r>
            <a:br>
              <a:rPr lang="en-US" altLang="zh-TW" sz="2000" i="1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TW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TW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where </a:t>
            </a:r>
            <a:r>
              <a:rPr lang="en-US" altLang="zh-TW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dept_name </a:t>
            </a:r>
            <a:r>
              <a:rPr lang="en-US" altLang="zh-TW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= ‘Music’</a:t>
            </a:r>
            <a:br>
              <a:rPr lang="en-US" altLang="zh-TW" sz="2000">
                <a:ea typeface="ＭＳ Ｐゴシック" panose="020B0600070205080204" pitchFamily="34" charset="-128"/>
              </a:rPr>
            </a:br>
            <a:r>
              <a:rPr lang="en-US" altLang="zh-TW" sz="2000">
                <a:ea typeface="ＭＳ Ｐゴシック" panose="020B0600070205080204" pitchFamily="34" charset="-128"/>
              </a:rPr>
              <a:t>    </a:t>
            </a:r>
            <a:r>
              <a:rPr lang="en-US" altLang="zh-TW" sz="2000" b="1">
                <a:ea typeface="ＭＳ Ｐゴシック" panose="020B0600070205080204" pitchFamily="34" charset="-128"/>
              </a:rPr>
              <a:t>do</a:t>
            </a:r>
            <a:br>
              <a:rPr lang="en-US" altLang="zh-TW" sz="2000" b="1">
                <a:ea typeface="ＭＳ Ｐゴシック" panose="020B0600070205080204" pitchFamily="34" charset="-128"/>
              </a:rPr>
            </a:br>
            <a:r>
              <a:rPr lang="en-US" altLang="zh-TW" sz="2000" b="1">
                <a:ea typeface="ＭＳ Ｐゴシック" panose="020B0600070205080204" pitchFamily="34" charset="-128"/>
              </a:rPr>
              <a:t>	       set </a:t>
            </a:r>
            <a:r>
              <a:rPr lang="en-US" altLang="zh-TW" sz="2000" i="1">
                <a:ea typeface="ＭＳ Ｐゴシック" panose="020B0600070205080204" pitchFamily="34" charset="-128"/>
              </a:rPr>
              <a:t>n </a:t>
            </a:r>
            <a:r>
              <a:rPr lang="en-US" altLang="zh-TW" sz="2000">
                <a:ea typeface="ＭＳ Ｐゴシック" panose="020B0600070205080204" pitchFamily="34" charset="-128"/>
              </a:rPr>
              <a:t>= </a:t>
            </a:r>
            <a:r>
              <a:rPr lang="en-US" altLang="zh-TW" sz="2000" i="1">
                <a:ea typeface="ＭＳ Ｐゴシック" panose="020B0600070205080204" pitchFamily="34" charset="-128"/>
              </a:rPr>
              <a:t>n </a:t>
            </a:r>
            <a:r>
              <a:rPr lang="en-US" altLang="zh-TW" sz="2000">
                <a:ea typeface="ＭＳ Ｐゴシック" panose="020B0600070205080204" pitchFamily="34" charset="-128"/>
              </a:rPr>
              <a:t>- r.</a:t>
            </a:r>
            <a:r>
              <a:rPr lang="en-US" altLang="zh-TW" sz="2000" i="1">
                <a:ea typeface="ＭＳ Ｐゴシック" panose="020B0600070205080204" pitchFamily="34" charset="-128"/>
              </a:rPr>
              <a:t>budget</a:t>
            </a:r>
            <a:br>
              <a:rPr lang="en-US" altLang="zh-TW" sz="2000" i="1">
                <a:ea typeface="ＭＳ Ｐゴシック" panose="020B0600070205080204" pitchFamily="34" charset="-128"/>
              </a:rPr>
            </a:br>
            <a:r>
              <a:rPr lang="en-US" altLang="zh-TW" sz="2000" i="1">
                <a:ea typeface="ＭＳ Ｐゴシック" panose="020B0600070205080204" pitchFamily="34" charset="-128"/>
              </a:rPr>
              <a:t>    </a:t>
            </a:r>
            <a:r>
              <a:rPr lang="en-US" altLang="zh-TW" sz="2000" b="1">
                <a:ea typeface="ＭＳ Ｐゴシック" panose="020B0600070205080204" pitchFamily="34" charset="-128"/>
              </a:rPr>
              <a:t>end for</a:t>
            </a:r>
            <a:endParaRPr lang="en-US" altLang="zh-TW" sz="2000">
              <a:ea typeface="ＭＳ Ｐゴシック" panose="020B0600070205080204" pitchFamily="34" charset="-128"/>
            </a:endParaRP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71A77-1DB9-49B6-B7C2-B1576DA6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2828925"/>
            <a:ext cx="4560888" cy="1843088"/>
          </a:xfrm>
          <a:prstGeom prst="rect">
            <a:avLst/>
          </a:prstGeom>
          <a:solidFill>
            <a:srgbClr val="00B05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5F24E93B-3DFF-45EE-ABBE-D956E5DF2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1E5BE8F-1085-4A08-93A9-8EC4834346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949325"/>
            <a:ext cx="8415337" cy="5435600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</a:rPr>
              <a:t>Conditional statements  (</a:t>
            </a:r>
            <a:r>
              <a:rPr lang="en-US" altLang="zh-TW" sz="2400" b="1">
                <a:ea typeface="ＭＳ Ｐゴシック" panose="020B0600070205080204" pitchFamily="34" charset="-128"/>
              </a:rPr>
              <a:t>if-then-else</a:t>
            </a:r>
            <a:r>
              <a:rPr lang="en-US" altLang="zh-TW" sz="2400">
                <a:ea typeface="ＭＳ Ｐゴシック" panose="020B0600070205080204" pitchFamily="34" charset="-128"/>
              </a:rPr>
              <a:t>)</a:t>
            </a: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ea typeface="ＭＳ Ｐゴシック" panose="020B0600070205080204" pitchFamily="34" charset="-128"/>
              </a:rPr>
              <a:t>Example :</a:t>
            </a:r>
          </a:p>
          <a:p>
            <a:pPr>
              <a:buFont typeface="Monotype Sorts" charset="2"/>
              <a:buNone/>
            </a:pPr>
            <a:r>
              <a:rPr lang="en-US" altLang="zh-TW">
                <a:ea typeface="ＭＳ Ｐゴシック" panose="020B0600070205080204" pitchFamily="34" charset="-128"/>
              </a:rPr>
              <a:t>      </a:t>
            </a:r>
            <a:r>
              <a:rPr lang="en-US" altLang="zh-TW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zh-TW" sz="2000">
                <a:ea typeface="ＭＳ Ｐゴシック" panose="020B0600070205080204" pitchFamily="34" charset="-128"/>
              </a:rPr>
              <a:t> n_salary &lt; n_mid_salary </a:t>
            </a:r>
            <a:r>
              <a:rPr lang="en-US" altLang="zh-TW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THEN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UPDATE employees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SET salary = n_mid_salary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WHERE employee_id = n_emp_id;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</a:t>
            </a:r>
            <a:r>
              <a:rPr lang="en-US" altLang="zh-TW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ELSE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  UPDATE employees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  SET salary = salary + salary * 5 /100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    WHERE employee_id = n_emp_id;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ea typeface="ＭＳ Ｐゴシック" panose="020B0600070205080204" pitchFamily="34" charset="-128"/>
              </a:rPr>
              <a:t>        </a:t>
            </a:r>
            <a:r>
              <a:rPr lang="en-US" altLang="zh-TW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END IF</a:t>
            </a:r>
            <a:r>
              <a:rPr lang="en-US" altLang="zh-TW" sz="2000">
                <a:ea typeface="ＭＳ Ｐゴシック" panose="020B0600070205080204" pitchFamily="34" charset="-128"/>
              </a:rPr>
              <a:t>;</a:t>
            </a: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  <p:sp>
        <p:nvSpPr>
          <p:cNvPr id="13316" name="矩形 3">
            <a:extLst>
              <a:ext uri="{FF2B5EF4-FFF2-40B4-BE49-F238E27FC236}">
                <a16:creationId xmlns:a16="http://schemas.microsoft.com/office/drawing/2014/main" id="{AA20C21E-875A-49AB-AC83-4D32AD82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828925"/>
            <a:ext cx="4089400" cy="1228725"/>
          </a:xfrm>
          <a:prstGeom prst="rect">
            <a:avLst/>
          </a:prstGeom>
          <a:solidFill>
            <a:srgbClr val="00B05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13317" name="矩形 4">
            <a:extLst>
              <a:ext uri="{FF2B5EF4-FFF2-40B4-BE49-F238E27FC236}">
                <a16:creationId xmlns:a16="http://schemas.microsoft.com/office/drawing/2014/main" id="{77364B81-1968-414E-BBCE-0DB4962A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4481513"/>
            <a:ext cx="4251325" cy="1228725"/>
          </a:xfrm>
          <a:prstGeom prst="rect">
            <a:avLst/>
          </a:prstGeom>
          <a:solidFill>
            <a:srgbClr val="00B05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352D722E-9A89-4CDB-8D2C-A727EF850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External Language Functions/Procedures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9FA076-FEBA-4650-BBD5-05B2D671A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7351" y="1135063"/>
            <a:ext cx="8560587" cy="4729162"/>
          </a:xfrm>
        </p:spPr>
        <p:txBody>
          <a:bodyPr/>
          <a:lstStyle/>
          <a:p>
            <a:r>
              <a:rPr kumimoji="0" lang="en-US" altLang="zh-TW" sz="2200" dirty="0">
                <a:ea typeface="ＭＳ Ｐゴシック" panose="020B0600070205080204" pitchFamily="34" charset="-128"/>
              </a:rPr>
              <a:t>SQL:1999 permits the use of functions and procedures written in other languages such as C or C++</a:t>
            </a:r>
            <a:r>
              <a:rPr lang="en-US" altLang="zh-TW" sz="2200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zh-TW" sz="22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200" dirty="0">
                <a:ea typeface="ＭＳ Ｐゴシック" panose="020B0600070205080204" pitchFamily="34" charset="-128"/>
              </a:rPr>
              <a:t>	</a:t>
            </a:r>
            <a:r>
              <a:rPr lang="en-US" altLang="zh-TW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create procedure 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dept_count_proc</a:t>
            </a:r>
            <a:r>
              <a:rPr lang="en-US" altLang="zh-TW" sz="2200" dirty="0">
                <a:ea typeface="ＭＳ Ｐゴシック" panose="020B0600070205080204" pitchFamily="34" charset="-128"/>
              </a:rPr>
              <a:t>(</a:t>
            </a:r>
            <a:r>
              <a:rPr lang="en-US" altLang="zh-TW" sz="2200" b="1" dirty="0">
                <a:ea typeface="ＭＳ Ｐゴシック" panose="020B0600070205080204" pitchFamily="34" charset="-128"/>
              </a:rPr>
              <a:t>in</a:t>
            </a:r>
            <a:r>
              <a:rPr lang="en-US" altLang="zh-TW" sz="2200" dirty="0">
                <a:ea typeface="ＭＳ Ｐゴシック" panose="020B0600070205080204" pitchFamily="34" charset="-128"/>
              </a:rPr>
              <a:t> </a:t>
            </a:r>
            <a:r>
              <a:rPr lang="en-US" altLang="zh-TW" sz="22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TW" sz="22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2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200" dirty="0">
                <a:ea typeface="ＭＳ Ｐゴシック" panose="020B0600070205080204" pitchFamily="34" charset="-128"/>
              </a:rPr>
              <a:t>(20),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dirty="0">
                <a:ea typeface="ＭＳ Ｐゴシック" panose="020B0600070205080204" pitchFamily="34" charset="-128"/>
              </a:rPr>
              <a:t>                                                          </a:t>
            </a:r>
            <a:r>
              <a:rPr lang="en-US" altLang="zh-TW" sz="2200" b="1" dirty="0">
                <a:ea typeface="ＭＳ Ｐゴシック" panose="020B0600070205080204" pitchFamily="34" charset="-128"/>
              </a:rPr>
              <a:t>out </a:t>
            </a:r>
            <a:r>
              <a:rPr lang="en-US" altLang="zh-TW" sz="2200" dirty="0">
                <a:ea typeface="ＭＳ Ｐゴシック" panose="020B0600070205080204" pitchFamily="34" charset="-128"/>
              </a:rPr>
              <a:t>count </a:t>
            </a:r>
            <a:r>
              <a:rPr lang="en-US" altLang="zh-TW" sz="2200" b="1" dirty="0">
                <a:ea typeface="ＭＳ Ｐゴシック" panose="020B0600070205080204" pitchFamily="34" charset="-128"/>
              </a:rPr>
              <a:t>integer</a:t>
            </a:r>
            <a:r>
              <a:rPr lang="en-US" altLang="zh-TW" sz="2200" dirty="0">
                <a:ea typeface="ＭＳ Ｐゴシック" panose="020B0600070205080204" pitchFamily="34" charset="-128"/>
              </a:rPr>
              <a:t>)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ea typeface="ＭＳ Ｐゴシック" panose="020B0600070205080204" pitchFamily="34" charset="-128"/>
              </a:rPr>
              <a:t>language </a:t>
            </a:r>
            <a:r>
              <a:rPr lang="en-US" altLang="zh-TW" sz="2200" dirty="0">
                <a:ea typeface="ＭＳ Ｐゴシック" panose="020B0600070205080204" pitchFamily="34" charset="-128"/>
              </a:rPr>
              <a:t>C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ea typeface="ＭＳ Ｐゴシック" panose="020B0600070205080204" pitchFamily="34" charset="-128"/>
              </a:rPr>
              <a:t>external name </a:t>
            </a:r>
            <a:r>
              <a:rPr lang="en-US" altLang="zh-TW" sz="2200" dirty="0">
                <a:ea typeface="ＭＳ Ｐゴシック" panose="020B0600070205080204" pitchFamily="34" charset="-128"/>
              </a:rPr>
              <a:t>’ 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usr</a:t>
            </a:r>
            <a:r>
              <a:rPr lang="en-US" altLang="zh-TW" sz="2200" dirty="0">
                <a:ea typeface="ＭＳ Ｐゴシック" panose="020B0600070205080204" pitchFamily="34" charset="-128"/>
              </a:rPr>
              <a:t>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avi</a:t>
            </a:r>
            <a:r>
              <a:rPr lang="en-US" altLang="zh-TW" sz="2200" dirty="0">
                <a:ea typeface="ＭＳ Ｐゴシック" panose="020B0600070205080204" pitchFamily="34" charset="-128"/>
              </a:rPr>
              <a:t>/bin/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dept_count_proc</a:t>
            </a:r>
            <a:r>
              <a:rPr lang="en-US" altLang="zh-TW" sz="2200" dirty="0">
                <a:ea typeface="ＭＳ Ｐゴシック" panose="020B0600070205080204" pitchFamily="34" charset="-128"/>
              </a:rPr>
              <a:t>’</a:t>
            </a:r>
          </a:p>
          <a:p>
            <a:pPr>
              <a:buFont typeface="Monotype Sorts" charset="2"/>
              <a:buNone/>
            </a:pP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create function 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dept_count</a:t>
            </a:r>
            <a:r>
              <a:rPr lang="en-US" altLang="zh-TW" sz="2200" dirty="0">
                <a:ea typeface="ＭＳ Ｐゴシック" panose="020B0600070205080204" pitchFamily="34" charset="-128"/>
              </a:rPr>
              <a:t>(</a:t>
            </a:r>
            <a:r>
              <a:rPr lang="en-US" altLang="zh-TW" sz="22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TW" sz="22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2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200" dirty="0">
                <a:ea typeface="ＭＳ Ｐゴシック" panose="020B0600070205080204" pitchFamily="34" charset="-128"/>
              </a:rPr>
              <a:t>(20))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ea typeface="ＭＳ Ｐゴシック" panose="020B0600070205080204" pitchFamily="34" charset="-128"/>
              </a:rPr>
              <a:t>returns </a:t>
            </a:r>
            <a:r>
              <a:rPr lang="en-US" altLang="zh-TW" sz="2200" dirty="0">
                <a:ea typeface="ＭＳ Ｐゴシック" panose="020B0600070205080204" pitchFamily="34" charset="-128"/>
              </a:rPr>
              <a:t>integer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ea typeface="ＭＳ Ｐゴシック" panose="020B0600070205080204" pitchFamily="34" charset="-128"/>
              </a:rPr>
              <a:t>language </a:t>
            </a:r>
            <a:r>
              <a:rPr lang="en-US" altLang="zh-TW" sz="2200" dirty="0">
                <a:ea typeface="ＭＳ Ｐゴシック" panose="020B0600070205080204" pitchFamily="34" charset="-128"/>
              </a:rPr>
              <a:t>C</a:t>
            </a:r>
            <a:br>
              <a:rPr lang="en-US" altLang="zh-TW" sz="2200" dirty="0">
                <a:ea typeface="ＭＳ Ｐゴシック" panose="020B0600070205080204" pitchFamily="34" charset="-128"/>
              </a:rPr>
            </a:br>
            <a:r>
              <a:rPr lang="en-US" altLang="zh-TW" sz="2200" b="1" dirty="0">
                <a:ea typeface="ＭＳ Ｐゴシック" panose="020B0600070205080204" pitchFamily="34" charset="-128"/>
              </a:rPr>
              <a:t>external name </a:t>
            </a:r>
            <a:r>
              <a:rPr lang="en-US" altLang="zh-TW" sz="2200" dirty="0">
                <a:ea typeface="ＭＳ Ｐゴシック" panose="020B0600070205080204" pitchFamily="34" charset="-128"/>
              </a:rPr>
              <a:t>‘/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usr</a:t>
            </a:r>
            <a:r>
              <a:rPr lang="en-US" altLang="zh-TW" sz="2200" dirty="0">
                <a:ea typeface="ＭＳ Ｐゴシック" panose="020B0600070205080204" pitchFamily="34" charset="-128"/>
              </a:rPr>
              <a:t>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avi</a:t>
            </a:r>
            <a:r>
              <a:rPr lang="en-US" altLang="zh-TW" sz="2200" dirty="0">
                <a:ea typeface="ＭＳ Ｐゴシック" panose="020B0600070205080204" pitchFamily="34" charset="-128"/>
              </a:rPr>
              <a:t>/bin/</a:t>
            </a:r>
            <a:r>
              <a:rPr lang="en-US" altLang="zh-TW" sz="2200" dirty="0" err="1">
                <a:ea typeface="ＭＳ Ｐゴシック" panose="020B0600070205080204" pitchFamily="34" charset="-128"/>
              </a:rPr>
              <a:t>dept_count</a:t>
            </a:r>
            <a:r>
              <a:rPr lang="en-US" altLang="zh-TW" sz="2200" dirty="0">
                <a:ea typeface="ＭＳ Ｐゴシック" panose="020B0600070205080204" pitchFamily="34" charset="-128"/>
              </a:rPr>
              <a:t>’</a:t>
            </a:r>
          </a:p>
          <a:p>
            <a:pPr>
              <a:buFont typeface="Monotype Sorts" charset="2"/>
              <a:buNone/>
            </a:pPr>
            <a:endParaRPr lang="en-US" altLang="zh-TW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961522FB-51F8-49B4-A9F8-C9F2A1348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External Language Routines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3A4D3A-2D09-409D-BBFE-9B54689D18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35063"/>
            <a:ext cx="8321675" cy="5486400"/>
          </a:xfrm>
        </p:spPr>
        <p:txBody>
          <a:bodyPr/>
          <a:lstStyle/>
          <a:p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Benefits</a:t>
            </a:r>
            <a:r>
              <a:rPr lang="en-US" altLang="zh-TW" sz="2400">
                <a:ea typeface="ＭＳ Ｐゴシック" panose="020B0600070205080204" pitchFamily="34" charset="-128"/>
              </a:rPr>
              <a:t> of external language functions/procedures:  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pPr lvl="1"/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Code to implement function is executed in the database system’s address space.</a:t>
            </a:r>
          </a:p>
          <a:p>
            <a:pPr lvl="2"/>
            <a:r>
              <a:rPr lang="en-US" altLang="zh-TW" sz="2400">
                <a:ea typeface="ＭＳ Ｐゴシック" panose="020B0600070205080204" pitchFamily="34" charset="-128"/>
              </a:rPr>
              <a:t>risk of accidental corruption of database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9F35EE20-2F3D-44A8-8CE5-014A5D7F8F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anose="020B0600070205080204" pitchFamily="34" charset="-128"/>
              </a:rPr>
              <a:t>Triggers</a:t>
            </a:r>
            <a:endParaRPr lang="en-IN" altLang="zh-TW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3120948D-E78F-4C10-8966-A6926CEBCA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CEEA0B3B-EDF0-4E3F-8C15-F2BCA9F02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38569B-07DD-4CE6-B16C-5FA63985F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208088"/>
            <a:ext cx="7800975" cy="4833937"/>
          </a:xfrm>
        </p:spPr>
        <p:txBody>
          <a:bodyPr/>
          <a:lstStyle/>
          <a:p>
            <a:r>
              <a:rPr lang="en-US" altLang="zh-TW" sz="2000" dirty="0">
                <a:ea typeface="ＭＳ Ｐゴシック" panose="020B0600070205080204" pitchFamily="34" charset="-128"/>
              </a:rPr>
              <a:t>A </a:t>
            </a:r>
            <a:r>
              <a:rPr lang="en-US" altLang="zh-TW" sz="20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trigger</a:t>
            </a:r>
            <a:r>
              <a:rPr lang="en-US" altLang="zh-TW" sz="2000" dirty="0">
                <a:ea typeface="ＭＳ Ｐゴシック" panose="020B0600070205080204" pitchFamily="34" charset="-128"/>
              </a:rPr>
              <a:t> is a statement that is executed automatically by the system as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 side effect </a:t>
            </a:r>
            <a:r>
              <a:rPr lang="en-US" altLang="zh-TW" sz="2000" dirty="0">
                <a:ea typeface="ＭＳ Ｐゴシック" panose="020B0600070205080204" pitchFamily="34" charset="-128"/>
              </a:rPr>
              <a:t>of a modification to the database.</a:t>
            </a:r>
          </a:p>
          <a:p>
            <a:endParaRPr lang="en-US" altLang="zh-TW" sz="2000" dirty="0">
              <a:ea typeface="ＭＳ Ｐゴシック" panose="020B0600070205080204" pitchFamily="34" charset="-128"/>
            </a:endParaRPr>
          </a:p>
          <a:p>
            <a:r>
              <a:rPr lang="en-US" altLang="zh-TW" sz="2000" dirty="0">
                <a:ea typeface="ＭＳ Ｐゴシック" panose="020B0600070205080204" pitchFamily="34" charset="-128"/>
              </a:rPr>
              <a:t>To design a trigger mechanism, we must:</a:t>
            </a:r>
          </a:p>
          <a:p>
            <a:pPr lvl="1"/>
            <a:r>
              <a:rPr lang="en-US" altLang="zh-TW" sz="2000" dirty="0">
                <a:ea typeface="ＭＳ Ｐゴシック" panose="020B0600070205080204" pitchFamily="34" charset="-128"/>
              </a:rPr>
              <a:t>Specify the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conditions</a:t>
            </a:r>
            <a:r>
              <a:rPr lang="en-US" altLang="zh-TW" sz="2000" dirty="0">
                <a:ea typeface="ＭＳ Ｐゴシック" panose="020B0600070205080204" pitchFamily="34" charset="-128"/>
              </a:rPr>
              <a:t> under which the trigger is to be executed.</a:t>
            </a:r>
          </a:p>
          <a:p>
            <a:pPr lvl="1"/>
            <a:r>
              <a:rPr lang="en-US" altLang="zh-TW" sz="2000" dirty="0">
                <a:ea typeface="ＭＳ Ｐゴシック" panose="020B0600070205080204" pitchFamily="34" charset="-128"/>
              </a:rPr>
              <a:t>Specify the </a:t>
            </a:r>
            <a:r>
              <a:rPr lang="en-US" altLang="zh-TW" sz="20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actions</a:t>
            </a:r>
            <a:r>
              <a:rPr lang="en-US" altLang="zh-TW" sz="2000" dirty="0">
                <a:ea typeface="ＭＳ Ｐゴシック" panose="020B0600070205080204" pitchFamily="34" charset="-128"/>
              </a:rPr>
              <a:t> to be taken when the trigger executes.</a:t>
            </a:r>
          </a:p>
          <a:p>
            <a:pPr lvl="1">
              <a:buFont typeface="Monotype Sorts" charset="2"/>
              <a:buNone/>
            </a:pPr>
            <a:r>
              <a:rPr lang="en-US" altLang="zh-TW" sz="2000" dirty="0">
                <a:ea typeface="ＭＳ Ｐゴシック" panose="020B0600070205080204" pitchFamily="34" charset="-128"/>
              </a:rPr>
              <a:t>	</a:t>
            </a:r>
          </a:p>
          <a:p>
            <a:r>
              <a:rPr lang="en-US" altLang="zh-TW" sz="2000" dirty="0">
                <a:solidFill>
                  <a:srgbClr val="9933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  <a:endParaRPr lang="en-US" altLang="zh-TW" sz="20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341E6F9-0DC0-41D2-9ED5-D43C7ABF12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7775" y="2259013"/>
          <a:ext cx="6605588" cy="14827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u="sng" dirty="0" err="1">
                          <a:solidFill>
                            <a:schemeClr val="tx1"/>
                          </a:solidFill>
                        </a:rPr>
                        <a:t>sec_id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 err="1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time_slot_id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Spring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2012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CS101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Spring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2012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CS201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0002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Summer 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2011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CS101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0002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492D726A-4640-4A12-89A0-FC030D357EB5}"/>
              </a:ext>
            </a:extLst>
          </p:cNvPr>
          <p:cNvGraphicFramePr>
            <a:graphicFrameLocks/>
          </p:cNvGraphicFramePr>
          <p:nvPr/>
        </p:nvGraphicFramePr>
        <p:xfrm>
          <a:off x="1400175" y="4116388"/>
          <a:ext cx="5834063" cy="23606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413">
                <a:tc>
                  <a:txBody>
                    <a:bodyPr/>
                    <a:lstStyle/>
                    <a:p>
                      <a:r>
                        <a:rPr lang="en-US" altLang="zh-TW" sz="1800" u="sng" dirty="0" err="1">
                          <a:solidFill>
                            <a:schemeClr val="tx1"/>
                          </a:solidFill>
                        </a:rPr>
                        <a:t>time_slot_id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 err="1">
                          <a:solidFill>
                            <a:schemeClr val="tx1"/>
                          </a:solidFill>
                        </a:rPr>
                        <a:t>start_time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u="sng" dirty="0" err="1">
                          <a:solidFill>
                            <a:schemeClr val="tx1"/>
                          </a:solidFill>
                        </a:rPr>
                        <a:t>end_time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2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0001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Mon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9:00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9:50</a:t>
                      </a:r>
                      <a:endParaRPr lang="zh-TW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2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0001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Thr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9:00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9:50</a:t>
                      </a:r>
                      <a:endParaRPr lang="zh-TW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5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Wed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9:00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9:50</a:t>
                      </a:r>
                      <a:endParaRPr lang="zh-TW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9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Thr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10:10</a:t>
                      </a:r>
                      <a:endParaRPr lang="zh-TW" alt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12:00</a:t>
                      </a:r>
                      <a:endParaRPr lang="zh-TW" altLang="en-US" sz="18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91" name="文字方塊 6">
            <a:extLst>
              <a:ext uri="{FF2B5EF4-FFF2-40B4-BE49-F238E27FC236}">
                <a16:creationId xmlns:a16="http://schemas.microsoft.com/office/drawing/2014/main" id="{4F049955-B739-41CD-93DD-BDB6D65D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185988"/>
            <a:ext cx="998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section</a:t>
            </a:r>
            <a:endParaRPr kumimoji="0" lang="zh-TW" altLang="en-US" sz="2000"/>
          </a:p>
        </p:txBody>
      </p:sp>
      <p:sp>
        <p:nvSpPr>
          <p:cNvPr id="18492" name="文字方塊 7">
            <a:extLst>
              <a:ext uri="{FF2B5EF4-FFF2-40B4-BE49-F238E27FC236}">
                <a16:creationId xmlns:a16="http://schemas.microsoft.com/office/drawing/2014/main" id="{57BD3527-57B8-4804-A5B1-53C97397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97033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/>
              <a:t>time_slot</a:t>
            </a:r>
            <a:endParaRPr kumimoji="0" lang="zh-TW" altLang="en-US" sz="2000"/>
          </a:p>
        </p:txBody>
      </p:sp>
      <p:pic>
        <p:nvPicPr>
          <p:cNvPr id="18493" name="Picture 6">
            <a:extLst>
              <a:ext uri="{FF2B5EF4-FFF2-40B4-BE49-F238E27FC236}">
                <a16:creationId xmlns:a16="http://schemas.microsoft.com/office/drawing/2014/main" id="{CBCE9F26-D313-4085-AE57-C2306FFEC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4" b="14661"/>
          <a:stretch>
            <a:fillRect/>
          </a:stretch>
        </p:blipFill>
        <p:spPr bwMode="auto">
          <a:xfrm>
            <a:off x="1157288" y="190500"/>
            <a:ext cx="72024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0ACC49AF-1076-4DC1-AE45-0495F1B30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 Example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4370398-B7E9-45F0-A592-1DFD115CF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971550"/>
            <a:ext cx="8329612" cy="5154613"/>
          </a:xfrm>
        </p:spPr>
        <p:txBody>
          <a:bodyPr/>
          <a:lstStyle/>
          <a:p>
            <a:r>
              <a:rPr lang="en-US" altLang="zh-TW" sz="2200">
                <a:ea typeface="ＭＳ Ｐゴシック" panose="020B0600070205080204" pitchFamily="34" charset="-128"/>
              </a:rPr>
              <a:t>E.g. </a:t>
            </a:r>
            <a:r>
              <a:rPr lang="en-US" altLang="zh-TW" sz="2200" i="1">
                <a:solidFill>
                  <a:srgbClr val="FF0000"/>
                </a:solidFill>
                <a:ea typeface="ＭＳ Ｐゴシック" panose="020B0600070205080204" pitchFamily="34" charset="-128"/>
              </a:rPr>
              <a:t>time_slot_id</a:t>
            </a:r>
            <a:r>
              <a:rPr lang="en-US" altLang="zh-TW" sz="2200">
                <a:ea typeface="ＭＳ Ｐゴシック" panose="020B0600070205080204" pitchFamily="34" charset="-128"/>
              </a:rPr>
              <a:t> is </a:t>
            </a:r>
            <a:r>
              <a:rPr lang="en-US" altLang="zh-TW" sz="2200">
                <a:solidFill>
                  <a:srgbClr val="00B0F0"/>
                </a:solidFill>
                <a:ea typeface="ＭＳ Ｐゴシック" panose="020B0600070205080204" pitchFamily="34" charset="-128"/>
              </a:rPr>
              <a:t>not a primary key </a:t>
            </a:r>
            <a:r>
              <a:rPr lang="en-US" altLang="zh-TW" sz="2200">
                <a:ea typeface="ＭＳ Ｐゴシック" panose="020B0600070205080204" pitchFamily="34" charset="-128"/>
              </a:rPr>
              <a:t>of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timeslot, </a:t>
            </a:r>
            <a:r>
              <a:rPr lang="en-US" altLang="zh-TW" sz="2200">
                <a:ea typeface="ＭＳ Ｐゴシック" panose="020B0600070205080204" pitchFamily="34" charset="-128"/>
              </a:rPr>
              <a:t>so we cannot create a foreign key constraint from </a:t>
            </a:r>
            <a:r>
              <a:rPr lang="en-US" altLang="zh-TW" sz="2200" i="1">
                <a:ea typeface="ＭＳ Ｐゴシック" panose="020B0600070205080204" pitchFamily="34" charset="-128"/>
              </a:rPr>
              <a:t>section</a:t>
            </a:r>
            <a:r>
              <a:rPr lang="en-US" altLang="zh-TW" sz="2200">
                <a:ea typeface="ＭＳ Ｐゴシック" panose="020B0600070205080204" pitchFamily="34" charset="-128"/>
              </a:rPr>
              <a:t> to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timeslot.</a:t>
            </a:r>
          </a:p>
          <a:p>
            <a:endParaRPr lang="en-US" altLang="zh-TW" sz="2200" i="1">
              <a:ea typeface="ＭＳ Ｐゴシック" panose="020B0600070205080204" pitchFamily="34" charset="-128"/>
            </a:endParaRPr>
          </a:p>
          <a:p>
            <a:r>
              <a:rPr lang="en-US" altLang="zh-TW" sz="2200">
                <a:ea typeface="ＭＳ Ｐゴシック" panose="020B0600070205080204" pitchFamily="34" charset="-128"/>
              </a:rPr>
              <a:t>Use triggers on </a:t>
            </a:r>
            <a:r>
              <a:rPr lang="en-US" altLang="zh-TW" sz="2200" i="1">
                <a:ea typeface="ＭＳ Ｐゴシック" panose="020B0600070205080204" pitchFamily="34" charset="-128"/>
              </a:rPr>
              <a:t>section</a:t>
            </a:r>
            <a:r>
              <a:rPr lang="en-US" altLang="zh-TW" sz="2200">
                <a:ea typeface="ＭＳ Ｐゴシック" panose="020B0600070205080204" pitchFamily="34" charset="-128"/>
              </a:rPr>
              <a:t> and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</a:t>
            </a:r>
            <a:r>
              <a:rPr lang="en-US" altLang="zh-TW" sz="2200">
                <a:ea typeface="ＭＳ Ｐゴシック" panose="020B0600070205080204" pitchFamily="34" charset="-128"/>
              </a:rPr>
              <a:t> to enforce integrity constraints</a:t>
            </a:r>
          </a:p>
          <a:p>
            <a:pPr>
              <a:buFont typeface="Monotype Sorts" charset="2"/>
              <a:buNone/>
            </a:pPr>
            <a:r>
              <a:rPr lang="en-US" altLang="zh-TW" sz="2200" b="1">
                <a:ea typeface="ＭＳ Ｐゴシック" panose="020B0600070205080204" pitchFamily="34" charset="-128"/>
              </a:rPr>
              <a:t>    </a:t>
            </a:r>
            <a:r>
              <a:rPr lang="en-US" altLang="zh-TW" sz="2200" b="1">
                <a:solidFill>
                  <a:srgbClr val="0000CC"/>
                </a:solidFill>
                <a:ea typeface="ＭＳ Ｐゴシック" panose="020B0600070205080204" pitchFamily="34" charset="-128"/>
              </a:rPr>
              <a:t>create trigger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timeslot_check1 </a:t>
            </a: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after insert on </a:t>
            </a:r>
            <a:r>
              <a:rPr lang="en-US" altLang="zh-TW" sz="2200" i="1">
                <a:ea typeface="ＭＳ Ｐゴシック" panose="020B0600070205080204" pitchFamily="34" charset="-128"/>
              </a:rPr>
              <a:t>section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new row as </a:t>
            </a:r>
            <a:r>
              <a:rPr lang="en-US" altLang="zh-TW" sz="2200" i="1">
                <a:ea typeface="ＭＳ Ｐゴシック" panose="020B0600070205080204" pitchFamily="34" charset="-128"/>
              </a:rPr>
              <a:t>nrow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for each row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0000CC"/>
                </a:solidFill>
                <a:ea typeface="ＭＳ Ｐゴシック" panose="020B0600070205080204" pitchFamily="34" charset="-128"/>
              </a:rPr>
              <a:t>when</a:t>
            </a:r>
            <a:r>
              <a:rPr lang="en-US" altLang="zh-TW" sz="2200" b="1">
                <a:ea typeface="ＭＳ Ｐゴシック" panose="020B0600070205080204" pitchFamily="34" charset="-128"/>
              </a:rPr>
              <a:t> </a:t>
            </a:r>
            <a:r>
              <a:rPr lang="en-US" altLang="zh-TW" sz="2200">
                <a:ea typeface="ＭＳ Ｐゴシック" panose="020B0600070205080204" pitchFamily="34" charset="-128"/>
              </a:rPr>
              <a:t>(</a:t>
            </a:r>
            <a:r>
              <a:rPr lang="en-US" altLang="zh-TW" sz="2200" i="1">
                <a:ea typeface="ＭＳ Ｐゴシック" panose="020B0600070205080204" pitchFamily="34" charset="-128"/>
              </a:rPr>
              <a:t>nrow.time_slot_id </a:t>
            </a:r>
            <a:r>
              <a:rPr lang="en-US" altLang="zh-TW" sz="2200" b="1">
                <a:ea typeface="ＭＳ Ｐゴシック" panose="020B0600070205080204" pitchFamily="34" charset="-128"/>
              </a:rPr>
              <a:t>not in </a:t>
            </a:r>
            <a:r>
              <a:rPr lang="en-US" altLang="zh-TW" sz="2200">
                <a:ea typeface="ＭＳ Ｐゴシック" panose="020B0600070205080204" pitchFamily="34" charset="-128"/>
              </a:rPr>
              <a:t>(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>
                <a:ea typeface="ＭＳ Ｐゴシック" panose="020B0600070205080204" pitchFamily="34" charset="-128"/>
              </a:rPr>
              <a:t> 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select </a:t>
            </a:r>
            <a:r>
              <a:rPr lang="en-US" altLang="zh-TW" sz="2200" i="1">
                <a:ea typeface="ＭＳ Ｐゴシック" panose="020B0600070205080204" pitchFamily="34" charset="-128"/>
              </a:rPr>
              <a:t>time_slot_id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i="1">
                <a:ea typeface="ＭＳ Ｐゴシック" panose="020B0600070205080204" pitchFamily="34" charset="-128"/>
              </a:rPr>
              <a:t> 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from </a:t>
            </a:r>
            <a:r>
              <a:rPr lang="en-US" altLang="zh-TW" sz="2200" i="1">
                <a:ea typeface="ＭＳ Ｐゴシック" panose="020B0600070205080204" pitchFamily="34" charset="-128"/>
              </a:rPr>
              <a:t>time_slot</a:t>
            </a:r>
            <a:r>
              <a:rPr lang="en-US" altLang="zh-TW" sz="2200">
                <a:ea typeface="ＭＳ Ｐゴシック" panose="020B0600070205080204" pitchFamily="34" charset="-128"/>
              </a:rPr>
              <a:t>)) 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begin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     rollback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end</a:t>
            </a:r>
            <a:r>
              <a:rPr lang="en-US" altLang="zh-TW" sz="2200"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21508" name="矩形 3">
            <a:extLst>
              <a:ext uri="{FF2B5EF4-FFF2-40B4-BE49-F238E27FC236}">
                <a16:creationId xmlns:a16="http://schemas.microsoft.com/office/drawing/2014/main" id="{8672DDD1-2F5A-4914-8BAD-646CA3B9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429125"/>
            <a:ext cx="2590800" cy="714375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E797E56F-E95A-497A-B9B3-3BDE49F0F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Trigger Example Cont.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B335FD-95E8-4FE3-B6D4-9F4605A2B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813" y="1209675"/>
            <a:ext cx="8156575" cy="502920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908050" algn="l"/>
                <a:tab pos="1146175" algn="l"/>
              </a:tabLst>
            </a:pPr>
            <a:r>
              <a:rPr lang="en-US" altLang="zh-TW" sz="2200" b="1">
                <a:solidFill>
                  <a:srgbClr val="0000CC"/>
                </a:solidFill>
                <a:ea typeface="ＭＳ Ｐゴシック" panose="020B0600070205080204" pitchFamily="34" charset="-128"/>
              </a:rPr>
              <a:t>create trigger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timeslot_check2 </a:t>
            </a: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after delete on </a:t>
            </a:r>
            <a:r>
              <a:rPr lang="en-US" altLang="zh-TW" sz="2200" i="1">
                <a:ea typeface="ＭＳ Ｐゴシック" panose="020B0600070205080204" pitchFamily="34" charset="-128"/>
              </a:rPr>
              <a:t>timeslot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old row as </a:t>
            </a:r>
            <a:r>
              <a:rPr lang="en-US" altLang="zh-TW" sz="2200" i="1">
                <a:ea typeface="ＭＳ Ｐゴシック" panose="020B0600070205080204" pitchFamily="34" charset="-128"/>
              </a:rPr>
              <a:t>orow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FF0000"/>
                </a:solidFill>
                <a:ea typeface="ＭＳ Ｐゴシック" panose="020B0600070205080204" pitchFamily="34" charset="-128"/>
              </a:rPr>
              <a:t>for each row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solidFill>
                  <a:srgbClr val="0000CC"/>
                </a:solidFill>
                <a:ea typeface="ＭＳ Ｐゴシック" panose="020B0600070205080204" pitchFamily="34" charset="-128"/>
              </a:rPr>
              <a:t>when</a:t>
            </a:r>
            <a:r>
              <a:rPr lang="en-US" altLang="zh-TW" sz="2200" b="1">
                <a:ea typeface="ＭＳ Ｐゴシック" panose="020B0600070205080204" pitchFamily="34" charset="-128"/>
              </a:rPr>
              <a:t> </a:t>
            </a:r>
            <a:r>
              <a:rPr lang="en-US" altLang="zh-TW" sz="2200">
                <a:ea typeface="ＭＳ Ｐゴシック" panose="020B0600070205080204" pitchFamily="34" charset="-128"/>
              </a:rPr>
              <a:t>(</a:t>
            </a:r>
            <a:r>
              <a:rPr lang="en-US" altLang="zh-TW" sz="2200" i="1">
                <a:ea typeface="ＭＳ Ｐゴシック" panose="020B0600070205080204" pitchFamily="34" charset="-128"/>
              </a:rPr>
              <a:t>orow.time_slot_id </a:t>
            </a:r>
            <a:r>
              <a:rPr lang="en-US" altLang="zh-TW" sz="2200" b="1">
                <a:ea typeface="ＭＳ Ｐゴシック" panose="020B0600070205080204" pitchFamily="34" charset="-128"/>
              </a:rPr>
              <a:t>not in </a:t>
            </a:r>
            <a:r>
              <a:rPr lang="en-US" altLang="zh-TW" sz="2200">
                <a:ea typeface="ＭＳ Ｐゴシック" panose="020B0600070205080204" pitchFamily="34" charset="-128"/>
              </a:rPr>
              <a:t>(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>
                <a:ea typeface="ＭＳ Ｐゴシック" panose="020B0600070205080204" pitchFamily="34" charset="-128"/>
              </a:rPr>
              <a:t>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select </a:t>
            </a:r>
            <a:r>
              <a:rPr lang="en-US" altLang="zh-TW" sz="2200" i="1">
                <a:ea typeface="ＭＳ Ｐゴシック" panose="020B0600070205080204" pitchFamily="34" charset="-128"/>
              </a:rPr>
              <a:t>time_slot_id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i="1">
                <a:ea typeface="ＭＳ Ｐゴシック" panose="020B0600070205080204" pitchFamily="34" charset="-128"/>
              </a:rPr>
              <a:t>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from </a:t>
            </a:r>
            <a:r>
              <a:rPr lang="en-US" altLang="zh-TW" sz="2200" i="1">
                <a:ea typeface="ＭＳ Ｐゴシック" panose="020B0600070205080204" pitchFamily="34" charset="-128"/>
              </a:rPr>
              <a:t>time_slot</a:t>
            </a:r>
            <a:r>
              <a:rPr lang="en-US" altLang="zh-TW" sz="2200">
                <a:ea typeface="ＭＳ Ｐゴシック" panose="020B0600070205080204" pitchFamily="34" charset="-128"/>
              </a:rPr>
              <a:t>) 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>
                <a:ea typeface="ＭＳ Ｐゴシック" panose="020B0600070205080204" pitchFamily="34" charset="-128"/>
              </a:rPr>
              <a:t>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and </a:t>
            </a:r>
            <a:r>
              <a:rPr lang="en-US" altLang="zh-TW" sz="2200" i="1">
                <a:ea typeface="ＭＳ Ｐゴシック" panose="020B0600070205080204" pitchFamily="34" charset="-128"/>
              </a:rPr>
              <a:t>orow.time_slot_id </a:t>
            </a:r>
            <a:r>
              <a:rPr lang="en-US" altLang="zh-TW" sz="2200" b="1">
                <a:ea typeface="ＭＳ Ｐゴシック" panose="020B0600070205080204" pitchFamily="34" charset="-128"/>
              </a:rPr>
              <a:t>in </a:t>
            </a:r>
            <a:r>
              <a:rPr lang="en-US" altLang="zh-TW" sz="2200">
                <a:ea typeface="ＭＳ Ｐゴシック" panose="020B0600070205080204" pitchFamily="34" charset="-128"/>
              </a:rPr>
              <a:t>(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>
                <a:ea typeface="ＭＳ Ｐゴシック" panose="020B0600070205080204" pitchFamily="34" charset="-128"/>
              </a:rPr>
              <a:t>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select </a:t>
            </a:r>
            <a:r>
              <a:rPr lang="en-US" altLang="zh-TW" sz="2200" i="1">
                <a:ea typeface="ＭＳ Ｐゴシック" panose="020B0600070205080204" pitchFamily="34" charset="-128"/>
              </a:rPr>
              <a:t>time_slot_id</a:t>
            </a:r>
            <a:br>
              <a:rPr lang="en-US" altLang="zh-TW" sz="2200" i="1">
                <a:ea typeface="ＭＳ Ｐゴシック" panose="020B0600070205080204" pitchFamily="34" charset="-128"/>
              </a:rPr>
            </a:br>
            <a:r>
              <a:rPr lang="en-US" altLang="zh-TW" sz="2200" i="1">
                <a:ea typeface="ＭＳ Ｐゴシック" panose="020B0600070205080204" pitchFamily="34" charset="-128"/>
              </a:rPr>
              <a:t>                </a:t>
            </a:r>
            <a:r>
              <a:rPr lang="en-US" altLang="zh-TW" sz="2200" b="1">
                <a:ea typeface="ＭＳ Ｐゴシック" panose="020B0600070205080204" pitchFamily="34" charset="-128"/>
              </a:rPr>
              <a:t>from </a:t>
            </a:r>
            <a:r>
              <a:rPr lang="en-US" altLang="zh-TW" sz="2200" i="1">
                <a:ea typeface="ＭＳ Ｐゴシック" panose="020B0600070205080204" pitchFamily="34" charset="-128"/>
              </a:rPr>
              <a:t>section</a:t>
            </a:r>
            <a:r>
              <a:rPr lang="en-US" altLang="zh-TW" sz="2200">
                <a:ea typeface="ＭＳ Ｐゴシック" panose="020B0600070205080204" pitchFamily="34" charset="-128"/>
              </a:rPr>
              <a:t>)) </a:t>
            </a:r>
            <a:br>
              <a:rPr lang="en-US" altLang="zh-TW" sz="2200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begin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    rollback</a:t>
            </a:r>
            <a:br>
              <a:rPr lang="en-US" altLang="zh-TW" sz="2200" b="1">
                <a:ea typeface="ＭＳ Ｐゴシック" panose="020B0600070205080204" pitchFamily="34" charset="-128"/>
              </a:rPr>
            </a:br>
            <a:r>
              <a:rPr lang="en-US" altLang="zh-TW" sz="2200" b="1">
                <a:ea typeface="ＭＳ Ｐゴシック" panose="020B0600070205080204" pitchFamily="34" charset="-128"/>
              </a:rPr>
              <a:t>end</a:t>
            </a:r>
            <a:r>
              <a:rPr lang="en-US" altLang="zh-TW" sz="2200"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BEB512A3-BFC0-4F55-843E-50AB1972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2671763"/>
            <a:ext cx="2590800" cy="714375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0485" name="矩形 4">
            <a:extLst>
              <a:ext uri="{FF2B5EF4-FFF2-40B4-BE49-F238E27FC236}">
                <a16:creationId xmlns:a16="http://schemas.microsoft.com/office/drawing/2014/main" id="{4E891E1B-AB99-48F9-ADC3-A0AA3018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3681413"/>
            <a:ext cx="2590800" cy="714375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C6F67474-2A52-422B-80E7-57B005B94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5:  Advanced SQL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1BB3D40-AC98-44B2-8B35-EEADA110C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</a:rPr>
              <a:t>Functions and Procedural Constructs</a:t>
            </a: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ea typeface="ＭＳ Ｐゴシック" panose="020B0600070205080204" pitchFamily="34" charset="-128"/>
              </a:rPr>
              <a:t>Triggers</a:t>
            </a:r>
          </a:p>
          <a:p>
            <a:pPr>
              <a:buFont typeface="Monotype Sorts" charset="2"/>
              <a:buNone/>
            </a:pPr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ea typeface="ＭＳ Ｐゴシック" panose="020B0600070205080204" pitchFamily="34" charset="-128"/>
              </a:rPr>
              <a:t>Accessing SQL From a Programming Language 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Dynamic SQL</a:t>
            </a:r>
          </a:p>
          <a:p>
            <a:pPr lvl="2"/>
            <a:r>
              <a:rPr lang="en-US" altLang="zh-TW" sz="2400">
                <a:ea typeface="ＭＳ Ｐゴシック" panose="020B0600070205080204" pitchFamily="34" charset="-128"/>
              </a:rPr>
              <a:t>JDBC and ODBC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Embedded SQL</a:t>
            </a: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DAA671F-5FC1-484D-97C2-E5E58EDA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1259261B-FF36-471A-9236-385E8049F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Triggering Events and Actions in SQL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D38E4D9-9971-4BC6-860F-168474B3C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357313"/>
            <a:ext cx="8286750" cy="5072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ＭＳ Ｐゴシック" panose="020B0600070205080204" pitchFamily="34" charset="-128"/>
              </a:rPr>
              <a:t>Triggering 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event</a:t>
            </a:r>
            <a:r>
              <a:rPr lang="en-US" altLang="zh-TW" sz="2400">
                <a:ea typeface="ＭＳ Ｐゴシック" panose="020B0600070205080204" pitchFamily="34" charset="-128"/>
              </a:rPr>
              <a:t> can be </a:t>
            </a:r>
            <a:r>
              <a:rPr lang="en-US" altLang="zh-TW" sz="2400" b="1">
                <a:ea typeface="ＭＳ Ｐゴシック" panose="020B0600070205080204" pitchFamily="34" charset="-128"/>
              </a:rPr>
              <a:t>insert</a:t>
            </a:r>
            <a:r>
              <a:rPr lang="en-US" altLang="zh-TW" sz="2400">
                <a:ea typeface="ＭＳ Ｐゴシック" panose="020B0600070205080204" pitchFamily="34" charset="-128"/>
              </a:rPr>
              <a:t>, </a:t>
            </a:r>
            <a:r>
              <a:rPr lang="en-US" altLang="zh-TW" sz="2400" b="1">
                <a:ea typeface="ＭＳ Ｐゴシック" panose="020B0600070205080204" pitchFamily="34" charset="-128"/>
              </a:rPr>
              <a:t>delete</a:t>
            </a:r>
            <a:r>
              <a:rPr lang="en-US" altLang="zh-TW" sz="2400">
                <a:ea typeface="ＭＳ Ｐゴシック" panose="020B0600070205080204" pitchFamily="34" charset="-128"/>
              </a:rPr>
              <a:t> or </a:t>
            </a:r>
            <a:r>
              <a:rPr lang="en-US" altLang="zh-TW" sz="2400" b="1">
                <a:ea typeface="ＭＳ Ｐゴシック" panose="020B0600070205080204" pitchFamily="34" charset="-128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ＭＳ Ｐゴシック" panose="020B0600070205080204" pitchFamily="34" charset="-128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ea typeface="ＭＳ Ｐゴシック" panose="020B0600070205080204" pitchFamily="34" charset="-128"/>
              </a:rPr>
              <a:t>E.g.,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after update of </a:t>
            </a:r>
            <a:r>
              <a:rPr lang="en-US" altLang="zh-TW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i="1">
                <a:ea typeface="ＭＳ Ｐゴシック" panose="020B0600070205080204" pitchFamily="34" charset="-128"/>
              </a:rPr>
              <a:t>takes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on</a:t>
            </a:r>
            <a:r>
              <a:rPr lang="en-US" altLang="zh-TW" sz="2400" i="1">
                <a:ea typeface="ＭＳ Ｐゴシック" panose="020B0600070205080204" pitchFamily="34" charset="-128"/>
              </a:rPr>
              <a:t> grade</a:t>
            </a:r>
          </a:p>
          <a:p>
            <a:pPr lvl="1">
              <a:lnSpc>
                <a:spcPct val="90000"/>
              </a:lnSpc>
            </a:pPr>
            <a:endParaRPr lang="en-US" altLang="zh-TW" sz="2400" i="1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ＭＳ Ｐゴシック" panose="020B0600070205080204" pitchFamily="34" charset="-128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old row as</a:t>
            </a:r>
            <a:r>
              <a:rPr lang="en-US" altLang="zh-TW" sz="2400">
                <a:ea typeface="ＭＳ Ｐゴシック" panose="020B0600070205080204" pitchFamily="34" charset="-128"/>
              </a:rPr>
              <a:t>   </a:t>
            </a:r>
            <a:r>
              <a:rPr lang="en-US" altLang="zh-TW" sz="2400" b="1">
                <a:ea typeface="ＭＳ Ｐゴシック" panose="020B0600070205080204" pitchFamily="34" charset="-128"/>
              </a:rPr>
              <a:t>: </a:t>
            </a:r>
            <a:r>
              <a:rPr lang="en-US" altLang="zh-TW" sz="240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new row as  </a:t>
            </a:r>
            <a:r>
              <a:rPr lang="en-US" altLang="zh-TW" sz="2400" b="1">
                <a:ea typeface="ＭＳ Ｐゴシック" panose="020B0600070205080204" pitchFamily="34" charset="-128"/>
              </a:rPr>
              <a:t>: </a:t>
            </a:r>
            <a:r>
              <a:rPr lang="en-US" altLang="zh-TW" sz="2400">
                <a:ea typeface="ＭＳ Ｐゴシック" panose="020B0600070205080204" pitchFamily="34" charset="-128"/>
              </a:rPr>
              <a:t>for inserts and updates</a:t>
            </a:r>
            <a:endParaRPr lang="en-US" altLang="zh-TW" sz="2400" b="1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4BBA67BA-2BC3-4CD1-B074-B22038FCE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Triggering Events and Actions in SQL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5F58635-0C08-49D0-AD26-F626E011B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85875"/>
            <a:ext cx="7980363" cy="5143500"/>
          </a:xfrm>
        </p:spPr>
        <p:txBody>
          <a:bodyPr/>
          <a:lstStyle/>
          <a:p>
            <a:pPr marL="36000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zh-TW" sz="2400" dirty="0"/>
              <a:t>Triggers can be activated before an event, which can serve as extra constraints.  </a:t>
            </a:r>
          </a:p>
          <a:p>
            <a:pPr marL="760050" lvl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zh-TW" sz="2400" dirty="0"/>
              <a:t>E.g. convert blank grades to null.</a:t>
            </a:r>
          </a:p>
          <a:p>
            <a:pPr marL="360000" indent="-432000">
              <a:spcBef>
                <a:spcPts val="1200"/>
              </a:spcBef>
              <a:buFont typeface="Monotype Sorts" charset="2"/>
              <a:buNone/>
              <a:defRPr/>
            </a:pPr>
            <a:r>
              <a:rPr lang="en-US" altLang="zh-TW" sz="2000" b="1" dirty="0"/>
              <a:t>		</a:t>
            </a:r>
            <a:r>
              <a:rPr lang="en-US" altLang="zh-TW" sz="2200" b="1" dirty="0">
                <a:solidFill>
                  <a:srgbClr val="0000CC"/>
                </a:solidFill>
              </a:rPr>
              <a:t>create trigger </a:t>
            </a:r>
            <a:r>
              <a:rPr lang="en-US" altLang="zh-TW" sz="2200" i="1" dirty="0" err="1"/>
              <a:t>setnull_trigger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before update of </a:t>
            </a:r>
            <a:r>
              <a:rPr lang="en-US" altLang="zh-TW" sz="2200" i="1" dirty="0"/>
              <a:t>takes</a:t>
            </a:r>
            <a:br>
              <a:rPr lang="en-US" altLang="zh-TW" sz="2200" i="1" dirty="0"/>
            </a:br>
            <a:r>
              <a:rPr lang="en-US" altLang="zh-TW" sz="2200" b="1" dirty="0"/>
              <a:t>	</a:t>
            </a:r>
            <a:r>
              <a:rPr lang="en-US" altLang="zh-TW" sz="2200" b="1" dirty="0">
                <a:solidFill>
                  <a:srgbClr val="FF0000"/>
                </a:solidFill>
              </a:rPr>
              <a:t>referencing new row as </a:t>
            </a:r>
            <a:r>
              <a:rPr lang="en-US" altLang="zh-TW" sz="2200" i="1" dirty="0" err="1"/>
              <a:t>nrow</a:t>
            </a:r>
            <a:br>
              <a:rPr lang="en-US" altLang="zh-TW" sz="2200" i="1" dirty="0"/>
            </a:br>
            <a:r>
              <a:rPr lang="en-US" altLang="zh-TW" sz="2200" b="1" dirty="0"/>
              <a:t>	</a:t>
            </a:r>
            <a:r>
              <a:rPr lang="en-US" altLang="zh-TW" sz="2200" b="1" dirty="0">
                <a:solidFill>
                  <a:srgbClr val="FF0000"/>
                </a:solidFill>
              </a:rPr>
              <a:t>for each row</a:t>
            </a:r>
            <a:br>
              <a:rPr lang="en-US" altLang="zh-TW" sz="2200" b="1" dirty="0"/>
            </a:br>
            <a:r>
              <a:rPr lang="en-US" altLang="zh-TW" sz="2200" b="1" dirty="0"/>
              <a:t>	</a:t>
            </a:r>
            <a:r>
              <a:rPr lang="en-US" altLang="zh-TW" sz="2200" b="1" dirty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 altLang="zh-TW" sz="2200" b="1" dirty="0"/>
              <a:t> (</a:t>
            </a:r>
            <a:r>
              <a:rPr lang="en-US" altLang="zh-TW" sz="2200" i="1" dirty="0" err="1"/>
              <a:t>nrow.grade</a:t>
            </a:r>
            <a:r>
              <a:rPr lang="en-US" altLang="zh-TW" sz="2200" dirty="0"/>
              <a:t> = ‘ ‘)</a:t>
            </a:r>
            <a:br>
              <a:rPr lang="en-US" altLang="zh-TW" sz="2200" dirty="0"/>
            </a:br>
            <a:r>
              <a:rPr lang="en-US" altLang="zh-TW" sz="2200" dirty="0"/>
              <a:t>         </a:t>
            </a:r>
            <a:r>
              <a:rPr lang="en-US" altLang="zh-TW" sz="2200" b="1" dirty="0"/>
              <a:t>begin atomic</a:t>
            </a:r>
            <a:br>
              <a:rPr lang="en-US" altLang="zh-TW" sz="2200" i="1" dirty="0"/>
            </a:br>
            <a:r>
              <a:rPr lang="en-US" altLang="zh-TW" sz="2200" b="1" dirty="0"/>
              <a:t>	          set </a:t>
            </a:r>
            <a:r>
              <a:rPr lang="en-US" altLang="zh-TW" sz="2200" i="1" dirty="0" err="1"/>
              <a:t>nrow.grade</a:t>
            </a:r>
            <a:r>
              <a:rPr lang="en-US" altLang="zh-TW" sz="2200" i="1" dirty="0"/>
              <a:t> </a:t>
            </a:r>
            <a:r>
              <a:rPr lang="en-US" altLang="zh-TW" sz="2200" dirty="0"/>
              <a:t>= </a:t>
            </a:r>
            <a:r>
              <a:rPr lang="en-US" altLang="zh-TW" sz="2200" b="1" dirty="0"/>
              <a:t>null;</a:t>
            </a:r>
            <a:br>
              <a:rPr lang="en-US" altLang="zh-TW" sz="2200" b="1" dirty="0"/>
            </a:br>
            <a:r>
              <a:rPr lang="en-US" altLang="zh-TW" sz="2200" b="1" dirty="0"/>
              <a:t>         end;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zh-TW" sz="2200" dirty="0"/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endParaRPr lang="en-US" altLang="zh-TW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99D72A-8C17-4BB5-8226-7B9D90810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anose="020B0600070205080204" pitchFamily="34" charset="-128"/>
              </a:rPr>
              <a:t>Trigger to Maintain credits_earned value</a:t>
            </a:r>
            <a:endParaRPr lang="en-IN" altLang="zh-TW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79D8BDA7-52B8-4893-8854-58269DD54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4812" cy="4903787"/>
          </a:xfrm>
        </p:spPr>
        <p:txBody>
          <a:bodyPr/>
          <a:lstStyle/>
          <a:p>
            <a:pPr>
              <a:defRPr/>
            </a:pPr>
            <a:r>
              <a:rPr lang="en-IN" sz="2000" b="1" dirty="0">
                <a:solidFill>
                  <a:schemeClr val="bg1">
                    <a:lumMod val="50000"/>
                  </a:schemeClr>
                </a:solidFill>
              </a:rPr>
              <a:t>create trigger </a:t>
            </a:r>
            <a:r>
              <a:rPr lang="en-IN" sz="2000" i="1" dirty="0" err="1"/>
              <a:t>credits_earned</a:t>
            </a:r>
            <a:r>
              <a:rPr lang="en-IN" sz="2000" i="1" dirty="0"/>
              <a:t> </a:t>
            </a:r>
            <a:r>
              <a:rPr lang="en-IN" sz="2000" b="1" dirty="0">
                <a:solidFill>
                  <a:srgbClr val="FF0000"/>
                </a:solidFill>
              </a:rPr>
              <a:t>after update of </a:t>
            </a:r>
            <a:r>
              <a:rPr lang="en-IN" sz="2000" i="1" dirty="0"/>
              <a:t>takes </a:t>
            </a:r>
            <a:r>
              <a:rPr lang="en-IN" sz="2000" b="1" dirty="0">
                <a:solidFill>
                  <a:srgbClr val="FF0000"/>
                </a:solidFill>
              </a:rPr>
              <a:t>on</a:t>
            </a:r>
            <a:r>
              <a:rPr lang="en-IN" sz="2000" b="1" dirty="0"/>
              <a:t> </a:t>
            </a:r>
            <a:r>
              <a:rPr lang="en-IN" sz="2000" dirty="0"/>
              <a:t>(</a:t>
            </a:r>
            <a:r>
              <a:rPr lang="en-IN" sz="2000" i="1" dirty="0"/>
              <a:t>grade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b="1" dirty="0">
                <a:solidFill>
                  <a:srgbClr val="FF0000"/>
                </a:solidFill>
              </a:rPr>
              <a:t>referencing new row </a:t>
            </a:r>
            <a:r>
              <a:rPr lang="en-IN" sz="2000" b="1" dirty="0"/>
              <a:t>as </a:t>
            </a:r>
            <a:r>
              <a:rPr lang="en-IN" sz="2000" i="1" dirty="0" err="1"/>
              <a:t>nrow</a:t>
            </a:r>
            <a:br>
              <a:rPr lang="en-IN" sz="2000" i="1" dirty="0"/>
            </a:br>
            <a:r>
              <a:rPr lang="en-IN" sz="2000" b="1" dirty="0">
                <a:solidFill>
                  <a:srgbClr val="FF0000"/>
                </a:solidFill>
              </a:rPr>
              <a:t>referencing old row </a:t>
            </a:r>
            <a:r>
              <a:rPr lang="en-IN" sz="2000" b="1" dirty="0"/>
              <a:t>as </a:t>
            </a:r>
            <a:r>
              <a:rPr lang="en-IN" sz="2000" i="1" dirty="0" err="1"/>
              <a:t>orow</a:t>
            </a:r>
            <a:br>
              <a:rPr lang="en-IN" sz="2000" i="1" dirty="0"/>
            </a:br>
            <a:r>
              <a:rPr lang="en-IN" sz="2000" b="1" dirty="0">
                <a:solidFill>
                  <a:srgbClr val="FF0000"/>
                </a:solidFill>
              </a:rPr>
              <a:t>for each row</a:t>
            </a:r>
            <a:br>
              <a:rPr lang="en-IN" sz="2000" b="1" dirty="0"/>
            </a:br>
            <a:r>
              <a:rPr lang="en-IN" sz="2000" b="1" dirty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IN" sz="2000" b="1" dirty="0"/>
              <a:t> </a:t>
            </a:r>
            <a:r>
              <a:rPr lang="en-IN" sz="2000" i="1" dirty="0" err="1"/>
              <a:t>nrow.grade</a:t>
            </a:r>
            <a:r>
              <a:rPr lang="en-IN" sz="2000" i="1" dirty="0"/>
              <a:t> </a:t>
            </a:r>
            <a:r>
              <a:rPr lang="en-IN" sz="2000" dirty="0"/>
              <a:t>&lt;&gt; ’F’ </a:t>
            </a:r>
            <a:r>
              <a:rPr lang="en-IN" sz="2000" b="1" dirty="0"/>
              <a:t>and </a:t>
            </a:r>
            <a:r>
              <a:rPr lang="en-IN" sz="2000" i="1" dirty="0" err="1"/>
              <a:t>nrow.grade</a:t>
            </a:r>
            <a:r>
              <a:rPr lang="en-IN" sz="2000" i="1" dirty="0"/>
              <a:t> </a:t>
            </a:r>
            <a:r>
              <a:rPr lang="en-IN" sz="2000" b="1" dirty="0"/>
              <a:t>is not null</a:t>
            </a:r>
            <a:br>
              <a:rPr lang="en-IN" sz="2000" b="1" dirty="0"/>
            </a:br>
            <a:r>
              <a:rPr lang="en-IN" sz="2000" b="1" dirty="0"/>
              <a:t>    and </a:t>
            </a:r>
            <a:r>
              <a:rPr lang="en-IN" sz="2000" dirty="0"/>
              <a:t>(</a:t>
            </a:r>
            <a:r>
              <a:rPr lang="en-IN" sz="2000" i="1" dirty="0" err="1"/>
              <a:t>orow.grade</a:t>
            </a:r>
            <a:r>
              <a:rPr lang="en-IN" sz="2000" i="1" dirty="0"/>
              <a:t> </a:t>
            </a:r>
            <a:r>
              <a:rPr lang="en-IN" sz="2000" dirty="0"/>
              <a:t>= ’F’ </a:t>
            </a:r>
            <a:r>
              <a:rPr lang="en-IN" sz="2000" b="1" dirty="0"/>
              <a:t>or </a:t>
            </a:r>
            <a:r>
              <a:rPr lang="en-IN" sz="2000" i="1" dirty="0" err="1"/>
              <a:t>orow.grade</a:t>
            </a:r>
            <a:r>
              <a:rPr lang="en-IN" sz="2000" i="1" dirty="0"/>
              <a:t> </a:t>
            </a:r>
            <a:r>
              <a:rPr lang="en-IN" sz="2000" b="1" dirty="0"/>
              <a:t>is null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b="1" dirty="0"/>
              <a:t>begin atomic</a:t>
            </a:r>
            <a:br>
              <a:rPr lang="en-IN" sz="2000" b="1" dirty="0"/>
            </a:br>
            <a:r>
              <a:rPr lang="en-IN" sz="2000" b="1" dirty="0"/>
              <a:t>     update </a:t>
            </a:r>
            <a:r>
              <a:rPr lang="en-IN" sz="2000" i="1" dirty="0"/>
              <a:t>student</a:t>
            </a:r>
            <a:br>
              <a:rPr lang="en-IN" sz="2000" i="1" dirty="0"/>
            </a:br>
            <a:r>
              <a:rPr lang="en-IN" sz="2000" i="1" dirty="0"/>
              <a:t>     </a:t>
            </a:r>
            <a:r>
              <a:rPr lang="en-IN" sz="2000" b="1" dirty="0"/>
              <a:t>set </a:t>
            </a:r>
            <a:r>
              <a:rPr lang="en-IN" sz="2000" i="1" dirty="0" err="1"/>
              <a:t>tot_cred</a:t>
            </a:r>
            <a:r>
              <a:rPr lang="en-IN" sz="2000" dirty="0"/>
              <a:t>= </a:t>
            </a:r>
            <a:r>
              <a:rPr lang="en-IN" sz="2000" i="1" dirty="0" err="1"/>
              <a:t>tot_cred</a:t>
            </a:r>
            <a:r>
              <a:rPr lang="en-IN" sz="2000" i="1" dirty="0"/>
              <a:t> </a:t>
            </a:r>
            <a:r>
              <a:rPr lang="en-IN" sz="2000" dirty="0"/>
              <a:t>+ </a:t>
            </a:r>
            <a:br>
              <a:rPr lang="en-IN" sz="2000" dirty="0"/>
            </a:br>
            <a:r>
              <a:rPr lang="en-IN" sz="2000" dirty="0"/>
              <a:t>           (</a:t>
            </a:r>
            <a:r>
              <a:rPr lang="en-IN" sz="2000" b="1" dirty="0"/>
              <a:t>select </a:t>
            </a:r>
            <a:r>
              <a:rPr lang="en-IN" sz="2000" i="1" dirty="0"/>
              <a:t>credits</a:t>
            </a:r>
            <a:br>
              <a:rPr lang="en-IN" sz="2000" i="1" dirty="0"/>
            </a:br>
            <a:r>
              <a:rPr lang="en-IN" sz="2000" i="1" dirty="0"/>
              <a:t>            </a:t>
            </a:r>
            <a:r>
              <a:rPr lang="en-IN" sz="2000" b="1" dirty="0"/>
              <a:t>from </a:t>
            </a:r>
            <a:r>
              <a:rPr lang="en-IN" sz="2000" i="1" dirty="0"/>
              <a:t>course</a:t>
            </a:r>
            <a:br>
              <a:rPr lang="en-IN" sz="2000" i="1" dirty="0"/>
            </a:br>
            <a:r>
              <a:rPr lang="en-IN" sz="2000" i="1" dirty="0"/>
              <a:t>            </a:t>
            </a:r>
            <a:r>
              <a:rPr lang="en-IN" sz="2000" b="1" dirty="0"/>
              <a:t>where </a:t>
            </a:r>
            <a:r>
              <a:rPr lang="en-IN" sz="2000" i="1" dirty="0" err="1"/>
              <a:t>course</a:t>
            </a:r>
            <a:r>
              <a:rPr lang="en-IN" sz="2000" dirty="0" err="1"/>
              <a:t>.</a:t>
            </a:r>
            <a:r>
              <a:rPr lang="en-IN" sz="2000" i="1" dirty="0" err="1"/>
              <a:t>course_id</a:t>
            </a:r>
            <a:r>
              <a:rPr lang="en-IN" sz="2000" dirty="0"/>
              <a:t>= </a:t>
            </a:r>
            <a:r>
              <a:rPr lang="en-IN" sz="2000" i="1" dirty="0" err="1"/>
              <a:t>nrow.course_id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     </a:t>
            </a:r>
            <a:r>
              <a:rPr lang="en-IN" sz="2000" b="1" dirty="0"/>
              <a:t>where </a:t>
            </a:r>
            <a:r>
              <a:rPr lang="en-IN" sz="2000" i="1" dirty="0"/>
              <a:t>student.id </a:t>
            </a:r>
            <a:r>
              <a:rPr lang="en-IN" sz="2000" dirty="0"/>
              <a:t>= </a:t>
            </a:r>
            <a:r>
              <a:rPr lang="en-IN" sz="2000" i="1" dirty="0"/>
              <a:t>nrow.id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b="1" dirty="0"/>
              <a:t>end</a:t>
            </a:r>
            <a:r>
              <a:rPr lang="en-IN" sz="2000" dirty="0"/>
              <a:t>;</a:t>
            </a:r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2EA9FCDE-E564-435E-A6C9-E411DF42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254375"/>
            <a:ext cx="5508625" cy="1911350"/>
          </a:xfrm>
          <a:prstGeom prst="rect">
            <a:avLst/>
          </a:prstGeom>
          <a:solidFill>
            <a:srgbClr val="0070C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3557" name="矩形 4">
            <a:extLst>
              <a:ext uri="{FF2B5EF4-FFF2-40B4-BE49-F238E27FC236}">
                <a16:creationId xmlns:a16="http://schemas.microsoft.com/office/drawing/2014/main" id="{A0791F94-9E92-4E51-9007-CB5E8F5D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336800"/>
            <a:ext cx="5903912" cy="727075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A6A08732-DB00-4AFE-8B87-77513DD4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Statement Level Triggers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C87BFC6-C24A-44C9-A13A-A623EAEE0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193800"/>
            <a:ext cx="7900987" cy="4903788"/>
          </a:xfrm>
        </p:spPr>
        <p:txBody>
          <a:bodyPr/>
          <a:lstStyle/>
          <a:p>
            <a:r>
              <a:rPr lang="en-US" altLang="zh-TW" sz="2200">
                <a:ea typeface="ＭＳ Ｐゴシック" panose="020B0600070205080204" pitchFamily="34" charset="-128"/>
              </a:rPr>
              <a:t>A single action can be executed for all rows affected by a transaction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Use    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for each statement      </a:t>
            </a:r>
            <a:r>
              <a:rPr lang="en-US" altLang="zh-TW" sz="2400">
                <a:ea typeface="ＭＳ Ｐゴシック" panose="020B0600070205080204" pitchFamily="34" charset="-128"/>
              </a:rPr>
              <a:t>instead of   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Use    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old table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zh-TW" sz="2400">
                <a:ea typeface="ＭＳ Ｐゴシック" panose="020B0600070205080204" pitchFamily="34" charset="-128"/>
              </a:rPr>
              <a:t>or  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referencing new table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zh-TW" sz="2400">
                <a:ea typeface="ＭＳ Ｐゴシック" panose="020B0600070205080204" pitchFamily="34" charset="-128"/>
              </a:rPr>
              <a:t>to refer to temporary tables containing the affected rows</a:t>
            </a:r>
          </a:p>
          <a:p>
            <a:pPr lvl="1"/>
            <a:endParaRPr lang="en-US" altLang="zh-TW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sz="220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C82A7-C64A-4D02-B0DF-AD7346EE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in MySQL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BD2A0-056B-4AB4-8F8A-F499F2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CREATE</a:t>
            </a:r>
            <a:r>
              <a:rPr lang="en-US" altLang="zh-TW" dirty="0"/>
              <a:t> </a:t>
            </a:r>
            <a:r>
              <a:rPr lang="en-US" altLang="zh-TW" b="1" dirty="0"/>
              <a:t>TRIGGER</a:t>
            </a:r>
            <a:r>
              <a:rPr lang="en-US" altLang="zh-TW" dirty="0"/>
              <a:t> </a:t>
            </a:r>
            <a:r>
              <a:rPr lang="en-US" altLang="zh-TW" dirty="0" err="1"/>
              <a:t>trigger_name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{</a:t>
            </a:r>
            <a:r>
              <a:rPr lang="en-US" altLang="zh-TW" b="1" dirty="0"/>
              <a:t>BEFORE</a:t>
            </a:r>
            <a:r>
              <a:rPr lang="en-US" altLang="zh-TW" dirty="0"/>
              <a:t> | </a:t>
            </a:r>
            <a:r>
              <a:rPr lang="en-US" altLang="zh-TW" b="1" dirty="0"/>
              <a:t>AFTER</a:t>
            </a:r>
            <a:r>
              <a:rPr lang="en-US" altLang="zh-TW" dirty="0"/>
              <a:t>} {</a:t>
            </a:r>
            <a:r>
              <a:rPr lang="en-US" altLang="zh-TW" b="1" dirty="0"/>
              <a:t>INSERT</a:t>
            </a:r>
            <a:r>
              <a:rPr lang="en-US" altLang="zh-TW" dirty="0"/>
              <a:t> | </a:t>
            </a:r>
            <a:r>
              <a:rPr lang="en-US" altLang="zh-TW" b="1" dirty="0"/>
              <a:t>UPDATE</a:t>
            </a:r>
            <a:r>
              <a:rPr lang="en-US" altLang="zh-TW" dirty="0"/>
              <a:t>| </a:t>
            </a:r>
            <a:r>
              <a:rPr lang="en-US" altLang="zh-TW" b="1" dirty="0"/>
              <a:t>DELETE</a:t>
            </a:r>
            <a:r>
              <a:rPr lang="en-US" altLang="zh-TW" dirty="0"/>
              <a:t> } </a:t>
            </a:r>
          </a:p>
          <a:p>
            <a:pPr marL="0" indent="0">
              <a:buNone/>
            </a:pPr>
            <a:r>
              <a:rPr lang="en-US" altLang="zh-TW" b="1" dirty="0"/>
              <a:t>     ON</a:t>
            </a:r>
            <a:r>
              <a:rPr lang="en-US" altLang="zh-TW" dirty="0"/>
              <a:t> </a:t>
            </a:r>
            <a:r>
              <a:rPr lang="en-US" altLang="zh-TW" dirty="0" err="1"/>
              <a:t>table_name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b="1" dirty="0"/>
              <a:t>      FOR</a:t>
            </a:r>
            <a:r>
              <a:rPr lang="en-US" altLang="zh-TW" dirty="0"/>
              <a:t> </a:t>
            </a:r>
            <a:r>
              <a:rPr lang="en-US" altLang="zh-TW" b="1" dirty="0"/>
              <a:t>EACH</a:t>
            </a:r>
            <a:r>
              <a:rPr lang="en-US" altLang="zh-TW" dirty="0"/>
              <a:t> </a:t>
            </a:r>
            <a:r>
              <a:rPr lang="en-US" altLang="zh-TW" b="1" dirty="0"/>
              <a:t>ROW</a:t>
            </a:r>
            <a:r>
              <a:rPr lang="en-US" altLang="zh-TW" dirty="0"/>
              <a:t> </a:t>
            </a:r>
            <a:r>
              <a:rPr lang="en-US" altLang="zh-TW" dirty="0" err="1"/>
              <a:t>trigger_body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26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A4B1-2451-461E-B97C-B31BF61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Example in 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38CF5F-A569-406B-9BE8-D6FD71F9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3" y="1689471"/>
            <a:ext cx="2238095" cy="2733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725C5F-81BF-4DD2-8DF5-5E7E5495B6D7}"/>
              </a:ext>
            </a:extLst>
          </p:cNvPr>
          <p:cNvSpPr/>
          <p:nvPr/>
        </p:nvSpPr>
        <p:spPr>
          <a:xfrm>
            <a:off x="3333564" y="2023909"/>
            <a:ext cx="54054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TRIGGER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before_employee_update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BEFORE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employees 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EACH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employees_audit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action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b="0" i="0" dirty="0"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'update’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employeeNumber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OLD.employeeNumber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lastname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OLD.lastname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TW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changedat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NOW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();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DFAA2-E75F-4840-8EAD-F69D2D04CBBD}"/>
              </a:ext>
            </a:extLst>
          </p:cNvPr>
          <p:cNvSpPr/>
          <p:nvPr/>
        </p:nvSpPr>
        <p:spPr>
          <a:xfrm>
            <a:off x="4065973" y="5234280"/>
            <a:ext cx="4847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https://www.mysqltutorial.org/create-the-first-trigger-in-mysql.aspx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811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CFBBA-2A8D-407A-A54F-673A9DD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66E0A-D82F-4741-B11D-F908BFEC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p.22</a:t>
            </a:r>
          </a:p>
          <a:p>
            <a:r>
              <a:rPr lang="en-US" altLang="zh-TW"/>
              <a:t>p.22 trigger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E3033DF2-1FC5-43A8-9DE5-1C43972692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anose="020B0600070205080204" pitchFamily="34" charset="-128"/>
              </a:rPr>
              <a:t>Procedural Constructs in SQL</a:t>
            </a:r>
            <a:endParaRPr lang="en-IN" altLang="zh-TW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6762938F-B23E-429A-B0EC-F6B65FC24B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ABB69869-0742-4D91-94A0-5C0D814F8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419100"/>
            <a:ext cx="8077200" cy="1057275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Procedural Extensions and Stored Procedures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7B59938-03B7-4F8E-BB50-1D277AEBDB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21625" cy="4679950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</a:rPr>
              <a:t>SQL provides a </a:t>
            </a:r>
            <a:r>
              <a:rPr lang="en-US" altLang="zh-TW" sz="2400" b="1">
                <a:solidFill>
                  <a:srgbClr val="0000CC"/>
                </a:solidFill>
                <a:ea typeface="ＭＳ Ｐゴシック" panose="020B0600070205080204" pitchFamily="34" charset="-128"/>
              </a:rPr>
              <a:t>module</a:t>
            </a:r>
            <a:r>
              <a:rPr lang="en-US" altLang="zh-TW" sz="2400">
                <a:ea typeface="ＭＳ Ｐゴシック" panose="020B0600070205080204" pitchFamily="34" charset="-128"/>
              </a:rPr>
              <a:t> language 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Permits definition of procedures in SQL, with if-then-else statements, for and while loops, etc.</a:t>
            </a:r>
          </a:p>
          <a:p>
            <a:pPr lvl="1"/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solidFill>
                  <a:srgbClr val="0000CC"/>
                </a:solidFill>
                <a:ea typeface="ＭＳ Ｐゴシック" panose="020B0600070205080204" pitchFamily="34" charset="-128"/>
              </a:rPr>
              <a:t>Stored Procedures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Can store procedures in the database 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then execute them using the </a:t>
            </a:r>
            <a:r>
              <a:rPr lang="en-US" altLang="zh-TW" sz="2400" b="1">
                <a:solidFill>
                  <a:srgbClr val="FF0000"/>
                </a:solidFill>
                <a:ea typeface="ＭＳ Ｐゴシック" panose="020B0600070205080204" pitchFamily="34" charset="-128"/>
              </a:rPr>
              <a:t>call</a:t>
            </a:r>
            <a:r>
              <a:rPr lang="en-US" altLang="zh-TW" sz="2400">
                <a:ea typeface="ＭＳ Ｐゴシック" panose="020B0600070205080204" pitchFamily="34" charset="-128"/>
              </a:rPr>
              <a:t> statement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permit external applications to operate on the database without knowing about internal details</a:t>
            </a:r>
          </a:p>
          <a:p>
            <a:pPr lvl="1"/>
            <a:endParaRPr lang="en-US" altLang="zh-TW" sz="2000">
              <a:ea typeface="ＭＳ Ｐゴシック" panose="020B0600070205080204" pitchFamily="34" charset="-128"/>
            </a:endParaRP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A5085853-090C-43FE-85F0-2DED250F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6BA8313-D3D0-408B-A14E-EBB614BE4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TW" sz="2000" dirty="0">
                <a:ea typeface="ＭＳ Ｐゴシック" panose="020B0600070205080204" pitchFamily="34" charset="-128"/>
              </a:rPr>
              <a:t>Define a function that, given </a:t>
            </a:r>
            <a:r>
              <a:rPr lang="en-US" altLang="zh-TW" sz="2000" dirty="0">
                <a:solidFill>
                  <a:srgbClr val="92D050"/>
                </a:solidFill>
                <a:ea typeface="ＭＳ Ｐゴシック" panose="020B0600070205080204" pitchFamily="34" charset="-128"/>
              </a:rPr>
              <a:t>the name of a department</a:t>
            </a:r>
            <a:r>
              <a:rPr lang="en-US" altLang="zh-TW" sz="2000" dirty="0">
                <a:ea typeface="ＭＳ Ｐゴシック" panose="020B0600070205080204" pitchFamily="34" charset="-128"/>
              </a:rPr>
              <a:t>, returns the count of the </a:t>
            </a:r>
            <a:r>
              <a:rPr lang="en-US" altLang="zh-TW" sz="20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number of instructors </a:t>
            </a:r>
            <a:r>
              <a:rPr lang="en-US" altLang="zh-TW" sz="2000" dirty="0">
                <a:ea typeface="ＭＳ Ｐゴシック" panose="020B0600070205080204" pitchFamily="34" charset="-128"/>
              </a:rPr>
              <a:t>in that department.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endParaRPr lang="en-US" altLang="zh-TW" sz="20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TW" sz="2000" b="1" dirty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create function 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dept_count</a:t>
            </a:r>
            <a:r>
              <a:rPr lang="en-US" altLang="zh-TW" sz="2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 err="1">
                <a:solidFill>
                  <a:srgbClr val="92D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>
                <a:solidFill>
                  <a:srgbClr val="92D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solidFill>
                  <a:srgbClr val="92D050"/>
                </a:solidFill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>
                <a:solidFill>
                  <a:srgbClr val="92D050"/>
                </a:solidFill>
                <a:ea typeface="ＭＳ Ｐゴシック" panose="020B0600070205080204" pitchFamily="34" charset="-128"/>
              </a:rPr>
              <a:t>(20)</a:t>
            </a:r>
            <a:r>
              <a:rPr lang="en-US" altLang="zh-TW" sz="2000" dirty="0">
                <a:ea typeface="ＭＳ Ｐゴシック" panose="020B0600070205080204" pitchFamily="34" charset="-128"/>
              </a:rPr>
              <a:t>)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r>
              <a:rPr lang="en-US" altLang="zh-TW" sz="2000" b="1" dirty="0">
                <a:ea typeface="ＭＳ Ｐゴシック" panose="020B0600070205080204" pitchFamily="34" charset="-128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returns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integer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r>
              <a:rPr lang="en-US" altLang="zh-TW" sz="2000" b="1" dirty="0">
                <a:ea typeface="ＭＳ Ｐゴシック" panose="020B0600070205080204" pitchFamily="34" charset="-128"/>
              </a:rPr>
              <a:t>      begin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r>
              <a:rPr lang="en-US" altLang="zh-TW" sz="2000" b="1" dirty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declare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d_count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integer;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r>
              <a:rPr lang="en-US" altLang="zh-TW" sz="2000" b="1" dirty="0">
                <a:ea typeface="ＭＳ Ｐゴシック" panose="020B0600070205080204" pitchFamily="34" charset="-128"/>
              </a:rPr>
              <a:t>           select count 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* </a:t>
            </a:r>
            <a:r>
              <a:rPr lang="en-US" altLang="zh-TW" sz="2000" dirty="0">
                <a:ea typeface="ＭＳ Ｐゴシック" panose="020B0600070205080204" pitchFamily="34" charset="-128"/>
              </a:rPr>
              <a:t>)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into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d_count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instructor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instructor.dept_name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=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dept_name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return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d_count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;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   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end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B3E234-BF6A-4166-994C-169F7BC64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502025"/>
            <a:ext cx="5264150" cy="1014413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A7811E56-1D63-4AB1-AB2C-E3CC6FEA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79B4807-5E7C-4770-BA21-8BD7D7220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TW" sz="2000" dirty="0">
                <a:ea typeface="ＭＳ Ｐゴシック" panose="020B0600070205080204" pitchFamily="34" charset="-128"/>
              </a:rPr>
              <a:t>Find the </a:t>
            </a:r>
            <a:r>
              <a:rPr lang="en-US" altLang="zh-TW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department name </a:t>
            </a:r>
            <a:r>
              <a:rPr lang="en-US" altLang="zh-TW" sz="2000" dirty="0">
                <a:ea typeface="ＭＳ Ｐゴシック" panose="020B0600070205080204" pitchFamily="34" charset="-128"/>
              </a:rPr>
              <a:t>and budget of all departments with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more than 1 instructor</a:t>
            </a:r>
            <a:r>
              <a:rPr lang="en-US" altLang="zh-TW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endParaRPr lang="en-US" altLang="zh-TW" sz="20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TW" sz="2000" dirty="0">
                <a:ea typeface="ＭＳ Ｐゴシック" panose="020B0600070205080204" pitchFamily="34" charset="-128"/>
              </a:rPr>
              <a:t>		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select 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, budget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from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department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dept_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count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 &gt; 1</a:t>
            </a:r>
            <a:endParaRPr lang="en-US" altLang="zh-TW" sz="2000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92CD5C12-9694-4428-AC6A-C68E11C02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Table Functions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1FC49E-9D9C-4BCF-A50D-524CF45B9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857250"/>
            <a:ext cx="7794625" cy="5508625"/>
          </a:xfrm>
        </p:spPr>
        <p:txBody>
          <a:bodyPr/>
          <a:lstStyle/>
          <a:p>
            <a:r>
              <a:rPr lang="en-US" altLang="zh-TW" sz="2000" dirty="0">
                <a:ea typeface="ＭＳ Ｐゴシック" panose="020B0600070205080204" pitchFamily="34" charset="-128"/>
              </a:rPr>
              <a:t>SQL:2003 added functions that return a relation as a result</a:t>
            </a:r>
          </a:p>
          <a:p>
            <a:r>
              <a:rPr lang="en-US" altLang="zh-TW" sz="2000" dirty="0">
                <a:ea typeface="ＭＳ Ｐゴシック" panose="020B0600070205080204" pitchFamily="34" charset="-128"/>
              </a:rPr>
              <a:t>Example: Return all accounts owned by a given customer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create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function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instructors_of</a:t>
            </a:r>
            <a:r>
              <a:rPr lang="en-US" altLang="zh-TW" sz="2000" dirty="0">
                <a:ea typeface="ＭＳ Ｐゴシック" panose="020B0600070205080204" pitchFamily="34" charset="-128"/>
              </a:rPr>
              <a:t> (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char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>
                <a:ea typeface="ＭＳ Ｐゴシック" panose="020B0600070205080204" pitchFamily="34" charset="-128"/>
              </a:rPr>
              <a:t>20))</a:t>
            </a:r>
            <a:endParaRPr lang="en-US" altLang="zh-TW" sz="20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000" dirty="0">
                <a:ea typeface="ＭＳ Ｐゴシック" panose="020B0600070205080204" pitchFamily="34" charset="-128"/>
              </a:rPr>
              <a:t>		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returns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table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( 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ID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>
                <a:ea typeface="ＭＳ Ｐゴシック" panose="020B0600070205080204" pitchFamily="34" charset="-128"/>
              </a:rPr>
              <a:t>(5),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		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>
                <a:ea typeface="ＭＳ Ｐゴシック" panose="020B0600070205080204" pitchFamily="34" charset="-128"/>
              </a:rPr>
              <a:t>(20),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                                 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>
                <a:ea typeface="ＭＳ Ｐゴシック" panose="020B0600070205080204" pitchFamily="34" charset="-128"/>
              </a:rPr>
              <a:t>(20),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		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salary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numeric</a:t>
            </a:r>
            <a:r>
              <a:rPr lang="en-US" altLang="zh-TW" sz="2000" dirty="0">
                <a:ea typeface="ＭＳ Ｐゴシック" panose="020B0600070205080204" pitchFamily="34" charset="-128"/>
              </a:rPr>
              <a:t>(8,2))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return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(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select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ID, name,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, salary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from</a:t>
            </a:r>
            <a:r>
              <a:rPr lang="en-US" altLang="zh-TW" sz="2000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instructor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where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instructor.dept_name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= 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instructors_of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.dept_name</a:t>
            </a:r>
            <a:r>
              <a:rPr lang="en-US" altLang="zh-TW" sz="20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zh-TW" sz="2000" dirty="0">
                <a:ea typeface="ＭＳ Ｐゴシック" panose="020B0600070205080204" pitchFamily="34" charset="-128"/>
              </a:rPr>
              <a:t>Usage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ea typeface="ＭＳ Ｐゴシック" panose="020B0600070205080204" pitchFamily="34" charset="-128"/>
              </a:rPr>
              <a:t>		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select *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r>
              <a:rPr lang="en-US" altLang="zh-TW" sz="2000" b="1" dirty="0">
                <a:ea typeface="ＭＳ Ｐゴシック" panose="020B0600070205080204" pitchFamily="34" charset="-128"/>
              </a:rPr>
              <a:t>	from table 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instructors_of</a:t>
            </a:r>
            <a:r>
              <a:rPr lang="en-US" altLang="zh-TW" sz="2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(‘Music’))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5FB638-2455-48FC-B4F5-32D284BA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765550"/>
            <a:ext cx="6713537" cy="1014413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4751892A-338B-4DEA-B83C-100EEF0EE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 Procedures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A020DAE-050C-46CB-AED7-7C10CB18E6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906463"/>
            <a:ext cx="8054975" cy="5281612"/>
          </a:xfrm>
        </p:spPr>
        <p:txBody>
          <a:bodyPr/>
          <a:lstStyle/>
          <a:p>
            <a:r>
              <a:rPr lang="en-US" altLang="zh-TW" sz="2000" dirty="0">
                <a:ea typeface="ＭＳ Ｐゴシック" panose="020B0600070205080204" pitchFamily="34" charset="-128"/>
              </a:rPr>
              <a:t>The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dept_count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zh-TW" sz="2000" b="1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create procedure 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dept_count_proc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varchar</a:t>
            </a:r>
            <a:r>
              <a:rPr lang="en-US" altLang="zh-TW" sz="2000" dirty="0">
                <a:ea typeface="ＭＳ Ｐゴシック" panose="020B0600070205080204" pitchFamily="34" charset="-128"/>
              </a:rPr>
              <a:t>(20), </a:t>
            </a:r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                                                            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out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err="1">
                <a:solidFill>
                  <a:srgbClr val="FFC000"/>
                </a:solidFill>
                <a:ea typeface="ＭＳ Ｐゴシック" panose="020B0600070205080204" pitchFamily="34" charset="-128"/>
              </a:rPr>
              <a:t>d_count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TW" sz="2000" b="1" dirty="0" err="1">
                <a:ea typeface="ＭＳ Ｐゴシック" panose="020B0600070205080204" pitchFamily="34" charset="-128"/>
              </a:rPr>
              <a:t>int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)</a:t>
            </a:r>
            <a:br>
              <a:rPr lang="en-US" altLang="zh-TW" sz="2000" b="1" dirty="0">
                <a:ea typeface="ＭＳ Ｐゴシック" panose="020B0600070205080204" pitchFamily="34" charset="-128"/>
              </a:rPr>
            </a:br>
            <a:endParaRPr lang="en-US" altLang="zh-TW" sz="2000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000" b="1" dirty="0">
                <a:ea typeface="ＭＳ Ｐゴシック" panose="020B0600070205080204" pitchFamily="34" charset="-128"/>
              </a:rPr>
              <a:t>     begin</a:t>
            </a:r>
          </a:p>
          <a:p>
            <a:pPr>
              <a:buNone/>
            </a:pPr>
            <a:r>
              <a:rPr lang="en-US" altLang="zh-TW" sz="2000" b="1" dirty="0">
                <a:ea typeface="ＭＳ Ｐゴシック" panose="020B0600070205080204" pitchFamily="34" charset="-128"/>
              </a:rPr>
              <a:t>	  select count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*</a:t>
            </a:r>
            <a:r>
              <a:rPr lang="en-US" altLang="zh-TW" sz="2000" dirty="0">
                <a:ea typeface="ＭＳ Ｐゴシック" panose="020B0600070205080204" pitchFamily="34" charset="-128"/>
              </a:rPr>
              <a:t>)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into </a:t>
            </a:r>
            <a:r>
              <a:rPr lang="en-US" altLang="zh-TW" sz="2000" i="1" dirty="0" err="1">
                <a:solidFill>
                  <a:srgbClr val="FFC000"/>
                </a:solidFill>
                <a:ea typeface="ＭＳ Ｐゴシック" panose="020B0600070205080204" pitchFamily="34" charset="-128"/>
              </a:rPr>
              <a:t>d_count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from 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instructor</a:t>
            </a:r>
            <a:br>
              <a:rPr lang="en-US" altLang="zh-TW" sz="2000" i="1" dirty="0">
                <a:ea typeface="ＭＳ Ｐゴシック" panose="020B0600070205080204" pitchFamily="34" charset="-128"/>
              </a:rPr>
            </a:br>
            <a:r>
              <a:rPr lang="en-US" altLang="zh-TW" sz="2000" i="1" dirty="0">
                <a:ea typeface="ＭＳ Ｐゴシック" panose="020B0600070205080204" pitchFamily="34" charset="-128"/>
              </a:rPr>
              <a:t>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where 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instructor.dept_name</a:t>
            </a:r>
            <a:r>
              <a:rPr lang="en-US" altLang="zh-TW" sz="2000" i="1" dirty="0">
                <a:ea typeface="ＭＳ Ｐゴシック" panose="020B0600070205080204" pitchFamily="34" charset="-128"/>
              </a:rPr>
              <a:t> = </a:t>
            </a:r>
            <a:r>
              <a:rPr lang="en-US" altLang="zh-TW" sz="2000" i="1" dirty="0" err="1">
                <a:solidFill>
                  <a:srgbClr val="00B050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 ;</a:t>
            </a:r>
            <a:endParaRPr lang="en-US" altLang="zh-TW" sz="2000" i="1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000" i="1" dirty="0">
                <a:ea typeface="ＭＳ Ｐゴシック" panose="020B0600070205080204" pitchFamily="34" charset="-128"/>
              </a:rPr>
              <a:t>    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end;</a:t>
            </a:r>
          </a:p>
          <a:p>
            <a:pPr>
              <a:buFont typeface="Monotype Sorts" charset="2"/>
              <a:buNone/>
            </a:pPr>
            <a:endParaRPr lang="en-US" altLang="zh-TW" sz="2000" b="1" dirty="0">
              <a:ea typeface="ＭＳ Ｐゴシック" panose="020B0600070205080204" pitchFamily="34" charset="-128"/>
            </a:endParaRPr>
          </a:p>
          <a:p>
            <a:r>
              <a:rPr lang="en-US" altLang="zh-TW" sz="2000" dirty="0">
                <a:ea typeface="ＭＳ Ｐゴシック" panose="020B0600070205080204" pitchFamily="34" charset="-128"/>
              </a:rPr>
              <a:t>Procedures can be invoked either from an SQL procedure or from embedded SQL, using the </a:t>
            </a:r>
            <a:r>
              <a:rPr lang="en-US" altLang="zh-TW" sz="2000" b="1" dirty="0">
                <a:ea typeface="ＭＳ Ｐゴシック" panose="020B0600070205080204" pitchFamily="34" charset="-128"/>
              </a:rPr>
              <a:t>call</a:t>
            </a:r>
            <a:r>
              <a:rPr lang="en-US" altLang="zh-TW" sz="2000" dirty="0">
                <a:ea typeface="ＭＳ Ｐゴシック" panose="020B0600070205080204" pitchFamily="34" charset="-128"/>
              </a:rPr>
              <a:t> statement.</a:t>
            </a:r>
          </a:p>
          <a:p>
            <a:br>
              <a:rPr lang="en-US" altLang="zh-TW" sz="2000" dirty="0">
                <a:ea typeface="ＭＳ Ｐゴシック" panose="020B0600070205080204" pitchFamily="34" charset="-128"/>
              </a:rPr>
            </a:br>
            <a:r>
              <a:rPr lang="en-US" altLang="zh-TW" sz="2000" dirty="0">
                <a:ea typeface="ＭＳ Ｐゴシック" panose="020B0600070205080204" pitchFamily="34" charset="-128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call </a:t>
            </a:r>
            <a:r>
              <a:rPr lang="en-US" altLang="zh-TW" sz="2000" i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dept_count_proc</a:t>
            </a:r>
            <a:r>
              <a:rPr lang="en-US" altLang="zh-TW" sz="2000" dirty="0">
                <a:ea typeface="ＭＳ Ｐゴシック" panose="020B0600070205080204" pitchFamily="34" charset="-128"/>
              </a:rPr>
              <a:t>( ‘Physics’, @</a:t>
            </a:r>
            <a:r>
              <a:rPr lang="en-US" altLang="zh-TW" sz="2000" i="1" dirty="0" err="1">
                <a:ea typeface="ＭＳ Ｐゴシック" panose="020B0600070205080204" pitchFamily="34" charset="-128"/>
              </a:rPr>
              <a:t>d_count</a:t>
            </a:r>
            <a:r>
              <a:rPr lang="en-US" altLang="zh-TW" sz="2000" dirty="0">
                <a:ea typeface="ＭＳ Ｐゴシック" panose="020B0600070205080204" pitchFamily="34" charset="-128"/>
              </a:rPr>
              <a:t>);</a:t>
            </a:r>
            <a:endParaRPr lang="en-US" altLang="zh-TW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FA15F-112A-4F66-9DA6-F3C9EA84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2794826"/>
            <a:ext cx="5354574" cy="101441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71A2A-0A40-492B-9E7E-60958B03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ea"/>
              </a:rPr>
              <a:t>Stored Procedures in MySQL</a:t>
            </a:r>
            <a:endParaRPr lang="zh-TW" altLang="en-US" dirty="0">
              <a:ea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19C1A-596C-4427-A647-9552E5BD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3007695"/>
          </a:xfrm>
        </p:spPr>
        <p:txBody>
          <a:bodyPr/>
          <a:lstStyle/>
          <a:p>
            <a:r>
              <a:rPr lang="en-US" altLang="zh-TW" dirty="0"/>
              <a:t>DELIMITER $$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     CREATE</a:t>
            </a:r>
            <a:r>
              <a:rPr lang="en-US" altLang="zh-TW" dirty="0"/>
              <a:t> </a:t>
            </a:r>
            <a:r>
              <a:rPr lang="en-US" altLang="zh-TW" b="1" dirty="0"/>
              <a:t>PROCEDURE</a:t>
            </a:r>
            <a:r>
              <a:rPr lang="en-US" altLang="zh-TW" dirty="0"/>
              <a:t> </a:t>
            </a:r>
            <a:r>
              <a:rPr lang="en-US" altLang="zh-TW" dirty="0" err="1"/>
              <a:t>GetStudents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r>
              <a:rPr lang="zh-TW" altLang="en-US" b="1" dirty="0"/>
              <a:t>     </a:t>
            </a:r>
            <a:r>
              <a:rPr lang="en-US" altLang="zh-TW" b="1" dirty="0"/>
              <a:t>BEGIN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b="1" dirty="0"/>
              <a:t>       </a:t>
            </a:r>
            <a:r>
              <a:rPr lang="en-US" altLang="zh-TW" b="1" dirty="0"/>
              <a:t>SELECT</a:t>
            </a:r>
            <a:r>
              <a:rPr lang="en-US" altLang="zh-TW" dirty="0"/>
              <a:t> ID, name, </a:t>
            </a:r>
            <a:r>
              <a:rPr lang="en-US" altLang="zh-TW" dirty="0" err="1"/>
              <a:t>dept_name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b="1" dirty="0"/>
              <a:t>       </a:t>
            </a:r>
            <a:r>
              <a:rPr lang="en-US" altLang="zh-TW" b="1" dirty="0"/>
              <a:t>FROM</a:t>
            </a:r>
            <a:r>
              <a:rPr lang="en-US" altLang="zh-TW" dirty="0"/>
              <a:t> student </a:t>
            </a:r>
          </a:p>
          <a:p>
            <a:pPr marL="0" indent="0">
              <a:buNone/>
            </a:pPr>
            <a:r>
              <a:rPr lang="zh-TW" altLang="en-US" b="1" dirty="0"/>
              <a:t>       </a:t>
            </a:r>
            <a:r>
              <a:rPr lang="en-US" altLang="zh-TW" b="1" dirty="0"/>
              <a:t>ORDER</a:t>
            </a:r>
            <a:r>
              <a:rPr lang="en-US" altLang="zh-TW" dirty="0"/>
              <a:t> </a:t>
            </a:r>
            <a:r>
              <a:rPr lang="en-US" altLang="zh-TW" b="1" dirty="0"/>
              <a:t>BY</a:t>
            </a:r>
            <a:r>
              <a:rPr lang="en-US" altLang="zh-TW" dirty="0"/>
              <a:t> ID; </a:t>
            </a:r>
          </a:p>
          <a:p>
            <a:pPr marL="0" indent="0">
              <a:buNone/>
            </a:pPr>
            <a:r>
              <a:rPr lang="zh-TW" altLang="en-US" b="1" dirty="0"/>
              <a:t>     </a:t>
            </a:r>
            <a:r>
              <a:rPr lang="en-US" altLang="zh-TW" b="1" dirty="0"/>
              <a:t>END</a:t>
            </a:r>
            <a:r>
              <a:rPr lang="en-US" altLang="zh-TW" dirty="0"/>
              <a:t>$$ 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DELIMITER 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7B8FCF-21DB-400C-8893-D79CAF027A85}"/>
              </a:ext>
            </a:extLst>
          </p:cNvPr>
          <p:cNvSpPr txBox="1">
            <a:spLocks/>
          </p:cNvSpPr>
          <p:nvPr/>
        </p:nvSpPr>
        <p:spPr bwMode="auto">
          <a:xfrm>
            <a:off x="1003331" y="4255679"/>
            <a:ext cx="4376537" cy="95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altLang="zh-TW" sz="1800" kern="0" dirty="0"/>
          </a:p>
          <a:p>
            <a:r>
              <a:rPr lang="en-US" altLang="zh-TW" sz="1800" b="1" dirty="0"/>
              <a:t>CALL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GetStudents</a:t>
            </a:r>
            <a:r>
              <a:rPr lang="en-US" altLang="zh-TW" sz="1800" dirty="0"/>
              <a:t>();</a:t>
            </a:r>
            <a:endParaRPr lang="zh-TW" altLang="en-US" sz="1800" dirty="0"/>
          </a:p>
          <a:p>
            <a:pPr marL="0" indent="0">
              <a:buFont typeface="Monotype Sorts" charset="2"/>
              <a:buNone/>
            </a:pPr>
            <a:endParaRPr lang="en-US" altLang="zh-TW" sz="1800" kern="0" dirty="0"/>
          </a:p>
          <a:p>
            <a:pPr marL="0" indent="0">
              <a:buFont typeface="Monotype Sorts" charset="2"/>
              <a:buNone/>
            </a:pPr>
            <a:endParaRPr lang="zh-TW" altLang="en-US" sz="1800" kern="0" dirty="0"/>
          </a:p>
        </p:txBody>
      </p:sp>
      <p:sp>
        <p:nvSpPr>
          <p:cNvPr id="4" name="矩形 3"/>
          <p:cNvSpPr/>
          <p:nvPr/>
        </p:nvSpPr>
        <p:spPr>
          <a:xfrm>
            <a:off x="2367471" y="5557373"/>
            <a:ext cx="610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https://www.mysqltutorial.org/mysql-stored-function/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006391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35774</TotalTime>
  <Words>1859</Words>
  <Application>Microsoft Office PowerPoint</Application>
  <PresentationFormat>如螢幕大小 (4:3)</PresentationFormat>
  <Paragraphs>228</Paragraphs>
  <Slides>26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  <vt:variant>
        <vt:lpstr>自訂放映</vt:lpstr>
      </vt:variant>
      <vt:variant>
        <vt:i4>1</vt:i4>
      </vt:variant>
    </vt:vector>
  </HeadingPairs>
  <TitlesOfParts>
    <vt:vector size="35" baseType="lpstr">
      <vt:lpstr>Monotype Sorts</vt:lpstr>
      <vt:lpstr>ＭＳ Ｐゴシック</vt:lpstr>
      <vt:lpstr>Courier New</vt:lpstr>
      <vt:lpstr>Helvetica</vt:lpstr>
      <vt:lpstr>Tahoma</vt:lpstr>
      <vt:lpstr>Times New Roman</vt:lpstr>
      <vt:lpstr>Webdings</vt:lpstr>
      <vt:lpstr>2_db-5-grey</vt:lpstr>
      <vt:lpstr>Chapter 5: Advanced SQL</vt:lpstr>
      <vt:lpstr>Chapter 5:  Advanced SQL</vt:lpstr>
      <vt:lpstr>Procedural Constructs in SQL</vt:lpstr>
      <vt:lpstr>Procedural Extensions and Stored Procedures</vt:lpstr>
      <vt:lpstr>SQL Functions</vt:lpstr>
      <vt:lpstr>SQL Functions</vt:lpstr>
      <vt:lpstr>Table Functions</vt:lpstr>
      <vt:lpstr>SQL Procedures</vt:lpstr>
      <vt:lpstr>Stored Procedures in MySQL</vt:lpstr>
      <vt:lpstr>Procedural Constructs</vt:lpstr>
      <vt:lpstr>Procedural Constructs (Cont.)</vt:lpstr>
      <vt:lpstr>Procedural Constructs (cont.)</vt:lpstr>
      <vt:lpstr>External Language Functions/Procedures</vt:lpstr>
      <vt:lpstr>External Language Routines (Cont.)</vt:lpstr>
      <vt:lpstr>Triggers</vt:lpstr>
      <vt:lpstr>Triggers</vt:lpstr>
      <vt:lpstr>PowerPoint 簡報</vt:lpstr>
      <vt:lpstr>Trigger Example </vt:lpstr>
      <vt:lpstr>Trigger Example Cont.</vt:lpstr>
      <vt:lpstr>Triggering Events and Actions in SQL</vt:lpstr>
      <vt:lpstr>Triggering Events and Actions in SQL</vt:lpstr>
      <vt:lpstr>Trigger to Maintain credits_earned value</vt:lpstr>
      <vt:lpstr>Statement Level Triggers</vt:lpstr>
      <vt:lpstr>Trigger in MySQL</vt:lpstr>
      <vt:lpstr>Trigger Example in MySQL</vt:lpstr>
      <vt:lpstr>問題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420</cp:revision>
  <cp:lastPrinted>2005-01-10T21:51:57Z</cp:lastPrinted>
  <dcterms:created xsi:type="dcterms:W3CDTF">1999-11-04T20:50:09Z</dcterms:created>
  <dcterms:modified xsi:type="dcterms:W3CDTF">2021-05-28T14:47:44Z</dcterms:modified>
</cp:coreProperties>
</file>