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35"/>
  </p:notesMasterIdLst>
  <p:handoutMasterIdLst>
    <p:handoutMasterId r:id="rId36"/>
  </p:handoutMasterIdLst>
  <p:sldIdLst>
    <p:sldId id="408" r:id="rId2"/>
    <p:sldId id="516" r:id="rId3"/>
    <p:sldId id="592" r:id="rId4"/>
    <p:sldId id="600" r:id="rId5"/>
    <p:sldId id="640" r:id="rId6"/>
    <p:sldId id="710" r:id="rId7"/>
    <p:sldId id="593" r:id="rId8"/>
    <p:sldId id="601" r:id="rId9"/>
    <p:sldId id="642" r:id="rId10"/>
    <p:sldId id="711" r:id="rId11"/>
    <p:sldId id="595" r:id="rId12"/>
    <p:sldId id="602" r:id="rId13"/>
    <p:sldId id="643" r:id="rId14"/>
    <p:sldId id="673" r:id="rId15"/>
    <p:sldId id="603" r:id="rId16"/>
    <p:sldId id="644" r:id="rId17"/>
    <p:sldId id="604" r:id="rId18"/>
    <p:sldId id="526" r:id="rId19"/>
    <p:sldId id="661" r:id="rId20"/>
    <p:sldId id="645" r:id="rId21"/>
    <p:sldId id="647" r:id="rId22"/>
    <p:sldId id="648" r:id="rId23"/>
    <p:sldId id="714" r:id="rId24"/>
    <p:sldId id="712" r:id="rId25"/>
    <p:sldId id="528" r:id="rId26"/>
    <p:sldId id="608" r:id="rId27"/>
    <p:sldId id="662" r:id="rId28"/>
    <p:sldId id="713" r:id="rId29"/>
    <p:sldId id="663" r:id="rId30"/>
    <p:sldId id="707" r:id="rId31"/>
    <p:sldId id="705" r:id="rId32"/>
    <p:sldId id="706" r:id="rId33"/>
    <p:sldId id="534" r:id="rId3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90957" autoAdjust="0"/>
  </p:normalViewPr>
  <p:slideViewPr>
    <p:cSldViewPr snapToGrid="0">
      <p:cViewPr varScale="1">
        <p:scale>
          <a:sx n="61" d="100"/>
          <a:sy n="61" d="100"/>
        </p:scale>
        <p:origin x="1308" y="64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71551850-A700-4E5C-89B9-DD99664573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1FB850E0-929E-46C3-B44C-1C56748E27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B4ABEB2-B140-4B6F-A785-2B7AC72E635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A7A7D07D-2534-4226-AC57-884CC31521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CF1D977-4212-44EF-B3E7-A390A341C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32BA274-E140-468F-BFD6-0A9C2C5DA4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097654-323F-41E0-AEB9-B7731772F7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8AD6104-12B8-4092-88F6-2C98F1DDA4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FED4D8B-8713-4A65-80D6-778A5E8123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47BD50E-7AB9-4809-869E-8BF04AB53D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A169402-6C49-4BDD-A68D-015CCCBF4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DCB0DC-9A63-41B5-9042-D9C2010EF0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77B755C-E098-4AC8-9FBA-312C732D7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DEDC1A6-9AFE-4DCF-B446-37E080FAF345}" type="slidenum">
              <a:rPr lang="en-US" altLang="zh-TW" smtClean="0">
                <a:latin typeface="Times New Roman" panose="02020603050405020304" pitchFamily="18" charset="0"/>
              </a:rPr>
              <a:pPr/>
              <a:t>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D705858-1E6B-4983-B776-718D50AC4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06DED16-4C6C-4C65-9F68-2A25F8D2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DDAF5B8-C87E-4393-9201-FCD7509DA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F8D6874-8968-4CB0-8C09-D6B01BF800A3}" type="slidenum">
              <a:rPr lang="en-US" altLang="zh-TW" smtClean="0">
                <a:latin typeface="Times New Roman" panose="02020603050405020304" pitchFamily="18" charset="0"/>
              </a:rPr>
              <a:pPr/>
              <a:t>12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EAB514C-BD6F-4976-A119-4AF4B1458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63835A2-0047-4612-8F06-487FCFCB6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EAB9318-8709-42AA-94C7-A6C28B0F1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1058220-67BC-4FEE-A3C0-8F2A4534105A}" type="slidenum">
              <a:rPr lang="en-US" altLang="zh-TW" smtClean="0">
                <a:latin typeface="Times New Roman" panose="02020603050405020304" pitchFamily="18" charset="0"/>
              </a:rPr>
              <a:pPr/>
              <a:t>13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8778EE5-179B-481C-90FE-321C3EC84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CCB23FB-24B3-44F4-BBE5-BF81DE22A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698FC04-8073-46E6-85CE-C6D94C72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749A953-CE50-4DAD-9644-3D0ADAA80D2B}" type="slidenum">
              <a:rPr lang="en-US" altLang="zh-TW" smtClean="0">
                <a:latin typeface="Times New Roman" panose="02020603050405020304" pitchFamily="18" charset="0"/>
              </a:rPr>
              <a:pPr/>
              <a:t>14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0F40B20-20FE-4C95-8949-8031B8BA0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9E26766-5B15-463F-8D98-2AF3241DD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2950CD6-E4A2-4504-94CB-A1716830F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6469F3-CA0A-4C38-AF28-B146A70C8F5D}" type="slidenum">
              <a:rPr lang="en-US" altLang="zh-TW" smtClean="0">
                <a:latin typeface="Times New Roman" panose="02020603050405020304" pitchFamily="18" charset="0"/>
              </a:rPr>
              <a:pPr/>
              <a:t>15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3FDB9BE-05EE-49FB-9CEE-38E1CBC68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8F93D21-67BF-4371-A4C2-A0E58A0BC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無法轉成</a:t>
            </a:r>
            <a:r>
              <a:rPr lang="en-US" altLang="zh-TW" dirty="0"/>
              <a:t>and not-&gt;</a:t>
            </a:r>
            <a:r>
              <a:rPr lang="zh-TW" altLang="en-US" dirty="0"/>
              <a:t>沒有一項會同時滿足</a:t>
            </a:r>
            <a:r>
              <a:rPr lang="en-US" altLang="zh-TW" dirty="0"/>
              <a:t>2</a:t>
            </a:r>
            <a:r>
              <a:rPr lang="zh-TW" altLang="en-US" dirty="0"/>
              <a:t>條件</a:t>
            </a:r>
            <a:endParaRPr lang="en-IN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953C08A-5C6F-48CE-B7DD-F759A0135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2C4DCA-D680-4741-92EC-90B293621B1F}" type="slidenum">
              <a:rPr lang="en-US" altLang="zh-TW" smtClean="0">
                <a:latin typeface="Times New Roman" panose="02020603050405020304" pitchFamily="18" charset="0"/>
              </a:rPr>
              <a:pPr/>
              <a:t>16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97B8C06-D7E6-4A3D-93C1-4F27621F3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8936BD1-1D87-41F8-9B79-C5FE88A22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35111FF-EA6B-43F4-AA99-D54E56FD0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67765C-5010-4B6C-B47F-1C9E9321C895}" type="slidenum">
              <a:rPr lang="en-US" altLang="zh-TW" smtClean="0">
                <a:latin typeface="Times New Roman" panose="02020603050405020304" pitchFamily="18" charset="0"/>
              </a:rPr>
              <a:pPr/>
              <a:t>17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999DB78-D403-4337-AC6A-1E93716C1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0BA9BD6-B5C2-40A4-8BA0-81CC87B06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EF80226-E0B9-4729-B557-4B6AE2FCC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8EC2372-98A1-4C2C-81EA-54F2529F0EC2}" type="slidenum">
              <a:rPr lang="en-US" altLang="zh-TW" smtClean="0">
                <a:latin typeface="Times New Roman" panose="02020603050405020304" pitchFamily="18" charset="0"/>
              </a:rPr>
              <a:pPr/>
              <a:t>18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4272DEF-338B-4B56-8180-A77343FCA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EA27BEE-8769-4AAC-B1F4-987A297C6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0EA23D8-0DFA-49A3-B3E2-11CB079B7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5E2082-0F18-47C6-9F7E-312621DA4A16}" type="slidenum">
              <a:rPr lang="en-US" altLang="zh-TW" smtClean="0">
                <a:latin typeface="Times New Roman" panose="02020603050405020304" pitchFamily="18" charset="0"/>
              </a:rPr>
              <a:pPr/>
              <a:t>19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CF8B19E-186B-46B2-A481-D6BA5D4D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238F566-7CA4-4089-A65D-78D15F8F9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63FCD20-6756-4488-B5F6-CFB9D2FBB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30D409D-57E5-4AD7-829B-E23B868BEA28}" type="slidenum">
              <a:rPr lang="en-US" altLang="zh-TW" smtClean="0">
                <a:latin typeface="Times New Roman" panose="02020603050405020304" pitchFamily="18" charset="0"/>
              </a:rPr>
              <a:pPr/>
              <a:t>20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BB3659E-7B27-4A43-AA07-55D71BFCC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76F3D7D-174C-41FB-B001-5ED16006F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D7E0A0D-78A7-4F07-8348-E71D1A5EC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554AE4C-4B08-468E-918B-641FFA821DE9}" type="slidenum">
              <a:rPr lang="en-US" altLang="zh-TW" smtClean="0">
                <a:latin typeface="Times New Roman" panose="02020603050405020304" pitchFamily="18" charset="0"/>
              </a:rPr>
              <a:pPr/>
              <a:t>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DE9AF57-C04B-4739-B9AA-6EDDE6B9E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6F29F11-03E2-41AC-B491-8844B5DF1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227CA10-0A46-4542-84D5-0AB0DAD8E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BE68981-9538-48B0-8E1C-C13044DE859E}" type="slidenum">
              <a:rPr lang="en-US" altLang="zh-TW" smtClean="0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81F1C7A-83C6-4E27-AD36-EF96FF1E7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385C1A6-05B0-4909-9B6C-519356985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為何沒交集</a:t>
            </a:r>
            <a:r>
              <a:rPr lang="en-US" altLang="zh-TW" dirty="0"/>
              <a:t>?</a:t>
            </a:r>
            <a:r>
              <a:rPr lang="zh-TW" altLang="en-US" dirty="0"/>
              <a:t>可用兩次差集做出</a:t>
            </a:r>
            <a:endParaRPr lang="en-IN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EF335A8-EC37-4318-9E43-C9D831D11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E743503-7473-4B6C-BFAD-160330AD8575}" type="slidenum">
              <a:rPr lang="en-US" altLang="zh-TW" smtClean="0">
                <a:latin typeface="Times New Roman" panose="02020603050405020304" pitchFamily="18" charset="0"/>
              </a:rPr>
              <a:pPr/>
              <a:t>22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9A0861C-017E-43C4-9CC0-0759EE083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3C71AC8-2B2D-44B9-B8B0-EC57807F8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藍色較有效率</a:t>
            </a:r>
            <a:endParaRPr lang="en-IN" altLang="zh-TW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432807D-062A-47F0-9791-C33CBE71D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0391436-B6CD-424F-A967-C5C5779CB845}" type="slidenum">
              <a:rPr lang="en-US" altLang="zh-TW" smtClean="0">
                <a:latin typeface="Times New Roman" panose="02020603050405020304" pitchFamily="18" charset="0"/>
              </a:rPr>
              <a:pPr/>
              <a:t>23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2BC0753-3818-4361-A6D7-4D7734B872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B92FCD8-9363-4DEE-ACAE-FD69B9AA5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91F9758-5482-4009-9641-5DBC930AE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958CC25-E79F-4208-8136-B14A87A9EEC2}" type="slidenum">
              <a:rPr lang="en-US" altLang="zh-TW" smtClean="0">
                <a:latin typeface="Times New Roman" panose="02020603050405020304" pitchFamily="18" charset="0"/>
              </a:rPr>
              <a:pPr/>
              <a:t>25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0AC92F1-F463-49F6-97BB-8D49723EE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C3A9DCD-5681-4C20-A942-9B0EC5C60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zh-TW" dirty="0"/>
              <a:t>arity-number of arguments(attributes)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80D2980-2672-4252-89E0-D29ACE6BE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91D2BE0-0A78-473F-9BC8-8EC39625FA2E}" type="slidenum">
              <a:rPr lang="en-US" altLang="zh-TW" smtClean="0">
                <a:latin typeface="Times New Roman" panose="02020603050405020304" pitchFamily="18" charset="0"/>
              </a:rPr>
              <a:pPr/>
              <a:t>27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3A9AC43-4D9B-41C4-AC21-52AA992D5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BC5FCA3-EFE5-411F-92B1-C80814E97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AA6FF53-2D5E-4F53-8429-295F0252B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4E63CE3-717B-45D4-9A74-F49FCD862835}" type="slidenum">
              <a:rPr lang="en-US" altLang="zh-TW" smtClean="0">
                <a:latin typeface="Times New Roman" panose="02020603050405020304" pitchFamily="18" charset="0"/>
              </a:rPr>
              <a:pPr/>
              <a:t>29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AB9F5BC-D763-4799-BAB3-392EDDCFB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C993616-8CFC-4949-B979-A7E0E79FF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0A0FAD1-2942-443A-88DA-97535AFBD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D5F862-8060-4575-9647-08CBC98F7AAA}" type="slidenum">
              <a:rPr lang="en-US" altLang="zh-TW" smtClean="0">
                <a:latin typeface="Times New Roman" panose="02020603050405020304" pitchFamily="18" charset="0"/>
              </a:rPr>
              <a:pPr/>
              <a:t>33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190FD66-847C-4788-8FC2-6F4E7B752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03CC410-F955-43BE-8359-2C0CD437A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10FBA59-EAD6-4C99-BE09-D3B4EA556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0C27644-767A-424C-8BDB-DBE06675D0FB}" type="slidenum">
              <a:rPr lang="en-US" altLang="zh-TW" smtClean="0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9F616CD-BA58-4A77-A3BC-E0B77D928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B029552-0A1C-49BC-8DC1-E5F278DE7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83166AE-A1E6-42F5-8F24-1C08DDC7C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98A6C8F-9526-44C6-880C-1B496BA54371}" type="slidenum">
              <a:rPr lang="en-US" altLang="zh-TW" smtClean="0">
                <a:latin typeface="Times New Roman" panose="02020603050405020304" pitchFamily="18" charset="0"/>
              </a:rPr>
              <a:pPr/>
              <a:t>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2647E5C-816E-4BCC-A24B-92053AC4D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FE39601-D699-4A58-848F-B2112D91F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2F7267A-3E4E-47E2-9690-C069DB5C3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5007BB5-4BC2-4720-8132-D97B2406251A}" type="slidenum">
              <a:rPr lang="en-US" altLang="zh-TW" smtClean="0">
                <a:latin typeface="Times New Roman" panose="02020603050405020304" pitchFamily="18" charset="0"/>
              </a:rPr>
              <a:pPr/>
              <a:t>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2F02515-A5C5-47C4-A41E-8A2D0AF91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D0A8014-98AC-409A-805D-E5DF2232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53A3461-3A27-4761-A22F-A3154C252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A96805C-6DB8-418D-8A56-06A7D8C00F5B}" type="slidenum">
              <a:rPr lang="en-US" altLang="zh-TW" smtClean="0">
                <a:latin typeface="Times New Roman" panose="02020603050405020304" pitchFamily="18" charset="0"/>
              </a:rPr>
              <a:pPr/>
              <a:t>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6FAB2EA-A07E-4A6B-AED2-2B7F2B6F7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2965F73-4E90-438F-B024-0C1E4D86E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68AB031-3F8A-45E9-BB10-41CD2DB1C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D3A7D71-939D-4447-B451-EB83E97FED0C}" type="slidenum">
              <a:rPr lang="en-US" altLang="zh-TW" smtClean="0">
                <a:latin typeface="Times New Roman" panose="02020603050405020304" pitchFamily="18" charset="0"/>
              </a:rPr>
              <a:pPr/>
              <a:t>8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9190193-CD03-4C2D-9DEC-4DAA7CDAC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96C88E3-7F70-4F4E-86B0-0AC56DA3B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398C33E-8765-49B5-B050-EA215FEFD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35E13F-A5D0-46CF-8031-EF4D1C050475}" type="slidenum">
              <a:rPr lang="en-US" altLang="zh-TW" smtClean="0">
                <a:latin typeface="Times New Roman" panose="02020603050405020304" pitchFamily="18" charset="0"/>
              </a:rPr>
              <a:pPr/>
              <a:t>9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EE4C0E6-29F8-4561-86B9-FF203CF1C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8719A14-39AA-451A-AA6A-AB6E018E6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BABE7BA-197A-48EE-A47B-B9CF027A9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EC4EE6C-FFE6-4BB2-8E50-66F7C2BC6E65}" type="slidenum">
              <a:rPr lang="en-US" altLang="zh-TW" smtClean="0">
                <a:latin typeface="Times New Roman" panose="02020603050405020304" pitchFamily="18" charset="0"/>
              </a:rPr>
              <a:pPr/>
              <a:t>11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22AB6ED-8261-42F5-BA89-604A14689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4182987-E30C-4D11-834F-B7F2B42B3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300799C7-DD57-47D7-B6C9-A90D220E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CC3300"/>
                </a:solidFill>
                <a:ea typeface="新細明體" charset="-120"/>
              </a:rPr>
              <a:t>Database System Concepts, 7</a:t>
            </a:r>
            <a:r>
              <a:rPr lang="en-US" altLang="zh-TW" sz="1600" b="1" baseline="30000" dirty="0">
                <a:solidFill>
                  <a:srgbClr val="CC3300"/>
                </a:solidFill>
                <a:ea typeface="新細明體" charset="-120"/>
              </a:rPr>
              <a:t>th</a:t>
            </a:r>
            <a:r>
              <a:rPr lang="en-US" altLang="zh-TW" sz="1600" b="1" dirty="0">
                <a:solidFill>
                  <a:srgbClr val="CC3300"/>
                </a:solidFill>
                <a:ea typeface="新細明體" charset="-120"/>
              </a:rPr>
              <a:t> Ed</a:t>
            </a:r>
            <a:r>
              <a:rPr lang="en-US" altLang="zh-TW" sz="1600" dirty="0">
                <a:solidFill>
                  <a:srgbClr val="CC3300"/>
                </a:solidFill>
                <a:ea typeface="新細明體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©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Silberschatz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, 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Korth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 and 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Sudarshan</a:t>
            </a:r>
            <a:b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</a:b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See 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 for conditions on re-use 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1DE70610-7981-4C6D-ADAF-672E780548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19050"/>
            <a:ext cx="12112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167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90E94-4B9C-41EF-B0B6-84520AD951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62FC-B9A0-4717-AEC9-36E08ABC31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92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5DC43-FF68-4A36-A3F9-CECC0ED2E4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27EFE-83C4-4720-BC81-5B46E613FA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95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4FFB41-4463-4963-BED6-B2383A1EC1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02871-86D3-4481-A9F6-9AF74DD838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7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4980-8320-44BB-8019-E0DFA1AB9B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8C261-0C4C-42E6-AF38-A7684A3CD1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90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29539B-2FC5-452A-9FE8-0BFDB22367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275B4-287C-4C6A-8AB9-3769B089E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675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EA0E67-AA06-4BFD-A71C-8861A8CF92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5523A-E489-402A-8BF7-C0FAE2C9B1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445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409B6A-3252-4247-B4B2-7C6FF6532B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1EA6E-7B1C-4C84-9B4F-166E5A203C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01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1FB3DC0-2B32-44D5-99A2-8EC070CBFC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65D55-24C3-4AA7-AC7C-4CF4CD146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2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478EA2-02AD-416A-8D50-35016A4C8D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DA144-E785-4D5E-B24C-B172997EF7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21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1FF4B3-AC6F-4F60-A784-47DBCA21F4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0AE45-C557-4858-A2FF-D956A50DB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00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B4777D-6AF3-44BB-AE24-71FCCB4D8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280DE83A-22A5-4E2E-AEDC-1C6A765851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5E22887-007E-425F-9991-9E2E10B11B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14E61044-4BED-4814-BE71-A5BAAD40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>
                <a:solidFill>
                  <a:schemeClr val="tx2"/>
                </a:solidFill>
                <a:ea typeface="新細明體" charset="-120"/>
              </a:rPr>
              <a:t>©Silberschatz, Korth and Sudarshan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2E3BB573-00FD-4FF5-B88F-44D875B1C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>
                <a:solidFill>
                  <a:schemeClr val="tx2"/>
                </a:solidFill>
                <a:ea typeface="新細明體" panose="02020500000000000000" pitchFamily="18" charset="-120"/>
              </a:rPr>
              <a:t>6.</a:t>
            </a:r>
            <a:fld id="{EAE0D654-1040-4729-A6B4-43B58B667001}" type="slidenum">
              <a:rPr lang="en-US" altLang="zh-TW" sz="1000" b="1">
                <a:solidFill>
                  <a:schemeClr val="tx2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705542" name="Rectangle 6">
            <a:extLst>
              <a:ext uri="{FF2B5EF4-FFF2-40B4-BE49-F238E27FC236}">
                <a16:creationId xmlns:a16="http://schemas.microsoft.com/office/drawing/2014/main" id="{87E58183-AEDA-4ECC-82F2-A4F28758C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4B38C02E-0F01-4BF8-A453-4B08065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dirty="0">
                <a:solidFill>
                  <a:schemeClr val="tx2"/>
                </a:solidFill>
                <a:ea typeface="新細明體" charset="-120"/>
              </a:rPr>
              <a:t>Database System Concepts - 7</a:t>
            </a:r>
            <a:r>
              <a:rPr lang="en-US" altLang="zh-TW" sz="1000" b="1" baseline="30000" dirty="0">
                <a:solidFill>
                  <a:schemeClr val="tx2"/>
                </a:solidFill>
                <a:ea typeface="新細明體" charset="-120"/>
              </a:rPr>
              <a:t>th</a:t>
            </a:r>
            <a:r>
              <a:rPr lang="en-US" altLang="zh-TW" sz="1000" b="1" dirty="0">
                <a:solidFill>
                  <a:schemeClr val="tx2"/>
                </a:solidFill>
                <a:ea typeface="新細明體" charset="-120"/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84D53B8D-FBF9-47D8-94A3-3EA1BC3BC96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3" name="圖片 1">
            <a:extLst>
              <a:ext uri="{FF2B5EF4-FFF2-40B4-BE49-F238E27FC236}">
                <a16:creationId xmlns:a16="http://schemas.microsoft.com/office/drawing/2014/main" id="{38D2B39D-FDA2-4512-9918-D63866EDC1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19050"/>
            <a:ext cx="7731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E3B541E2-F26B-48DB-B223-BEC21A7B90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9300" y="2541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Chapter 6: Formal Relational Query Languages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(Relational Algebra)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AA63-3C1A-4E82-896E-52990014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1" name="內容版面配置區 2">
            <a:extLst>
              <a:ext uri="{FF2B5EF4-FFF2-40B4-BE49-F238E27FC236}">
                <a16:creationId xmlns:a16="http://schemas.microsoft.com/office/drawing/2014/main" id="{2641E46A-ACF7-4BE7-A05E-AB7E4D4C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What is the result of 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60710891-8A48-4AE1-9D80-80D44DB3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1049338"/>
            <a:ext cx="3030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000" i="1" baseline="-25000">
                <a:ea typeface="新細明體" panose="02020500000000000000" pitchFamily="18" charset="-120"/>
              </a:rPr>
              <a:t>salary</a:t>
            </a:r>
            <a:r>
              <a:rPr kumimoji="0" lang="en-US" altLang="zh-TW" sz="2000">
                <a:ea typeface="新細明體" panose="02020500000000000000" pitchFamily="18" charset="-120"/>
              </a:rPr>
              <a:t> (</a:t>
            </a: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  <a:r>
              <a:rPr kumimoji="0" lang="en-US" altLang="zh-TW" sz="2000">
                <a:ea typeface="新細明體" panose="02020500000000000000" pitchFamily="18" charset="-120"/>
              </a:rPr>
              <a:t>) </a:t>
            </a:r>
            <a:br>
              <a:rPr kumimoji="0" lang="en-US" altLang="zh-TW" sz="2000">
                <a:ea typeface="新細明體" panose="02020500000000000000" pitchFamily="18" charset="-120"/>
              </a:rPr>
            </a:br>
            <a:endParaRPr kumimoji="0" lang="zh-TW" altLang="en-US" sz="2000">
              <a:ea typeface="新細明體" panose="02020500000000000000" pitchFamily="18" charset="-120"/>
            </a:endParaRPr>
          </a:p>
        </p:txBody>
      </p:sp>
      <p:pic>
        <p:nvPicPr>
          <p:cNvPr id="22533" name="Picture 4" descr="6">
            <a:extLst>
              <a:ext uri="{FF2B5EF4-FFF2-40B4-BE49-F238E27FC236}">
                <a16:creationId xmlns:a16="http://schemas.microsoft.com/office/drawing/2014/main" id="{C335D6E4-480F-42E8-8ACC-C5B26947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262188"/>
            <a:ext cx="4986337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矩形 5">
            <a:extLst>
              <a:ext uri="{FF2B5EF4-FFF2-40B4-BE49-F238E27FC236}">
                <a16:creationId xmlns:a16="http://schemas.microsoft.com/office/drawing/2014/main" id="{BA9FD001-A93A-4508-95FD-3BC9371D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175736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pic>
        <p:nvPicPr>
          <p:cNvPr id="7" name="Picture 4" descr="6">
            <a:extLst>
              <a:ext uri="{FF2B5EF4-FFF2-40B4-BE49-F238E27FC236}">
                <a16:creationId xmlns:a16="http://schemas.microsoft.com/office/drawing/2014/main" id="{F03F155F-52DC-408C-88B0-FD0FEC07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90"/>
          <a:stretch>
            <a:fillRect/>
          </a:stretch>
        </p:blipFill>
        <p:spPr bwMode="auto">
          <a:xfrm>
            <a:off x="6729413" y="2300288"/>
            <a:ext cx="1198562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2A290B-434D-409E-BDED-AFC93267E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5661025"/>
            <a:ext cx="1166812" cy="3222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B04F447C-4AC6-4040-A42E-D0796819B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Union Operation – Example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0C5973-8CB3-4863-97D6-5A9320310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Relations </a:t>
            </a:r>
            <a:r>
              <a:rPr lang="en-US" altLang="zh-TW" i="1">
                <a:ea typeface="新細明體" panose="02020500000000000000" pitchFamily="18" charset="-120"/>
              </a:rPr>
              <a:t>r, s: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C07680A-BEE9-4944-ACA4-2B67BE8C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r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 s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4303AFB7-5809-4FCF-89B8-A59F31D2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2"/>
          <a:stretch>
            <a:fillRect/>
          </a:stretch>
        </p:blipFill>
        <p:spPr bwMode="auto">
          <a:xfrm>
            <a:off x="2986088" y="1138238"/>
            <a:ext cx="248920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E1B17-03FC-4BBD-AE71-24C8A713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3"/>
          <a:stretch>
            <a:fillRect/>
          </a:stretch>
        </p:blipFill>
        <p:spPr bwMode="auto">
          <a:xfrm>
            <a:off x="2808288" y="3698875"/>
            <a:ext cx="25463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AB68DA82-6481-48C5-806A-4118D7214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Union Operation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0836492-EE2A-40FA-B7D6-B256F492F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089525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</a:p>
          <a:p>
            <a:pPr lvl="1">
              <a:tabLst>
                <a:tab pos="2965450" algn="ctr"/>
              </a:tabLst>
            </a:pP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= {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|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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or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 t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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 lvl="1">
              <a:tabLst>
                <a:tab pos="2965450" algn="ctr"/>
              </a:tabLst>
            </a:pPr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For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/>
              <a:buNone/>
              <a:tabLst>
                <a:tab pos="2965450" algn="ctr"/>
              </a:tabLst>
            </a:pP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1. 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r,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must have the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same </a:t>
            </a:r>
            <a:r>
              <a:rPr lang="en-US" altLang="zh-TW" sz="2000" b="1" dirty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arity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(same number of attributes)</a:t>
            </a:r>
          </a:p>
          <a:p>
            <a:pPr>
              <a:buFont typeface="Monotype Sorts"/>
              <a:buNone/>
              <a:tabLst>
                <a:tab pos="2965450" algn="ctr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	2.  The attribute domains must be </a:t>
            </a:r>
            <a:r>
              <a:rPr lang="en-US" altLang="zh-TW" sz="2000" b="1" dirty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compatible</a:t>
            </a:r>
          </a:p>
          <a:p>
            <a:pPr>
              <a:buFont typeface="Monotype Sorts"/>
              <a:buNone/>
              <a:tabLst>
                <a:tab pos="2965450" algn="ctr"/>
              </a:tabLst>
            </a:pPr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Example: to </a:t>
            </a:r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find all courses taught in the Fall 2009 semester</a:t>
            </a:r>
            <a:r>
              <a:rPr lang="en-US" altLang="zh-TW" sz="2000" dirty="0">
                <a:ea typeface="新細明體" panose="02020500000000000000" pitchFamily="18" charset="-120"/>
              </a:rPr>
              <a:t>, or </a:t>
            </a:r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in the Spring 2010 semester</a:t>
            </a:r>
            <a:r>
              <a:rPr lang="en-US" altLang="zh-TW" sz="2000" dirty="0">
                <a:ea typeface="新細明體" panose="02020500000000000000" pitchFamily="18" charset="-120"/>
              </a:rPr>
              <a:t>, or in both</a:t>
            </a:r>
          </a:p>
          <a:p>
            <a:pPr>
              <a:lnSpc>
                <a:spcPct val="140000"/>
              </a:lnSpc>
              <a:buFont typeface="Monotype Sorts"/>
              <a:buNone/>
              <a:tabLst>
                <a:tab pos="2965450" algn="ctr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        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course_id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semester=“Fall”  </a:t>
            </a:r>
            <a:r>
              <a:rPr lang="el-GR" altLang="zh-TW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year=2009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buFont typeface="Monotype Sorts"/>
              <a:buNone/>
              <a:tabLst>
                <a:tab pos="2965450" algn="ctr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        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course_id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semester=“Spring”  </a:t>
            </a:r>
            <a:r>
              <a:rPr lang="el-GR" altLang="zh-TW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year=2010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40000"/>
              </a:lnSpc>
              <a:buFont typeface="Monotype Sorts"/>
              <a:buNone/>
              <a:tabLst>
                <a:tab pos="2965450" algn="ctr"/>
              </a:tabLst>
            </a:pPr>
            <a:endParaRPr lang="en-US" altLang="zh-TW" i="1" dirty="0"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4EAE96-E78E-4DEF-BB7D-F91A7628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5081588"/>
            <a:ext cx="468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endParaRPr kumimoji="0"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0C6FCD59-E1BA-4AC5-86B8-3F073EB27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Union</a:t>
            </a:r>
          </a:p>
        </p:txBody>
      </p:sp>
      <p:pic>
        <p:nvPicPr>
          <p:cNvPr id="27651" name="Picture 4" descr="6">
            <a:extLst>
              <a:ext uri="{FF2B5EF4-FFF2-40B4-BE49-F238E27FC236}">
                <a16:creationId xmlns:a16="http://schemas.microsoft.com/office/drawing/2014/main" id="{A65FE372-045F-4E3D-BAED-1AD926A5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881063"/>
            <a:ext cx="61769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矩形 3">
            <a:extLst>
              <a:ext uri="{FF2B5EF4-FFF2-40B4-BE49-F238E27FC236}">
                <a16:creationId xmlns:a16="http://schemas.microsoft.com/office/drawing/2014/main" id="{054C039D-0D83-49DB-B35D-B52B1A1C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821238"/>
            <a:ext cx="5241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000" i="1" baseline="-25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(</a:t>
            </a:r>
            <a:r>
              <a:rPr kumimoji="0"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000" i="1" baseline="-25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semester=“Fall”  </a:t>
            </a:r>
            <a:r>
              <a:rPr kumimoji="0" lang="el-GR" altLang="zh-TW" sz="20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Λ</a:t>
            </a:r>
            <a:r>
              <a:rPr kumimoji="0" lang="en-US" altLang="zh-TW" sz="2000" i="1" baseline="-25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year=2009 </a:t>
            </a:r>
            <a:r>
              <a:rPr kumimoji="0"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kumimoji="0"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))  </a:t>
            </a:r>
            <a:r>
              <a:rPr kumimoji="0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  </a:t>
            </a:r>
            <a:br>
              <a:rPr kumimoji="0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000" i="1" baseline="-25000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 (</a:t>
            </a:r>
            <a:r>
              <a:rPr kumimoji="0" lang="en-US" altLang="zh-TW" sz="2000" i="1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000" i="1" baseline="-25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semester=“Spring”  </a:t>
            </a:r>
            <a:r>
              <a:rPr kumimoji="0" lang="el-GR" altLang="zh-TW" sz="2000" i="1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Λ</a:t>
            </a:r>
            <a:r>
              <a:rPr kumimoji="0" lang="en-US" altLang="zh-TW" sz="2000" i="1" baseline="-25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year=2010 </a:t>
            </a:r>
            <a:r>
              <a:rPr kumimoji="0"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kumimoji="0"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endParaRPr kumimoji="0" lang="zh-TW" altLang="en-US" sz="2000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pic>
        <p:nvPicPr>
          <p:cNvPr id="5" name="Picture 3" descr="6">
            <a:extLst>
              <a:ext uri="{FF2B5EF4-FFF2-40B4-BE49-F238E27FC236}">
                <a16:creationId xmlns:a16="http://schemas.microsoft.com/office/drawing/2014/main" id="{4ECA94DD-A59A-4740-BDE1-8024E6DF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3571875"/>
            <a:ext cx="11049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矩形 5">
            <a:extLst>
              <a:ext uri="{FF2B5EF4-FFF2-40B4-BE49-F238E27FC236}">
                <a16:creationId xmlns:a16="http://schemas.microsoft.com/office/drawing/2014/main" id="{0C2CCE2B-5CB8-46FD-9DDF-7C9A59C2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65150"/>
            <a:ext cx="91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8A140C-2372-4312-A288-812D28527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609725"/>
            <a:ext cx="6176963" cy="2190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ED4EB4-1CE7-4DE2-BEC1-D3EC8C5A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20863"/>
            <a:ext cx="6176963" cy="21907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27DF96-2DA2-449E-8E23-F1E51384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2420938"/>
            <a:ext cx="6176962" cy="21907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A6AC91-6500-4173-8DA0-B81AEEC7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871788"/>
            <a:ext cx="6176963" cy="21907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1583EB-8CBF-41F8-965E-6922A117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652713"/>
            <a:ext cx="6176963" cy="21907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8C6726-A48D-4976-A9E0-B02D8D55F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090863"/>
            <a:ext cx="6176963" cy="2190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3EDE58-2B76-4D81-AABE-28110008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533775"/>
            <a:ext cx="6176963" cy="21907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4A043-5FEE-48CA-875D-8DF70D1A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757613"/>
            <a:ext cx="6176963" cy="21907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F9C2DE-28EB-48DB-802C-6BEE4BA8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3962400"/>
            <a:ext cx="6176962" cy="21907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B39EE2-0F1C-494C-AE52-4E492178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187825"/>
            <a:ext cx="6176963" cy="2190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1C85738E-E0C4-4A56-8798-0E6EE03AA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Set difference of two relations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0478E0-71E4-4F65-90A2-0F12E1BCF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Relations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84FE92AC-797D-4BA2-8A9D-0D8F9EEF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3433763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i="1">
                <a:ea typeface="新細明體" panose="02020500000000000000" pitchFamily="18" charset="-120"/>
              </a:rPr>
              <a:t>r 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– s</a:t>
            </a:r>
            <a:r>
              <a:rPr lang="en-US" altLang="zh-TW" sz="2000" i="1">
                <a:ea typeface="新細明體" panose="02020500000000000000" pitchFamily="18" charset="-120"/>
              </a:rPr>
              <a:t>:</a:t>
            </a: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6172BC62-3057-4A31-B7E0-F2C7251CB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64"/>
          <a:stretch>
            <a:fillRect/>
          </a:stretch>
        </p:blipFill>
        <p:spPr bwMode="auto">
          <a:xfrm>
            <a:off x="3357563" y="1168400"/>
            <a:ext cx="255428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>
            <a:extLst>
              <a:ext uri="{FF2B5EF4-FFF2-40B4-BE49-F238E27FC236}">
                <a16:creationId xmlns:a16="http://schemas.microsoft.com/office/drawing/2014/main" id="{2F7B4551-AD96-4054-BF5F-0A7F5B67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40"/>
          <a:stretch>
            <a:fillRect/>
          </a:stretch>
        </p:blipFill>
        <p:spPr bwMode="auto">
          <a:xfrm>
            <a:off x="2881313" y="4113213"/>
            <a:ext cx="2554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768DC172-9BFF-4AF5-AEF8-CE540F702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Set Difference Operation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05E5A07-6C9A-4F02-A3CB-01B588311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940675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TW" sz="2000" i="1">
                <a:ea typeface="新細明體" panose="02020500000000000000" pitchFamily="18" charset="-120"/>
              </a:rPr>
              <a:t>r – s</a:t>
            </a:r>
          </a:p>
          <a:p>
            <a:pPr lvl="1">
              <a:spcBef>
                <a:spcPct val="6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 {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 | 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t 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>
              <a:buFont typeface="Monotype Sorts"/>
              <a:buNone/>
            </a:pPr>
            <a:endParaRPr lang="en-US" altLang="zh-TW" sz="2000" i="1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Set differences must be taken between </a:t>
            </a:r>
            <a:r>
              <a:rPr lang="en-US" altLang="zh-TW" sz="2000" b="1">
                <a:solidFill>
                  <a:schemeClr val="tx2"/>
                </a:solidFill>
                <a:ea typeface="新細明體" panose="02020500000000000000" pitchFamily="18" charset="-120"/>
              </a:rPr>
              <a:t>compatible</a:t>
            </a:r>
            <a:r>
              <a:rPr lang="en-US" altLang="zh-TW" sz="2000">
                <a:ea typeface="新細明體" panose="02020500000000000000" pitchFamily="18" charset="-120"/>
              </a:rPr>
              <a:t> relations.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and 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 must have the </a:t>
            </a: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same</a:t>
            </a:r>
            <a:r>
              <a:rPr lang="en-US" altLang="zh-TW" sz="2000">
                <a:ea typeface="新細明體" panose="02020500000000000000" pitchFamily="18" charset="-120"/>
              </a:rPr>
              <a:t> arity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attribute domains of </a:t>
            </a:r>
            <a:r>
              <a:rPr lang="en-US" altLang="zh-TW" sz="2000" i="1">
                <a:ea typeface="新細明體" panose="02020500000000000000" pitchFamily="18" charset="-120"/>
              </a:rPr>
              <a:t>r </a:t>
            </a:r>
            <a:r>
              <a:rPr lang="en-US" altLang="zh-TW" sz="2000">
                <a:ea typeface="新細明體" panose="02020500000000000000" pitchFamily="18" charset="-120"/>
              </a:rPr>
              <a:t>and </a:t>
            </a:r>
            <a:r>
              <a:rPr lang="en-US" altLang="zh-TW" sz="2000" i="1">
                <a:ea typeface="新細明體" panose="02020500000000000000" pitchFamily="18" charset="-120"/>
              </a:rPr>
              <a:t>s </a:t>
            </a:r>
            <a:r>
              <a:rPr lang="en-US" altLang="zh-TW" sz="2000">
                <a:ea typeface="新細明體" panose="02020500000000000000" pitchFamily="18" charset="-120"/>
              </a:rPr>
              <a:t>must be 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compatible</a:t>
            </a:r>
          </a:p>
          <a:p>
            <a:pPr lvl="1"/>
            <a:endParaRPr lang="en-US" altLang="zh-TW" sz="200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>
              <a:lnSpc>
                <a:spcPct val="14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Example: to find all courses 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taught in the Fall 2009 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b="1">
                <a:solidFill>
                  <a:srgbClr val="C00000"/>
                </a:solidFill>
                <a:ea typeface="新細明體" panose="02020500000000000000" pitchFamily="18" charset="-120"/>
              </a:rPr>
              <a:t>but not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in the Spring 2010 semester</a:t>
            </a:r>
          </a:p>
          <a:p>
            <a:pPr>
              <a:lnSpc>
                <a:spcPct val="140000"/>
              </a:lnSpc>
              <a:buFont typeface="Monotype Sorts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semester=“Fall”  </a:t>
            </a:r>
            <a:r>
              <a:rPr lang="el-GR" altLang="zh-TW" sz="2000" i="1" baseline="-25000">
                <a:sym typeface="Symbol" panose="05050102010706020507" pitchFamily="18" charset="2"/>
              </a:rPr>
              <a:t>Λ</a:t>
            </a:r>
            <a:r>
              <a:rPr lang="en-US" altLang="zh-TW" sz="20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year=2009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))  </a:t>
            </a:r>
            <a:b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  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semester=“Spring”  </a:t>
            </a:r>
            <a:r>
              <a:rPr lang="el-GR" altLang="zh-TW" sz="2000" i="1" baseline="-25000">
                <a:sym typeface="Symbol" panose="05050102010706020507" pitchFamily="18" charset="2"/>
              </a:rPr>
              <a:t>Λ</a:t>
            </a:r>
            <a:r>
              <a:rPr lang="en-US" altLang="zh-TW" sz="20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year=2010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endParaRPr lang="en-US" altLang="zh-TW" sz="16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/>
              <a:buNone/>
            </a:pPr>
            <a:endParaRPr lang="en-US" altLang="zh-TW" sz="16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/>
              <a:buNone/>
            </a:pPr>
            <a:endParaRPr lang="en-US" altLang="zh-TW" sz="16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/>
              <a:buNone/>
            </a:pPr>
            <a:endParaRPr lang="en-US" altLang="zh-TW" sz="16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4ED4C7-B1A6-4594-933B-25006D82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51403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–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82E78E7F-75D5-400E-B586-AF37D3396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Set-Difference</a:t>
            </a:r>
          </a:p>
        </p:txBody>
      </p:sp>
      <p:sp>
        <p:nvSpPr>
          <p:cNvPr id="33795" name="矩形 3">
            <a:extLst>
              <a:ext uri="{FF2B5EF4-FFF2-40B4-BE49-F238E27FC236}">
                <a16:creationId xmlns:a16="http://schemas.microsoft.com/office/drawing/2014/main" id="{64835D2F-0496-4567-9C3C-20A3E5DD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4929188"/>
            <a:ext cx="5421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(</a:t>
            </a:r>
            <a:r>
              <a:rPr kumimoji="0"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semester=“Fall”  </a:t>
            </a:r>
            <a:r>
              <a:rPr kumimoji="0" lang="el-GR" altLang="zh-TW" sz="2000" i="1" baseline="-25000">
                <a:solidFill>
                  <a:srgbClr val="FF0000"/>
                </a:solidFill>
                <a:sym typeface="Symbol" panose="05050102010706020507" pitchFamily="18" charset="2"/>
              </a:rPr>
              <a:t>Λ</a:t>
            </a:r>
            <a:r>
              <a:rPr kumimoji="0"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year=2009 </a:t>
            </a:r>
            <a:r>
              <a:rPr kumimoji="0"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kumimoji="0"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))  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-  </a:t>
            </a:r>
            <a:b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000" i="1" baseline="-25000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 (</a:t>
            </a:r>
            <a:r>
              <a:rPr kumimoji="0"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000" i="1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semester=“Spring”  </a:t>
            </a:r>
            <a:r>
              <a:rPr kumimoji="0" lang="el-GR" altLang="zh-TW" sz="2000" i="1" baseline="-25000">
                <a:solidFill>
                  <a:srgbClr val="0070C0"/>
                </a:solidFill>
                <a:sym typeface="Symbol" panose="05050102010706020507" pitchFamily="18" charset="2"/>
              </a:rPr>
              <a:t>Λ</a:t>
            </a:r>
            <a:r>
              <a:rPr kumimoji="0" lang="en-US" altLang="zh-TW" sz="2000" i="1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year=2010 </a:t>
            </a:r>
            <a:r>
              <a:rPr kumimoji="0" lang="en-US" altLang="zh-TW" sz="2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kumimoji="0" lang="en-US" altLang="zh-TW" sz="2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endParaRPr kumimoji="0" lang="zh-TW" altLang="en-US" sz="200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pic>
        <p:nvPicPr>
          <p:cNvPr id="6" name="Picture 3" descr="6">
            <a:extLst>
              <a:ext uri="{FF2B5EF4-FFF2-40B4-BE49-F238E27FC236}">
                <a16:creationId xmlns:a16="http://schemas.microsoft.com/office/drawing/2014/main" id="{588D9249-D5C2-4586-8F4B-674FBA36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4548188"/>
            <a:ext cx="111125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矩形 6">
            <a:extLst>
              <a:ext uri="{FF2B5EF4-FFF2-40B4-BE49-F238E27FC236}">
                <a16:creationId xmlns:a16="http://schemas.microsoft.com/office/drawing/2014/main" id="{CC8A9959-5B11-4854-BFCC-7A5B8870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65150"/>
            <a:ext cx="91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pic>
        <p:nvPicPr>
          <p:cNvPr id="33798" name="Picture 4" descr="6">
            <a:extLst>
              <a:ext uri="{FF2B5EF4-FFF2-40B4-BE49-F238E27FC236}">
                <a16:creationId xmlns:a16="http://schemas.microsoft.com/office/drawing/2014/main" id="{46BB6867-74CC-4B80-8B5E-9A2FE06A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947738"/>
            <a:ext cx="61769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16B9B30-D51E-4D68-BA6C-B32CE753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676400"/>
            <a:ext cx="922338" cy="2190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34C4F6-3C06-4D5E-BF97-27853DCD7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908175"/>
            <a:ext cx="922338" cy="198438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106511-B700-4CA8-AA27-1A32FF86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501900"/>
            <a:ext cx="941387" cy="2000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A26E45-312B-478C-94EF-689C4C91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952750"/>
            <a:ext cx="941388" cy="2000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A253D2-2178-4EFA-B4EE-4BD9608F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733675"/>
            <a:ext cx="941388" cy="2000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75ECC3-7211-4BC7-B402-630BC163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3171825"/>
            <a:ext cx="941388" cy="20002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9FBFFC-1F9D-4076-80A8-AF99BC197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3614738"/>
            <a:ext cx="941388" cy="2000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30EFB-58E9-4B6A-8DF7-94229754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3822700"/>
            <a:ext cx="941388" cy="215900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3CAE27-4B59-471E-83B0-A0A58EEC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4043363"/>
            <a:ext cx="941387" cy="2000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A89933-AB68-4F1D-80DD-0CD09E32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4233863"/>
            <a:ext cx="941388" cy="234950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36FD04A-03C7-4C81-9E74-D63E2347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912938"/>
            <a:ext cx="922338" cy="198437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77CDDC-D459-435E-95D0-BA3E67BC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508250"/>
            <a:ext cx="941387" cy="198438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3B1FD9-4B0C-4F89-9968-41EBBCFB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959100"/>
            <a:ext cx="941388" cy="198438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6BF930-1692-4524-A248-C032E5D4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740025"/>
            <a:ext cx="941388" cy="198438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B40E00-03B3-454D-8C44-CDD2DBAC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3621088"/>
            <a:ext cx="941388" cy="2000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3F56A-2AC9-4B26-AAC7-210A169FE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3827463"/>
            <a:ext cx="941388" cy="215900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10D71E91-EDA0-4530-8C98-46D73E96A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Cartesian-Product Operation –  Example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6446710-956B-4465-A0C3-255F038F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TW" sz="2000">
                <a:ea typeface="新細明體" panose="02020500000000000000" pitchFamily="18" charset="-120"/>
              </a:rPr>
              <a:t>Relations </a:t>
            </a:r>
            <a:r>
              <a:rPr lang="en-US" altLang="zh-TW" sz="2000" i="1">
                <a:ea typeface="新細明體" panose="02020500000000000000" pitchFamily="18" charset="-120"/>
              </a:rPr>
              <a:t>r, s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AE22BDEE-6640-42C4-927D-3AAC1339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x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35816A23-A0B9-4A41-BB3A-E5A9BC4D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15"/>
          <a:stretch>
            <a:fillRect/>
          </a:stretch>
        </p:blipFill>
        <p:spPr bwMode="auto">
          <a:xfrm>
            <a:off x="3125788" y="1123950"/>
            <a:ext cx="2573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42869E-B722-4DCA-A607-362316A3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0"/>
          <a:stretch>
            <a:fillRect/>
          </a:stretch>
        </p:blipFill>
        <p:spPr bwMode="auto">
          <a:xfrm>
            <a:off x="3533775" y="3152775"/>
            <a:ext cx="266541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6CF71C-D466-4556-81BB-E8636C36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3657600"/>
            <a:ext cx="1090612" cy="12223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B8F462-93C6-4310-8E5C-023B8BCA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4918075"/>
            <a:ext cx="1090612" cy="12223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CFCF7B-E2E6-4CE3-BB5B-C35CACB2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3619500"/>
            <a:ext cx="779463" cy="3397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3C2B1C-EC95-4B98-8342-789335E0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4891088"/>
            <a:ext cx="779463" cy="339725"/>
          </a:xfrm>
          <a:prstGeom prst="rect">
            <a:avLst/>
          </a:prstGeom>
          <a:solidFill>
            <a:srgbClr val="0070C0">
              <a:alpha val="10980"/>
            </a:srgb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EF4A8A42-33F2-48A0-8C29-A414F2A81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Cartesian-Product Operation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F2ED44-0BA2-4580-ABBB-B531C9C72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762317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r </a:t>
            </a:r>
            <a:r>
              <a:rPr lang="en-US" altLang="zh-TW" sz="2000">
                <a:ea typeface="新細明體" panose="02020500000000000000" pitchFamily="18" charset="-120"/>
              </a:rPr>
              <a:t>x</a:t>
            </a:r>
            <a:r>
              <a:rPr lang="en-US" altLang="zh-TW" sz="2000" i="1">
                <a:ea typeface="新細明體" panose="02020500000000000000" pitchFamily="18" charset="-120"/>
              </a:rPr>
              <a:t> s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>
              <a:tabLst>
                <a:tab pos="3149600" algn="ctr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x 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 = {</a:t>
            </a:r>
            <a:r>
              <a:rPr lang="en-US" altLang="zh-TW" sz="2000" i="1">
                <a:ea typeface="新細明體" panose="02020500000000000000" pitchFamily="18" charset="-120"/>
              </a:rPr>
              <a:t>t q </a:t>
            </a:r>
            <a:r>
              <a:rPr lang="en-US" altLang="zh-TW" sz="2000">
                <a:ea typeface="新細明體" panose="02020500000000000000" pitchFamily="18" charset="-120"/>
              </a:rPr>
              <a:t>|</a:t>
            </a:r>
            <a:r>
              <a:rPr lang="en-US" altLang="zh-TW" sz="2000" i="1">
                <a:ea typeface="新細明體" panose="02020500000000000000" pitchFamily="18" charset="-120"/>
              </a:rPr>
              <a:t> t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r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q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b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Assume that attributes of r(R) and s(S) are disjoint.</a:t>
            </a:r>
          </a:p>
          <a:p>
            <a:pPr>
              <a:tabLst>
                <a:tab pos="3149600" algn="ctr"/>
              </a:tabLst>
            </a:pP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If attributes of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r(R)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s(S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 are not disjoint, then 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renaming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1EBECF9-191C-4F14-90FE-139BC006F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Composition of Operations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0433F13-82EC-4B96-A3EE-F968036B2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Can build expressions using multiple operations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Example: 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baseline="-25000">
                <a:ea typeface="新細明體" panose="02020500000000000000" pitchFamily="18" charset="-120"/>
                <a:sym typeface="Symbol" panose="05050102010706020507" pitchFamily="18" charset="2"/>
              </a:rPr>
              <a:t>A=C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 x s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buFont typeface="Monotype Sorts"/>
              <a:buNone/>
            </a:pP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 x s</a:t>
            </a:r>
          </a:p>
          <a:p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A=C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 x s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9940" name="Object 2">
            <a:extLst>
              <a:ext uri="{FF2B5EF4-FFF2-40B4-BE49-F238E27FC236}">
                <a16:creationId xmlns:a16="http://schemas.microsoft.com/office/drawing/2014/main" id="{2F32E48D-1D5D-4AA4-8339-22E39EFB2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25">
            <a:extLst>
              <a:ext uri="{FF2B5EF4-FFF2-40B4-BE49-F238E27FC236}">
                <a16:creationId xmlns:a16="http://schemas.microsoft.com/office/drawing/2014/main" id="{87B7C8FE-CB80-4F80-898D-6BE098025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TW">
              <a:ea typeface="新細明體" panose="02020500000000000000" pitchFamily="18" charset="-120"/>
            </a:endParaRPr>
          </a:p>
        </p:txBody>
      </p:sp>
      <p:pic>
        <p:nvPicPr>
          <p:cNvPr id="3078" name="Picture 31">
            <a:extLst>
              <a:ext uri="{FF2B5EF4-FFF2-40B4-BE49-F238E27FC236}">
                <a16:creationId xmlns:a16="http://schemas.microsoft.com/office/drawing/2014/main" id="{E8B5B09F-51C4-4437-9461-D6BAC87A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63"/>
          <a:stretch>
            <a:fillRect/>
          </a:stretch>
        </p:blipFill>
        <p:spPr bwMode="auto">
          <a:xfrm>
            <a:off x="2544763" y="1949450"/>
            <a:ext cx="1757362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>
            <a:extLst>
              <a:ext uri="{FF2B5EF4-FFF2-40B4-BE49-F238E27FC236}">
                <a16:creationId xmlns:a16="http://schemas.microsoft.com/office/drawing/2014/main" id="{AF0A73E7-C7A9-45FA-849D-C285B01D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14"/>
          <a:stretch>
            <a:fillRect/>
          </a:stretch>
        </p:blipFill>
        <p:spPr bwMode="auto">
          <a:xfrm>
            <a:off x="5432425" y="2968625"/>
            <a:ext cx="243205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>
            <a:extLst>
              <a:ext uri="{FF2B5EF4-FFF2-40B4-BE49-F238E27FC236}">
                <a16:creationId xmlns:a16="http://schemas.microsoft.com/office/drawing/2014/main" id="{CA84FA63-4171-42D8-A53D-97AB1E7B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3"/>
          <a:stretch>
            <a:fillRect/>
          </a:stretch>
        </p:blipFill>
        <p:spPr bwMode="auto">
          <a:xfrm>
            <a:off x="2559050" y="4991100"/>
            <a:ext cx="175736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A90B61A1-4132-4539-9CED-F49528534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Relational Algebra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F5360CF-BB32-41EB-81A5-B8939181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Procedural language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Six basic operators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selection: </a:t>
            </a:r>
            <a:r>
              <a:rPr kumimoji="0"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endParaRPr lang="en-US" altLang="zh-TW" sz="20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project: 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endParaRPr lang="en-US" altLang="zh-TW" sz="20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union: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set difference: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–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Cartesian product: 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x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rename: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endParaRPr lang="en-US" altLang="zh-TW" sz="20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The operators take one or  two relations as inputs and produce a new relation as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FA0A1F36-C6A1-4143-AD2F-2ECAF7472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Cartesian-Product</a:t>
            </a:r>
          </a:p>
        </p:txBody>
      </p:sp>
      <p:pic>
        <p:nvPicPr>
          <p:cNvPr id="41987" name="Picture 3" descr="6">
            <a:extLst>
              <a:ext uri="{FF2B5EF4-FFF2-40B4-BE49-F238E27FC236}">
                <a16:creationId xmlns:a16="http://schemas.microsoft.com/office/drawing/2014/main" id="{A68D7638-039C-4BB0-AF73-E7DA0854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711200"/>
            <a:ext cx="289242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6">
            <a:extLst>
              <a:ext uri="{FF2B5EF4-FFF2-40B4-BE49-F238E27FC236}">
                <a16:creationId xmlns:a16="http://schemas.microsoft.com/office/drawing/2014/main" id="{7C778B9F-8E04-48B2-AC73-2B9966EB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738188"/>
            <a:ext cx="3462338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">
            <a:extLst>
              <a:ext uri="{FF2B5EF4-FFF2-40B4-BE49-F238E27FC236}">
                <a16:creationId xmlns:a16="http://schemas.microsoft.com/office/drawing/2014/main" id="{84897901-1ABD-42A3-9E24-9E8CF269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3729038"/>
            <a:ext cx="5180012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文字方塊 6">
            <a:extLst>
              <a:ext uri="{FF2B5EF4-FFF2-40B4-BE49-F238E27FC236}">
                <a16:creationId xmlns:a16="http://schemas.microsoft.com/office/drawing/2014/main" id="{FA69E7A6-331A-4F8B-BF93-6F5FFB45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3413125"/>
            <a:ext cx="2217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 × teaches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1991" name="矩形 7">
            <a:extLst>
              <a:ext uri="{FF2B5EF4-FFF2-40B4-BE49-F238E27FC236}">
                <a16:creationId xmlns:a16="http://schemas.microsoft.com/office/drawing/2014/main" id="{AEE2D7DC-F60B-4728-8CF0-69DA9643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048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1992" name="矩形 8">
            <a:extLst>
              <a:ext uri="{FF2B5EF4-FFF2-40B4-BE49-F238E27FC236}">
                <a16:creationId xmlns:a16="http://schemas.microsoft.com/office/drawing/2014/main" id="{2661BCE2-FFB6-4EFA-BFD2-941EDE6C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363538"/>
            <a:ext cx="993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teaches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05BBE92-FC27-4E4C-AA15-D486F2F4C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3732213"/>
            <a:ext cx="563562" cy="369887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EB282E-1860-4374-AC1A-6F492F789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3757613"/>
            <a:ext cx="698500" cy="368300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id="{F6D0059F-4FD8-4AEA-B21E-086899719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Composition of Operations (1)</a:t>
            </a:r>
          </a:p>
        </p:txBody>
      </p:sp>
      <p:pic>
        <p:nvPicPr>
          <p:cNvPr id="640003" name="Picture 3" descr="6">
            <a:extLst>
              <a:ext uri="{FF2B5EF4-FFF2-40B4-BE49-F238E27FC236}">
                <a16:creationId xmlns:a16="http://schemas.microsoft.com/office/drawing/2014/main" id="{52A3D035-FF4B-4B1E-8D99-15EF6874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3625850"/>
            <a:ext cx="6313488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3" descr="6">
            <a:extLst>
              <a:ext uri="{FF2B5EF4-FFF2-40B4-BE49-F238E27FC236}">
                <a16:creationId xmlns:a16="http://schemas.microsoft.com/office/drawing/2014/main" id="{835D7BCE-F0D3-4FBE-9830-184D3724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625475"/>
            <a:ext cx="2894013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4" descr="6">
            <a:extLst>
              <a:ext uri="{FF2B5EF4-FFF2-40B4-BE49-F238E27FC236}">
                <a16:creationId xmlns:a16="http://schemas.microsoft.com/office/drawing/2014/main" id="{2795B5DD-A846-4C90-A227-5E6A9CC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685800"/>
            <a:ext cx="34639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文字方塊 5">
            <a:extLst>
              <a:ext uri="{FF2B5EF4-FFF2-40B4-BE49-F238E27FC236}">
                <a16:creationId xmlns:a16="http://schemas.microsoft.com/office/drawing/2014/main" id="{E2A1EDA0-A13A-4C86-ABFD-5B8E5B41E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3306763"/>
            <a:ext cx="416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depart_name=“Physics” </a:t>
            </a:r>
            <a:r>
              <a:rPr kumimoji="0" lang="en-US" altLang="zh-TW">
                <a:ea typeface="新細明體" panose="02020500000000000000" pitchFamily="18" charset="-120"/>
              </a:rPr>
              <a:t>(instructor × teaches)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4039" name="矩形 6">
            <a:extLst>
              <a:ext uri="{FF2B5EF4-FFF2-40B4-BE49-F238E27FC236}">
                <a16:creationId xmlns:a16="http://schemas.microsoft.com/office/drawing/2014/main" id="{91D2A082-A8E8-4FD5-A481-E1E81DA2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048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4040" name="矩形 7">
            <a:extLst>
              <a:ext uri="{FF2B5EF4-FFF2-40B4-BE49-F238E27FC236}">
                <a16:creationId xmlns:a16="http://schemas.microsoft.com/office/drawing/2014/main" id="{33275AF0-F5C9-47C6-850C-AE8CA7A0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363538"/>
            <a:ext cx="993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teaches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FD6223-9B83-4C12-A0FA-E481BC99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554163"/>
            <a:ext cx="3448050" cy="182562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C1B6EB-D192-41A1-8A53-D8CFBF53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919288"/>
            <a:ext cx="3448050" cy="184150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495F69D7-D653-4446-A532-F1CCC601D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Composition of Operations (2)</a:t>
            </a:r>
          </a:p>
        </p:txBody>
      </p:sp>
      <p:pic>
        <p:nvPicPr>
          <p:cNvPr id="642051" name="Picture 3" descr="6">
            <a:extLst>
              <a:ext uri="{FF2B5EF4-FFF2-40B4-BE49-F238E27FC236}">
                <a16:creationId xmlns:a16="http://schemas.microsoft.com/office/drawing/2014/main" id="{DD4C3FD1-A006-45E5-B4D0-7BBB87B4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5610225"/>
            <a:ext cx="22542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文字方塊 3">
            <a:extLst>
              <a:ext uri="{FF2B5EF4-FFF2-40B4-BE49-F238E27FC236}">
                <a16:creationId xmlns:a16="http://schemas.microsoft.com/office/drawing/2014/main" id="{B28D2A2E-6F1A-4E17-8E04-2AC622870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5030788"/>
            <a:ext cx="758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NAME</a:t>
            </a:r>
            <a:r>
              <a:rPr kumimoji="0" lang="en-US" altLang="zh-TW" sz="140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kumimoji="0" lang="en-US" altLang="zh-TW" i="1" baseline="-25000">
                <a:ea typeface="新細明體" panose="02020500000000000000" pitchFamily="18" charset="-120"/>
              </a:rPr>
              <a:t>course_id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kumimoji="0"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instructor.ID=teaches.ID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kumimoji="0"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depart_name=“Physics” </a:t>
            </a:r>
            <a:r>
              <a:rPr kumimoji="0" lang="en-US" altLang="zh-TW">
                <a:ea typeface="新細明體" panose="02020500000000000000" pitchFamily="18" charset="-120"/>
              </a:rPr>
              <a:t>(instructor × teaches)))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6085" name="文字方塊 2">
            <a:extLst>
              <a:ext uri="{FF2B5EF4-FFF2-40B4-BE49-F238E27FC236}">
                <a16:creationId xmlns:a16="http://schemas.microsoft.com/office/drawing/2014/main" id="{7840DDA6-6B1A-4DA4-B530-A4034A83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4545013"/>
            <a:ext cx="4570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列出物理系有開課的老師及開課的課程編號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A827C-7ED3-4061-8685-2D77A6D4B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030788"/>
            <a:ext cx="2051050" cy="368300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709ECB-082E-40C6-82D6-AE06BDD2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5030788"/>
            <a:ext cx="1857375" cy="368300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F019D2-49FA-4CDD-9953-8EEABA22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5030788"/>
            <a:ext cx="1822450" cy="368300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729F20-9532-433B-BD7E-AF483342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5030788"/>
            <a:ext cx="1357313" cy="368300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pic>
        <p:nvPicPr>
          <p:cNvPr id="15" name="Picture 3" descr="6">
            <a:extLst>
              <a:ext uri="{FF2B5EF4-FFF2-40B4-BE49-F238E27FC236}">
                <a16:creationId xmlns:a16="http://schemas.microsoft.com/office/drawing/2014/main" id="{22D31444-4EEC-46FE-9CED-14C0D069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04900"/>
            <a:ext cx="631507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文字方塊 5">
            <a:extLst>
              <a:ext uri="{FF2B5EF4-FFF2-40B4-BE49-F238E27FC236}">
                <a16:creationId xmlns:a16="http://schemas.microsoft.com/office/drawing/2014/main" id="{755A053B-10A5-4940-8409-4BBFC49E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676275"/>
            <a:ext cx="416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depart_name=“Physics” </a:t>
            </a:r>
            <a:r>
              <a:rPr kumimoji="0" lang="en-US" altLang="zh-TW">
                <a:ea typeface="新細明體" panose="02020500000000000000" pitchFamily="18" charset="-120"/>
              </a:rPr>
              <a:t>(instructor × teaches)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B694EE-0671-45C9-928B-9042890A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1149350"/>
            <a:ext cx="698500" cy="1809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018BDC-57F5-4D2E-850F-920549A6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149350"/>
            <a:ext cx="698500" cy="18097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50BE58-84FA-4CB5-A890-3D28C819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2093913"/>
            <a:ext cx="6291262" cy="212725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4A9A4C04-8678-412B-92D6-E002A2245940}"/>
              </a:ext>
            </a:extLst>
          </p:cNvPr>
          <p:cNvCxnSpPr/>
          <p:nvPr/>
        </p:nvCxnSpPr>
        <p:spPr bwMode="auto">
          <a:xfrm flipV="1">
            <a:off x="4332288" y="4785756"/>
            <a:ext cx="2674154" cy="245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632BD-7CD4-410D-BD53-AEF39E3D77A8}"/>
              </a:ext>
            </a:extLst>
          </p:cNvPr>
          <p:cNvSpPr txBox="1"/>
          <p:nvPr/>
        </p:nvSpPr>
        <p:spPr>
          <a:xfrm>
            <a:off x="7006442" y="454449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and</a:t>
            </a:r>
            <a:r>
              <a:rPr lang="zh-TW" altLang="en-US" dirty="0"/>
              <a:t> 也可以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EFF9DC-874C-4FCC-AAD7-3CBB3E9E9556}"/>
              </a:ext>
            </a:extLst>
          </p:cNvPr>
          <p:cNvSpPr/>
          <p:nvPr/>
        </p:nvSpPr>
        <p:spPr bwMode="auto">
          <a:xfrm>
            <a:off x="4332288" y="5030788"/>
            <a:ext cx="2887909" cy="385763"/>
          </a:xfrm>
          <a:prstGeom prst="rect">
            <a:avLst/>
          </a:pr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34424A4-7CF7-45C8-B5C5-4F8771102785}"/>
              </a:ext>
            </a:extLst>
          </p:cNvPr>
          <p:cNvCxnSpPr/>
          <p:nvPr/>
        </p:nvCxnSpPr>
        <p:spPr bwMode="auto">
          <a:xfrm>
            <a:off x="7350826" y="5399088"/>
            <a:ext cx="9816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0ABBD3-EC2A-446C-A09D-502A6866BD40}"/>
              </a:ext>
            </a:extLst>
          </p:cNvPr>
          <p:cNvCxnSpPr>
            <a:cxnSpLocks/>
          </p:cNvCxnSpPr>
          <p:nvPr/>
        </p:nvCxnSpPr>
        <p:spPr bwMode="auto">
          <a:xfrm>
            <a:off x="2509838" y="5416551"/>
            <a:ext cx="16584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5834DD5D-7220-4B78-9397-686F35F1C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Queries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EF7CF98-34A9-4DE0-960D-953CFC8AE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1201738"/>
            <a:ext cx="8153400" cy="698500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Find the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names</a:t>
            </a:r>
            <a:r>
              <a:rPr lang="en-US" altLang="zh-TW" sz="2400" dirty="0">
                <a:ea typeface="新細明體" panose="02020500000000000000" pitchFamily="18" charset="-120"/>
              </a:rPr>
              <a:t> of 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all instructors in the Physics department</a:t>
            </a:r>
            <a:r>
              <a:rPr lang="en-US" altLang="zh-TW" sz="2400" dirty="0">
                <a:ea typeface="新細明體" panose="02020500000000000000" pitchFamily="18" charset="-120"/>
              </a:rPr>
              <a:t>, along with the </a:t>
            </a:r>
            <a:r>
              <a:rPr lang="en-US" altLang="zh-TW" sz="24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 of all courses 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they have taught</a:t>
            </a:r>
          </a:p>
        </p:txBody>
      </p:sp>
      <p:sp>
        <p:nvSpPr>
          <p:cNvPr id="539653" name="Text Box 5">
            <a:extLst>
              <a:ext uri="{FF2B5EF4-FFF2-40B4-BE49-F238E27FC236}">
                <a16:creationId xmlns:a16="http://schemas.microsoft.com/office/drawing/2014/main" id="{1EA1D626-D9C4-4FFD-A2F4-6F314ACC5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640013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buClr>
                <a:schemeClr val="hlink"/>
              </a:buClr>
            </a:pPr>
            <a:r>
              <a:rPr lang="en-US" altLang="zh-TW">
                <a:ea typeface="新細明體" panose="02020500000000000000" pitchFamily="18" charset="-120"/>
              </a:rPr>
              <a:t>Query 1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instructor.ID,course_id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dept_name=“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Physics”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     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instructor.ID=teaches.ID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teaches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539654" name="Text Box 6">
            <a:extLst>
              <a:ext uri="{FF2B5EF4-FFF2-40B4-BE49-F238E27FC236}">
                <a16:creationId xmlns:a16="http://schemas.microsoft.com/office/drawing/2014/main" id="{3A4B18E4-7791-400D-AA26-B60D28B3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349750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buClr>
                <a:schemeClr val="hlink"/>
              </a:buClr>
            </a:pPr>
            <a:r>
              <a:rPr lang="en-US" altLang="zh-TW" dirty="0">
                <a:ea typeface="新細明體" panose="02020500000000000000" pitchFamily="18" charset="-120"/>
              </a:rPr>
              <a:t>Query 2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instructor.ID,course_id</a:t>
            </a:r>
            <a:r>
              <a:rPr lang="en-US" altLang="zh-TW" sz="28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instructor.ID=teaches.ID</a:t>
            </a:r>
            <a:r>
              <a:rPr lang="en-US" altLang="zh-TW" sz="28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b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                   </a:t>
            </a:r>
            <a:r>
              <a:rPr lang="en-US" altLang="zh-TW" sz="24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=“</a:t>
            </a:r>
            <a:r>
              <a:rPr lang="en-US" altLang="zh-TW" sz="24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Physics”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instructor)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teaches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BC5405-9FEE-4F15-906C-B5A3E63CD5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54438" y="3062288"/>
            <a:ext cx="2289175" cy="495300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4E0B12-2313-48A0-9499-F980EEC11AE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782888" y="5243513"/>
            <a:ext cx="2289175" cy="495300"/>
          </a:xfrm>
          <a:prstGeom prst="rect">
            <a:avLst/>
          </a:prstGeom>
          <a:solidFill>
            <a:srgbClr val="FF0000">
              <a:alpha val="10980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C3C32-50C8-4BF1-A724-D4EC8393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Practice Time</a:t>
            </a:r>
            <a:endParaRPr lang="zh-TW" altLang="en-US" dirty="0">
              <a:solidFill>
                <a:srgbClr val="C00000"/>
              </a:solidFill>
              <a:ea typeface="新細明體" charset="-120"/>
            </a:endParaRPr>
          </a:p>
        </p:txBody>
      </p:sp>
      <p:sp>
        <p:nvSpPr>
          <p:cNvPr id="50179" name="內容版面配置區 2">
            <a:extLst>
              <a:ext uri="{FF2B5EF4-FFF2-40B4-BE49-F238E27FC236}">
                <a16:creationId xmlns:a16="http://schemas.microsoft.com/office/drawing/2014/main" id="{F6C8CD93-7516-4DB6-A421-81FA5AC6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Write a relational algebra query to find</a:t>
            </a:r>
          </a:p>
          <a:p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名為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Katz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老師的開課 課程編號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buFont typeface="Monotype Sorts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41204CF4-4F8B-40E1-A5B0-94C1688C5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Rename Operation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3132849-989B-4D20-92AA-5A7801662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303837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Allows us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to name the results of relational-algebra expressions.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to refer to a relation by more than one name.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Example:</a:t>
            </a:r>
          </a:p>
          <a:p>
            <a:pPr>
              <a:buFont typeface="Monotype Sorts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				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buFont typeface="Monotype Sorts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returns the expression 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 under the name 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If a relational-algebra expression 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 has arity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, then </a:t>
            </a:r>
          </a:p>
          <a:p>
            <a:pPr>
              <a:buFont typeface="Monotype Sorts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                                </a:t>
            </a:r>
          </a:p>
          <a:p>
            <a:pPr>
              <a:buFont typeface="Monotype Sorts"/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buFont typeface="Monotype Sorts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returns the result of expression 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 under the name x, and with the</a:t>
            </a:r>
          </a:p>
          <a:p>
            <a:pPr>
              <a:buFont typeface="Monotype Sorts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attributes renamed to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1 </a:t>
            </a:r>
            <a:r>
              <a:rPr lang="en-US" altLang="zh-TW" sz="2000" i="1" dirty="0">
                <a:ea typeface="新細明體" panose="02020500000000000000" pitchFamily="18" charset="-120"/>
              </a:rPr>
              <a:t>, A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 </a:t>
            </a:r>
            <a:r>
              <a:rPr lang="en-US" altLang="zh-TW" sz="2000" i="1" dirty="0">
                <a:ea typeface="新細明體" panose="02020500000000000000" pitchFamily="18" charset="-120"/>
              </a:rPr>
              <a:t>, …., A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13C8F7D7-AE15-4304-9064-0981BDFD1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4665663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4" imgW="964781" imgH="266584" progId="Equation.3">
                  <p:embed/>
                </p:oleObj>
              </mc:Choice>
              <mc:Fallback>
                <p:oleObj name="Equation" r:id="rId4" imgW="964781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4665663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62203FB7-DE4C-4C9F-9F26-E73028BEF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Query</a:t>
            </a:r>
            <a:endParaRPr lang="en-IN" altLang="zh-TW">
              <a:ea typeface="新細明體" charset="-12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300244-5017-4E16-8E66-EEA4FC2B9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Find the largest salary in the university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Step 1: </a:t>
            </a:r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find instructor salaries that are less than some other instructor salary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(i.e. not maximum)</a:t>
            </a:r>
          </a:p>
          <a:p>
            <a:pPr lvl="3"/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using a copy of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under a new name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instructor.salary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instructor.salary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&lt; </a:t>
            </a:r>
            <a:r>
              <a:rPr lang="en-US" altLang="zh-TW" sz="24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d.salary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b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 x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800" i="1" baseline="-25000" dirty="0">
                <a:ea typeface="新細明體" panose="02020500000000000000" pitchFamily="18" charset="-120"/>
              </a:rPr>
              <a:t>d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)))  </a:t>
            </a:r>
          </a:p>
          <a:p>
            <a:pPr lvl="1"/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35E33BCA-42C1-4E28-B1DB-1F1F2BE32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Rename (1)</a:t>
            </a:r>
          </a:p>
        </p:txBody>
      </p:sp>
      <p:pic>
        <p:nvPicPr>
          <p:cNvPr id="644100" name="Picture 4" descr="6">
            <a:extLst>
              <a:ext uri="{FF2B5EF4-FFF2-40B4-BE49-F238E27FC236}">
                <a16:creationId xmlns:a16="http://schemas.microsoft.com/office/drawing/2014/main" id="{380B4910-30A7-46BE-8197-FF90CEEC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165600"/>
            <a:ext cx="750888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矩形 3">
            <a:extLst>
              <a:ext uri="{FF2B5EF4-FFF2-40B4-BE49-F238E27FC236}">
                <a16:creationId xmlns:a16="http://schemas.microsoft.com/office/drawing/2014/main" id="{10B18D76-5755-4022-9FC0-D9867DFC3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3362325"/>
            <a:ext cx="7805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400" i="1" baseline="-25000">
                <a:ea typeface="新細明體" panose="02020500000000000000" pitchFamily="18" charset="-120"/>
              </a:rPr>
              <a:t>instructor.salary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instructor.salary &lt; d,salary  </a:t>
            </a:r>
            <a:b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 x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kumimoji="0" lang="en-US" altLang="zh-TW" sz="2800" i="1" baseline="-25000">
                <a:ea typeface="新細明體" panose="02020500000000000000" pitchFamily="18" charset="-120"/>
              </a:rPr>
              <a:t>d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)))  </a:t>
            </a:r>
          </a:p>
        </p:txBody>
      </p:sp>
      <p:pic>
        <p:nvPicPr>
          <p:cNvPr id="54277" name="Picture 4" descr="6">
            <a:extLst>
              <a:ext uri="{FF2B5EF4-FFF2-40B4-BE49-F238E27FC236}">
                <a16:creationId xmlns:a16="http://schemas.microsoft.com/office/drawing/2014/main" id="{7716094F-030E-4209-84D4-4E877709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798513"/>
            <a:ext cx="3462337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4" descr="6">
            <a:extLst>
              <a:ext uri="{FF2B5EF4-FFF2-40B4-BE49-F238E27FC236}">
                <a16:creationId xmlns:a16="http://schemas.microsoft.com/office/drawing/2014/main" id="{AD39559C-88E1-42C3-8156-01C23233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763588"/>
            <a:ext cx="3462338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矩形 6">
            <a:extLst>
              <a:ext uri="{FF2B5EF4-FFF2-40B4-BE49-F238E27FC236}">
                <a16:creationId xmlns:a16="http://schemas.microsoft.com/office/drawing/2014/main" id="{8F5B0375-EF2B-4017-A7A2-4CFDB2F0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048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54280" name="矩形 7">
            <a:extLst>
              <a:ext uri="{FF2B5EF4-FFF2-40B4-BE49-F238E27FC236}">
                <a16:creationId xmlns:a16="http://schemas.microsoft.com/office/drawing/2014/main" id="{DD9D402D-0EA6-4282-8EFE-DD887E12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4095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d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C11196A-9793-414B-AF23-D57C8CE5BE67}"/>
              </a:ext>
            </a:extLst>
          </p:cNvPr>
          <p:cNvGrpSpPr>
            <a:grpSpLocks/>
          </p:cNvGrpSpPr>
          <p:nvPr/>
        </p:nvGrpSpPr>
        <p:grpSpPr bwMode="auto">
          <a:xfrm>
            <a:off x="4078288" y="1152525"/>
            <a:ext cx="1155700" cy="2066925"/>
            <a:chOff x="4078224" y="1152144"/>
            <a:chExt cx="1155938" cy="2066926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39D1E9A0-7813-4B26-92D3-03BC6C7461CE}"/>
                </a:ext>
              </a:extLst>
            </p:cNvPr>
            <p:cNvCxnSpPr/>
            <p:nvPr/>
          </p:nvCxnSpPr>
          <p:spPr bwMode="auto">
            <a:xfrm>
              <a:off x="4078224" y="1152144"/>
              <a:ext cx="109401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0F98C27-1BBB-4880-9D21-E1F71D87078C}"/>
                </a:ext>
              </a:extLst>
            </p:cNvPr>
            <p:cNvCxnSpPr/>
            <p:nvPr/>
          </p:nvCxnSpPr>
          <p:spPr bwMode="auto">
            <a:xfrm>
              <a:off x="4108392" y="1185482"/>
              <a:ext cx="1063844" cy="10953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A1C1D8B-30F2-43AE-B3C5-6DC2B42E6F77}"/>
                </a:ext>
              </a:extLst>
            </p:cNvPr>
            <p:cNvCxnSpPr/>
            <p:nvPr/>
          </p:nvCxnSpPr>
          <p:spPr bwMode="auto">
            <a:xfrm>
              <a:off x="4119507" y="1188657"/>
              <a:ext cx="1052729" cy="3175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503F555-10E9-420E-8848-180B1AA22EEC}"/>
                </a:ext>
              </a:extLst>
            </p:cNvPr>
            <p:cNvCxnSpPr/>
            <p:nvPr/>
          </p:nvCxnSpPr>
          <p:spPr bwMode="auto">
            <a:xfrm>
              <a:off x="4127446" y="1220407"/>
              <a:ext cx="1054317" cy="455612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5EDCAC5-2B42-42C8-B15E-F86ED6ED7F56}"/>
                </a:ext>
              </a:extLst>
            </p:cNvPr>
            <p:cNvCxnSpPr/>
            <p:nvPr/>
          </p:nvCxnSpPr>
          <p:spPr bwMode="auto">
            <a:xfrm>
              <a:off x="4111568" y="1215644"/>
              <a:ext cx="1089249" cy="661988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2FDE93B-C461-4C53-AEDA-F15B77614F7D}"/>
                </a:ext>
              </a:extLst>
            </p:cNvPr>
            <p:cNvCxnSpPr/>
            <p:nvPr/>
          </p:nvCxnSpPr>
          <p:spPr bwMode="auto">
            <a:xfrm>
              <a:off x="4106805" y="1212469"/>
              <a:ext cx="1103539" cy="84455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DBE0408F-FD2A-42BB-91B0-65E98E02B67C}"/>
                </a:ext>
              </a:extLst>
            </p:cNvPr>
            <p:cNvCxnSpPr/>
            <p:nvPr/>
          </p:nvCxnSpPr>
          <p:spPr bwMode="auto">
            <a:xfrm>
              <a:off x="4117919" y="1212469"/>
              <a:ext cx="1082898" cy="10287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CF232D8-E5C4-4FAD-B017-9BE8740E6090}"/>
                </a:ext>
              </a:extLst>
            </p:cNvPr>
            <p:cNvCxnSpPr/>
            <p:nvPr/>
          </p:nvCxnSpPr>
          <p:spPr bwMode="auto">
            <a:xfrm>
              <a:off x="4119507" y="1212469"/>
              <a:ext cx="1098776" cy="123507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C35C820-2221-430C-B2C5-72BA9830E413}"/>
                </a:ext>
              </a:extLst>
            </p:cNvPr>
            <p:cNvCxnSpPr/>
            <p:nvPr/>
          </p:nvCxnSpPr>
          <p:spPr bwMode="auto">
            <a:xfrm>
              <a:off x="4102041" y="1220407"/>
              <a:ext cx="1116243" cy="141922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3192743-2603-4C34-B65C-1C7414B5C039}"/>
                </a:ext>
              </a:extLst>
            </p:cNvPr>
            <p:cNvCxnSpPr/>
            <p:nvPr/>
          </p:nvCxnSpPr>
          <p:spPr bwMode="auto">
            <a:xfrm>
              <a:off x="4108392" y="1241044"/>
              <a:ext cx="1121006" cy="1627189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FB704F7-0B6B-4343-96F9-12D4868F1A00}"/>
                </a:ext>
              </a:extLst>
            </p:cNvPr>
            <p:cNvCxnSpPr/>
            <p:nvPr/>
          </p:nvCxnSpPr>
          <p:spPr bwMode="auto">
            <a:xfrm>
              <a:off x="4100454" y="1223582"/>
              <a:ext cx="1133708" cy="180657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C24AE42-7FD5-4567-A3A7-9D4197927466}"/>
                </a:ext>
              </a:extLst>
            </p:cNvPr>
            <p:cNvCxnSpPr/>
            <p:nvPr/>
          </p:nvCxnSpPr>
          <p:spPr bwMode="auto">
            <a:xfrm>
              <a:off x="4078224" y="1212469"/>
              <a:ext cx="1128944" cy="2006601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0134CF0E-4F4A-43EF-8F03-412E1D10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779838"/>
            <a:ext cx="2990850" cy="290512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540A74-B5F6-4872-9373-4FD99A68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470275"/>
            <a:ext cx="2765425" cy="274638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003B42-4B1C-4CD8-8A7F-4F35E40F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3470275"/>
            <a:ext cx="1762125" cy="274638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7CE29A-01D0-4370-8390-98AF07B3F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475163"/>
            <a:ext cx="715963" cy="241300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DED1635-3298-4F33-88FE-B439BD6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1077913"/>
            <a:ext cx="3462337" cy="190500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689F2AF-4CA9-452B-9715-88E79907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1220788"/>
            <a:ext cx="3425825" cy="207962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A5B38F-C647-4381-9C71-12403E61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593850"/>
            <a:ext cx="3424238" cy="207963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BF42DF-389C-4876-AB68-A864C172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1985963"/>
            <a:ext cx="3424238" cy="207962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49ADF9-A9D1-4C18-9C9F-73252849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157538"/>
            <a:ext cx="3424238" cy="207962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FA5301-4688-483D-AFA3-86405B6D9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2974975"/>
            <a:ext cx="3425825" cy="169863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B80E96-F5BD-4AC0-B47E-52260856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2201863"/>
            <a:ext cx="3424238" cy="180975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1B3183-2422-4280-A984-682612C7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2543175"/>
            <a:ext cx="3424238" cy="207963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66A72E-4422-42C6-AF98-056AF22F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2754313"/>
            <a:ext cx="3424238" cy="207962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7209ECE5-082E-4A57-965A-808E643D8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Query</a:t>
            </a:r>
            <a:endParaRPr lang="en-IN" altLang="zh-TW">
              <a:ea typeface="新細明體" charset="-12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6F3EE3B-4C6C-48FF-841E-58C15A08E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Find the largest salary in the university</a:t>
            </a:r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Step 2: </a:t>
            </a:r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Find the largest salary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salary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(instructor) – </a:t>
            </a:r>
            <a:b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instructor.salary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instructor.salary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&lt; </a:t>
            </a:r>
            <a:r>
              <a:rPr lang="en-US" altLang="zh-TW" sz="24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d.salary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b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 x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800" i="1" baseline="-25000" dirty="0">
                <a:ea typeface="新細明體" panose="02020500000000000000" pitchFamily="18" charset="-120"/>
              </a:rPr>
              <a:t>d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))) </a:t>
            </a:r>
            <a:endParaRPr lang="en-IN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91F38F37-6488-4EC3-A6C7-826062953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Rename (2)</a:t>
            </a:r>
          </a:p>
        </p:txBody>
      </p:sp>
      <p:pic>
        <p:nvPicPr>
          <p:cNvPr id="646147" name="Picture 3" descr="6">
            <a:extLst>
              <a:ext uri="{FF2B5EF4-FFF2-40B4-BE49-F238E27FC236}">
                <a16:creationId xmlns:a16="http://schemas.microsoft.com/office/drawing/2014/main" id="{48C247F0-9A05-4777-85B0-D459279D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3741738"/>
            <a:ext cx="892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矩形 3">
            <a:extLst>
              <a:ext uri="{FF2B5EF4-FFF2-40B4-BE49-F238E27FC236}">
                <a16:creationId xmlns:a16="http://schemas.microsoft.com/office/drawing/2014/main" id="{75CF9122-D78E-4369-98F5-E5350515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1189038"/>
            <a:ext cx="8293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400" i="1" baseline="-25000">
                <a:ea typeface="新細明體" panose="02020500000000000000" pitchFamily="18" charset="-120"/>
              </a:rPr>
              <a:t>salary 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(instructor) – </a:t>
            </a:r>
            <a:b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400" i="1" baseline="-25000">
                <a:ea typeface="新細明體" panose="02020500000000000000" pitchFamily="18" charset="-120"/>
              </a:rPr>
              <a:t>instructor.salary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instructor.salary &lt; d,salary  </a:t>
            </a:r>
            <a:b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 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 x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kumimoji="0" lang="en-US" altLang="zh-TW" sz="2800" i="1" baseline="-25000">
                <a:ea typeface="新細明體" panose="02020500000000000000" pitchFamily="18" charset="-120"/>
              </a:rPr>
              <a:t>d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))) </a:t>
            </a:r>
            <a:endParaRPr kumimoji="0" lang="en-IN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5" name="Picture 4" descr="6">
            <a:extLst>
              <a:ext uri="{FF2B5EF4-FFF2-40B4-BE49-F238E27FC236}">
                <a16:creationId xmlns:a16="http://schemas.microsoft.com/office/drawing/2014/main" id="{A0D0EE1D-6F83-4B1D-8233-963B2DBE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628900"/>
            <a:ext cx="75882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6">
            <a:extLst>
              <a:ext uri="{FF2B5EF4-FFF2-40B4-BE49-F238E27FC236}">
                <a16:creationId xmlns:a16="http://schemas.microsoft.com/office/drawing/2014/main" id="{4C39A03D-C7EA-4EB4-B564-7B92F82E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620963"/>
            <a:ext cx="4084638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4" descr="6">
            <a:extLst>
              <a:ext uri="{FF2B5EF4-FFF2-40B4-BE49-F238E27FC236}">
                <a16:creationId xmlns:a16="http://schemas.microsoft.com/office/drawing/2014/main" id="{E862B0B8-8F70-411D-BCB0-BFBAC9D8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9"/>
          <a:stretch>
            <a:fillRect/>
          </a:stretch>
        </p:blipFill>
        <p:spPr bwMode="auto">
          <a:xfrm>
            <a:off x="3906838" y="2624138"/>
            <a:ext cx="100171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F81E21-3FEF-42D3-BD8A-FFA8BDB385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1938" y="5549900"/>
            <a:ext cx="658812" cy="11113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6EE2715-211D-4AD3-809A-A07EAEDF5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3892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–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7F8EE125-6884-4105-96D6-317B0D18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4062413"/>
            <a:ext cx="393700" cy="211137"/>
          </a:xfrm>
          <a:prstGeom prst="rightArrow">
            <a:avLst>
              <a:gd name="adj1" fmla="val 50000"/>
              <a:gd name="adj2" fmla="val 503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9707" name="矩形 12">
            <a:extLst>
              <a:ext uri="{FF2B5EF4-FFF2-40B4-BE49-F238E27FC236}">
                <a16:creationId xmlns:a16="http://schemas.microsoft.com/office/drawing/2014/main" id="{AB97E3C6-DD4F-4ED8-A7BA-735AA895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224472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9C2165-344A-4383-B388-F5FD4E8F4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5454650"/>
            <a:ext cx="1001712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E26AE0-6B2A-42D9-BE89-A7EB82D8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1189038"/>
            <a:ext cx="2197100" cy="349250"/>
          </a:xfrm>
          <a:prstGeom prst="rect">
            <a:avLst/>
          </a:prstGeom>
          <a:solidFill>
            <a:srgbClr val="FF000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4FAD36-7F6E-4EA3-92A9-C16FDB09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552575"/>
            <a:ext cx="5329237" cy="692150"/>
          </a:xfrm>
          <a:prstGeom prst="rect">
            <a:avLst/>
          </a:prstGeom>
          <a:solidFill>
            <a:srgbClr val="FFFF0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9707" grpId="0"/>
      <p:bldP spid="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2BF3725A-A08B-4919-B6AD-A1096656E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Selection Operation – Example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F507A33-94CB-46E4-923D-DBA2E7A80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Relation r</a:t>
            </a:r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0448C224-1AE5-4D4B-8CF8-5621DB75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6"/>
          <a:stretch>
            <a:fillRect/>
          </a:stretch>
        </p:blipFill>
        <p:spPr bwMode="auto">
          <a:xfrm>
            <a:off x="3498850" y="1449388"/>
            <a:ext cx="1887538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>
            <a:extLst>
              <a:ext uri="{FF2B5EF4-FFF2-40B4-BE49-F238E27FC236}">
                <a16:creationId xmlns:a16="http://schemas.microsoft.com/office/drawing/2014/main" id="{A87518EB-17D5-415B-A7A7-09761EC4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A=B ^ D &gt; 5</a:t>
            </a:r>
            <a:r>
              <a:rPr kumimoji="0" lang="en-US" altLang="zh-TW" sz="20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(r)</a:t>
            </a:r>
            <a:endParaRPr kumimoji="0" lang="en-US" altLang="zh-TW" sz="2400">
              <a:ea typeface="新細明體" panose="02020500000000000000" pitchFamily="18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3A960-5302-4302-9ABF-A0BF0CA53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9"/>
          <a:stretch>
            <a:fillRect/>
          </a:stretch>
        </p:blipFill>
        <p:spPr bwMode="auto">
          <a:xfrm>
            <a:off x="3427413" y="4089400"/>
            <a:ext cx="188753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FCB2B-13F1-466F-BCB7-4A6EDA05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Practice Time</a:t>
            </a:r>
            <a:endParaRPr lang="zh-TW" altLang="en-US" dirty="0">
              <a:solidFill>
                <a:srgbClr val="C00000"/>
              </a:solidFill>
              <a:ea typeface="新細明體" charset="-120"/>
            </a:endParaRPr>
          </a:p>
        </p:txBody>
      </p:sp>
      <p:sp>
        <p:nvSpPr>
          <p:cNvPr id="59395" name="內容版面配置區 2">
            <a:extLst>
              <a:ext uri="{FF2B5EF4-FFF2-40B4-BE49-F238E27FC236}">
                <a16:creationId xmlns:a16="http://schemas.microsoft.com/office/drawing/2014/main" id="{573B3B8B-6A4D-4407-BB17-CD02E5AD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names of all instructors whose salaries are higher than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at least one </a:t>
            </a:r>
            <a:r>
              <a:rPr lang="en-US" altLang="zh-TW" sz="2400">
                <a:ea typeface="新細明體" panose="02020500000000000000" pitchFamily="18" charset="-120"/>
              </a:rPr>
              <a:t>instructor  of “Computer Science”. (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要修改哪裡</a:t>
            </a:r>
            <a:r>
              <a:rPr lang="en-US" altLang="zh-TW" sz="2400">
                <a:ea typeface="新細明體" panose="02020500000000000000" pitchFamily="18" charset="-120"/>
              </a:rPr>
              <a:t>?)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9396" name="矩形 3">
            <a:extLst>
              <a:ext uri="{FF2B5EF4-FFF2-40B4-BE49-F238E27FC236}">
                <a16:creationId xmlns:a16="http://schemas.microsoft.com/office/drawing/2014/main" id="{3FCC0DCD-1278-4D7B-AB63-49304B5B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906713"/>
            <a:ext cx="82931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400" i="1" baseline="-25000">
                <a:ea typeface="新細明體" panose="02020500000000000000" pitchFamily="18" charset="-120"/>
              </a:rPr>
              <a:t>instructor.salary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instructor.salary &lt; d,salary  </a:t>
            </a:r>
            <a:b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 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 x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kumimoji="0" lang="en-US" altLang="zh-TW" sz="2800" i="1" baseline="-25000">
                <a:ea typeface="新細明體" panose="02020500000000000000" pitchFamily="18" charset="-120"/>
              </a:rPr>
              <a:t>d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))) </a:t>
            </a:r>
            <a:endParaRPr kumimoji="0" lang="en-IN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45955-41D5-408E-9E44-CB7B7BA4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Practice Time</a:t>
            </a:r>
            <a:endParaRPr lang="zh-TW" altLang="en-US" dirty="0">
              <a:solidFill>
                <a:srgbClr val="C00000"/>
              </a:solidFill>
              <a:ea typeface="新細明體" charset="-120"/>
            </a:endParaRPr>
          </a:p>
        </p:txBody>
      </p:sp>
      <p:sp>
        <p:nvSpPr>
          <p:cNvPr id="60419" name="內容版面配置區 2">
            <a:extLst>
              <a:ext uri="{FF2B5EF4-FFF2-40B4-BE49-F238E27FC236}">
                <a16:creationId xmlns:a16="http://schemas.microsoft.com/office/drawing/2014/main" id="{01E18754-C625-4119-A008-1EF7C3A9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names of all instructors whose salaries are higher than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every</a:t>
            </a:r>
            <a:r>
              <a:rPr lang="en-US" altLang="zh-TW" sz="2400">
                <a:ea typeface="新細明體" panose="02020500000000000000" pitchFamily="18" charset="-120"/>
              </a:rPr>
              <a:t> instructor  of “Computer Science”.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60420" name="矩形 3">
            <a:extLst>
              <a:ext uri="{FF2B5EF4-FFF2-40B4-BE49-F238E27FC236}">
                <a16:creationId xmlns:a16="http://schemas.microsoft.com/office/drawing/2014/main" id="{465FAB77-22BF-4334-AF9A-3384FE38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166938"/>
            <a:ext cx="8293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400" i="1" baseline="-25000">
                <a:ea typeface="新細明體" panose="02020500000000000000" pitchFamily="18" charset="-120"/>
              </a:rPr>
              <a:t>salary 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(instructor) – </a:t>
            </a:r>
            <a:b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400" i="1" baseline="-25000">
                <a:ea typeface="新細明體" panose="02020500000000000000" pitchFamily="18" charset="-120"/>
              </a:rPr>
              <a:t>instructor.salary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instructor.salary &lt; d,salary  </a:t>
            </a:r>
            <a:b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0"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 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 x </a:t>
            </a:r>
            <a:r>
              <a:rPr kumimoji="0"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kumimoji="0" lang="en-US" altLang="zh-TW" sz="2800" i="1" baseline="-25000">
                <a:ea typeface="新細明體" panose="02020500000000000000" pitchFamily="18" charset="-120"/>
              </a:rPr>
              <a:t>d</a:t>
            </a:r>
            <a:r>
              <a:rPr kumimoji="0" lang="en-US" altLang="zh-TW" sz="1600">
                <a:ea typeface="新細明體" panose="02020500000000000000" pitchFamily="18" charset="-120"/>
              </a:rPr>
              <a:t> 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))) </a:t>
            </a:r>
            <a:endParaRPr kumimoji="0" lang="en-IN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7CC3C-D224-4CDC-AEF2-872BA432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Practice Time</a:t>
            </a:r>
            <a:endParaRPr lang="zh-TW" altLang="en-US" dirty="0">
              <a:solidFill>
                <a:srgbClr val="C00000"/>
              </a:solidFill>
              <a:ea typeface="新細明體" charset="-120"/>
            </a:endParaRPr>
          </a:p>
        </p:txBody>
      </p:sp>
      <p:sp>
        <p:nvSpPr>
          <p:cNvPr id="61443" name="內容版面配置區 2">
            <a:extLst>
              <a:ext uri="{FF2B5EF4-FFF2-40B4-BE49-F238E27FC236}">
                <a16:creationId xmlns:a16="http://schemas.microsoft.com/office/drawing/2014/main" id="{0DF58221-3E20-4CFE-B762-A86C24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093788"/>
            <a:ext cx="7915275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highest</a:t>
            </a:r>
            <a:r>
              <a:rPr lang="en-US" altLang="zh-TW" sz="2400">
                <a:ea typeface="新細明體" panose="02020500000000000000" pitchFamily="18" charset="-120"/>
              </a:rPr>
              <a:t> credit of all courses.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81BBD33D-CA62-4AFF-B593-7EA1E3DBB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Formal Definition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C6D0E17-2A3C-4BBE-94FE-386A67502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1784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basic expression in the relational algebra :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constant relation</a:t>
            </a:r>
          </a:p>
          <a:p>
            <a:pPr lvl="1">
              <a:lnSpc>
                <a:spcPct val="11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 be relational-algebra expressions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2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b="1" i="1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="1" i="1" baseline="-25000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is a predicate on attributes in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b="1" i="1" baseline="-25000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TW" sz="2000" b="1" i="1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400" b="1" i="1" baseline="-25000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), x is the new name for the result of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AF3EA013-74EC-4135-9E5B-4DF19F6A5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Selection Operation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7F4F49E-3ECE-4CED-A47F-D81BAE61A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517366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Notation: 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is called the </a:t>
            </a:r>
            <a:r>
              <a:rPr lang="en-US" altLang="zh-TW" sz="2000" b="1" dirty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selection predicate</a:t>
            </a:r>
            <a:endParaRPr lang="en-US" altLang="zh-TW" sz="2000" b="1" i="1" dirty="0">
              <a:solidFill>
                <a:schemeClr val="tx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Defined as: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b="1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 = {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|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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p(t)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b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: </a:t>
            </a:r>
            <a:r>
              <a:rPr lang="en-US" altLang="zh-TW" sz="2000" b="1" dirty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terms</a:t>
            </a:r>
            <a:r>
              <a:rPr lang="en-US" altLang="zh-TW" sz="2000" dirty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connected by :  (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),  (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or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),  (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not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    Each </a:t>
            </a:r>
            <a:r>
              <a:rPr lang="en-US" altLang="zh-TW" sz="2000" b="1" dirty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term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		&lt;attribute&gt;	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op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	&lt;attribute&gt; </a:t>
            </a:r>
          </a:p>
          <a:p>
            <a:pPr>
              <a:lnSpc>
                <a:spcPct val="110000"/>
              </a:lnSpc>
              <a:buFont typeface="Monotype Sorts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&lt;attribute&gt;	 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op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 &lt;constant&gt;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   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op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is one of:  =, , &gt;, . &lt;. </a:t>
            </a:r>
            <a:b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Example :</a:t>
            </a:r>
            <a:b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 	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=“Physics”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54683B05-8135-421D-AB05-2FCE1F67E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Selection</a:t>
            </a:r>
          </a:p>
        </p:txBody>
      </p:sp>
      <p:pic>
        <p:nvPicPr>
          <p:cNvPr id="13315" name="Picture 4" descr="6">
            <a:extLst>
              <a:ext uri="{FF2B5EF4-FFF2-40B4-BE49-F238E27FC236}">
                <a16:creationId xmlns:a16="http://schemas.microsoft.com/office/drawing/2014/main" id="{1FCB8DDA-6E82-4826-ABC9-68FC306E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939800"/>
            <a:ext cx="4986338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6">
            <a:extLst>
              <a:ext uri="{FF2B5EF4-FFF2-40B4-BE49-F238E27FC236}">
                <a16:creationId xmlns:a16="http://schemas.microsoft.com/office/drawing/2014/main" id="{3D229279-086A-4409-BBCC-94E45A56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929188"/>
            <a:ext cx="424338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4">
            <a:extLst>
              <a:ext uri="{FF2B5EF4-FFF2-40B4-BE49-F238E27FC236}">
                <a16:creationId xmlns:a16="http://schemas.microsoft.com/office/drawing/2014/main" id="{AFAE16B6-01B3-413B-826F-FB960AFAF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4046538"/>
            <a:ext cx="327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0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dept_name=“Physics”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kumimoji="0"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13318" name="矩形 5">
            <a:extLst>
              <a:ext uri="{FF2B5EF4-FFF2-40B4-BE49-F238E27FC236}">
                <a16:creationId xmlns:a16="http://schemas.microsoft.com/office/drawing/2014/main" id="{31A3975C-BE91-43B4-997A-A390B515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6515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68B23-F503-4EA5-ADE6-3A407905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D334082-44AE-4DC8-B5FD-ADCD1332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titles of courses in the Comp. Sci. department that have 3 credits.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832779A7-6FFC-44E2-B3C2-4D526D2F0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Project Operation – Example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43DB57-7465-4C5B-AE0E-9C068D216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</a:t>
            </a:r>
            <a:r>
              <a:rPr lang="en-US" altLang="zh-TW" i="1">
                <a:ea typeface="新細明體" panose="02020500000000000000" pitchFamily="18" charset="-120"/>
              </a:rPr>
              <a:t> r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CF93F59-00C3-441D-92F0-9ED1C438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B34C3DC-BBFE-4DAF-8DDA-516F399D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482EDFBB-C999-452C-BC6C-4DD8682E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/>
              <a:buNone/>
            </a:pPr>
            <a:endParaRPr lang="en-IN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E65D7A6-898A-4B70-9A2C-AC05460C3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449180D7-C13F-4137-B46E-15FAA13BD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kumimoji="0" lang="en-US" altLang="zh-TW" sz="1600">
              <a:ea typeface="新細明體" panose="02020500000000000000" pitchFamily="18" charset="-120"/>
            </a:endParaRPr>
          </a:p>
        </p:txBody>
      </p:sp>
      <p:pic>
        <p:nvPicPr>
          <p:cNvPr id="16393" name="Picture 9">
            <a:extLst>
              <a:ext uri="{FF2B5EF4-FFF2-40B4-BE49-F238E27FC236}">
                <a16:creationId xmlns:a16="http://schemas.microsoft.com/office/drawing/2014/main" id="{275912E5-8FA5-4397-B080-1C3B75B3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97"/>
          <a:stretch>
            <a:fillRect/>
          </a:stretch>
        </p:blipFill>
        <p:spPr bwMode="auto">
          <a:xfrm>
            <a:off x="2443163" y="1189038"/>
            <a:ext cx="270827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10">
            <a:extLst>
              <a:ext uri="{FF2B5EF4-FFF2-40B4-BE49-F238E27FC236}">
                <a16:creationId xmlns:a16="http://schemas.microsoft.com/office/drawing/2014/main" id="{57047733-FDF9-4CEE-97D1-689A665B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A,C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kumimoji="0" lang="en-US" altLang="zh-TW" sz="2400" i="1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6B56095D-54F5-4536-88CD-C499661F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7"/>
          <a:stretch>
            <a:fillRect/>
          </a:stretch>
        </p:blipFill>
        <p:spPr bwMode="auto">
          <a:xfrm>
            <a:off x="2595563" y="3600450"/>
            <a:ext cx="27082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9E705A06-7899-47BB-8581-E7419EE2F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Project Operation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557121-766E-47CD-82F4-717F310CB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120000"/>
              </a:lnSpc>
              <a:buFont typeface="Monotype Sorts"/>
              <a:buNone/>
              <a:tabLst>
                <a:tab pos="3257550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	where </a:t>
            </a:r>
            <a:r>
              <a:rPr lang="en-US" altLang="zh-TW" sz="2000" i="1"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1</a:t>
            </a:r>
            <a:r>
              <a:rPr lang="en-US" altLang="zh-TW" sz="2000" i="1">
                <a:ea typeface="新細明體" panose="02020500000000000000" pitchFamily="18" charset="-120"/>
              </a:rPr>
              <a:t>, A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 are attribute names and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is a relation name.</a:t>
            </a:r>
          </a:p>
          <a:p>
            <a:pPr>
              <a:lnSpc>
                <a:spcPct val="120000"/>
              </a:lnSpc>
              <a:buFont typeface="Monotype Sorts"/>
              <a:buNone/>
              <a:tabLst>
                <a:tab pos="3257550" algn="ctr"/>
              </a:tabLst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tabLst>
                <a:tab pos="3257550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The result is </a:t>
            </a:r>
          </a:p>
          <a:p>
            <a:pPr lvl="1">
              <a:tabLst>
                <a:tab pos="3257550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the relation of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solidFill>
                  <a:srgbClr val="C00000"/>
                </a:solidFill>
                <a:ea typeface="新細明體" panose="02020500000000000000" pitchFamily="18" charset="-120"/>
              </a:rPr>
              <a:t> columns </a:t>
            </a:r>
            <a:r>
              <a:rPr lang="en-US" altLang="zh-TW" sz="2000">
                <a:ea typeface="新細明體" panose="02020500000000000000" pitchFamily="18" charset="-120"/>
              </a:rPr>
              <a:t>that are listed</a:t>
            </a:r>
          </a:p>
          <a:p>
            <a:pPr lvl="1">
              <a:tabLst>
                <a:tab pos="3257550" algn="ctr"/>
              </a:tabLst>
            </a:pPr>
            <a:r>
              <a:rPr lang="en-US" altLang="zh-TW" sz="2000">
                <a:solidFill>
                  <a:srgbClr val="C00000"/>
                </a:solidFill>
                <a:ea typeface="新細明體" panose="02020500000000000000" pitchFamily="18" charset="-120"/>
              </a:rPr>
              <a:t>duplicate rows are removed </a:t>
            </a:r>
            <a:r>
              <a:rPr lang="en-US" altLang="zh-TW" sz="2000">
                <a:ea typeface="新細明體" panose="02020500000000000000" pitchFamily="18" charset="-120"/>
              </a:rPr>
              <a:t>from result</a:t>
            </a:r>
          </a:p>
          <a:p>
            <a:pPr lvl="1">
              <a:tabLst>
                <a:tab pos="3257550" algn="ctr"/>
              </a:tabLst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tabLst>
                <a:tab pos="3257550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Example:</a:t>
            </a:r>
            <a:br>
              <a:rPr lang="en-US" altLang="zh-TW" sz="2000">
                <a:ea typeface="新細明體" panose="02020500000000000000" pitchFamily="18" charset="-120"/>
              </a:rPr>
            </a:b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	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ID, name, salary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 i="1">
                <a:ea typeface="新細明體" panose="02020500000000000000" pitchFamily="18" charset="-120"/>
              </a:rPr>
              <a:t>instructor</a:t>
            </a:r>
            <a:r>
              <a:rPr lang="en-US" altLang="zh-TW" sz="2000">
                <a:ea typeface="新細明體" panose="02020500000000000000" pitchFamily="18" charset="-120"/>
              </a:rPr>
              <a:t>) </a:t>
            </a:r>
            <a:br>
              <a:rPr lang="en-US" altLang="zh-TW" sz="2000">
                <a:ea typeface="新細明體" panose="02020500000000000000" pitchFamily="18" charset="-120"/>
              </a:rPr>
            </a:br>
            <a:endParaRPr lang="en-US" altLang="zh-TW" sz="2000">
              <a:ea typeface="新細明體" panose="02020500000000000000" pitchFamily="18" charset="-120"/>
            </a:endParaRP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935B2B57-29B7-4E46-BC12-580ED86DE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113" y="1223963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875920" imgH="266584" progId="Equation.3">
                  <p:embed/>
                </p:oleObj>
              </mc:Choice>
              <mc:Fallback>
                <p:oleObj name="Equation" r:id="rId4" imgW="875920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223963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580AD5B1-FE75-4C5C-A3D2-273BBC2EB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Project</a:t>
            </a:r>
          </a:p>
        </p:txBody>
      </p:sp>
      <p:pic>
        <p:nvPicPr>
          <p:cNvPr id="627715" name="Picture 3" descr="6">
            <a:extLst>
              <a:ext uri="{FF2B5EF4-FFF2-40B4-BE49-F238E27FC236}">
                <a16:creationId xmlns:a16="http://schemas.microsoft.com/office/drawing/2014/main" id="{713564C7-EE29-46E8-87EC-4BA9157B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379663"/>
            <a:ext cx="3094038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矩形 3">
            <a:extLst>
              <a:ext uri="{FF2B5EF4-FFF2-40B4-BE49-F238E27FC236}">
                <a16:creationId xmlns:a16="http://schemas.microsoft.com/office/drawing/2014/main" id="{DB31584C-41DD-463E-BA51-7C3ACF1B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617663"/>
            <a:ext cx="3030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2000" i="1" baseline="-25000">
                <a:ea typeface="新細明體" panose="02020500000000000000" pitchFamily="18" charset="-120"/>
              </a:rPr>
              <a:t>ID, name, salary</a:t>
            </a:r>
            <a:r>
              <a:rPr kumimoji="0" lang="en-US" altLang="zh-TW" sz="2000">
                <a:ea typeface="新細明體" panose="02020500000000000000" pitchFamily="18" charset="-120"/>
              </a:rPr>
              <a:t> (</a:t>
            </a: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  <a:r>
              <a:rPr kumimoji="0" lang="en-US" altLang="zh-TW" sz="2000">
                <a:ea typeface="新細明體" panose="02020500000000000000" pitchFamily="18" charset="-120"/>
              </a:rPr>
              <a:t>) </a:t>
            </a:r>
            <a:br>
              <a:rPr kumimoji="0" lang="en-US" altLang="zh-TW" sz="2000">
                <a:ea typeface="新細明體" panose="02020500000000000000" pitchFamily="18" charset="-120"/>
              </a:rPr>
            </a:br>
            <a:endParaRPr kumimoji="0" lang="zh-TW" altLang="en-US" sz="2000">
              <a:ea typeface="新細明體" panose="02020500000000000000" pitchFamily="18" charset="-120"/>
            </a:endParaRPr>
          </a:p>
        </p:txBody>
      </p:sp>
      <p:pic>
        <p:nvPicPr>
          <p:cNvPr id="20485" name="Picture 4" descr="6">
            <a:extLst>
              <a:ext uri="{FF2B5EF4-FFF2-40B4-BE49-F238E27FC236}">
                <a16:creationId xmlns:a16="http://schemas.microsoft.com/office/drawing/2014/main" id="{19EED448-DE48-40CD-9344-F89D704F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939800"/>
            <a:ext cx="4986338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矩形 5">
            <a:extLst>
              <a:ext uri="{FF2B5EF4-FFF2-40B4-BE49-F238E27FC236}">
                <a16:creationId xmlns:a16="http://schemas.microsoft.com/office/drawing/2014/main" id="{3F692770-7648-406B-9E92-9510BF10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6515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20677</TotalTime>
  <Words>1464</Words>
  <Application>Microsoft Office PowerPoint</Application>
  <PresentationFormat>如螢幕大小 (4:3)</PresentationFormat>
  <Paragraphs>209</Paragraphs>
  <Slides>33</Slides>
  <Notes>25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Monotype Sorts</vt:lpstr>
      <vt:lpstr>新細明體</vt:lpstr>
      <vt:lpstr>標楷體</vt:lpstr>
      <vt:lpstr>Helvetica</vt:lpstr>
      <vt:lpstr>Symbol</vt:lpstr>
      <vt:lpstr>Times New Roman</vt:lpstr>
      <vt:lpstr>Webdings</vt:lpstr>
      <vt:lpstr>Wingdings 2</vt:lpstr>
      <vt:lpstr>2_db-5-grey</vt:lpstr>
      <vt:lpstr>Equation</vt:lpstr>
      <vt:lpstr>Chapter 6: Formal Relational Query Languages (Relational Algebra)</vt:lpstr>
      <vt:lpstr>Relational Algebra</vt:lpstr>
      <vt:lpstr>Selection Operation – Example</vt:lpstr>
      <vt:lpstr>Selection Operation</vt:lpstr>
      <vt:lpstr>Example of Selection</vt:lpstr>
      <vt:lpstr>Practice Time</vt:lpstr>
      <vt:lpstr>Project Operation – Example</vt:lpstr>
      <vt:lpstr>Project Operation</vt:lpstr>
      <vt:lpstr>Example of Project</vt:lpstr>
      <vt:lpstr>Practice Time</vt:lpstr>
      <vt:lpstr>Union Operation – Example </vt:lpstr>
      <vt:lpstr>Union Operation</vt:lpstr>
      <vt:lpstr>Example of Union</vt:lpstr>
      <vt:lpstr>Set difference of two relations</vt:lpstr>
      <vt:lpstr>Set Difference Operation</vt:lpstr>
      <vt:lpstr>Example of Set-Difference</vt:lpstr>
      <vt:lpstr>Cartesian-Product Operation –  Example</vt:lpstr>
      <vt:lpstr>Cartesian-Product Operation</vt:lpstr>
      <vt:lpstr>Composition of Operations</vt:lpstr>
      <vt:lpstr>Example of Cartesian-Product</vt:lpstr>
      <vt:lpstr>Composition of Operations (1)</vt:lpstr>
      <vt:lpstr>Composition of Operations (2)</vt:lpstr>
      <vt:lpstr>Example Queries</vt:lpstr>
      <vt:lpstr>Practice Time</vt:lpstr>
      <vt:lpstr>Rename Operation</vt:lpstr>
      <vt:lpstr>Example Query</vt:lpstr>
      <vt:lpstr>Example of Rename (1)</vt:lpstr>
      <vt:lpstr>Example Query</vt:lpstr>
      <vt:lpstr>Example of Rename (2)</vt:lpstr>
      <vt:lpstr>Practice Time</vt:lpstr>
      <vt:lpstr>Practice Time</vt:lpstr>
      <vt:lpstr>Practice Time</vt:lpstr>
      <vt:lpstr>Formal Definition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paul</cp:lastModifiedBy>
  <cp:revision>423</cp:revision>
  <cp:lastPrinted>1999-06-28T19:27:31Z</cp:lastPrinted>
  <dcterms:created xsi:type="dcterms:W3CDTF">1999-12-16T14:50:30Z</dcterms:created>
  <dcterms:modified xsi:type="dcterms:W3CDTF">2021-05-02T14:27:43Z</dcterms:modified>
</cp:coreProperties>
</file>