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handoutMasterIdLst>
    <p:handoutMasterId r:id="rId34"/>
  </p:handout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9" r:id="rId26"/>
    <p:sldId id="383" r:id="rId27"/>
    <p:sldId id="384" r:id="rId28"/>
    <p:sldId id="385" r:id="rId29"/>
    <p:sldId id="386" r:id="rId30"/>
    <p:sldId id="387" r:id="rId31"/>
    <p:sldId id="388" r:id="rId3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84707" autoAdjust="0"/>
  </p:normalViewPr>
  <p:slideViewPr>
    <p:cSldViewPr snapToGrid="0">
      <p:cViewPr varScale="1">
        <p:scale>
          <a:sx n="57" d="100"/>
          <a:sy n="57" d="100"/>
        </p:scale>
        <p:origin x="1492" y="4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6" d="100"/>
        <a:sy n="14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456B7A2B-53A7-49A4-B46A-44C8CE018F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1208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3-29T03:53:17.8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62 0,'0'31'172,"0"0"-157,0 0 1,0 0 15,0 0 0,0 0 1,0 0-17,0 0 1,0 0-1,0 0 1,31-31 0,-31 31 15,0 0-15,0 0-1,0 0 1,31 0-1,-31 31 1,0-31 0,31 0-1,-31 0-15,0 0 16,0 0 0,0 0-1,0-1-15,0 1 31,0 0-15,0 0 0,31 0-16,-31 0 47,0 0-32,0 0 16,0 0-15,0 0 31,31-31 47,0 0-79,0-31-15,31 0 16,-31 0-16,0 0 16,31 0-1,-31 31-15,0-31 16,0 31 15,0 0-31,0 0 16,0 0 15,0 0-15,0 0 15,31-31-16,-31 31 1,0 0 15,0 0-15,0 0 31,0 0-47,0 0 31,0 0-15,0 0-1,0 0 1,0 0 15,0 0 0,0 0-31,0 0 32,0 0-17,0 0 1,0 0 15,0 0-15,-1 0 15,1 0-15,0 0-1,0 0 17,0 0-17,0 0 16,0 0-15,0 31 0,0-31-1,0 0 1,0 0 15,0 0 0,0 0-15,-31 31 0,31-31-16,0 0 31,0 0 0,0 31-15,0-31 15,0 0-15,0 0-1,0 0 17,0 0-1,-31 31 0,31-31-31,0 0 16,0 0 31,0 0-32,0 0 48,-31-31-16,0 0-32,0 0 1,0 0-1,0 0 32,0 0-31,0 1 0,0-1-1,0 0 1,0 0 15,0 0 0,0 0 1,0 0-17,0 0 1,0 0 15,0 0-15,0 0 15,0 0 0,0 0-15,0 0-1,0 0 17,0 0-17,0 0 32,0 0-31,0 0-1,0 0 1,0 0 15,0 0 16,0 0-16,0 0 1</inkml:trace>
  <inkml:trace contextRef="#ctx0" brushRef="#br0" timeOffset="2177">837 124 0,'0'-31'16,"0"0"46,-31 31-15,31-31-31,-31 31-1,0 0 48,0 0-32,0 0 0,0 0 1,0 0-17,31 31 17,0 0-1,-31-31-31,31 31 47,0 0 15,0 0-46,0 0 15,0 0 0,31 0 1,0 0-1,0-31 0,0 0-15,0 0 31,-31 31-16,0 0 16,31 0 0,-31 0-1,0 0-14,0 0-1,-31 0 0,0 0-15,0-31-1,31 31 1,-31 0-16,0 0 16,0-31-1,0 0 1,0 31-16,0-31 16,31 31-16,-31-31 31,0 0-16,31 31 17,-31-31-1</inkml:trace>
  <inkml:trace contextRef="#ctx0" brushRef="#br0" timeOffset="5032">1054 217 0,'0'31'235,"31"0"-157,-31 0-47,31 0-15,-31 0 31,31-31-32,-31 31-15,31-31 31,-31 31 1,31-31-17,-31 31 1,0 0 15,0 0 16,0-62 125,0 0-156,0 0 15,0 0 16,0 0-32,0 0 32,0 0 0,0 0-16,-31 31 16,0 0 0,0 0 0,0-31 0,0 31 0</inkml:trace>
  <inkml:trace contextRef="#ctx0" brushRef="#br0" timeOffset="6074">1054 248 0,'0'31'250,"0"0"-219,0 0 0,0 0 0,0 0 16,31 0 16,-31 0-16,0 0-16,31-31-31,-31 31 31,0 0 0,31-31 1,-31 31-17</inkml:trace>
  <inkml:trace contextRef="#ctx0" brushRef="#br0" timeOffset="8403">1766 0 0,'0'31'250,"0"0"-218,-31-31-1,31 31-16,0 0 17,-31 0-1,31 0 0,0 0 16,-31 0-16,31 0 16,-31-31-31,31 31-1,0 0 1,-31-31 0,31 31-1,0 0 17,-31 0-17,31 0 63,31-31 204,0 0-267,-31 31 1,31-31 15,0 0-15,0 0 15,-31 31 31,31-31-46,0 0 47,0 0-32,0 0 31,0 0 16,0 0-15,-31 31-47</inkml:trace>
  <inkml:trace contextRef="#ctx0" brushRef="#br0" timeOffset="10531">1797 155 0,'0'31'328,"0"0"-281,0 0-15,0 0 46,0 0-31,0 0-1,0 0-14,31 0 15,-31 0-16,0 0 31,0 0-30,31-31-17,-31 31-15,0 0 31,0 0-15,31 0 15,-31 0 32,0 0-32,0 0-15,0 0 15,31-31-15,-31 31-16,0-1 46,0 1-14,0 0 15,0 0-32,0 0 1,0 0 15,0 0 32,0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3-29T03:58:43.1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0 256 0,'31'0'109,"0"0"-78,0 0 1,0 0-17,0 0 16,0 0 1,0 0-17,0 0 1,0 0 0,0 0 15,0 0-16,0 0 1,0 0 0,0 0-1,0 0 1,0 0 15,0 0-15,0 0 15,0 0-15,0 0-1,0 0 1,0 0 15,0 0-15,0 0-1,0 0 1,0 0-16,31 0 16,-31 0-1,31 0 1,-31 0-16,0 0 16,30-31-1,-30 31 1,31 0-1,-31 0-15,0 0 16,31 0 0,-31-31-16,0 31 15,31 0-15,62-31 16,-93 31 0,0 0-1,0 0-15,31 0 16,-31-31-16,31 31 15,-31 0 17,31 0-32,-31 0 15,0 0-15,31 0 16,-31 0 0,0 0-16,0 0 15,0 0 1,31 0-16,-31 0 15,0 0-15,0 0 16,-1 0 15,1 0-31,31 0 16,-31 0 0,31 0-1,-31 0 1,0 0-1,0 0-15,0 0 16,0 0 0,0 0-1,0 0 17,0 0-17,0 0 1,0 0-1,0 0 1,0 0 0,0-31 15,0 31-31,0 0 16,31 0-1,-31 0 1,31 0-1,-31-31-15,0 31 16,31 0 0,-31 0-1,0 0-15,0 0 16,0-31-16,31 31 16,31 0-1,-62 0-15,-1 0 16,32-31-1,-31 31-15,0 0 16,0 0 0,0 0-16,31 0 15,-31 0 1,31 0-16,-31 0 16,31 0-1,-31 0 1,0 0-1,31 0-15,-31 0 16,31 0 0,-31 0-1,31 0 1,-31 0-16,31 0 16,-62 31-16,62-31 15,-31 0 1,0 0-16,0 0 15,31 31 1,-31-31-16,31 0 31,-31 0-31,0 31 16,0-31-16,30 0 16,-30 0-1,31 0 1,-31 31-1,0-31-15,31 0 16,-31 0 0,31 31-1,-31-31 1,0 0-16,31 0 16,-31 0-16,-31 31 15,62-31 1,-31 0-1,0 0-15,31 0 16,-31 0-16,0 0 31,0 0-31,0 0 16,31 0 0,-31 0-16,0 0 15,0 0-15,0 31 16,0-31-1,0 0 1,0 0-16,0 0 16,0 0-1,0 0 1,31 31 0,-32-31-1,1 0 1,0 0-1,0 0 17,0 0-17,0 31 1,0-31 15,0 0-15,0 0-1,0 0 17,0 0-17,0 0 17,0 0-17,0 0-15,0 0 31,0 0 1,0 0-32,0 0 31,0 0-15,0 0-1,0 0 1,0 0 15,0 0-15,0 0-1,0 0 1,0 0 15,0 0-15,0 0 15,0 0-15,0 0-1,0 0 1,0 0 0,0 0 30,0 0-30,0 0 0,0 0-1,0 0 1,0 0 15,0 0-15,0 0 15,0 0-15,-1 0-1,1 30 1,0-30 0,0 0 15,0 0 0,0 0-15,0 0-1,0 0 1,0 0 0,0 0 30,0 0-30,0 0 0,0 0-1,0 0 17,0 0-32,0 31 46,0-31-30,0 0 0,0 0 15,0 0-31,0 0 47,0 0-32,0 0 17,0 0-17,0 0 1,-31 31 0,31-31-1,0 0 1,0 0 15,0 0-15,0 0-1,0 0 17,0 0-17,-31 31 16,31-31-31,0 0 32,0 0-17,0 0 1,0 0 15,0 0-15,0 0 31,0 0-16</inkml:trace>
  <inkml:trace contextRef="#ctx0" brushRef="#br0" timeOffset="15668">124 225 0,'0'31'93,"0"0"-61,0-1-1,0 1-16,0 0 17,0 0-17,31-31 1,-31 31 15,0 0-15,0 0-1,0 0 1,0 0 0,0 0 15,0 0 0,0 0-15,0 0-1,0 0 1,0 0 15,0 0 1,0 0-17,0 0 1,0 0 15,0 0-15,0 0-1,0 0 17,0 0-17,0 0 1,0 0-1,0 0 1,31-31-16,-31 31 16,0 0 15,0 0-15,0 0 15,0 0-16,0 0-15,31-31 16,-31 31-16,31 0 63,-31 0-48,0 0-15,31 0 0,-31 0 16,31 0-1,0-31 1,0 31 0,-31 0-16,31-31 15,-31 30 1,31-30 0,0 31-16,0-31 15,0 0 1,31 0-1,0 0 1,0 0 0,31 0-16,31 0 15,30 0 1,-30-61-16,31 30 16,0 0-1,-31 0-15,31 31 16,-31-31-1,31 0-15,-93 0 16,31 31 0,-31 0-16,-1 0 15,1-31-15,0 31 16,-31 0 0,31 0-16,-31 0 15,0 0-15,0 0 16,62 0-1,-31 0 1,-31 0-16,31 0 16,0 0-16,0 0 15,31 0 1,-62 31-16,31-31 16,0 31-1,0 0-15,-31-31 16,0 31-1,0 0-15,0-31 16,31 31 0,-31 0-16,30-1 15,1 1-15,-31 0 16,0-31 0,-31 31-1,31-31-15,0 0 16,31 31-16,-31-31 15,0 0 1,0 0 0,0 0-1,0 0-15,0 31 16,0-31 0,0 0-1,0 0 16,0 0-15,0 0 15,0 0-31,0 0 16,31 0-16,-31 0 31,0 0-15,31 0-16,-31 0 0,0 0 15,0 0 17,0 0-32,0 0 15,0 0-15,0 0 16,0 0 0,0 0-1,31 0 1,-31 0-1,30 0 1,-30 0-16,0 0 16,0 0-1,0 0-15,0 0 16,31 0-16,-31 0 16,31 0-1,0 0 1,-31 0-1,0 0-15,31 0 16,-31 0 0,0 0-1,0 0-15,0 0 16,31 0-16,-31 0 16,31 0-1,-31 0 1,31 0-1,-31 0-15,31 0 16,-31 0-16,0 0 16,0 0-1,31-31 1,0 31-16,-31 0 16,30 0-1,-30 0-15,31 0 31,-31 0-31,31 0 16,-31 0-16,31 0 16,-31 0-1,31 0 1,-31 0-16,31 0 16,-31 0-1,0 0 1,0 0-16,0-31 15,31 31-15,-31 0 16,0 0 0,31 0-1,0 0 1,-31 0-16,0 0 16,31 0-1,-31 0-15,31 0 31,-31 0-15,31 0-16,-31 0 16,0 0-16,-1 0 15,1-31 1,0 31-16,0 0 16,31 0-16,-31 0 15,0 0 16,0 0-31,0 0 16,31-31 0,-31 31-1,0 0 1,31 0 0,-31-31-16,0 31 15,0 0 1,0 0-16,31 0 15,-62-30 1,31 30-16,0 0 16,0-31-16,31 31 15,-31 0 1,0 0 0,0-31-16,0 31 15,0 0 1,0-31-1,0 0-15,0 0 16,0 31 0,0-31-1,-31 0 1,31 31-16,0 0 16,-31-31-1,0 0 32,0 0-16,0 0 1,0 0-17,0 0 16,0 0 16,0 0-15,0 0-17,0 0 1,0 0 15,0 0-15,0 0 31,0 0-32,0 0 16,0 0-15,0 0 15,31 0 1,-31 0-17,0 0 16,0 0-15,0 0 0,0 0-1,0 0 48,0 0-32,0 0-15,0 0-1,0 0 17,0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3-29T03:59:02.0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31 0,'0'-31'31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4E54A95C-BFB7-49C0-BBC8-D6385992C2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095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47D6C10F-85F0-4967-834A-956B5067E873}" type="slidenum">
              <a:rPr lang="en-US" altLang="zh-TW" sz="1200" smtClean="0"/>
              <a:pPr/>
              <a:t>1</a:t>
            </a:fld>
            <a:endParaRPr lang="en-US" altLang="zh-TW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9A7B134C-923B-4B15-A224-453C8E2916E4}" type="slidenum">
              <a:rPr kumimoji="0" lang="en-US" altLang="zh-TW">
                <a:latin typeface="Helvetica" panose="020B0604020202020204" pitchFamily="34" charset="0"/>
              </a:rPr>
              <a:pPr algn="r">
                <a:spcBef>
                  <a:spcPct val="0"/>
                </a:spcBef>
              </a:pPr>
              <a:t>10</a:t>
            </a:fld>
            <a:endParaRPr kumimoji="0" lang="en-US" altLang="zh-TW">
              <a:latin typeface="Helvetica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031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1921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02B1F8-A159-41EF-87D5-22136671A38F}" type="slidenum">
              <a:rPr lang="en-US" altLang="zh-TW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想取得下面基本資料時</a:t>
            </a:r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要用</a:t>
            </a:r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id</a:t>
            </a:r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把它</a:t>
            </a:r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join </a:t>
            </a:r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起來</a:t>
            </a:r>
            <a:endParaRPr lang="en-US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經常性整體查詢</a:t>
            </a:r>
            <a:endParaRPr lang="zh-TW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014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F3F13F0-5BD7-4089-8773-19E0D56D16B7}" type="slidenum">
              <a:rPr lang="en-US" altLang="zh-TW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person  </a:t>
            </a:r>
            <a:r>
              <a:rPr lang="zh-TW" altLang="en-US" dirty="0"/>
              <a:t>的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address</a:t>
            </a:r>
            <a:r>
              <a:rPr lang="zh-TW" altLang="en-US" dirty="0"/>
              <a:t>不用在存了</a:t>
            </a:r>
            <a:r>
              <a:rPr lang="en-US" altLang="zh-TW" dirty="0"/>
              <a:t>,</a:t>
            </a:r>
            <a:r>
              <a:rPr lang="zh-TW" altLang="en-US" dirty="0"/>
              <a:t>只存</a:t>
            </a:r>
            <a:r>
              <a:rPr lang="en-US" altLang="zh-TW" dirty="0"/>
              <a:t>ID(</a:t>
            </a:r>
            <a:r>
              <a:rPr lang="zh-TW" altLang="en-US" dirty="0"/>
              <a:t>為了方便知道總體的資料</a:t>
            </a:r>
            <a:r>
              <a:rPr lang="en-US" altLang="zh-TW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person</a:t>
            </a:r>
            <a:r>
              <a:rPr lang="zh-TW" altLang="en-US" dirty="0"/>
              <a:t>是 </a:t>
            </a:r>
            <a:r>
              <a:rPr lang="en-US" altLang="zh-TW" dirty="0"/>
              <a:t>total ,person </a:t>
            </a:r>
            <a:r>
              <a:rPr lang="zh-TW" altLang="en-US" dirty="0"/>
              <a:t>可以刪掉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676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留著</a:t>
            </a:r>
            <a:r>
              <a:rPr lang="en-US" altLang="zh-TW" dirty="0"/>
              <a:t>ID</a:t>
            </a:r>
            <a:r>
              <a:rPr lang="zh-TW" altLang="en-US" dirty="0"/>
              <a:t>是為了方便知道總體的資料</a:t>
            </a:r>
            <a:endParaRPr lang="en-US" altLang="zh-TW" dirty="0"/>
          </a:p>
          <a:p>
            <a:r>
              <a:rPr lang="zh-TW" altLang="en-US" dirty="0"/>
              <a:t>會記錄到找不到資料</a:t>
            </a:r>
            <a:endParaRPr lang="en-US" altLang="zh-TW" dirty="0"/>
          </a:p>
          <a:p>
            <a:r>
              <a:rPr lang="zh-TW" altLang="en-US" dirty="0"/>
              <a:t>各項查詢使用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4A95C-BFB7-49C0-BBC8-D6385992C286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7691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C7D28AB-B5A1-4CC6-88E3-DD797E592EFA}" type="slidenum">
              <a:rPr lang="en-US" altLang="zh-TW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6367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6296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D83AAD94-13C4-44D0-9A4E-BD1E28126748}" type="slidenum">
              <a:rPr kumimoji="0" lang="en-US" altLang="zh-TW">
                <a:latin typeface="Helvetica" panose="020B0604020202020204" pitchFamily="34" charset="0"/>
              </a:rPr>
              <a:pPr algn="r">
                <a:spcBef>
                  <a:spcPct val="0"/>
                </a:spcBef>
              </a:pPr>
              <a:t>18</a:t>
            </a:fld>
            <a:endParaRPr kumimoji="0" lang="en-US" altLang="zh-TW">
              <a:latin typeface="Helvetica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右</a:t>
            </a:r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把電話視為獨立的東西</a:t>
            </a:r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特別管理</a:t>
            </a:r>
            <a:endParaRPr lang="en-US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左</a:t>
            </a:r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電話視為老師的基本資料一部分</a:t>
            </a:r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沒有要特別管理</a:t>
            </a:r>
            <a:endParaRPr lang="zh-TW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3675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25028558-4A0C-4684-A055-88284E86D07D}" type="slidenum">
              <a:rPr kumimoji="0" lang="en-US" altLang="zh-TW">
                <a:latin typeface="Helvetica" panose="020B0604020202020204" pitchFamily="34" charset="0"/>
              </a:rPr>
              <a:pPr algn="r">
                <a:spcBef>
                  <a:spcPct val="0"/>
                </a:spcBef>
              </a:pPr>
              <a:t>19</a:t>
            </a:fld>
            <a:endParaRPr kumimoji="0" lang="en-US" altLang="zh-TW">
              <a:latin typeface="Helvetica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6488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7F35CB3-9F3F-4723-8BFA-5FBD6C640E1C}" type="slidenum">
              <a:rPr kumimoji="0" lang="en-US" altLang="zh-TW">
                <a:latin typeface="Helvetica" panose="020B0604020202020204" pitchFamily="34" charset="0"/>
              </a:rPr>
              <a:pPr algn="r">
                <a:spcBef>
                  <a:spcPct val="0"/>
                </a:spcBef>
              </a:pPr>
              <a:t>20</a:t>
            </a:fld>
            <a:endParaRPr kumimoji="0" lang="en-US" altLang="zh-TW">
              <a:latin typeface="Helvetica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420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427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50A2CA7E-F41E-4D54-B164-0B4C87D46898}" type="slidenum">
              <a:rPr kumimoji="0" lang="en-US" altLang="zh-TW">
                <a:latin typeface="Helvetica" panose="020B0604020202020204" pitchFamily="34" charset="0"/>
              </a:rPr>
              <a:pPr algn="r">
                <a:spcBef>
                  <a:spcPct val="0"/>
                </a:spcBef>
              </a:pPr>
              <a:t>21</a:t>
            </a:fld>
            <a:endParaRPr kumimoji="0" lang="en-US" altLang="zh-TW">
              <a:latin typeface="Helvetica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個</a:t>
            </a:r>
            <a:endParaRPr lang="zh-TW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9925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8692D71-3391-463A-852E-22FAA554137F}" type="slidenum">
              <a:rPr kumimoji="0" lang="en-US" altLang="zh-TW">
                <a:latin typeface="Helvetica" panose="020B0604020202020204" pitchFamily="34" charset="0"/>
              </a:rPr>
              <a:pPr algn="r">
                <a:spcBef>
                  <a:spcPct val="0"/>
                </a:spcBef>
              </a:pPr>
              <a:t>22</a:t>
            </a:fld>
            <a:endParaRPr kumimoji="0" lang="en-US" altLang="zh-TW">
              <a:latin typeface="Helvetica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8390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5996A876-CD65-4D0C-9421-6AA63EF3BB13}" type="slidenum">
              <a:rPr kumimoji="0" lang="en-US" altLang="zh-TW">
                <a:latin typeface="Helvetica" panose="020B0604020202020204" pitchFamily="34" charset="0"/>
              </a:rPr>
              <a:pPr algn="r">
                <a:spcBef>
                  <a:spcPct val="0"/>
                </a:spcBef>
              </a:pPr>
              <a:t>23</a:t>
            </a:fld>
            <a:endParaRPr kumimoji="0" lang="en-US" altLang="zh-TW">
              <a:latin typeface="Helvetica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099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511D3A1-DBC6-4E98-9B33-F66B544C176A}" type="slidenum">
              <a:rPr lang="en-US" altLang="zh-TW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1213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A0627D-8D2A-4150-BDE7-641B02F8ABA5}" type="slidenum">
              <a:rPr lang="en-US" altLang="zh-TW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7402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92EB8D8-39F9-4DA9-8A77-78D38F5819B4}" type="slidenum">
              <a:rPr lang="en-US" altLang="zh-TW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1661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97D512-96A5-437F-8EA4-F334194DB5E6}" type="slidenum">
              <a:rPr lang="en-US" altLang="zh-TW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1815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CFE08B-41D6-46BB-8C9C-F105D7DDB5AD}" type="slidenum">
              <a:rPr lang="en-US" altLang="zh-TW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crow-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烏鴉</a:t>
            </a:r>
            <a:endParaRPr lang="zh-TW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272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A4C87A-E234-40C8-BC96-9B4D3A6822C8}" type="slidenum">
              <a:rPr lang="en-US" altLang="zh-TW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8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Specialization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專業化</a:t>
            </a:r>
            <a:endParaRPr lang="zh-TW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zh-TW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824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53797B0-FFA7-4586-AC29-DAEB8A598E7E}" type="slidenum">
              <a:rPr lang="en-US" altLang="zh-TW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6329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501B6E-4F55-4A3E-BB47-D5647AA564B4}" type="slidenum">
              <a:rPr lang="en-US" altLang="zh-TW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30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C22A468-0F4E-4A79-9061-71F64BC5D8BC}" type="slidenum">
              <a:rPr lang="en-US" altLang="zh-TW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disjoint sets-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互斥集</a:t>
            </a:r>
            <a:endParaRPr lang="zh-TW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812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C7C9795-6EC4-42BC-A08F-B0C653647164}" type="slidenum">
              <a:rPr lang="en-US" altLang="zh-TW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047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D69394-8690-4953-9429-B13D42CF29BB}" type="slidenum">
              <a:rPr lang="en-US" altLang="zh-TW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5315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147AB8-4DA8-46BC-B5EE-C7993DD92090}" type="slidenum">
              <a:rPr lang="en-US" altLang="zh-TW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8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b="1" dirty="0">
                <a:solidFill>
                  <a:schemeClr val="tx2"/>
                </a:solidFill>
              </a:rPr>
              <a:t>Database System Concepts, 7</a:t>
            </a:r>
            <a:r>
              <a:rPr lang="en-US" altLang="zh-TW" b="1" baseline="30000" dirty="0">
                <a:solidFill>
                  <a:schemeClr val="tx2"/>
                </a:solidFill>
              </a:rPr>
              <a:t>th</a:t>
            </a:r>
            <a:r>
              <a:rPr lang="en-US" altLang="zh-TW" b="1" dirty="0">
                <a:solidFill>
                  <a:schemeClr val="tx2"/>
                </a:solidFill>
              </a:rPr>
              <a:t> Ed</a:t>
            </a:r>
            <a:r>
              <a:rPr lang="en-US" altLang="zh-TW" dirty="0">
                <a:solidFill>
                  <a:schemeClr val="tx2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chemeClr val="tx2"/>
                </a:solidFill>
              </a:rPr>
              <a:t>©</a:t>
            </a:r>
            <a:r>
              <a:rPr lang="en-US" altLang="zh-TW" sz="1200" b="1" dirty="0" err="1">
                <a:solidFill>
                  <a:schemeClr val="tx2"/>
                </a:solidFill>
              </a:rPr>
              <a:t>Silberschatz</a:t>
            </a:r>
            <a:r>
              <a:rPr lang="en-US" altLang="zh-TW" sz="1200" b="1" dirty="0">
                <a:solidFill>
                  <a:schemeClr val="tx2"/>
                </a:solidFill>
              </a:rPr>
              <a:t>, </a:t>
            </a:r>
            <a:r>
              <a:rPr lang="en-US" altLang="zh-TW" sz="1200" b="1" dirty="0" err="1">
                <a:solidFill>
                  <a:schemeClr val="tx2"/>
                </a:solidFill>
              </a:rPr>
              <a:t>Korth</a:t>
            </a:r>
            <a:r>
              <a:rPr lang="en-US" altLang="zh-TW" sz="1200" b="1" dirty="0">
                <a:solidFill>
                  <a:schemeClr val="tx2"/>
                </a:solidFill>
              </a:rPr>
              <a:t> and </a:t>
            </a:r>
            <a:r>
              <a:rPr lang="en-US" altLang="zh-TW" sz="1200" b="1" dirty="0" err="1">
                <a:solidFill>
                  <a:schemeClr val="tx2"/>
                </a:solidFill>
              </a:rPr>
              <a:t>Sudarshan</a:t>
            </a:r>
            <a:br>
              <a:rPr lang="en-US" altLang="zh-TW" sz="1200" b="1" dirty="0">
                <a:solidFill>
                  <a:srgbClr val="000099"/>
                </a:solidFill>
              </a:rPr>
            </a:br>
            <a:r>
              <a:rPr lang="en-US" altLang="zh-TW" sz="1200" b="1" dirty="0">
                <a:solidFill>
                  <a:schemeClr val="tx2"/>
                </a:solidFill>
              </a:rPr>
              <a:t>See</a:t>
            </a:r>
            <a:r>
              <a:rPr lang="en-US" altLang="zh-TW" sz="1200" b="1" dirty="0">
                <a:solidFill>
                  <a:srgbClr val="000099"/>
                </a:solidFill>
              </a:rPr>
              <a:t> </a:t>
            </a:r>
            <a:r>
              <a:rPr lang="en-US" altLang="zh-TW" sz="1200" b="1" dirty="0">
                <a:solidFill>
                  <a:srgbClr val="000099"/>
                </a:solidFill>
                <a:hlinkClick r:id="rId2"/>
              </a:rPr>
              <a:t>www.db-book.com</a:t>
            </a:r>
            <a:r>
              <a:rPr lang="en-US" altLang="zh-TW" sz="1200" b="1" dirty="0">
                <a:solidFill>
                  <a:srgbClr val="000099"/>
                </a:solidFill>
              </a:rPr>
              <a:t> </a:t>
            </a:r>
            <a:r>
              <a:rPr lang="en-US" altLang="zh-TW" sz="1200" b="1" dirty="0">
                <a:solidFill>
                  <a:schemeClr val="tx2"/>
                </a:solidFill>
              </a:rPr>
              <a:t>for conditions on re-use</a:t>
            </a:r>
            <a:r>
              <a:rPr lang="en-US" altLang="zh-TW" sz="1200" b="1" dirty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1"/>
          </p:nvPr>
        </p:nvSpPr>
        <p:spPr>
          <a:xfrm>
            <a:off x="960438" y="1397000"/>
            <a:ext cx="914400" cy="914400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10" name="圖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17" y="0"/>
            <a:ext cx="121126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89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637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302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347459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00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561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7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73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16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62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749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5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83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00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rgbClr val="000099"/>
                </a:solidFill>
              </a:rPr>
              <a:t>7.</a:t>
            </a:r>
            <a:fld id="{20C21223-CE47-433B-A051-77240BBB331E}" type="slidenum">
              <a:rPr lang="en-US" altLang="zh-TW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TW" sz="1000" b="1">
              <a:solidFill>
                <a:srgbClr val="000099"/>
              </a:solidFill>
            </a:endParaRPr>
          </a:p>
        </p:txBody>
      </p:sp>
      <p:sp>
        <p:nvSpPr>
          <p:cNvPr id="7598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000" b="1" dirty="0">
                <a:solidFill>
                  <a:srgbClr val="000099"/>
                </a:solidFill>
              </a:rPr>
              <a:t>Database System Concepts - 7</a:t>
            </a:r>
            <a:r>
              <a:rPr lang="en-US" altLang="zh-TW" sz="1000" b="1" baseline="30000" dirty="0">
                <a:solidFill>
                  <a:srgbClr val="000099"/>
                </a:solidFill>
              </a:rPr>
              <a:t>th</a:t>
            </a:r>
            <a:r>
              <a:rPr lang="en-US" altLang="zh-TW" sz="1000" b="1" dirty="0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09" y="0"/>
            <a:ext cx="790059" cy="98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5" Type="http://schemas.openxmlformats.org/officeDocument/2006/relationships/image" Target="../media/image9.emf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7:  Entity-Relationship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Aggregation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2125" y="962025"/>
            <a:ext cx="8651875" cy="1481138"/>
          </a:xfrm>
        </p:spPr>
        <p:txBody>
          <a:bodyPr/>
          <a:lstStyle/>
          <a:p>
            <a:r>
              <a:rPr lang="en-US" altLang="zh-TW" sz="2400">
                <a:ea typeface="ＭＳ Ｐゴシック" panose="020B0600070205080204" pitchFamily="34" charset="-128"/>
              </a:rPr>
              <a:t>The following diagram represents:</a:t>
            </a:r>
          </a:p>
          <a:p>
            <a:pPr lvl="1"/>
            <a:r>
              <a:rPr lang="en-US" altLang="zh-TW" sz="2400">
                <a:ea typeface="ＭＳ Ｐゴシック" panose="020B0600070205080204" pitchFamily="34" charset="-128"/>
              </a:rPr>
              <a:t>A </a:t>
            </a:r>
            <a:r>
              <a:rPr lang="en-US" altLang="zh-TW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student, instructor, project</a:t>
            </a:r>
            <a:r>
              <a:rPr lang="en-US" altLang="zh-TW" sz="2400">
                <a:ea typeface="ＭＳ Ｐゴシック" panose="020B0600070205080204" pitchFamily="34" charset="-128"/>
              </a:rPr>
              <a:t> combination may have an associated evaluation</a:t>
            </a:r>
          </a:p>
        </p:txBody>
      </p:sp>
      <p:pic>
        <p:nvPicPr>
          <p:cNvPr id="23556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2470150"/>
            <a:ext cx="6162675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1860550" y="2470150"/>
            <a:ext cx="6162675" cy="2091911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2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TW">
                <a:effectLst/>
                <a:ea typeface="ＭＳ Ｐゴシック" panose="020B0600070205080204" pitchFamily="34" charset="-128"/>
              </a:rPr>
              <a:t>Reduction to Relational Schemas</a:t>
            </a:r>
            <a:br>
              <a:rPr lang="en-US" altLang="zh-TW">
                <a:effectLst/>
                <a:ea typeface="ＭＳ Ｐゴシック" panose="020B0600070205080204" pitchFamily="34" charset="-128"/>
              </a:rPr>
            </a:br>
            <a:r>
              <a:rPr lang="en-US" altLang="zh-TW">
                <a:effectLst/>
                <a:ea typeface="ＭＳ Ｐゴシック" panose="020B0600070205080204" pitchFamily="34" charset="-128"/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418325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8" y="506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Representing Specialization via Schemas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257300"/>
            <a:ext cx="7831138" cy="4503738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TW" sz="2400">
                <a:ea typeface="ＭＳ Ｐゴシック" panose="020B0600070205080204" pitchFamily="34" charset="-128"/>
              </a:rPr>
              <a:t>Method 1: </a:t>
            </a:r>
          </a:p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zh-TW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只繼承 </a:t>
            </a:r>
            <a:r>
              <a:rPr lang="en-US" altLang="zh-TW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primary key</a:t>
            </a:r>
          </a:p>
          <a:p>
            <a:pPr lvl="1">
              <a:buFont typeface="Monotype Sorts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TW" sz="2400" i="1">
                <a:ea typeface="ＭＳ Ｐゴシック" panose="020B0600070205080204" pitchFamily="34" charset="-128"/>
              </a:rPr>
              <a:t>person(</a:t>
            </a:r>
            <a:r>
              <a:rPr lang="en-US" altLang="zh-TW" sz="2400" i="1" u="sng">
                <a:solidFill>
                  <a:srgbClr val="FF0000"/>
                </a:solidFill>
                <a:ea typeface="ＭＳ Ｐゴシック" panose="020B0600070205080204" pitchFamily="34" charset="-128"/>
              </a:rPr>
              <a:t>ID</a:t>
            </a:r>
            <a:r>
              <a:rPr lang="en-US" altLang="zh-TW" sz="2400" i="1">
                <a:ea typeface="ＭＳ Ｐゴシック" panose="020B0600070205080204" pitchFamily="34" charset="-128"/>
              </a:rPr>
              <a:t>, name, address) </a:t>
            </a:r>
          </a:p>
          <a:p>
            <a:pPr lvl="1">
              <a:buFont typeface="Monotype Sorts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TW" sz="2400" i="1">
                <a:ea typeface="ＭＳ Ｐゴシック" panose="020B0600070205080204" pitchFamily="34" charset="-128"/>
              </a:rPr>
              <a:t>student(</a:t>
            </a:r>
            <a:r>
              <a:rPr lang="en-US" altLang="zh-TW" sz="2400" i="1" u="sng">
                <a:solidFill>
                  <a:srgbClr val="FF0000"/>
                </a:solidFill>
                <a:ea typeface="ＭＳ Ｐゴシック" panose="020B0600070205080204" pitchFamily="34" charset="-128"/>
              </a:rPr>
              <a:t>ID</a:t>
            </a:r>
            <a:r>
              <a:rPr lang="en-US" altLang="zh-TW" sz="2400" i="1">
                <a:ea typeface="ＭＳ Ｐゴシック" panose="020B0600070205080204" pitchFamily="34" charset="-128"/>
              </a:rPr>
              <a:t>, tot_creds)</a:t>
            </a:r>
          </a:p>
          <a:p>
            <a:pPr lvl="1">
              <a:buFont typeface="Monotype Sorts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TW" sz="2400" i="1">
                <a:ea typeface="ＭＳ Ｐゴシック" panose="020B0600070205080204" pitchFamily="34" charset="-128"/>
              </a:rPr>
              <a:t>employee</a:t>
            </a:r>
            <a:r>
              <a:rPr lang="en-US" altLang="zh-TW" sz="2400">
                <a:ea typeface="ＭＳ Ｐゴシック" panose="020B0600070205080204" pitchFamily="34" charset="-128"/>
              </a:rPr>
              <a:t>(</a:t>
            </a:r>
            <a:r>
              <a:rPr lang="en-US" altLang="zh-TW" sz="2400" i="1" u="sng">
                <a:solidFill>
                  <a:srgbClr val="FF0000"/>
                </a:solidFill>
                <a:ea typeface="ＭＳ Ｐゴシック" panose="020B0600070205080204" pitchFamily="34" charset="-128"/>
              </a:rPr>
              <a:t>ID</a:t>
            </a:r>
            <a:r>
              <a:rPr lang="en-US" altLang="zh-TW" sz="2400" i="1">
                <a:ea typeface="ＭＳ Ｐゴシック" panose="020B0600070205080204" pitchFamily="34" charset="-128"/>
              </a:rPr>
              <a:t>, salary)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zh-TW" sz="240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zh-TW" sz="2400">
              <a:ea typeface="ＭＳ Ｐゴシック" panose="020B0600070205080204" pitchFamily="34" charset="-128"/>
            </a:endParaRPr>
          </a:p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TW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Q: </a:t>
            </a:r>
            <a:r>
              <a:rPr lang="zh-TW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缺點</a:t>
            </a:r>
            <a:r>
              <a:rPr lang="en-US" altLang="zh-TW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?</a:t>
            </a:r>
          </a:p>
        </p:txBody>
      </p:sp>
      <p:pic>
        <p:nvPicPr>
          <p:cNvPr id="2765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85"/>
          <a:stretch>
            <a:fillRect/>
          </a:stretch>
        </p:blipFill>
        <p:spPr bwMode="auto">
          <a:xfrm>
            <a:off x="4097338" y="1377950"/>
            <a:ext cx="4684712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61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8988" y="3730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Specialization’s Schemas (Method1)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413125" y="1582738"/>
          <a:ext cx="3090863" cy="2386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054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S01</a:t>
                      </a:r>
                      <a:endParaRPr lang="zh-TW" altLang="en-US" sz="18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John</a:t>
                      </a:r>
                      <a:endParaRPr lang="zh-TW" altLang="en-US" sz="18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北新路</a:t>
                      </a:r>
                    </a:p>
                  </a:txBody>
                  <a:tcPr marL="91450" marR="91450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054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S02</a:t>
                      </a:r>
                      <a:endParaRPr lang="zh-TW" altLang="en-US" sz="18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Marry</a:t>
                      </a:r>
                      <a:endParaRPr lang="zh-TW" altLang="en-US" sz="18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羅斯福路</a:t>
                      </a:r>
                      <a:endParaRPr lang="en-US" altLang="zh-TW" sz="1800" dirty="0"/>
                    </a:p>
                  </a:txBody>
                  <a:tcPr marL="91450" marR="91450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054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I01</a:t>
                      </a:r>
                      <a:endParaRPr lang="zh-TW" altLang="en-US" sz="18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Li</a:t>
                      </a:r>
                      <a:endParaRPr lang="zh-TW" altLang="en-US" sz="18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中正紀念堂</a:t>
                      </a:r>
                      <a:endParaRPr lang="en-US" altLang="zh-TW" sz="1800" dirty="0"/>
                    </a:p>
                  </a:txBody>
                  <a:tcPr marL="91450" marR="91450"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054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I02</a:t>
                      </a:r>
                      <a:endParaRPr lang="zh-TW" altLang="en-US" sz="18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Chen</a:t>
                      </a:r>
                      <a:endParaRPr lang="zh-TW" altLang="en-US" sz="18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國語日報</a:t>
                      </a:r>
                      <a:endParaRPr lang="en-US" altLang="zh-TW" sz="1800" dirty="0"/>
                    </a:p>
                  </a:txBody>
                  <a:tcPr marL="91450" marR="91450"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054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S03</a:t>
                      </a:r>
                      <a:endParaRPr lang="zh-TW" altLang="en-US" sz="18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May</a:t>
                      </a:r>
                      <a:endParaRPr lang="zh-TW" altLang="en-US" sz="1800" dirty="0"/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男三舍</a:t>
                      </a:r>
                      <a:endParaRPr lang="en-US" altLang="zh-TW" sz="1800" dirty="0"/>
                    </a:p>
                  </a:txBody>
                  <a:tcPr marL="91450" marR="91450"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503863" y="4654550"/>
          <a:ext cx="2544762" cy="162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Total_credit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7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S01</a:t>
                      </a:r>
                      <a:endParaRPr lang="zh-TW" altLang="en-US" sz="1800" dirty="0"/>
                    </a:p>
                  </a:txBody>
                  <a:tcPr marL="91441" marR="91441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100</a:t>
                      </a:r>
                      <a:endParaRPr lang="zh-TW" altLang="en-US" sz="1800" dirty="0"/>
                    </a:p>
                  </a:txBody>
                  <a:tcPr marL="91441" marR="91441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7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S02</a:t>
                      </a:r>
                      <a:endParaRPr lang="zh-TW" altLang="en-US" sz="1800" dirty="0"/>
                    </a:p>
                  </a:txBody>
                  <a:tcPr marL="91441" marR="91441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80</a:t>
                      </a:r>
                      <a:endParaRPr lang="zh-TW" altLang="en-US" sz="1800" dirty="0"/>
                    </a:p>
                  </a:txBody>
                  <a:tcPr marL="91441" marR="91441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7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S03</a:t>
                      </a:r>
                      <a:endParaRPr lang="zh-TW" altLang="en-US" sz="1800" dirty="0"/>
                    </a:p>
                  </a:txBody>
                  <a:tcPr marL="91441" marR="91441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60</a:t>
                      </a:r>
                      <a:endParaRPr lang="zh-TW" altLang="en-US" sz="1800" dirty="0"/>
                    </a:p>
                  </a:txBody>
                  <a:tcPr marL="91441" marR="91441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06600" y="5049838"/>
          <a:ext cx="2544763" cy="1098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73" marB="45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8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I01</a:t>
                      </a:r>
                      <a:endParaRPr lang="zh-TW" altLang="en-US" sz="1800" dirty="0"/>
                    </a:p>
                  </a:txBody>
                  <a:tcPr marL="91441" marR="91441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30,000</a:t>
                      </a:r>
                      <a:endParaRPr lang="zh-TW" altLang="en-US" sz="1800" dirty="0"/>
                    </a:p>
                  </a:txBody>
                  <a:tcPr marL="91441" marR="91441" marT="45773" marB="457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8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I02</a:t>
                      </a:r>
                      <a:endParaRPr lang="zh-TW" altLang="en-US" sz="1800" dirty="0"/>
                    </a:p>
                  </a:txBody>
                  <a:tcPr marL="91441" marR="91441" marT="45773" marB="4577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25,000</a:t>
                      </a:r>
                      <a:endParaRPr lang="zh-TW" altLang="en-US" sz="1800" dirty="0"/>
                    </a:p>
                  </a:txBody>
                  <a:tcPr marL="91441" marR="91441" marT="45773" marB="457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760" name="文字方塊 6"/>
          <p:cNvSpPr txBox="1">
            <a:spLocks noChangeArrowheads="1"/>
          </p:cNvSpPr>
          <p:nvPr/>
        </p:nvSpPr>
        <p:spPr bwMode="auto">
          <a:xfrm>
            <a:off x="3279775" y="1235075"/>
            <a:ext cx="96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person</a:t>
            </a:r>
            <a:endParaRPr lang="zh-TW" altLang="en-US" sz="2000">
              <a:ea typeface="新細明體" panose="02020500000000000000" pitchFamily="18" charset="-120"/>
            </a:endParaRPr>
          </a:p>
        </p:txBody>
      </p:sp>
      <p:sp>
        <p:nvSpPr>
          <p:cNvPr id="29761" name="文字方塊 7"/>
          <p:cNvSpPr txBox="1">
            <a:spLocks noChangeArrowheads="1"/>
          </p:cNvSpPr>
          <p:nvPr/>
        </p:nvSpPr>
        <p:spPr bwMode="auto">
          <a:xfrm>
            <a:off x="5414963" y="4168775"/>
            <a:ext cx="10255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student</a:t>
            </a:r>
            <a:endParaRPr lang="zh-TW" altLang="en-US" sz="2000">
              <a:ea typeface="新細明體" panose="02020500000000000000" pitchFamily="18" charset="-120"/>
            </a:endParaRPr>
          </a:p>
        </p:txBody>
      </p:sp>
      <p:sp>
        <p:nvSpPr>
          <p:cNvPr id="29762" name="文字方塊 8"/>
          <p:cNvSpPr txBox="1">
            <a:spLocks noChangeArrowheads="1"/>
          </p:cNvSpPr>
          <p:nvPr/>
        </p:nvSpPr>
        <p:spPr bwMode="auto">
          <a:xfrm>
            <a:off x="1982788" y="4549775"/>
            <a:ext cx="1296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employee</a:t>
            </a:r>
            <a:endParaRPr lang="zh-TW" altLang="en-US" sz="20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02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4746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7763"/>
            <a:ext cx="5826125" cy="515620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  <a:defRPr/>
            </a:pPr>
            <a:r>
              <a:rPr lang="en-US" altLang="zh-TW" sz="2000" dirty="0">
                <a:ea typeface="ＭＳ Ｐゴシック" pitchFamily="34" charset="-128"/>
              </a:rPr>
              <a:t>Method 2:  </a:t>
            </a:r>
          </a:p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  <a:defRPr/>
            </a:pPr>
            <a:r>
              <a:rPr lang="zh-TW" altLang="en-US" sz="2000" dirty="0">
                <a:solidFill>
                  <a:srgbClr val="FF0000"/>
                </a:solidFill>
                <a:ea typeface="ＭＳ Ｐゴシック" pitchFamily="34" charset="-128"/>
              </a:rPr>
              <a:t>繼承 所有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attributes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  <a:defRPr/>
            </a:pPr>
            <a:r>
              <a:rPr lang="en-US" altLang="zh-TW" sz="2000" i="1" dirty="0">
                <a:ea typeface="ＭＳ Ｐゴシック" pitchFamily="34" charset="-128"/>
              </a:rPr>
              <a:t>person(</a:t>
            </a:r>
            <a:r>
              <a:rPr lang="en-US" altLang="zh-TW" sz="2000" i="1" u="sng" dirty="0">
                <a:solidFill>
                  <a:srgbClr val="FF0000"/>
                </a:solidFill>
                <a:ea typeface="ＭＳ Ｐゴシック" pitchFamily="34" charset="-128"/>
              </a:rPr>
              <a:t>ID</a:t>
            </a:r>
            <a:r>
              <a:rPr lang="en-US" altLang="zh-TW" sz="2000" i="1" dirty="0">
                <a:ea typeface="ＭＳ Ｐゴシック" pitchFamily="34" charset="-128"/>
              </a:rPr>
              <a:t>, name, address)	</a:t>
            </a:r>
            <a:br>
              <a:rPr lang="en-US" altLang="zh-TW" sz="2000" i="1" dirty="0">
                <a:ea typeface="ＭＳ Ｐゴシック" pitchFamily="34" charset="-128"/>
              </a:rPr>
            </a:br>
            <a:r>
              <a:rPr lang="en-US" altLang="zh-TW" sz="2000" i="1" dirty="0">
                <a:ea typeface="ＭＳ Ｐゴシック" pitchFamily="34" charset="-128"/>
              </a:rPr>
              <a:t>student( </a:t>
            </a:r>
            <a:r>
              <a:rPr lang="en-US" altLang="zh-TW" sz="2000" i="1" u="sng" dirty="0">
                <a:solidFill>
                  <a:srgbClr val="FF0000"/>
                </a:solidFill>
                <a:ea typeface="ＭＳ Ｐゴシック" pitchFamily="34" charset="-128"/>
              </a:rPr>
              <a:t>ID</a:t>
            </a:r>
            <a:r>
              <a:rPr lang="en-US" altLang="zh-TW" sz="2000" i="1" dirty="0">
                <a:solidFill>
                  <a:srgbClr val="FF0000"/>
                </a:solidFill>
                <a:ea typeface="ＭＳ Ｐゴシック" pitchFamily="34" charset="-128"/>
              </a:rPr>
              <a:t>, name, address</a:t>
            </a:r>
            <a:r>
              <a:rPr lang="en-US" altLang="zh-TW" sz="2000" i="1" dirty="0">
                <a:ea typeface="ＭＳ Ｐゴシック" pitchFamily="34" charset="-128"/>
              </a:rPr>
              <a:t>, </a:t>
            </a:r>
            <a:r>
              <a:rPr lang="en-US" altLang="zh-TW" sz="2000" i="1" dirty="0" err="1">
                <a:ea typeface="ＭＳ Ｐゴシック" pitchFamily="34" charset="-128"/>
              </a:rPr>
              <a:t>tot_creds</a:t>
            </a:r>
            <a:r>
              <a:rPr lang="en-US" altLang="zh-TW" sz="2000" i="1" dirty="0">
                <a:ea typeface="ＭＳ Ｐゴシック" pitchFamily="34" charset="-128"/>
              </a:rPr>
              <a:t>)</a:t>
            </a:r>
            <a:br>
              <a:rPr lang="en-US" altLang="zh-TW" sz="2000" i="1" dirty="0">
                <a:ea typeface="ＭＳ Ｐゴシック" pitchFamily="34" charset="-128"/>
              </a:rPr>
            </a:br>
            <a:r>
              <a:rPr lang="en-US" altLang="zh-TW" sz="2000" i="1" dirty="0">
                <a:ea typeface="ＭＳ Ｐゴシック" pitchFamily="34" charset="-128"/>
              </a:rPr>
              <a:t>employee( </a:t>
            </a:r>
            <a:r>
              <a:rPr lang="en-US" altLang="zh-TW" sz="2000" i="1" u="sng" dirty="0">
                <a:solidFill>
                  <a:srgbClr val="FF0000"/>
                </a:solidFill>
                <a:ea typeface="ＭＳ Ｐゴシック" pitchFamily="34" charset="-128"/>
              </a:rPr>
              <a:t>ID</a:t>
            </a:r>
            <a:r>
              <a:rPr lang="en-US" altLang="zh-TW" sz="2000" i="1" dirty="0">
                <a:solidFill>
                  <a:srgbClr val="FF0000"/>
                </a:solidFill>
                <a:ea typeface="ＭＳ Ｐゴシック" pitchFamily="34" charset="-128"/>
              </a:rPr>
              <a:t>, name, address</a:t>
            </a:r>
            <a:r>
              <a:rPr lang="en-US" altLang="zh-TW" sz="2000" i="1" dirty="0">
                <a:ea typeface="ＭＳ Ｐゴシック" pitchFamily="34" charset="-128"/>
              </a:rPr>
              <a:t>, salary)</a:t>
            </a:r>
          </a:p>
          <a:p>
            <a:pPr marL="457200" lvl="1" indent="0">
              <a:buFont typeface="Monotype Sorts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  <a:defRPr/>
            </a:pPr>
            <a:endParaRPr lang="en-US" altLang="zh-TW" sz="2000" dirty="0">
              <a:ea typeface="ＭＳ Ｐゴシック" pitchFamily="34" charset="-128"/>
            </a:endParaRPr>
          </a:p>
          <a:p>
            <a:pPr marL="457200" lvl="1" indent="0">
              <a:buFont typeface="Monotype Sorts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  <a:defRPr/>
            </a:pPr>
            <a:r>
              <a:rPr lang="en-US" altLang="zh-TW" sz="2000" dirty="0">
                <a:ea typeface="ＭＳ Ｐゴシック" pitchFamily="34" charset="-128"/>
              </a:rPr>
              <a:t>If specialization is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total</a:t>
            </a:r>
          </a:p>
          <a:p>
            <a:pPr marL="457200" lvl="1" indent="0">
              <a:buFont typeface="Monotype Sorts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  <a:defRPr/>
            </a:pP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   </a:t>
            </a:r>
            <a:r>
              <a:rPr lang="zh-TW" altLang="en-US" sz="2000" dirty="0">
                <a:solidFill>
                  <a:srgbClr val="FF0000"/>
                </a:solidFill>
                <a:ea typeface="ＭＳ Ｐゴシック" pitchFamily="34" charset="-128"/>
              </a:rPr>
              <a:t>不須建立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person </a:t>
            </a:r>
            <a:r>
              <a:rPr lang="zh-TW" altLang="en-US" sz="2000" dirty="0">
                <a:solidFill>
                  <a:srgbClr val="FF0000"/>
                </a:solidFill>
                <a:ea typeface="ＭＳ Ｐゴシック" pitchFamily="34" charset="-128"/>
              </a:rPr>
              <a:t>的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relation</a:t>
            </a:r>
          </a:p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  <a:defRPr/>
            </a:pPr>
            <a:endParaRPr lang="en-US" altLang="zh-TW" sz="2000" dirty="0">
              <a:ea typeface="ＭＳ Ｐゴシック" pitchFamily="34" charset="-128"/>
            </a:endParaRPr>
          </a:p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  <a:defRPr/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Q: </a:t>
            </a:r>
            <a:r>
              <a:rPr lang="zh-TW" altLang="en-US" sz="2400" dirty="0">
                <a:solidFill>
                  <a:srgbClr val="FF0000"/>
                </a:solidFill>
                <a:ea typeface="ＭＳ Ｐゴシック" pitchFamily="34" charset="-128"/>
              </a:rPr>
              <a:t>缺點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?</a:t>
            </a:r>
          </a:p>
        </p:txBody>
      </p:sp>
      <p:pic>
        <p:nvPicPr>
          <p:cNvPr id="30724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85"/>
          <a:stretch>
            <a:fillRect/>
          </a:stretch>
        </p:blipFill>
        <p:spPr bwMode="auto">
          <a:xfrm>
            <a:off x="4500563" y="1438275"/>
            <a:ext cx="447198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4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8988" y="3730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Specialization’s Schemas (Method2)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117975" y="3136900"/>
          <a:ext cx="4908550" cy="171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Total_credit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S01</a:t>
                      </a:r>
                      <a:endParaRPr lang="zh-TW" altLang="en-US" sz="1800" dirty="0"/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John</a:t>
                      </a:r>
                      <a:endParaRPr lang="zh-TW" altLang="en-US" sz="1800" dirty="0"/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北新路</a:t>
                      </a: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100</a:t>
                      </a:r>
                      <a:endParaRPr lang="zh-TW" altLang="en-US" sz="1800" dirty="0"/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S02</a:t>
                      </a:r>
                      <a:endParaRPr lang="zh-TW" altLang="en-US" sz="1800" dirty="0"/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Marry</a:t>
                      </a:r>
                      <a:endParaRPr lang="zh-TW" altLang="en-US" sz="1800" dirty="0"/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羅斯福路</a:t>
                      </a:r>
                      <a:endParaRPr lang="en-US" altLang="zh-TW" sz="1800" dirty="0"/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80</a:t>
                      </a:r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S03</a:t>
                      </a:r>
                      <a:endParaRPr lang="zh-TW" altLang="en-US" sz="1800" dirty="0"/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May</a:t>
                      </a:r>
                      <a:endParaRPr lang="zh-TW" altLang="en-US" sz="1800" dirty="0"/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男三舍</a:t>
                      </a:r>
                      <a:endParaRPr lang="en-US" altLang="zh-TW" sz="1800" dirty="0"/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60</a:t>
                      </a:r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6688" y="5011738"/>
          <a:ext cx="4908550" cy="126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2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7" marB="45727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7" marR="91437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70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I01</a:t>
                      </a:r>
                      <a:endParaRPr lang="zh-TW" altLang="en-US" sz="1800" dirty="0"/>
                    </a:p>
                  </a:txBody>
                  <a:tcPr marL="91437" marR="91437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Li</a:t>
                      </a:r>
                      <a:endParaRPr lang="zh-TW" altLang="en-US" sz="1800" dirty="0"/>
                    </a:p>
                  </a:txBody>
                  <a:tcPr marL="91437" marR="91437" marT="45727" marB="45727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中正紀念堂</a:t>
                      </a:r>
                      <a:endParaRPr lang="en-US" altLang="zh-TW" sz="1800" dirty="0"/>
                    </a:p>
                  </a:txBody>
                  <a:tcPr marL="91437" marR="91437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30,000</a:t>
                      </a:r>
                    </a:p>
                  </a:txBody>
                  <a:tcPr marL="91437" marR="91437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70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I02</a:t>
                      </a:r>
                      <a:endParaRPr lang="zh-TW" altLang="en-US" sz="1800" dirty="0"/>
                    </a:p>
                  </a:txBody>
                  <a:tcPr marL="91437" marR="91437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Chen</a:t>
                      </a:r>
                      <a:endParaRPr lang="zh-TW" altLang="en-US" sz="1800" dirty="0"/>
                    </a:p>
                  </a:txBody>
                  <a:tcPr marL="91437" marR="91437" marT="45727" marB="45727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國語日報</a:t>
                      </a:r>
                      <a:endParaRPr lang="en-US" altLang="zh-TW" sz="1800" dirty="0"/>
                    </a:p>
                  </a:txBody>
                  <a:tcPr marL="91437" marR="91437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25,000</a:t>
                      </a:r>
                    </a:p>
                  </a:txBody>
                  <a:tcPr marL="91437" marR="91437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820" name="文字方塊 7"/>
          <p:cNvSpPr txBox="1">
            <a:spLocks noChangeArrowheads="1"/>
          </p:cNvSpPr>
          <p:nvPr/>
        </p:nvSpPr>
        <p:spPr bwMode="auto">
          <a:xfrm>
            <a:off x="196850" y="4559300"/>
            <a:ext cx="129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employee</a:t>
            </a:r>
            <a:endParaRPr lang="zh-TW" altLang="en-US" sz="2000">
              <a:ea typeface="新細明體" panose="02020500000000000000" pitchFamily="18" charset="-120"/>
            </a:endParaRPr>
          </a:p>
        </p:txBody>
      </p:sp>
      <p:sp>
        <p:nvSpPr>
          <p:cNvPr id="32821" name="文字方塊 8"/>
          <p:cNvSpPr txBox="1">
            <a:spLocks noChangeArrowheads="1"/>
          </p:cNvSpPr>
          <p:nvPr/>
        </p:nvSpPr>
        <p:spPr bwMode="auto">
          <a:xfrm>
            <a:off x="4149725" y="2692400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student</a:t>
            </a:r>
            <a:endParaRPr lang="zh-TW" altLang="en-US" sz="2000"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05013" y="1784350"/>
          <a:ext cx="847725" cy="2614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373" marR="91373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7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I01</a:t>
                      </a:r>
                      <a:endParaRPr lang="zh-TW" altLang="en-US" sz="1800" dirty="0"/>
                    </a:p>
                  </a:txBody>
                  <a:tcPr marL="91373" marR="91373"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7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I02</a:t>
                      </a:r>
                      <a:endParaRPr lang="zh-TW" altLang="en-US" sz="1800" dirty="0"/>
                    </a:p>
                  </a:txBody>
                  <a:tcPr marL="91373" marR="91373"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S01</a:t>
                      </a:r>
                      <a:endParaRPr lang="zh-TW" altLang="en-US" sz="1800" dirty="0"/>
                    </a:p>
                  </a:txBody>
                  <a:tcPr marL="91373" marR="91373"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7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S02</a:t>
                      </a:r>
                      <a:endParaRPr lang="zh-TW" altLang="en-US" sz="1800" dirty="0"/>
                    </a:p>
                  </a:txBody>
                  <a:tcPr marL="91373" marR="91373"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7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S03</a:t>
                      </a:r>
                      <a:endParaRPr lang="zh-TW" altLang="en-US" sz="1800" dirty="0"/>
                    </a:p>
                  </a:txBody>
                  <a:tcPr marL="91373" marR="91373" marT="45732" marB="457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838" name="文字方塊 9"/>
          <p:cNvSpPr txBox="1">
            <a:spLocks noChangeArrowheads="1"/>
          </p:cNvSpPr>
          <p:nvPr/>
        </p:nvSpPr>
        <p:spPr bwMode="auto">
          <a:xfrm>
            <a:off x="1960563" y="1346200"/>
            <a:ext cx="969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person</a:t>
            </a:r>
            <a:endParaRPr lang="zh-TW" altLang="en-US" sz="200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4928D510-44BB-46AC-8397-92A4CF217D76}"/>
                  </a:ext>
                </a:extLst>
              </p14:cNvPr>
              <p14:cNvContentPartPr/>
              <p14:nvPr/>
            </p14:nvContentPartPr>
            <p14:xfrm>
              <a:off x="2018195" y="4393537"/>
              <a:ext cx="747720" cy="39060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4928D510-44BB-46AC-8397-92A4CF217D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2075" y="4387417"/>
                <a:ext cx="759960" cy="4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8439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176213"/>
            <a:ext cx="8386762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Schemas Corresponding to Aggregation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1008615" y="839719"/>
            <a:ext cx="82200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TW" sz="2400" dirty="0"/>
              <a:t>To represent the relationship </a:t>
            </a:r>
            <a:r>
              <a:rPr lang="en-US" altLang="zh-TW" sz="2400" dirty="0" err="1"/>
              <a:t>proj_guild</a:t>
            </a:r>
            <a:endParaRPr lang="en-US" altLang="zh-TW" sz="2400" dirty="0"/>
          </a:p>
          <a:p>
            <a:pPr lvl="1"/>
            <a:r>
              <a:rPr lang="en-US" altLang="zh-TW" sz="2400" i="1" dirty="0" err="1"/>
              <a:t>proj_guild</a:t>
            </a:r>
            <a:r>
              <a:rPr lang="en-US" altLang="zh-TW" sz="2400" dirty="0"/>
              <a:t>(</a:t>
            </a:r>
            <a:r>
              <a:rPr lang="en-US" altLang="zh-TW" sz="2400" i="1" dirty="0" err="1"/>
              <a:t>s_ID</a:t>
            </a:r>
            <a:r>
              <a:rPr lang="en-US" altLang="zh-TW" sz="2400" i="1" dirty="0"/>
              <a:t>, </a:t>
            </a:r>
            <a:r>
              <a:rPr lang="en-US" altLang="zh-TW" sz="2400" i="1" dirty="0" err="1"/>
              <a:t>project_id</a:t>
            </a:r>
            <a:r>
              <a:rPr lang="en-US" altLang="zh-TW" sz="2400" i="1" dirty="0"/>
              <a:t>, </a:t>
            </a:r>
            <a:r>
              <a:rPr lang="en-US" altLang="zh-TW" sz="2400" i="1" dirty="0" err="1"/>
              <a:t>i_ID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To represent the relationship </a:t>
            </a:r>
            <a:r>
              <a:rPr lang="en-US" altLang="zh-TW" sz="2400" dirty="0" err="1"/>
              <a:t>eval_for</a:t>
            </a:r>
            <a:endParaRPr lang="en-US" altLang="zh-TW" sz="2400" dirty="0"/>
          </a:p>
          <a:p>
            <a:pPr lvl="1"/>
            <a:r>
              <a:rPr lang="en-US" altLang="zh-TW" sz="2400" i="1" dirty="0" err="1"/>
              <a:t>eval_for</a:t>
            </a:r>
            <a:r>
              <a:rPr lang="en-US" altLang="zh-TW" sz="2400" i="1" dirty="0"/>
              <a:t> </a:t>
            </a:r>
            <a:r>
              <a:rPr lang="en-US" altLang="zh-TW" sz="2400" dirty="0"/>
              <a:t>(</a:t>
            </a:r>
            <a:r>
              <a:rPr lang="en-US" altLang="zh-TW" sz="2400" i="1" dirty="0" err="1"/>
              <a:t>s_ID</a:t>
            </a:r>
            <a:r>
              <a:rPr lang="en-US" altLang="zh-TW" sz="2400" i="1" dirty="0"/>
              <a:t>, </a:t>
            </a:r>
            <a:r>
              <a:rPr lang="en-US" altLang="zh-TW" sz="2400" i="1" dirty="0" err="1"/>
              <a:t>project_id</a:t>
            </a:r>
            <a:r>
              <a:rPr lang="en-US" altLang="zh-TW" sz="2400" i="1" dirty="0"/>
              <a:t>, </a:t>
            </a:r>
            <a:r>
              <a:rPr lang="en-US" altLang="zh-TW" sz="2400" i="1" dirty="0" err="1"/>
              <a:t>i_ID</a:t>
            </a:r>
            <a:r>
              <a:rPr lang="en-US" altLang="zh-TW" sz="2400" i="1" dirty="0"/>
              <a:t>, </a:t>
            </a:r>
            <a:r>
              <a:rPr lang="en-US" altLang="zh-TW" sz="2400" i="1" dirty="0" err="1"/>
              <a:t>evaluation_id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Schema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i="1" dirty="0" err="1">
                <a:solidFill>
                  <a:srgbClr val="FF0000"/>
                </a:solidFill>
              </a:rPr>
              <a:t>proj_guide</a:t>
            </a:r>
            <a:r>
              <a:rPr lang="en-US" altLang="zh-TW" sz="2400" dirty="0">
                <a:solidFill>
                  <a:srgbClr val="FF0000"/>
                </a:solidFill>
              </a:rPr>
              <a:t> is redundant</a:t>
            </a:r>
          </a:p>
        </p:txBody>
      </p:sp>
      <p:sp>
        <p:nvSpPr>
          <p:cNvPr id="33796" name="Line 19"/>
          <p:cNvSpPr>
            <a:spLocks noChangeShapeType="1"/>
          </p:cNvSpPr>
          <p:nvPr/>
        </p:nvSpPr>
        <p:spPr bwMode="auto">
          <a:xfrm>
            <a:off x="4495800" y="4070350"/>
            <a:ext cx="15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3797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46" y="3309937"/>
            <a:ext cx="42830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2471461" y="3981757"/>
            <a:ext cx="2120417" cy="1007686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71460" y="5136543"/>
            <a:ext cx="2120417" cy="1007686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solidFill>
                <a:schemeClr val="tx1"/>
              </a:solidFill>
              <a:effectLst/>
              <a:latin typeface="Helvetica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E2502994-CA6F-4E15-9CE4-E23017C28D9D}"/>
                  </a:ext>
                </a:extLst>
              </p14:cNvPr>
              <p14:cNvContentPartPr/>
              <p14:nvPr/>
            </p14:nvContentPartPr>
            <p14:xfrm>
              <a:off x="3010715" y="2283217"/>
              <a:ext cx="3101760" cy="64440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E2502994-CA6F-4E15-9CE4-E23017C28D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4595" y="2277097"/>
                <a:ext cx="311400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5C61E289-778C-4473-BE44-5C21C71BCCBA}"/>
                  </a:ext>
                </a:extLst>
              </p14:cNvPr>
              <p14:cNvContentPartPr/>
              <p14:nvPr/>
            </p14:nvContentPartPr>
            <p14:xfrm>
              <a:off x="6590195" y="1025737"/>
              <a:ext cx="360" cy="1152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5C61E289-778C-4473-BE44-5C21C71BCC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4075" y="1019617"/>
                <a:ext cx="12600" cy="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4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TW">
                <a:effectLst/>
                <a:ea typeface="ＭＳ Ｐゴシック" panose="020B0600070205080204" pitchFamily="34" charset="-128"/>
              </a:rPr>
              <a:t>ER-diagram</a:t>
            </a:r>
            <a:br>
              <a:rPr lang="en-US" altLang="zh-TW">
                <a:effectLst/>
                <a:ea typeface="ＭＳ Ｐゴシック" panose="020B0600070205080204" pitchFamily="34" charset="-128"/>
              </a:rPr>
            </a:br>
            <a:r>
              <a:rPr lang="en-US" altLang="zh-TW">
                <a:effectLst/>
                <a:ea typeface="ＭＳ Ｐゴシック" panose="020B0600070205080204" pitchFamily="34" charset="-128"/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437129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Design Issues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8813" y="1104900"/>
            <a:ext cx="7918450" cy="3381375"/>
          </a:xfrm>
        </p:spPr>
        <p:txBody>
          <a:bodyPr/>
          <a:lstStyle/>
          <a:p>
            <a:r>
              <a:rPr lang="en-US" altLang="zh-TW" sz="2400" b="1">
                <a:solidFill>
                  <a:srgbClr val="000099"/>
                </a:solidFill>
                <a:ea typeface="ＭＳ Ｐゴシック" panose="020B0600070205080204" pitchFamily="34" charset="-128"/>
              </a:rPr>
              <a:t>Use of entity sets vs. attributes</a:t>
            </a:r>
          </a:p>
          <a:p>
            <a:endParaRPr lang="en-US" altLang="zh-TW" sz="2400" b="1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br>
              <a:rPr lang="en-US" altLang="zh-TW" sz="2400" b="1">
                <a:solidFill>
                  <a:srgbClr val="000099"/>
                </a:solidFill>
                <a:ea typeface="ＭＳ Ｐゴシック" panose="020B0600070205080204" pitchFamily="34" charset="-128"/>
              </a:rPr>
            </a:br>
            <a:br>
              <a:rPr lang="en-US" altLang="zh-TW" sz="2400" b="1">
                <a:solidFill>
                  <a:schemeClr val="tx2"/>
                </a:solidFill>
                <a:ea typeface="ＭＳ Ｐゴシック" panose="020B0600070205080204" pitchFamily="34" charset="-128"/>
              </a:rPr>
            </a:br>
            <a:br>
              <a:rPr lang="en-US" altLang="zh-TW" sz="2400">
                <a:ea typeface="ＭＳ Ｐゴシック" panose="020B0600070205080204" pitchFamily="34" charset="-128"/>
              </a:rPr>
            </a:br>
            <a:br>
              <a:rPr lang="en-US" altLang="zh-TW" sz="2400">
                <a:ea typeface="ＭＳ Ｐゴシック" panose="020B0600070205080204" pitchFamily="34" charset="-128"/>
              </a:rPr>
            </a:br>
            <a:endParaRPr lang="en-US" altLang="zh-TW" sz="2400">
              <a:ea typeface="ＭＳ Ｐゴシック" panose="020B0600070205080204" pitchFamily="34" charset="-128"/>
            </a:endParaRPr>
          </a:p>
          <a:p>
            <a:r>
              <a:rPr lang="en-US" altLang="zh-TW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Use phone as an entity </a:t>
            </a:r>
            <a:r>
              <a:rPr lang="zh-TW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有什麼好處</a:t>
            </a:r>
            <a:r>
              <a:rPr lang="en-US" altLang="zh-TW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?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50" b="18642"/>
          <a:stretch>
            <a:fillRect/>
          </a:stretch>
        </p:blipFill>
        <p:spPr bwMode="auto">
          <a:xfrm>
            <a:off x="638175" y="1797050"/>
            <a:ext cx="19558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b="18642"/>
          <a:stretch>
            <a:fillRect/>
          </a:stretch>
        </p:blipFill>
        <p:spPr bwMode="auto">
          <a:xfrm>
            <a:off x="3252788" y="1797050"/>
            <a:ext cx="5443537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95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Design Issues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093788"/>
            <a:ext cx="8208962" cy="5384800"/>
          </a:xfrm>
        </p:spPr>
        <p:txBody>
          <a:bodyPr/>
          <a:lstStyle/>
          <a:p>
            <a:r>
              <a:rPr lang="en-US" altLang="zh-TW" sz="2400" b="1">
                <a:solidFill>
                  <a:srgbClr val="000099"/>
                </a:solidFill>
                <a:ea typeface="ＭＳ Ｐゴシック" panose="020B0600070205080204" pitchFamily="34" charset="-128"/>
              </a:rPr>
              <a:t>Use of entity sets vs. relationship sets</a:t>
            </a:r>
            <a:br>
              <a:rPr lang="en-US" altLang="zh-TW" sz="2400" b="1">
                <a:solidFill>
                  <a:schemeClr val="tx2"/>
                </a:solidFill>
                <a:ea typeface="ＭＳ Ｐゴシック" panose="020B0600070205080204" pitchFamily="34" charset="-128"/>
              </a:rPr>
            </a:br>
            <a:endParaRPr lang="en-US" altLang="zh-TW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39940" name="群組 3"/>
          <p:cNvGrpSpPr>
            <a:grpSpLocks/>
          </p:cNvGrpSpPr>
          <p:nvPr/>
        </p:nvGrpSpPr>
        <p:grpSpPr bwMode="auto">
          <a:xfrm>
            <a:off x="1279525" y="1706563"/>
            <a:ext cx="5791200" cy="4429125"/>
            <a:chOff x="1279452" y="2132235"/>
            <a:chExt cx="5791199" cy="4428053"/>
          </a:xfrm>
        </p:grpSpPr>
        <p:pic>
          <p:nvPicPr>
            <p:cNvPr id="3994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70" t="27141" b="27921"/>
            <a:stretch>
              <a:fillRect/>
            </a:stretch>
          </p:blipFill>
          <p:spPr bwMode="auto">
            <a:xfrm>
              <a:off x="2434857" y="2275367"/>
              <a:ext cx="4302420" cy="3976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2" name="矩形 2"/>
            <p:cNvSpPr>
              <a:spLocks noChangeArrowheads="1"/>
            </p:cNvSpPr>
            <p:nvPr/>
          </p:nvSpPr>
          <p:spPr bwMode="auto">
            <a:xfrm>
              <a:off x="3487479" y="5401340"/>
              <a:ext cx="3583172" cy="1158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43" name="矩形 7"/>
            <p:cNvSpPr>
              <a:spLocks noChangeArrowheads="1"/>
            </p:cNvSpPr>
            <p:nvPr/>
          </p:nvSpPr>
          <p:spPr bwMode="auto">
            <a:xfrm>
              <a:off x="1279452" y="2132235"/>
              <a:ext cx="3583172" cy="1158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94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TW" sz="3600">
                <a:effectLst/>
                <a:ea typeface="ＭＳ Ｐゴシック" panose="020B0600070205080204" pitchFamily="34" charset="-128"/>
              </a:rPr>
              <a:t>Extended ER Features</a:t>
            </a:r>
          </a:p>
        </p:txBody>
      </p:sp>
    </p:spTree>
    <p:extLst>
      <p:ext uri="{BB962C8B-B14F-4D97-AF65-F5344CB8AC3E}">
        <p14:creationId xmlns:p14="http://schemas.microsoft.com/office/powerpoint/2010/main" val="7820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Design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093788"/>
            <a:ext cx="8208962" cy="5384800"/>
          </a:xfrm>
        </p:spPr>
        <p:txBody>
          <a:bodyPr/>
          <a:lstStyle/>
          <a:p>
            <a:r>
              <a:rPr lang="en-US" altLang="zh-TW" sz="2400" b="1">
                <a:solidFill>
                  <a:srgbClr val="000099"/>
                </a:solidFill>
                <a:ea typeface="ＭＳ Ｐゴシック" panose="020B0600070205080204" pitchFamily="34" charset="-128"/>
              </a:rPr>
              <a:t>Use of entity sets vs. relationship sets</a:t>
            </a:r>
            <a:br>
              <a:rPr lang="en-US" altLang="zh-TW" sz="2400" b="1">
                <a:solidFill>
                  <a:schemeClr val="tx2"/>
                </a:solidFill>
                <a:ea typeface="ＭＳ Ｐゴシック" panose="020B0600070205080204" pitchFamily="34" charset="-128"/>
              </a:rPr>
            </a:br>
            <a:r>
              <a:rPr lang="en-US" altLang="zh-TW" sz="2400">
                <a:ea typeface="ＭＳ Ｐゴシック" panose="020B0600070205080204" pitchFamily="34" charset="-128"/>
              </a:rPr>
              <a:t>To designate a relationship set to describe an action that occurs between entities</a:t>
            </a:r>
          </a:p>
          <a:p>
            <a:pPr marL="37931725" lvl="1" indent="-37474525"/>
            <a:endParaRPr lang="en-US" altLang="zh-TW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2824163"/>
            <a:ext cx="7504112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>
            <a:spLocks noChangeArrowheads="1"/>
          </p:cNvSpPr>
          <p:nvPr/>
        </p:nvSpPr>
        <p:spPr bwMode="auto">
          <a:xfrm>
            <a:off x="2593975" y="4737100"/>
            <a:ext cx="435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ea typeface="新細明體" panose="02020500000000000000" pitchFamily="18" charset="-120"/>
              </a:rPr>
              <a:t>學生每選一門課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, </a:t>
            </a:r>
            <a:r>
              <a:rPr lang="zh-TW" altLang="en-US" sz="2000">
                <a:solidFill>
                  <a:srgbClr val="FF0000"/>
                </a:solidFill>
                <a:ea typeface="新細明體" panose="02020500000000000000" pitchFamily="18" charset="-120"/>
              </a:rPr>
              <a:t>有一個獨立的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registration id, </a:t>
            </a:r>
            <a:r>
              <a:rPr lang="zh-TW" altLang="en-US" sz="2000">
                <a:solidFill>
                  <a:srgbClr val="FF0000"/>
                </a:solidFill>
                <a:ea typeface="新細明體" panose="02020500000000000000" pitchFamily="18" charset="-120"/>
              </a:rPr>
              <a:t>類似有加選編號</a:t>
            </a:r>
          </a:p>
        </p:txBody>
      </p:sp>
    </p:spTree>
    <p:extLst>
      <p:ext uri="{BB962C8B-B14F-4D97-AF65-F5344CB8AC3E}">
        <p14:creationId xmlns:p14="http://schemas.microsoft.com/office/powerpoint/2010/main" val="336900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Design Issues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093788"/>
            <a:ext cx="8208962" cy="5384800"/>
          </a:xfrm>
        </p:spPr>
        <p:txBody>
          <a:bodyPr/>
          <a:lstStyle/>
          <a:p>
            <a:r>
              <a:rPr lang="en-US" altLang="zh-TW" sz="2400" b="1">
                <a:solidFill>
                  <a:srgbClr val="000099"/>
                </a:solidFill>
                <a:ea typeface="ＭＳ Ｐゴシック" panose="020B0600070205080204" pitchFamily="34" charset="-128"/>
              </a:rPr>
              <a:t>Binary versus n-ary relationship sets</a:t>
            </a:r>
          </a:p>
          <a:p>
            <a:br>
              <a:rPr lang="en-US" altLang="zh-TW" sz="2400" b="1">
                <a:solidFill>
                  <a:schemeClr val="tx2"/>
                </a:solidFill>
                <a:ea typeface="ＭＳ Ｐゴシック" panose="020B0600070205080204" pitchFamily="34" charset="-128"/>
              </a:rPr>
            </a:br>
            <a:r>
              <a:rPr lang="en-US" altLang="zh-TW" sz="2400">
                <a:ea typeface="ＭＳ Ｐゴシック" panose="020B0600070205080204" pitchFamily="34" charset="-128"/>
              </a:rPr>
              <a:t>A </a:t>
            </a:r>
            <a:r>
              <a:rPr lang="en-US" altLang="zh-TW" sz="2400" i="1">
                <a:ea typeface="ＭＳ Ｐゴシック" panose="020B0600070205080204" pitchFamily="34" charset="-128"/>
              </a:rPr>
              <a:t>n</a:t>
            </a:r>
            <a:r>
              <a:rPr lang="en-US" altLang="zh-TW" sz="2400">
                <a:ea typeface="ＭＳ Ｐゴシック" panose="020B0600070205080204" pitchFamily="34" charset="-128"/>
              </a:rPr>
              <a:t>-ary relationship set shows more clearly that several entities participate in a single relationship.</a:t>
            </a:r>
          </a:p>
          <a:p>
            <a:endParaRPr lang="en-US" altLang="zh-TW" sz="2400">
              <a:ea typeface="ＭＳ Ｐゴシック" panose="020B0600070205080204" pitchFamily="34" charset="-128"/>
            </a:endParaRPr>
          </a:p>
          <a:p>
            <a:endParaRPr lang="en-US" altLang="zh-TW" sz="2400">
              <a:ea typeface="ＭＳ Ｐゴシック" panose="020B0600070205080204" pitchFamily="34" charset="-128"/>
            </a:endParaRPr>
          </a:p>
          <a:p>
            <a:endParaRPr lang="en-US" altLang="zh-TW" sz="2400">
              <a:ea typeface="ＭＳ Ｐゴシック" panose="020B0600070205080204" pitchFamily="34" charset="-128"/>
            </a:endParaRPr>
          </a:p>
          <a:p>
            <a:pPr marL="37931725" lvl="1" indent="-37474525"/>
            <a:endParaRPr lang="en-US" altLang="zh-TW" sz="200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403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855913"/>
            <a:ext cx="6799263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>
            <a:spLocks noChangeArrowheads="1"/>
          </p:cNvSpPr>
          <p:nvPr/>
        </p:nvSpPr>
        <p:spPr bwMode="auto">
          <a:xfrm>
            <a:off x="1670050" y="5683250"/>
            <a:ext cx="6516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Q: </a:t>
            </a:r>
            <a:r>
              <a:rPr lang="zh-TW" altLang="en-US" sz="2000">
                <a:solidFill>
                  <a:srgbClr val="FF0000"/>
                </a:solidFill>
                <a:ea typeface="新細明體" panose="02020500000000000000" pitchFamily="18" charset="-120"/>
              </a:rPr>
              <a:t>可換成用幾個二元關係表示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?</a:t>
            </a:r>
            <a:endParaRPr lang="zh-TW" altLang="en-US" sz="20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39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Design Issues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104900"/>
            <a:ext cx="8208962" cy="5384800"/>
          </a:xfrm>
        </p:spPr>
        <p:txBody>
          <a:bodyPr/>
          <a:lstStyle/>
          <a:p>
            <a:r>
              <a:rPr lang="en-US" altLang="zh-TW" sz="2400" b="1">
                <a:solidFill>
                  <a:srgbClr val="000099"/>
                </a:solidFill>
                <a:ea typeface="ＭＳ Ｐゴシック" panose="020B0600070205080204" pitchFamily="34" charset="-128"/>
              </a:rPr>
              <a:t>Binary versus n-ary relationship sets</a:t>
            </a:r>
          </a:p>
          <a:p>
            <a:br>
              <a:rPr lang="en-US" altLang="zh-TW" sz="2400" b="1">
                <a:solidFill>
                  <a:schemeClr val="tx2"/>
                </a:solidFill>
                <a:ea typeface="ＭＳ Ｐゴシック" panose="020B0600070205080204" pitchFamily="34" charset="-128"/>
              </a:rPr>
            </a:br>
            <a:endParaRPr lang="en-US" altLang="zh-TW" sz="2400" i="1">
              <a:ea typeface="ＭＳ Ｐゴシック" panose="020B0600070205080204" pitchFamily="34" charset="-128"/>
            </a:endParaRPr>
          </a:p>
          <a:p>
            <a:endParaRPr lang="en-US" altLang="zh-TW" sz="2400">
              <a:ea typeface="ＭＳ Ｐゴシック" panose="020B0600070205080204" pitchFamily="34" charset="-128"/>
            </a:endParaRPr>
          </a:p>
          <a:p>
            <a:endParaRPr lang="en-US" altLang="zh-TW" sz="2400">
              <a:ea typeface="ＭＳ Ｐゴシック" panose="020B0600070205080204" pitchFamily="34" charset="-128"/>
            </a:endParaRPr>
          </a:p>
          <a:p>
            <a:pPr marL="37931725" lvl="1" indent="-37474525"/>
            <a:endParaRPr lang="en-US" altLang="zh-TW" sz="200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778125" y="1658938"/>
          <a:ext cx="2708275" cy="167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698" marB="45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IID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698" marB="45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projectID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8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S01</a:t>
                      </a:r>
                      <a:endParaRPr lang="zh-TW" altLang="en-US" sz="1800" dirty="0"/>
                    </a:p>
                  </a:txBody>
                  <a:tcPr marL="91457" marR="91457" marT="45698" marB="4569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I01</a:t>
                      </a:r>
                      <a:endParaRPr lang="zh-TW" altLang="en-US" sz="1800" dirty="0"/>
                    </a:p>
                  </a:txBody>
                  <a:tcPr marL="91457" marR="91457" marT="45698" marB="4569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ProjectB</a:t>
                      </a:r>
                      <a:endParaRPr lang="zh-TW" altLang="en-US" sz="1800" dirty="0"/>
                    </a:p>
                  </a:txBody>
                  <a:tcPr marL="91457" marR="91457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8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S01</a:t>
                      </a:r>
                      <a:endParaRPr lang="zh-TW" altLang="en-US" sz="1800" dirty="0"/>
                    </a:p>
                  </a:txBody>
                  <a:tcPr marL="91457" marR="91457" marT="45698" marB="4569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I02</a:t>
                      </a:r>
                      <a:endParaRPr lang="zh-TW" altLang="en-US" sz="1800" dirty="0"/>
                    </a:p>
                  </a:txBody>
                  <a:tcPr marL="91457" marR="91457" marT="45698" marB="4569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ProjectA</a:t>
                      </a:r>
                      <a:endParaRPr lang="en-US" altLang="zh-TW" sz="1800" dirty="0"/>
                    </a:p>
                  </a:txBody>
                  <a:tcPr marL="91457" marR="91457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8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S02</a:t>
                      </a:r>
                      <a:endParaRPr lang="zh-TW" altLang="en-US" sz="1800" dirty="0"/>
                    </a:p>
                  </a:txBody>
                  <a:tcPr marL="91457" marR="91457" marT="45698" marB="4569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I02</a:t>
                      </a:r>
                      <a:endParaRPr lang="zh-TW" altLang="en-US" sz="1800" dirty="0"/>
                    </a:p>
                  </a:txBody>
                  <a:tcPr marL="91457" marR="91457" marT="45698" marB="4569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ProjectB</a:t>
                      </a:r>
                      <a:endParaRPr lang="en-US" altLang="zh-TW" sz="1800" dirty="0"/>
                    </a:p>
                  </a:txBody>
                  <a:tcPr marL="91457" marR="91457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2775" y="3821113"/>
          <a:ext cx="1431925" cy="167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698" marB="45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IID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8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S01</a:t>
                      </a:r>
                      <a:endParaRPr lang="zh-TW" altLang="en-US" sz="1800" dirty="0"/>
                    </a:p>
                  </a:txBody>
                  <a:tcPr marL="91445" marR="91445" marT="45698" marB="4569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I01</a:t>
                      </a:r>
                      <a:endParaRPr lang="zh-TW" altLang="en-US" sz="1800" dirty="0"/>
                    </a:p>
                  </a:txBody>
                  <a:tcPr marL="91445" marR="91445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8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S01</a:t>
                      </a:r>
                      <a:endParaRPr lang="zh-TW" altLang="en-US" sz="1800" dirty="0"/>
                    </a:p>
                  </a:txBody>
                  <a:tcPr marL="91445" marR="91445" marT="45698" marB="4569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I02</a:t>
                      </a:r>
                      <a:endParaRPr lang="zh-TW" altLang="en-US" sz="1800" dirty="0"/>
                    </a:p>
                  </a:txBody>
                  <a:tcPr marL="91445" marR="91445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8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S02</a:t>
                      </a:r>
                      <a:endParaRPr lang="zh-TW" altLang="en-US" sz="1800" dirty="0"/>
                    </a:p>
                  </a:txBody>
                  <a:tcPr marL="91445" marR="91445" marT="45698" marB="4569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I02</a:t>
                      </a:r>
                      <a:endParaRPr lang="zh-TW" altLang="en-US" sz="1800" dirty="0"/>
                    </a:p>
                  </a:txBody>
                  <a:tcPr marL="91445" marR="91445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068638" y="3810000"/>
          <a:ext cx="1965325" cy="167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4" marR="91484" marT="45698" marB="45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projectID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4" marR="91484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8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S01</a:t>
                      </a:r>
                      <a:endParaRPr lang="zh-TW" altLang="en-US" sz="1800" dirty="0"/>
                    </a:p>
                  </a:txBody>
                  <a:tcPr marL="91484" marR="91484" marT="45698" marB="4569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ProjectB</a:t>
                      </a:r>
                      <a:endParaRPr lang="zh-TW" altLang="en-US" sz="1800" dirty="0"/>
                    </a:p>
                  </a:txBody>
                  <a:tcPr marL="91484" marR="91484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8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S01</a:t>
                      </a:r>
                      <a:endParaRPr lang="zh-TW" altLang="en-US" sz="1800" dirty="0"/>
                    </a:p>
                  </a:txBody>
                  <a:tcPr marL="91484" marR="91484" marT="45698" marB="4569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ProjectA</a:t>
                      </a:r>
                      <a:endParaRPr lang="en-US" altLang="zh-TW" sz="1800" dirty="0"/>
                    </a:p>
                  </a:txBody>
                  <a:tcPr marL="91484" marR="91484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8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S02</a:t>
                      </a:r>
                      <a:endParaRPr lang="zh-TW" altLang="en-US" sz="1800" dirty="0"/>
                    </a:p>
                  </a:txBody>
                  <a:tcPr marL="91484" marR="91484" marT="45698" marB="456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ProjectB</a:t>
                      </a:r>
                      <a:endParaRPr lang="en-US" altLang="zh-TW" sz="1800" dirty="0"/>
                    </a:p>
                  </a:txBody>
                  <a:tcPr marL="91484" marR="91484" marT="45698" marB="456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886450" y="3798888"/>
          <a:ext cx="2019300" cy="167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IID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projectID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5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I01</a:t>
                      </a:r>
                      <a:endParaRPr lang="zh-TW" altLang="en-US" sz="1800" dirty="0"/>
                    </a:p>
                  </a:txBody>
                  <a:tcPr marL="91441" marR="91441" marT="45742" marB="4574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ProjectB</a:t>
                      </a:r>
                      <a:endParaRPr lang="zh-TW" altLang="en-US" sz="1800" dirty="0"/>
                    </a:p>
                  </a:txBody>
                  <a:tcPr marL="91441" marR="91441"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5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I02</a:t>
                      </a:r>
                      <a:endParaRPr lang="zh-TW" altLang="en-US" sz="1800" dirty="0"/>
                    </a:p>
                  </a:txBody>
                  <a:tcPr marL="91441" marR="91441" marT="45742" marB="4574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ProjectA</a:t>
                      </a:r>
                      <a:endParaRPr lang="en-US" altLang="zh-TW" sz="1800" dirty="0"/>
                    </a:p>
                  </a:txBody>
                  <a:tcPr marL="91441" marR="91441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5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I02</a:t>
                      </a:r>
                      <a:endParaRPr lang="zh-TW" altLang="en-US" sz="1800" dirty="0"/>
                    </a:p>
                  </a:txBody>
                  <a:tcPr marL="91441" marR="91441" marT="45742" marB="4574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ProjectB</a:t>
                      </a:r>
                      <a:endParaRPr lang="en-US" altLang="zh-TW" sz="1800" dirty="0"/>
                    </a:p>
                  </a:txBody>
                  <a:tcPr marL="91441" marR="91441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422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Design Issues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3913" y="998538"/>
            <a:ext cx="8208962" cy="5384800"/>
          </a:xfrm>
        </p:spPr>
        <p:txBody>
          <a:bodyPr/>
          <a:lstStyle/>
          <a:p>
            <a:r>
              <a:rPr lang="en-US" altLang="zh-TW" sz="2400" b="1">
                <a:solidFill>
                  <a:srgbClr val="000099"/>
                </a:solidFill>
                <a:ea typeface="ＭＳ Ｐゴシック" panose="020B0600070205080204" pitchFamily="34" charset="-128"/>
              </a:rPr>
              <a:t>Binary versus n-ary relationship sets</a:t>
            </a:r>
          </a:p>
          <a:p>
            <a:r>
              <a:rPr lang="en-US" altLang="zh-TW" sz="2400">
                <a:ea typeface="ＭＳ Ｐゴシック" panose="020B0600070205080204" pitchFamily="34" charset="-128"/>
              </a:rPr>
              <a:t>A </a:t>
            </a:r>
            <a:r>
              <a:rPr lang="en-US" altLang="zh-TW" sz="2400" i="1">
                <a:ea typeface="ＭＳ Ｐゴシック" panose="020B0600070205080204" pitchFamily="34" charset="-128"/>
              </a:rPr>
              <a:t>n</a:t>
            </a:r>
            <a:r>
              <a:rPr lang="en-US" altLang="zh-TW" sz="2400">
                <a:ea typeface="ＭＳ Ｐゴシック" panose="020B0600070205080204" pitchFamily="34" charset="-128"/>
              </a:rPr>
              <a:t>-ary relationship set shows more clearly that several entities participate in a single relationship.</a:t>
            </a:r>
          </a:p>
          <a:p>
            <a:endParaRPr lang="en-US" altLang="zh-TW" sz="2400">
              <a:ea typeface="ＭＳ Ｐゴシック" panose="020B0600070205080204" pitchFamily="34" charset="-128"/>
            </a:endParaRPr>
          </a:p>
          <a:p>
            <a:endParaRPr lang="en-US" altLang="zh-TW" sz="2400">
              <a:ea typeface="ＭＳ Ｐゴシック" panose="020B0600070205080204" pitchFamily="34" charset="-128"/>
            </a:endParaRPr>
          </a:p>
          <a:p>
            <a:endParaRPr lang="en-US" altLang="zh-TW" sz="2400">
              <a:ea typeface="ＭＳ Ｐゴシック" panose="020B0600070205080204" pitchFamily="34" charset="-128"/>
            </a:endParaRPr>
          </a:p>
          <a:p>
            <a:pPr marL="37931725" lvl="1" indent="-37474525"/>
            <a:endParaRPr lang="en-US" altLang="zh-TW" sz="200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8132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855913"/>
            <a:ext cx="6799263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r="59763" b="55559"/>
          <a:stretch>
            <a:fillRect/>
          </a:stretch>
        </p:blipFill>
        <p:spPr bwMode="auto">
          <a:xfrm>
            <a:off x="1600200" y="2744788"/>
            <a:ext cx="26320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矩形 1"/>
          <p:cNvSpPr>
            <a:spLocks noChangeArrowheads="1"/>
          </p:cNvSpPr>
          <p:nvPr/>
        </p:nvSpPr>
        <p:spPr bwMode="auto">
          <a:xfrm>
            <a:off x="4379913" y="3625850"/>
            <a:ext cx="1020762" cy="4333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>
              <a:ea typeface="新細明體" panose="02020500000000000000" pitchFamily="18" charset="-120"/>
            </a:endParaRPr>
          </a:p>
        </p:txBody>
      </p:sp>
      <p:pic>
        <p:nvPicPr>
          <p:cNvPr id="48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6" t="-15144" r="-2267" b="53584"/>
          <a:stretch>
            <a:fillRect/>
          </a:stretch>
        </p:blipFill>
        <p:spPr bwMode="auto">
          <a:xfrm>
            <a:off x="5400675" y="2271713"/>
            <a:ext cx="3128963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482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Design Issues</a:t>
            </a:r>
            <a:endParaRPr lang="zh-TW" altLang="en-US" dirty="0"/>
          </a:p>
        </p:txBody>
      </p:sp>
      <p:sp>
        <p:nvSpPr>
          <p:cNvPr id="50179" name="內容版面配置區 2"/>
          <p:cNvSpPr>
            <a:spLocks noGrp="1"/>
          </p:cNvSpPr>
          <p:nvPr>
            <p:ph idx="4294967295"/>
          </p:nvPr>
        </p:nvSpPr>
        <p:spPr>
          <a:xfrm>
            <a:off x="814388" y="1093788"/>
            <a:ext cx="7661275" cy="1474787"/>
          </a:xfrm>
        </p:spPr>
        <p:txBody>
          <a:bodyPr/>
          <a:lstStyle/>
          <a:p>
            <a:r>
              <a:rPr lang="en-US" altLang="zh-TW" sz="2400" b="1">
                <a:solidFill>
                  <a:srgbClr val="000099"/>
                </a:solidFill>
                <a:ea typeface="ＭＳ Ｐゴシック" panose="020B0600070205080204" pitchFamily="34" charset="-128"/>
              </a:rPr>
              <a:t>Placement of relationship attributes</a:t>
            </a:r>
          </a:p>
          <a:p>
            <a:pPr>
              <a:buFont typeface="Monotype Sorts"/>
              <a:buNone/>
            </a:pPr>
            <a:r>
              <a:rPr lang="en-US" altLang="zh-TW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     </a:t>
            </a:r>
            <a:r>
              <a:rPr lang="en-US" altLang="zh-TW" sz="2400" i="1">
                <a:ea typeface="ＭＳ Ｐゴシック" panose="020B0600070205080204" pitchFamily="34" charset="-128"/>
              </a:rPr>
              <a:t>date </a:t>
            </a:r>
            <a:r>
              <a:rPr lang="en-US" altLang="zh-TW" sz="2400">
                <a:ea typeface="ＭＳ Ｐゴシック" panose="020B0600070205080204" pitchFamily="34" charset="-128"/>
              </a:rPr>
              <a:t>as attribute of </a:t>
            </a:r>
            <a:r>
              <a:rPr lang="en-US" altLang="zh-TW" sz="2400" i="1">
                <a:ea typeface="ＭＳ Ｐゴシック" panose="020B0600070205080204" pitchFamily="34" charset="-128"/>
              </a:rPr>
              <a:t>student </a:t>
            </a:r>
            <a:r>
              <a:rPr lang="en-US" altLang="zh-TW" sz="2400">
                <a:ea typeface="ＭＳ Ｐゴシック" panose="020B0600070205080204" pitchFamily="34" charset="-128"/>
              </a:rPr>
              <a:t>(</a:t>
            </a:r>
            <a:r>
              <a:rPr lang="zh-TW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指導日期</a:t>
            </a:r>
            <a:r>
              <a:rPr lang="en-US" altLang="zh-TW" sz="2400">
                <a:ea typeface="ＭＳ Ｐゴシック" panose="020B0600070205080204" pitchFamily="34" charset="-128"/>
              </a:rPr>
              <a:t>)</a:t>
            </a:r>
            <a:endParaRPr lang="en-US" altLang="zh-TW" sz="240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endParaRPr lang="zh-TW" altLang="en-US" sz="2400">
              <a:ea typeface="ＭＳ Ｐゴシック" panose="020B0600070205080204" pitchFamily="34" charset="-128"/>
            </a:endParaRPr>
          </a:p>
        </p:txBody>
      </p:sp>
      <p:pic>
        <p:nvPicPr>
          <p:cNvPr id="501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2697163"/>
            <a:ext cx="5721350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748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Design Issues</a:t>
            </a:r>
            <a:endParaRPr lang="zh-TW" altLang="en-US" dirty="0"/>
          </a:p>
        </p:txBody>
      </p:sp>
      <p:sp>
        <p:nvSpPr>
          <p:cNvPr id="50179" name="內容版面配置區 2"/>
          <p:cNvSpPr>
            <a:spLocks noGrp="1"/>
          </p:cNvSpPr>
          <p:nvPr>
            <p:ph idx="4294967295"/>
          </p:nvPr>
        </p:nvSpPr>
        <p:spPr>
          <a:xfrm>
            <a:off x="814388" y="1093788"/>
            <a:ext cx="7661275" cy="1474787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Placement of relationship attributes</a:t>
            </a:r>
          </a:p>
          <a:p>
            <a:pPr>
              <a:buFont typeface="Monotype Sorts"/>
              <a:buNone/>
            </a:pPr>
            <a:r>
              <a:rPr lang="en-US" altLang="zh-TW" sz="240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     </a:t>
            </a:r>
            <a:r>
              <a:rPr lang="en-US" altLang="zh-TW" sz="2400" i="1" dirty="0">
                <a:ea typeface="ＭＳ Ｐゴシック" panose="020B0600070205080204" pitchFamily="34" charset="-128"/>
              </a:rPr>
              <a:t>date </a:t>
            </a:r>
            <a:r>
              <a:rPr lang="en-US" altLang="zh-TW" sz="2400" dirty="0">
                <a:ea typeface="ＭＳ Ｐゴシック" panose="020B0600070205080204" pitchFamily="34" charset="-128"/>
              </a:rPr>
              <a:t>as attribute of </a:t>
            </a:r>
            <a:r>
              <a:rPr lang="en-US" altLang="zh-TW" sz="2400" i="1" dirty="0">
                <a:ea typeface="ＭＳ Ｐゴシック" panose="020B0600070205080204" pitchFamily="34" charset="-128"/>
              </a:rPr>
              <a:t>student </a:t>
            </a:r>
            <a:r>
              <a:rPr lang="en-US" altLang="zh-TW" sz="2400" dirty="0">
                <a:ea typeface="ＭＳ Ｐゴシック" panose="020B0600070205080204" pitchFamily="34" charset="-128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指導日期</a:t>
            </a:r>
            <a:r>
              <a:rPr lang="en-US" altLang="zh-TW" sz="2400" dirty="0">
                <a:ea typeface="ＭＳ Ｐゴシック" panose="020B0600070205080204" pitchFamily="34" charset="-128"/>
              </a:rPr>
              <a:t>)?</a:t>
            </a:r>
            <a:endParaRPr lang="en-US" altLang="zh-TW" sz="24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endParaRPr lang="zh-TW" altLang="en-US" sz="2400" dirty="0">
              <a:ea typeface="ＭＳ Ｐゴシック" panose="020B0600070205080204" pitchFamily="34" charset="-128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44" y="2346601"/>
            <a:ext cx="7618412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852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Design Issues</a:t>
            </a:r>
            <a:endParaRPr lang="zh-TW" altLang="en-US" dirty="0"/>
          </a:p>
        </p:txBody>
      </p:sp>
      <p:sp>
        <p:nvSpPr>
          <p:cNvPr id="51203" name="內容版面配置區 2"/>
          <p:cNvSpPr>
            <a:spLocks noGrp="1"/>
          </p:cNvSpPr>
          <p:nvPr>
            <p:ph idx="4294967295"/>
          </p:nvPr>
        </p:nvSpPr>
        <p:spPr>
          <a:xfrm>
            <a:off x="814388" y="1093788"/>
            <a:ext cx="7661275" cy="1474787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Placement of relationship attributes</a:t>
            </a:r>
          </a:p>
          <a:p>
            <a:pPr>
              <a:buFont typeface="Monotype Sorts"/>
              <a:buNone/>
            </a:pPr>
            <a:r>
              <a:rPr lang="en-US" altLang="zh-TW" sz="240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     </a:t>
            </a:r>
            <a:r>
              <a:rPr lang="en-US" altLang="zh-TW" sz="2400" i="1" dirty="0">
                <a:ea typeface="ＭＳ Ｐゴシック" panose="020B0600070205080204" pitchFamily="34" charset="-128"/>
              </a:rPr>
              <a:t>date </a:t>
            </a:r>
            <a:r>
              <a:rPr lang="en-US" altLang="zh-TW" sz="2400" dirty="0">
                <a:ea typeface="ＭＳ Ｐゴシック" panose="020B0600070205080204" pitchFamily="34" charset="-128"/>
              </a:rPr>
              <a:t>as attribute of </a:t>
            </a:r>
            <a:r>
              <a:rPr lang="en-US" altLang="zh-TW" sz="2400" i="1" dirty="0">
                <a:ea typeface="ＭＳ Ｐゴシック" panose="020B0600070205080204" pitchFamily="34" charset="-128"/>
              </a:rPr>
              <a:t>advisor</a:t>
            </a:r>
            <a:r>
              <a:rPr lang="en-US" altLang="zh-TW" sz="2400" dirty="0">
                <a:ea typeface="ＭＳ Ｐゴシック" panose="020B0600070205080204" pitchFamily="34" charset="-128"/>
              </a:rPr>
              <a:t> ?</a:t>
            </a:r>
            <a:endParaRPr lang="zh-TW" altLang="en-US" sz="2400" dirty="0">
              <a:ea typeface="ＭＳ Ｐゴシック" panose="020B0600070205080204" pitchFamily="34" charset="-128"/>
            </a:endParaRPr>
          </a:p>
        </p:txBody>
      </p:sp>
      <p:pic>
        <p:nvPicPr>
          <p:cNvPr id="512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44" y="2386357"/>
            <a:ext cx="7618412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435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How about doing another ER design interactively on the board?</a:t>
            </a:r>
          </a:p>
        </p:txBody>
      </p:sp>
    </p:spTree>
    <p:extLst>
      <p:ext uri="{BB962C8B-B14F-4D97-AF65-F5344CB8AC3E}">
        <p14:creationId xmlns:p14="http://schemas.microsoft.com/office/powerpoint/2010/main" val="1032160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55575"/>
            <a:ext cx="8867775" cy="477838"/>
          </a:xfrm>
        </p:spPr>
        <p:txBody>
          <a:bodyPr/>
          <a:lstStyle/>
          <a:p>
            <a:pPr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542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512763" y="1241425"/>
            <a:ext cx="8012112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695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Symbols Used in E-R Notation (Cont.)</a:t>
            </a:r>
          </a:p>
        </p:txBody>
      </p:sp>
      <p:pic>
        <p:nvPicPr>
          <p:cNvPr id="563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196975" y="979488"/>
            <a:ext cx="74358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02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Extended E-R Features: Specialization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311965"/>
            <a:ext cx="8340725" cy="5001523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ea typeface="ＭＳ Ｐゴシック" pitchFamily="34" charset="-128"/>
              </a:rPr>
              <a:t>Top-down design process; </a:t>
            </a:r>
          </a:p>
          <a:p>
            <a:pPr lvl="1">
              <a:defRPr/>
            </a:pPr>
            <a:r>
              <a:rPr lang="en-US" altLang="zh-TW" sz="2400" dirty="0">
                <a:ea typeface="ＭＳ Ｐゴシック" pitchFamily="34" charset="-128"/>
              </a:rPr>
              <a:t>subgroupings within an entity set.</a:t>
            </a:r>
          </a:p>
          <a:p>
            <a:pPr marL="457200" lvl="1" indent="0">
              <a:buFont typeface="Monotype Sorts"/>
              <a:buNone/>
              <a:defRPr/>
            </a:pPr>
            <a:endParaRPr lang="en-US" altLang="zh-TW" sz="2400" dirty="0">
              <a:ea typeface="ＭＳ Ｐゴシック" pitchFamily="34" charset="-128"/>
            </a:endParaRPr>
          </a:p>
          <a:p>
            <a:pPr marL="457200" lvl="1" indent="0">
              <a:buFont typeface="Monotype Sorts"/>
              <a:buNone/>
              <a:defRPr/>
            </a:pPr>
            <a:r>
              <a:rPr lang="en-US" altLang="zh-TW" sz="2400" dirty="0">
                <a:ea typeface="ＭＳ Ｐゴシック" pitchFamily="34" charset="-128"/>
              </a:rPr>
              <a:t>E.g., </a:t>
            </a:r>
            <a:r>
              <a:rPr lang="en-US" altLang="zh-TW" sz="2400" i="1" dirty="0">
                <a:ea typeface="ＭＳ Ｐゴシック" pitchFamily="34" charset="-128"/>
              </a:rPr>
              <a:t>instructor, student </a:t>
            </a:r>
            <a:r>
              <a:rPr lang="en-US" altLang="zh-TW" sz="2400" dirty="0">
                <a:ea typeface="ＭＳ Ｐゴシック" pitchFamily="34" charset="-128"/>
              </a:rPr>
              <a:t> “is a” </a:t>
            </a:r>
            <a:r>
              <a:rPr lang="en-US" altLang="zh-TW" sz="2400" i="1" dirty="0">
                <a:ea typeface="ＭＳ Ｐゴシック" pitchFamily="34" charset="-128"/>
              </a:rPr>
              <a:t>person</a:t>
            </a:r>
          </a:p>
          <a:p>
            <a:pPr marL="457200" lvl="1" indent="0">
              <a:buFont typeface="Monotype Sorts"/>
              <a:buNone/>
              <a:defRPr/>
            </a:pPr>
            <a:endParaRPr lang="en-US" altLang="zh-TW" sz="2400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altLang="zh-TW" sz="2400" dirty="0">
                <a:ea typeface="ＭＳ Ｐゴシック" pitchFamily="34" charset="-128"/>
              </a:rPr>
              <a:t>The ISA relationship also referred to as </a:t>
            </a:r>
            <a:r>
              <a:rPr lang="en-US" altLang="zh-TW" sz="2400" b="1" dirty="0">
                <a:solidFill>
                  <a:srgbClr val="000099"/>
                </a:solidFill>
                <a:ea typeface="ＭＳ Ｐゴシック" pitchFamily="34" charset="-128"/>
              </a:rPr>
              <a:t>superclass - subclass</a:t>
            </a:r>
            <a:r>
              <a:rPr lang="en-US" altLang="zh-TW" sz="2400" b="1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relationship</a:t>
            </a:r>
          </a:p>
          <a:p>
            <a:pPr>
              <a:defRPr/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019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Alternative ER Notations</a:t>
            </a:r>
          </a:p>
        </p:txBody>
      </p:sp>
      <p:sp>
        <p:nvSpPr>
          <p:cNvPr id="58371" name="Rectangle 116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606425"/>
          </a:xfrm>
        </p:spPr>
        <p:txBody>
          <a:bodyPr/>
          <a:lstStyle/>
          <a:p>
            <a:r>
              <a:rPr kumimoji="0" lang="en-US" altLang="zh-TW" sz="2000">
                <a:ea typeface="ＭＳ Ｐゴシック" panose="020B0600070205080204" pitchFamily="34" charset="-128"/>
              </a:rPr>
              <a:t> </a:t>
            </a:r>
            <a:r>
              <a:rPr kumimoji="0" lang="en-US" altLang="zh-TW">
                <a:ea typeface="ＭＳ Ｐゴシック" panose="020B0600070205080204" pitchFamily="34" charset="-128"/>
              </a:rPr>
              <a:t>Chen, IDE1FX, …</a:t>
            </a:r>
          </a:p>
        </p:txBody>
      </p:sp>
      <p:pic>
        <p:nvPicPr>
          <p:cNvPr id="583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065213" y="1760538"/>
            <a:ext cx="6831012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514350" y="4040188"/>
            <a:ext cx="8478838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138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Alternative ER Notations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9763" y="1266825"/>
            <a:ext cx="8232775" cy="62230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zh-TW" b="1" dirty="0">
                <a:ea typeface="ＭＳ Ｐゴシック" panose="020B0600070205080204" pitchFamily="34" charset="-128"/>
              </a:rPr>
              <a:t>                                             Chen                      IDE1FX (Crows feet notation)</a:t>
            </a:r>
          </a:p>
        </p:txBody>
      </p:sp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223963" y="1784350"/>
            <a:ext cx="7554912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83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Specialization Example</a:t>
            </a:r>
          </a:p>
        </p:txBody>
      </p:sp>
      <p:pic>
        <p:nvPicPr>
          <p:cNvPr id="11267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1252538"/>
            <a:ext cx="468471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92088" y="1608138"/>
            <a:ext cx="4572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000099"/>
                </a:solidFill>
              </a:rPr>
              <a:t>Attribute inheritance</a:t>
            </a:r>
            <a:r>
              <a:rPr lang="en-US" altLang="zh-TW" sz="2400"/>
              <a:t>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a lower-level entity set </a:t>
            </a:r>
            <a:r>
              <a:rPr lang="en-US" altLang="zh-TW" sz="2400">
                <a:solidFill>
                  <a:srgbClr val="0070C0"/>
                </a:solidFill>
              </a:rPr>
              <a:t>inherits all the attributes and relationship of the higher-level entity set</a:t>
            </a:r>
            <a:endParaRPr lang="en-US" altLang="zh-TW" sz="2400"/>
          </a:p>
        </p:txBody>
      </p:sp>
      <p:sp>
        <p:nvSpPr>
          <p:cNvPr id="2" name="矩形 1"/>
          <p:cNvSpPr/>
          <p:nvPr/>
        </p:nvSpPr>
        <p:spPr bwMode="auto">
          <a:xfrm>
            <a:off x="5068957" y="2554358"/>
            <a:ext cx="3846443" cy="150080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05263" y="4055165"/>
            <a:ext cx="4005676" cy="182728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0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ER Features: Generalization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5975" y="979488"/>
            <a:ext cx="7854950" cy="4160837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 bottom-up design process</a:t>
            </a:r>
            <a:r>
              <a:rPr lang="en-US" altLang="zh-TW" sz="2400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zh-TW" sz="2400" dirty="0">
                <a:ea typeface="ＭＳ Ｐゴシック" panose="020B0600070205080204" pitchFamily="34" charset="-128"/>
              </a:rPr>
              <a:t>combine a number of entity sets that share the same features into a higher-level entity set.</a:t>
            </a:r>
          </a:p>
          <a:p>
            <a:pPr lvl="1"/>
            <a:endParaRPr lang="en-US" altLang="zh-TW" sz="2400" dirty="0">
              <a:ea typeface="ＭＳ Ｐゴシック" panose="020B0600070205080204" pitchFamily="34" charset="-128"/>
            </a:endParaRPr>
          </a:p>
          <a:p>
            <a:endParaRPr lang="en-US" altLang="zh-TW" sz="2400" dirty="0">
              <a:ea typeface="ＭＳ Ｐゴシック" panose="020B0600070205080204" pitchFamily="34" charset="-128"/>
            </a:endParaRPr>
          </a:p>
          <a:p>
            <a:pPr lvl="1"/>
            <a:endParaRPr lang="en-US" altLang="zh-TW" sz="2400" dirty="0">
              <a:ea typeface="ＭＳ Ｐゴシック" panose="020B0600070205080204" pitchFamily="34" charset="-128"/>
            </a:endParaRPr>
          </a:p>
        </p:txBody>
      </p:sp>
      <p:pic>
        <p:nvPicPr>
          <p:cNvPr id="13316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2555875"/>
            <a:ext cx="605155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2534271" y="2555875"/>
            <a:ext cx="4522511" cy="214381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5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4988"/>
            <a:ext cx="8077200" cy="8763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Constraints on a Specialization/Generalization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3979863" cy="4673600"/>
          </a:xfrm>
        </p:spPr>
        <p:txBody>
          <a:bodyPr/>
          <a:lstStyle/>
          <a:p>
            <a:pPr>
              <a:defRPr/>
            </a:pPr>
            <a:r>
              <a:rPr lang="en-US" altLang="zh-TW" sz="2400" b="1" dirty="0">
                <a:solidFill>
                  <a:srgbClr val="000099"/>
                </a:solidFill>
                <a:ea typeface="ＭＳ Ｐゴシック" pitchFamily="34" charset="-128"/>
              </a:rPr>
              <a:t>Overlapping</a:t>
            </a:r>
          </a:p>
          <a:p>
            <a:pPr lvl="1">
              <a:defRPr/>
            </a:pPr>
            <a:r>
              <a:rPr lang="zh-TW" altLang="en-US" sz="2400" dirty="0">
                <a:ea typeface="ＭＳ Ｐゴシック" pitchFamily="34" charset="-128"/>
              </a:rPr>
              <a:t>一個</a:t>
            </a:r>
            <a:r>
              <a:rPr lang="en-US" altLang="zh-TW" sz="2400" dirty="0">
                <a:ea typeface="ＭＳ Ｐゴシック" pitchFamily="34" charset="-128"/>
              </a:rPr>
              <a:t>person</a:t>
            </a:r>
            <a:r>
              <a:rPr lang="zh-TW" altLang="en-US" sz="2400" dirty="0">
                <a:ea typeface="ＭＳ Ｐゴシック" pitchFamily="34" charset="-128"/>
              </a:rPr>
              <a:t>可同時是</a:t>
            </a:r>
            <a:endParaRPr lang="en-US" altLang="zh-TW" sz="2400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altLang="zh-TW" sz="2400" dirty="0">
                <a:ea typeface="ＭＳ Ｐゴシック" pitchFamily="34" charset="-128"/>
              </a:rPr>
              <a:t>employee </a:t>
            </a:r>
            <a:r>
              <a:rPr lang="zh-TW" altLang="en-US" sz="2400" dirty="0">
                <a:ea typeface="ＭＳ Ｐゴシック" pitchFamily="34" charset="-128"/>
              </a:rPr>
              <a:t>也是</a:t>
            </a:r>
            <a:r>
              <a:rPr lang="en-US" altLang="zh-TW" sz="2400" dirty="0">
                <a:ea typeface="ＭＳ Ｐゴシック" pitchFamily="34" charset="-128"/>
              </a:rPr>
              <a:t>student </a:t>
            </a:r>
          </a:p>
          <a:p>
            <a:pPr marL="457200" lvl="1" indent="0">
              <a:buFont typeface="Monotype Sorts"/>
              <a:buNone/>
              <a:defRPr/>
            </a:pPr>
            <a:endParaRPr lang="en-US" altLang="zh-TW" sz="2400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pPr marL="457200" lvl="1" indent="0">
              <a:buFont typeface="Monotype Sorts"/>
              <a:buNone/>
              <a:defRPr/>
            </a:pPr>
            <a:r>
              <a:rPr lang="en-US" altLang="zh-TW" sz="2400" b="1" dirty="0">
                <a:solidFill>
                  <a:srgbClr val="000099"/>
                </a:solidFill>
                <a:ea typeface="ＭＳ Ｐゴシック" pitchFamily="34" charset="-128"/>
              </a:rPr>
              <a:t>Disjoint</a:t>
            </a:r>
          </a:p>
          <a:p>
            <a:pPr lvl="1">
              <a:defRPr/>
            </a:pPr>
            <a:r>
              <a:rPr lang="zh-TW" altLang="en-US" sz="2400" dirty="0">
                <a:ea typeface="ＭＳ Ｐゴシック" pitchFamily="34" charset="-128"/>
              </a:rPr>
              <a:t>一個</a:t>
            </a:r>
            <a:r>
              <a:rPr lang="en-US" altLang="zh-TW" sz="2400" dirty="0">
                <a:ea typeface="ＭＳ Ｐゴシック" pitchFamily="34" charset="-128"/>
              </a:rPr>
              <a:t>employee</a:t>
            </a:r>
          </a:p>
          <a:p>
            <a:pPr lvl="1">
              <a:defRPr/>
            </a:pPr>
            <a:r>
              <a:rPr lang="zh-TW" altLang="en-US" sz="2400" dirty="0">
                <a:ea typeface="ＭＳ Ｐゴシック" pitchFamily="34" charset="-128"/>
              </a:rPr>
              <a:t>是</a:t>
            </a:r>
            <a:r>
              <a:rPr lang="en-US" altLang="zh-TW" sz="2400" dirty="0">
                <a:ea typeface="ＭＳ Ｐゴシック" pitchFamily="34" charset="-128"/>
              </a:rPr>
              <a:t>instructor </a:t>
            </a:r>
          </a:p>
          <a:p>
            <a:pPr lvl="1">
              <a:defRPr/>
            </a:pPr>
            <a:r>
              <a:rPr lang="zh-TW" altLang="en-US" sz="2400" dirty="0">
                <a:ea typeface="ＭＳ Ｐゴシック" pitchFamily="34" charset="-128"/>
              </a:rPr>
              <a:t>就不會是 </a:t>
            </a:r>
            <a:r>
              <a:rPr lang="en-US" altLang="zh-TW" sz="2400" dirty="0">
                <a:ea typeface="ＭＳ Ｐゴシック" pitchFamily="34" charset="-128"/>
              </a:rPr>
              <a:t>secretary</a:t>
            </a:r>
          </a:p>
          <a:p>
            <a:pPr lvl="1">
              <a:defRPr/>
            </a:pPr>
            <a:endParaRPr lang="en-US" altLang="zh-TW" sz="2400" b="1" dirty="0">
              <a:solidFill>
                <a:srgbClr val="000099"/>
              </a:solidFill>
              <a:ea typeface="ＭＳ Ｐゴシック" pitchFamily="34" charset="-128"/>
            </a:endParaRPr>
          </a:p>
        </p:txBody>
      </p:sp>
      <p:pic>
        <p:nvPicPr>
          <p:cNvPr id="15364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1752600"/>
            <a:ext cx="46847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4601816" y="4558056"/>
            <a:ext cx="2604053" cy="987979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638798" y="3027602"/>
            <a:ext cx="2604053" cy="709511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1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14313"/>
            <a:ext cx="8077200" cy="1152525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Constraints on a Specialization/Generalization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8938" y="1646238"/>
            <a:ext cx="7791450" cy="3549650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ea typeface="ＭＳ Ｐゴシック" pitchFamily="34" charset="-128"/>
              </a:rPr>
              <a:t>Whether  an entity in the higher-level entity set must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belong to at least one </a:t>
            </a:r>
            <a:r>
              <a:rPr lang="en-US" altLang="zh-TW" sz="2400" dirty="0">
                <a:ea typeface="ＭＳ Ｐゴシック" pitchFamily="34" charset="-128"/>
              </a:rPr>
              <a:t>of the lower-level entity sets</a:t>
            </a:r>
          </a:p>
          <a:p>
            <a:pPr lvl="1">
              <a:defRPr/>
            </a:pPr>
            <a:r>
              <a:rPr lang="en-US" altLang="zh-TW" sz="2400" b="1" dirty="0">
                <a:solidFill>
                  <a:srgbClr val="000099"/>
                </a:solidFill>
                <a:ea typeface="ＭＳ Ｐゴシック" pitchFamily="34" charset="-128"/>
              </a:rPr>
              <a:t>     total</a:t>
            </a:r>
            <a:r>
              <a:rPr lang="zh-TW" altLang="en-US" sz="2400" dirty="0">
                <a:ea typeface="ＭＳ Ｐゴシック" pitchFamily="34" charset="-128"/>
              </a:rPr>
              <a:t>  </a:t>
            </a:r>
            <a:r>
              <a:rPr lang="en-US" altLang="zh-TW" sz="2400" dirty="0">
                <a:ea typeface="ＭＳ Ｐゴシック" pitchFamily="34" charset="-128"/>
                <a:sym typeface="Wingdings" panose="05000000000000000000" pitchFamily="2" charset="2"/>
              </a:rPr>
              <a:t> </a:t>
            </a:r>
            <a:r>
              <a:rPr lang="en-US" altLang="zh-TW" sz="2400" b="1" dirty="0">
                <a:solidFill>
                  <a:srgbClr val="000099"/>
                </a:solidFill>
                <a:ea typeface="ＭＳ Ｐゴシック" pitchFamily="34" charset="-128"/>
              </a:rPr>
              <a:t>partial</a:t>
            </a:r>
          </a:p>
          <a:p>
            <a:pPr marL="457200" lvl="1" indent="0">
              <a:buFont typeface="Monotype Sorts"/>
              <a:buNone/>
              <a:defRPr/>
            </a:pPr>
            <a:endParaRPr lang="en-US" altLang="zh-TW" sz="2400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pPr marL="457200" lvl="1" indent="0">
              <a:buFont typeface="Monotype Sorts"/>
              <a:buNone/>
              <a:defRPr/>
            </a:pPr>
            <a:endParaRPr lang="en-US" altLang="zh-TW" sz="2400" dirty="0">
              <a:ea typeface="ＭＳ Ｐゴシック" pitchFamily="34" charset="-128"/>
            </a:endParaRPr>
          </a:p>
          <a:p>
            <a:pPr marL="457200" lvl="1" indent="0">
              <a:buFont typeface="Monotype Sorts"/>
              <a:buNone/>
              <a:defRPr/>
            </a:pPr>
            <a:r>
              <a:rPr lang="en-US" altLang="zh-TW" sz="2400" dirty="0">
                <a:ea typeface="ＭＳ Ｐゴシック" pitchFamily="34" charset="-128"/>
              </a:rPr>
              <a:t>Employee</a:t>
            </a:r>
          </a:p>
          <a:p>
            <a:pPr marL="457200" lvl="1" indent="0">
              <a:buFont typeface="Monotype Sorts"/>
              <a:buNone/>
              <a:defRPr/>
            </a:pPr>
            <a:r>
              <a:rPr lang="zh-TW" altLang="en-US" sz="2400" dirty="0">
                <a:ea typeface="ＭＳ Ｐゴシック" pitchFamily="34" charset="-128"/>
              </a:rPr>
              <a:t>一定是 </a:t>
            </a:r>
            <a:r>
              <a:rPr lang="en-US" altLang="zh-TW" sz="2400" dirty="0" err="1">
                <a:solidFill>
                  <a:srgbClr val="0070C0"/>
                </a:solidFill>
                <a:ea typeface="ＭＳ Ｐゴシック" pitchFamily="34" charset="-128"/>
              </a:rPr>
              <a:t>SalaryEmp</a:t>
            </a:r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zh-TW" altLang="en-US" sz="2400" dirty="0">
                <a:ea typeface="ＭＳ Ｐゴシック" pitchFamily="34" charset="-128"/>
              </a:rPr>
              <a:t>或</a:t>
            </a:r>
            <a:r>
              <a:rPr lang="en-US" altLang="zh-TW" sz="2400" dirty="0">
                <a:ea typeface="ＭＳ Ｐゴシック" pitchFamily="34" charset="-128"/>
              </a:rPr>
              <a:t> </a:t>
            </a:r>
          </a:p>
          <a:p>
            <a:pPr marL="457200" lvl="1" indent="0">
              <a:buFont typeface="Monotype Sorts"/>
              <a:buNone/>
              <a:defRPr/>
            </a:pPr>
            <a:r>
              <a:rPr lang="en-US" altLang="zh-TW" sz="2400" dirty="0" err="1">
                <a:solidFill>
                  <a:srgbClr val="0070C0"/>
                </a:solidFill>
                <a:ea typeface="ＭＳ Ｐゴシック" pitchFamily="34" charset="-128"/>
              </a:rPr>
              <a:t>HourEmp</a:t>
            </a:r>
            <a:r>
              <a:rPr lang="en-US" altLang="zh-TW" sz="24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endParaRPr lang="en-US" altLang="zh-TW" sz="2400" dirty="0">
              <a:ea typeface="ＭＳ Ｐゴシック" pitchFamily="34" charset="-128"/>
            </a:endParaRPr>
          </a:p>
        </p:txBody>
      </p:sp>
      <p:pic>
        <p:nvPicPr>
          <p:cNvPr id="17412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3062288"/>
            <a:ext cx="4732338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1"/>
          <p:cNvSpPr>
            <a:spLocks noChangeArrowheads="1"/>
          </p:cNvSpPr>
          <p:nvPr/>
        </p:nvSpPr>
        <p:spPr bwMode="auto">
          <a:xfrm>
            <a:off x="5541963" y="4213225"/>
            <a:ext cx="67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>
                <a:solidFill>
                  <a:srgbClr val="000099"/>
                </a:solidFill>
              </a:rPr>
              <a:t>total</a:t>
            </a:r>
            <a:r>
              <a:rPr lang="zh-TW" altLang="en-US"/>
              <a:t> 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69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79412" y="1147072"/>
            <a:ext cx="82645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dirty="0"/>
              <a:t> Consider the ternary relationship </a:t>
            </a:r>
            <a:r>
              <a:rPr lang="en-US" altLang="zh-TW" sz="2400" i="1" dirty="0" err="1"/>
              <a:t>proj_guide</a:t>
            </a:r>
            <a:endParaRPr lang="en-US" altLang="zh-TW" sz="2400" i="1" dirty="0"/>
          </a:p>
          <a:p>
            <a:pPr>
              <a:spcBef>
                <a:spcPct val="50000"/>
              </a:spcBef>
            </a:pPr>
            <a:r>
              <a:rPr lang="en-US" altLang="zh-TW" sz="2400" dirty="0"/>
              <a:t>How to record evaluations of a student by a guide on a </a:t>
            </a:r>
          </a:p>
          <a:p>
            <a:pPr>
              <a:spcBef>
                <a:spcPct val="50000"/>
              </a:spcBef>
            </a:pPr>
            <a:r>
              <a:rPr lang="en-US" altLang="zh-TW" sz="2400" dirty="0"/>
              <a:t>project ?</a:t>
            </a:r>
          </a:p>
        </p:txBody>
      </p:sp>
      <p:pic>
        <p:nvPicPr>
          <p:cNvPr id="1946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2813464"/>
            <a:ext cx="728980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75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pic>
        <p:nvPicPr>
          <p:cNvPr id="21507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143000"/>
            <a:ext cx="5918200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192338" y="3208338"/>
            <a:ext cx="5732462" cy="172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472113" y="827088"/>
            <a:ext cx="3192462" cy="104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794625" y="1727200"/>
            <a:ext cx="260350" cy="15382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60305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29552</TotalTime>
  <Words>857</Words>
  <Application>Microsoft Office PowerPoint</Application>
  <PresentationFormat>如螢幕大小 (4:3)</PresentationFormat>
  <Paragraphs>256</Paragraphs>
  <Slides>31</Slides>
  <Notes>27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  <vt:variant>
        <vt:lpstr>自訂放映</vt:lpstr>
      </vt:variant>
      <vt:variant>
        <vt:i4>1</vt:i4>
      </vt:variant>
    </vt:vector>
  </HeadingPairs>
  <TitlesOfParts>
    <vt:vector size="40" baseType="lpstr">
      <vt:lpstr>MS PGothic</vt:lpstr>
      <vt:lpstr>新細明體</vt:lpstr>
      <vt:lpstr>Helvetica</vt:lpstr>
      <vt:lpstr>Monotype Sorts</vt:lpstr>
      <vt:lpstr>Times New Roman</vt:lpstr>
      <vt:lpstr>Webdings</vt:lpstr>
      <vt:lpstr>Wingdings</vt:lpstr>
      <vt:lpstr>2_db-5-grey</vt:lpstr>
      <vt:lpstr>Chapter 7:  Entity-Relationship Model</vt:lpstr>
      <vt:lpstr>Extended ER Features</vt:lpstr>
      <vt:lpstr>Extended E-R Features: Specialization</vt:lpstr>
      <vt:lpstr>Specialization Example</vt:lpstr>
      <vt:lpstr>Extended ER Features: Generalization</vt:lpstr>
      <vt:lpstr>Design Constraints on a Specialization/Generalization</vt:lpstr>
      <vt:lpstr>Design Constraints on a Specialization/Generalization (Cont.)</vt:lpstr>
      <vt:lpstr>Aggregation</vt:lpstr>
      <vt:lpstr>Aggregation</vt:lpstr>
      <vt:lpstr>Aggregation (Cont.)</vt:lpstr>
      <vt:lpstr>Reduction to Relational Schemas part 2</vt:lpstr>
      <vt:lpstr>Representing Specialization via Schemas</vt:lpstr>
      <vt:lpstr>Specialization’s Schemas (Method1)</vt:lpstr>
      <vt:lpstr>Representing Specialization as Schemas (Cont.)</vt:lpstr>
      <vt:lpstr>Specialization’s Schemas (Method2)</vt:lpstr>
      <vt:lpstr>Schemas Corresponding to Aggregation</vt:lpstr>
      <vt:lpstr>ER-diagram Design Issues</vt:lpstr>
      <vt:lpstr>Design Issues</vt:lpstr>
      <vt:lpstr>Design Issues</vt:lpstr>
      <vt:lpstr>Design Issues</vt:lpstr>
      <vt:lpstr>Design Issues</vt:lpstr>
      <vt:lpstr>Design Issues</vt:lpstr>
      <vt:lpstr>Design Issues</vt:lpstr>
      <vt:lpstr>Design Issues</vt:lpstr>
      <vt:lpstr>Design Issues</vt:lpstr>
      <vt:lpstr>Design Issues</vt:lpstr>
      <vt:lpstr>How about doing another ER design interactively on the board?</vt:lpstr>
      <vt:lpstr>Summary of Symbols Used in E-R Notation</vt:lpstr>
      <vt:lpstr>Symbols Used in E-R Notation (Cont.)</vt:lpstr>
      <vt:lpstr>Alternative ER Notations</vt:lpstr>
      <vt:lpstr>Alternative ER Notations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paul</cp:lastModifiedBy>
  <cp:revision>414</cp:revision>
  <cp:lastPrinted>2005-01-10T21:51:57Z</cp:lastPrinted>
  <dcterms:created xsi:type="dcterms:W3CDTF">2009-12-21T15:40:15Z</dcterms:created>
  <dcterms:modified xsi:type="dcterms:W3CDTF">2021-05-02T19:43:04Z</dcterms:modified>
</cp:coreProperties>
</file>