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58"/>
  </p:notesMasterIdLst>
  <p:handoutMasterIdLst>
    <p:handoutMasterId r:id="rId59"/>
  </p:handoutMasterIdLst>
  <p:sldIdLst>
    <p:sldId id="256" r:id="rId2"/>
    <p:sldId id="355" r:id="rId3"/>
    <p:sldId id="368" r:id="rId4"/>
    <p:sldId id="369" r:id="rId5"/>
    <p:sldId id="370" r:id="rId6"/>
    <p:sldId id="371" r:id="rId7"/>
    <p:sldId id="362" r:id="rId8"/>
    <p:sldId id="363" r:id="rId9"/>
    <p:sldId id="383" r:id="rId10"/>
    <p:sldId id="364" r:id="rId11"/>
    <p:sldId id="384" r:id="rId12"/>
    <p:sldId id="385" r:id="rId13"/>
    <p:sldId id="365" r:id="rId14"/>
    <p:sldId id="372" r:id="rId15"/>
    <p:sldId id="366" r:id="rId16"/>
    <p:sldId id="367" r:id="rId17"/>
    <p:sldId id="381" r:id="rId18"/>
    <p:sldId id="373" r:id="rId19"/>
    <p:sldId id="374" r:id="rId20"/>
    <p:sldId id="375" r:id="rId21"/>
    <p:sldId id="356" r:id="rId22"/>
    <p:sldId id="300" r:id="rId23"/>
    <p:sldId id="380" r:id="rId24"/>
    <p:sldId id="302" r:id="rId25"/>
    <p:sldId id="301" r:id="rId26"/>
    <p:sldId id="303" r:id="rId27"/>
    <p:sldId id="352" r:id="rId28"/>
    <p:sldId id="304" r:id="rId29"/>
    <p:sldId id="378" r:id="rId30"/>
    <p:sldId id="305" r:id="rId31"/>
    <p:sldId id="382" r:id="rId32"/>
    <p:sldId id="306" r:id="rId33"/>
    <p:sldId id="307" r:id="rId34"/>
    <p:sldId id="376" r:id="rId35"/>
    <p:sldId id="309" r:id="rId36"/>
    <p:sldId id="311" r:id="rId37"/>
    <p:sldId id="312" r:id="rId38"/>
    <p:sldId id="377" r:id="rId39"/>
    <p:sldId id="387" r:id="rId40"/>
    <p:sldId id="313" r:id="rId41"/>
    <p:sldId id="314" r:id="rId42"/>
    <p:sldId id="358" r:id="rId43"/>
    <p:sldId id="353" r:id="rId44"/>
    <p:sldId id="315" r:id="rId45"/>
    <p:sldId id="317" r:id="rId46"/>
    <p:sldId id="318" r:id="rId47"/>
    <p:sldId id="388" r:id="rId48"/>
    <p:sldId id="320" r:id="rId49"/>
    <p:sldId id="321" r:id="rId50"/>
    <p:sldId id="323" r:id="rId51"/>
    <p:sldId id="324" r:id="rId52"/>
    <p:sldId id="389" r:id="rId53"/>
    <p:sldId id="359" r:id="rId54"/>
    <p:sldId id="360" r:id="rId55"/>
    <p:sldId id="327" r:id="rId56"/>
    <p:sldId id="329" r:id="rId57"/>
  </p:sldIdLst>
  <p:sldSz cx="9144000" cy="6858000" type="screen4x3"/>
  <p:notesSz cx="6997700" cy="9283700"/>
  <p:custShowLst>
    <p:custShow name="Custom Show 1" id="0">
      <p:sldLst>
        <p:sld r:id="rId42"/>
        <p:sld r:id="rId41"/>
        <p:sld r:id="rId37"/>
        <p:sld r:id="rId38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66356" autoAdjust="0"/>
  </p:normalViewPr>
  <p:slideViewPr>
    <p:cSldViewPr snapToGrid="0">
      <p:cViewPr varScale="1">
        <p:scale>
          <a:sx n="45" d="100"/>
          <a:sy n="45" d="100"/>
        </p:scale>
        <p:origin x="1896" y="40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FA62BCF-BCE2-4AD9-AC5B-B0DE9659E6E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B8D9EE8-3038-432A-95D4-621E05AA1DB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8CEA043-4210-4496-A082-BBBD10E1E550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EEF7612-56FF-4BEF-8809-F458B60CBD88}" type="slidenum">
              <a:rPr lang="en-US" altLang="zh-TW" sz="1200"/>
              <a:pPr/>
              <a:t>10</a:t>
            </a:fld>
            <a:endParaRPr lang="en-US" altLang="zh-TW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E42D5E6-741D-4B58-97C5-67E38C9D8242}" type="slidenum">
              <a:rPr lang="en-US" altLang="zh-TW" sz="1200"/>
              <a:pPr/>
              <a:t>11</a:t>
            </a:fld>
            <a:endParaRPr lang="en-US" altLang="zh-TW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/>
              <a:t>F1={A-&gt;B,B-&gt;C} F2={C-&gt;D}</a:t>
            </a:r>
          </a:p>
          <a:p>
            <a:r>
              <a:rPr lang="en-US" altLang="zh-TW"/>
              <a:t>F+=(F1UF2)+</a:t>
            </a:r>
            <a:endParaRPr lang="en-US" altLang="zh-TW" dirty="0"/>
          </a:p>
          <a:p>
            <a:r>
              <a:rPr lang="zh-TW" altLang="en-US" dirty="0"/>
              <a:t>可拆</a:t>
            </a:r>
            <a:endParaRPr lang="en-US" altLang="zh-TW" dirty="0"/>
          </a:p>
          <a:p>
            <a:endParaRPr lang="en-US" altLang="zh-TW" dirty="0"/>
          </a:p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148805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E42D5E6-741D-4B58-97C5-67E38C9D8242}" type="slidenum">
              <a:rPr lang="en-US" altLang="zh-TW" sz="1200"/>
              <a:pPr/>
              <a:t>12</a:t>
            </a:fld>
            <a:endParaRPr lang="en-US" altLang="zh-TW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R1={A,C,D}   R2={B,C}</a:t>
            </a:r>
          </a:p>
          <a:p>
            <a:r>
              <a:rPr lang="en-US" altLang="zh-TW"/>
              <a:t>F1={A-&gt;C,C-&gt;D} F2={B-&gt;C}</a:t>
            </a:r>
          </a:p>
          <a:p>
            <a:r>
              <a:rPr lang="en-US" altLang="zh-TW"/>
              <a:t>F+ !=(F1UF2)+(</a:t>
            </a:r>
            <a:r>
              <a:rPr lang="zh-TW" altLang="en-US"/>
              <a:t>缺</a:t>
            </a:r>
            <a:r>
              <a:rPr lang="en-US" altLang="zh-TW"/>
              <a:t>A-&gt;B)</a:t>
            </a:r>
          </a:p>
          <a:p>
            <a:r>
              <a:rPr lang="zh-TW" altLang="en-US"/>
              <a:t>不可拆</a:t>
            </a:r>
            <a:endParaRPr lang="en-US" altLang="zh-TW"/>
          </a:p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71751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9F50FC7-6F6D-461D-A57B-81167E42F13C}" type="slidenum">
              <a:rPr lang="en-US" altLang="zh-TW" sz="1200"/>
              <a:pPr/>
              <a:t>13</a:t>
            </a:fld>
            <a:endParaRPr lang="en-US" altLang="zh-TW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E42D5E6-741D-4B58-97C5-67E38C9D8242}" type="slidenum">
              <a:rPr lang="en-US" altLang="zh-TW" sz="1200"/>
              <a:pPr/>
              <a:t>14</a:t>
            </a:fld>
            <a:endParaRPr lang="en-US" altLang="zh-TW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597FF55-C16A-4764-A236-F51726938FDB}" type="slidenum">
              <a:rPr lang="en-US" altLang="zh-TW" sz="1200"/>
              <a:pPr/>
              <a:t>15</a:t>
            </a:fld>
            <a:endParaRPr lang="en-US" altLang="zh-TW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/>
              <a:t>BCNF:</a:t>
            </a:r>
          </a:p>
          <a:p>
            <a:r>
              <a:rPr lang="en-US" altLang="zh-TW"/>
              <a:t>FD</a:t>
            </a:r>
            <a:r>
              <a:rPr lang="zh-TW" altLang="en-US"/>
              <a:t>為</a:t>
            </a:r>
            <a:r>
              <a:rPr lang="en-US" altLang="zh-TW"/>
              <a:t>trivial</a:t>
            </a:r>
            <a:r>
              <a:rPr lang="zh-TW" altLang="en-US"/>
              <a:t>或左邊是</a:t>
            </a:r>
            <a:r>
              <a:rPr lang="en-US" altLang="zh-TW" dirty="0"/>
              <a:t>SUPER KEY</a:t>
            </a:r>
          </a:p>
          <a:p>
            <a:endParaRPr lang="en-US" altLang="zh-TW" dirty="0"/>
          </a:p>
          <a:p>
            <a:r>
              <a:rPr lang="en-US" altLang="zh-TW" dirty="0"/>
              <a:t>lossless:</a:t>
            </a:r>
            <a:r>
              <a:rPr lang="zh-TW" altLang="en-US" dirty="0"/>
              <a:t>共同欄位是</a:t>
            </a:r>
            <a:r>
              <a:rPr lang="en-US" altLang="zh-TW" dirty="0"/>
              <a:t>R1</a:t>
            </a:r>
            <a:r>
              <a:rPr lang="zh-TW" altLang="en-US" dirty="0"/>
              <a:t>或</a:t>
            </a:r>
            <a:r>
              <a:rPr lang="en-US" altLang="zh-TW" dirty="0"/>
              <a:t>R2</a:t>
            </a:r>
            <a:r>
              <a:rPr lang="zh-TW" altLang="en-US" dirty="0"/>
              <a:t>之</a:t>
            </a:r>
            <a:r>
              <a:rPr lang="en-US" altLang="zh-TW" dirty="0" err="1"/>
              <a:t>superkey</a:t>
            </a:r>
            <a:endParaRPr lang="en-US" altLang="zh-TW" dirty="0"/>
          </a:p>
          <a:p>
            <a:r>
              <a:rPr lang="zh-TW" altLang="en-US" dirty="0"/>
              <a:t>此例</a:t>
            </a:r>
            <a:endParaRPr lang="en-US" altLang="zh-TW" dirty="0"/>
          </a:p>
          <a:p>
            <a:r>
              <a:rPr lang="en-US" altLang="zh-TW" dirty="0"/>
              <a:t>R1</a:t>
            </a:r>
            <a:r>
              <a:rPr lang="zh-TW" altLang="en-US" dirty="0"/>
              <a:t>之</a:t>
            </a:r>
            <a:r>
              <a:rPr lang="en-US" altLang="zh-TW" dirty="0"/>
              <a:t>F1={A-&gt;B}</a:t>
            </a:r>
          </a:p>
          <a:p>
            <a:r>
              <a:rPr lang="en-US" altLang="zh-TW" dirty="0"/>
              <a:t>R2</a:t>
            </a:r>
            <a:r>
              <a:rPr lang="zh-TW" altLang="en-US" dirty="0"/>
              <a:t>之</a:t>
            </a:r>
            <a:r>
              <a:rPr lang="en-US" altLang="zh-TW" dirty="0"/>
              <a:t>F2={B-&gt;C}(</a:t>
            </a:r>
            <a:r>
              <a:rPr lang="zh-TW" altLang="en-US" dirty="0"/>
              <a:t>為</a:t>
            </a:r>
            <a:r>
              <a:rPr lang="en-US" altLang="zh-TW" dirty="0" err="1"/>
              <a:t>superkey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故是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1200" dirty="0">
                <a:ea typeface="+mn-ea"/>
                <a:sym typeface="Monotype Sorts" charset="2"/>
              </a:rPr>
              <a:t>Dependency preserving :</a:t>
            </a:r>
          </a:p>
          <a:p>
            <a:r>
              <a:rPr lang="en-US" altLang="zh-TW"/>
              <a:t>F+=(F1UF2)+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42A7312-E071-4133-A903-5E16311B8DFC}" type="slidenum">
              <a:rPr lang="en-US" altLang="zh-TW" sz="1200"/>
              <a:pPr/>
              <a:t>16</a:t>
            </a:fld>
            <a:endParaRPr lang="en-US" altLang="zh-TW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非</a:t>
            </a:r>
            <a:r>
              <a:rPr lang="en-US" altLang="zh-TW" dirty="0"/>
              <a:t>BCNF(C</a:t>
            </a:r>
            <a:r>
              <a:rPr lang="zh-TW" altLang="en-US" dirty="0"/>
              <a:t>非</a:t>
            </a:r>
            <a:r>
              <a:rPr lang="en-US" altLang="zh-TW" dirty="0" err="1"/>
              <a:t>superkey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是</a:t>
            </a:r>
            <a:r>
              <a:rPr lang="en-US" altLang="zh-TW" dirty="0"/>
              <a:t>lossless-join(</a:t>
            </a:r>
            <a:r>
              <a:rPr lang="zh-TW" altLang="en-US" dirty="0"/>
              <a:t>共同欄位</a:t>
            </a:r>
            <a:r>
              <a:rPr lang="en-US" altLang="zh-TW" dirty="0"/>
              <a:t>C</a:t>
            </a:r>
            <a:r>
              <a:rPr lang="zh-TW" altLang="en-US" dirty="0"/>
              <a:t>是</a:t>
            </a:r>
            <a:r>
              <a:rPr lang="en-US" altLang="zh-TW" dirty="0"/>
              <a:t>R2</a:t>
            </a:r>
            <a:r>
              <a:rPr lang="zh-TW" altLang="en-US" dirty="0"/>
              <a:t>之</a:t>
            </a:r>
            <a:r>
              <a:rPr lang="en-US" altLang="zh-TW" dirty="0" err="1"/>
              <a:t>superkey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非</a:t>
            </a:r>
            <a:r>
              <a:rPr lang="en-US" altLang="zh-TW" sz="1200" dirty="0">
                <a:ea typeface="+mn-ea"/>
                <a:sym typeface="Monotype Sorts" charset="2"/>
              </a:rPr>
              <a:t>Dependency preserving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F1={</a:t>
            </a:r>
            <a:r>
              <a:rPr lang="en-US" altLang="zh-TW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∅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F2={C-&gt;B}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DCBB8C3-3CF0-4543-B6CD-CA0B156CCF91}" type="slidenum">
              <a:rPr lang="en-US" altLang="zh-TW" sz="1200"/>
              <a:pPr/>
              <a:t>17</a:t>
            </a:fld>
            <a:endParaRPr lang="en-US" altLang="zh-TW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1.</a:t>
            </a:r>
            <a:r>
              <a:rPr lang="zh-TW" altLang="en-US"/>
              <a:t>為</a:t>
            </a:r>
            <a:r>
              <a:rPr lang="en-US" altLang="zh-TW"/>
              <a:t>lossly</a:t>
            </a:r>
            <a:r>
              <a:rPr lang="zh-TW" altLang="en-US"/>
              <a:t>。</a:t>
            </a:r>
            <a:r>
              <a:rPr lang="en-US" altLang="zh-TW"/>
              <a:t>AC</a:t>
            </a:r>
            <a:r>
              <a:rPr lang="zh-TW" altLang="en-US"/>
              <a:t>和</a:t>
            </a:r>
            <a:r>
              <a:rPr lang="en-US" altLang="zh-TW"/>
              <a:t>CE</a:t>
            </a:r>
            <a:r>
              <a:rPr lang="zh-TW" altLang="en-US"/>
              <a:t>是</a:t>
            </a:r>
            <a:r>
              <a:rPr lang="en-US" altLang="zh-TW"/>
              <a:t>ACE</a:t>
            </a:r>
            <a:r>
              <a:rPr lang="zh-TW" altLang="en-US"/>
              <a:t>之</a:t>
            </a:r>
            <a:r>
              <a:rPr lang="en-US" altLang="zh-TW"/>
              <a:t>lossless</a:t>
            </a:r>
            <a:r>
              <a:rPr lang="zh-TW" altLang="en-US"/>
              <a:t>分解但</a:t>
            </a:r>
            <a:r>
              <a:rPr lang="en-US" altLang="zh-TW"/>
              <a:t>ACE</a:t>
            </a:r>
            <a:r>
              <a:rPr lang="zh-TW" altLang="en-US"/>
              <a:t>和</a:t>
            </a:r>
            <a:r>
              <a:rPr lang="en-US" altLang="zh-TW"/>
              <a:t>BCD</a:t>
            </a:r>
            <a:r>
              <a:rPr lang="zh-TW" altLang="en-US"/>
              <a:t>則是</a:t>
            </a:r>
            <a:r>
              <a:rPr lang="en-US" altLang="zh-TW"/>
              <a:t>ABCDE</a:t>
            </a:r>
            <a:r>
              <a:rPr lang="zh-TW" altLang="en-US"/>
              <a:t>之</a:t>
            </a:r>
            <a:r>
              <a:rPr lang="en-US" altLang="zh-TW"/>
              <a:t>lossly</a:t>
            </a:r>
            <a:r>
              <a:rPr lang="zh-TW" altLang="en-US"/>
              <a:t>分解。第二種分解法亦是</a:t>
            </a:r>
            <a:r>
              <a:rPr lang="en-US" altLang="zh-TW"/>
              <a:t>lossly</a:t>
            </a:r>
          </a:p>
          <a:p>
            <a:r>
              <a:rPr lang="en-US" altLang="zh-TW"/>
              <a:t>2.(A,B,C,D,E)-&gt;(A,B,C),(C,D,E)  (C,D,E)-&gt;(C,D),(D,E)  lossly</a:t>
            </a:r>
          </a:p>
          <a:p>
            <a:r>
              <a:rPr lang="en-US" altLang="zh-TW"/>
              <a:t>3.(A,B,C,D,E)-&gt;(A,B,C,D),(D,E) (A,B,C,D)-&gt;(A,B,C),(C,D)  lossless</a:t>
            </a:r>
          </a:p>
          <a:p>
            <a:r>
              <a:rPr lang="en-US" altLang="zh-TW"/>
              <a:t>(A,B,C,D,E)-&gt;(A,B,C,E),(B,C,D) (A,B,C,E)-&gt;(A,B),(A,C,E)lossless</a:t>
            </a:r>
          </a:p>
          <a:p>
            <a:r>
              <a:rPr lang="en-US" altLang="zh-TW"/>
              <a:t>4.(A,B,C,D,E)-&gt;(A,C,D,E),(A,E)  (A,C,D,E)-&gt;(A,C),(C,D,E)  lossly</a:t>
            </a:r>
          </a:p>
          <a:p>
            <a:r>
              <a:rPr lang="en-US" altLang="zh-TW"/>
              <a:t>(A,B,C,D,E)-&gt;(A,C,E),(C,D,E) (A,C,E)-&gt;(A,C),(A,E)lossly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F79773A-FFBA-435C-B096-970937982DE4}" type="slidenum">
              <a:rPr lang="en-US" altLang="zh-TW" sz="1200"/>
              <a:pPr/>
              <a:t>18</a:t>
            </a:fld>
            <a:endParaRPr lang="en-US" altLang="zh-TW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43D6716-3308-463A-9AA6-2053C53DFCC1}" type="slidenum">
              <a:rPr lang="en-US" altLang="zh-TW" sz="1200"/>
              <a:pPr/>
              <a:t>19</a:t>
            </a:fld>
            <a:endParaRPr lang="en-US" altLang="zh-TW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0DC8C9E-28E7-46B7-8C9D-FF8558C0ADAF}" type="slidenum">
              <a:rPr lang="en-US" altLang="zh-TW" sz="1200"/>
              <a:pPr/>
              <a:t>2</a:t>
            </a:fld>
            <a:endParaRPr lang="en-US" altLang="zh-TW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F1={A-&gt;B}</a:t>
            </a:r>
          </a:p>
          <a:p>
            <a:r>
              <a:rPr lang="en-US" altLang="zh-TW"/>
              <a:t>F2={}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9EE8-3038-432A-95D4-621E05AA1DBC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7629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DC4A5AD-335C-4ECE-BE63-588E84C62421}" type="slidenum">
              <a:rPr lang="en-US" altLang="zh-TW" sz="1200"/>
              <a:pPr/>
              <a:t>22</a:t>
            </a:fld>
            <a:endParaRPr lang="en-US" altLang="zh-TW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F={B-&gt;CE,E-&gt;F}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9EE8-3038-432A-95D4-621E05AA1DBC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5752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203C012-40AA-4D40-976D-AEDAFA12B813}" type="slidenum">
              <a:rPr lang="en-US" altLang="zh-TW" sz="1200"/>
              <a:pPr/>
              <a:t>24</a:t>
            </a:fld>
            <a:endParaRPr lang="en-US" altLang="zh-TW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此</a:t>
            </a:r>
            <a:r>
              <a:rPr lang="en-US" altLang="zh-TW" dirty="0"/>
              <a:t>key</a:t>
            </a:r>
            <a:r>
              <a:rPr lang="zh-TW" altLang="en-US" dirty="0"/>
              <a:t>代表</a:t>
            </a:r>
            <a:r>
              <a:rPr lang="en-US" altLang="zh-TW" dirty="0"/>
              <a:t>candidate key(super </a:t>
            </a:r>
            <a:r>
              <a:rPr lang="en-US" altLang="zh-TW" dirty="0" err="1"/>
              <a:t>key:A</a:t>
            </a:r>
            <a:r>
              <a:rPr lang="zh-TW" altLang="en-US" dirty="0"/>
              <a:t>、</a:t>
            </a:r>
            <a:r>
              <a:rPr lang="en-US" altLang="zh-TW" dirty="0"/>
              <a:t>AB)</a:t>
            </a:r>
          </a:p>
          <a:p>
            <a:r>
              <a:rPr lang="zh-TW" altLang="en-US" dirty="0"/>
              <a:t>檢查是否為</a:t>
            </a:r>
            <a:r>
              <a:rPr lang="en-US" altLang="zh-TW" dirty="0" err="1"/>
              <a:t>bcnf</a:t>
            </a:r>
            <a:r>
              <a:rPr lang="en-US" altLang="zh-TW" dirty="0"/>
              <a:t>:</a:t>
            </a:r>
            <a:r>
              <a:rPr lang="zh-TW" altLang="en-US" dirty="0"/>
              <a:t>一項一項檢查左邊是否是</a:t>
            </a:r>
            <a:r>
              <a:rPr lang="en-US" altLang="zh-TW" dirty="0"/>
              <a:t>super key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460FF02-E9F3-4890-90D6-0C390D18EB72}" type="slidenum">
              <a:rPr lang="en-US" altLang="zh-TW" sz="1200"/>
              <a:pPr/>
              <a:t>25</a:t>
            </a:fld>
            <a:endParaRPr lang="en-US" altLang="zh-TW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/>
              <a:t>可保證</a:t>
            </a:r>
            <a:r>
              <a:rPr lang="en-US" altLang="zh-TW"/>
              <a:t>lossless</a:t>
            </a:r>
            <a:r>
              <a:rPr lang="zh-TW" altLang="en-US"/>
              <a:t>但不保證</a:t>
            </a:r>
            <a:r>
              <a:rPr lang="en-US" altLang="zh-TW"/>
              <a:t>dp</a:t>
            </a:r>
          </a:p>
          <a:p>
            <a:r>
              <a:rPr lang="en-US" altLang="zh-TW" sz="1200" i="1">
                <a:ea typeface="+mn-ea"/>
              </a:rPr>
              <a:t>R = </a:t>
            </a:r>
            <a:r>
              <a:rPr lang="en-US" altLang="zh-TW" sz="1200">
                <a:ea typeface="+mn-ea"/>
              </a:rPr>
              <a:t>(</a:t>
            </a:r>
            <a:r>
              <a:rPr lang="en-US" altLang="zh-TW" sz="1200" i="1">
                <a:ea typeface="+mn-ea"/>
              </a:rPr>
              <a:t>J, K, L </a:t>
            </a:r>
            <a:r>
              <a:rPr lang="en-US" altLang="zh-TW" sz="1200">
                <a:ea typeface="+mn-ea"/>
              </a:rPr>
              <a:t>)</a:t>
            </a:r>
            <a:br>
              <a:rPr lang="en-US" altLang="zh-TW" sz="1200" i="1">
                <a:ea typeface="+mn-ea"/>
              </a:rPr>
            </a:br>
            <a:r>
              <a:rPr lang="en-US" altLang="zh-TW" sz="1200" i="1">
                <a:ea typeface="+mn-ea"/>
              </a:rPr>
              <a:t>F = </a:t>
            </a:r>
            <a:r>
              <a:rPr lang="en-US" altLang="zh-TW" sz="1200">
                <a:ea typeface="+mn-ea"/>
              </a:rPr>
              <a:t>{</a:t>
            </a:r>
            <a:r>
              <a:rPr lang="en-US" altLang="zh-TW" sz="1200" i="1">
                <a:ea typeface="+mn-ea"/>
              </a:rPr>
              <a:t>JK </a:t>
            </a:r>
            <a:r>
              <a:rPr lang="en-US" altLang="zh-TW" sz="1200">
                <a:ea typeface="+mn-ea"/>
                <a:sym typeface="Symbol" panose="05050102010706020507" pitchFamily="18" charset="2"/>
              </a:rPr>
              <a:t></a:t>
            </a:r>
            <a:r>
              <a:rPr lang="en-US" altLang="zh-TW" sz="1200">
                <a:ea typeface="+mn-ea"/>
                <a:sym typeface="Monotype Sorts" charset="2"/>
              </a:rPr>
              <a:t> </a:t>
            </a:r>
            <a:r>
              <a:rPr lang="en-US" altLang="zh-TW" sz="1200" i="1">
                <a:ea typeface="+mn-ea"/>
                <a:sym typeface="Monotype Sorts" charset="2"/>
              </a:rPr>
              <a:t>L,L </a:t>
            </a:r>
            <a:r>
              <a:rPr lang="en-US" altLang="zh-TW" sz="1200">
                <a:ea typeface="+mn-ea"/>
                <a:sym typeface="Symbol" panose="05050102010706020507" pitchFamily="18" charset="2"/>
              </a:rPr>
              <a:t></a:t>
            </a:r>
            <a:r>
              <a:rPr lang="en-US" altLang="zh-TW" sz="1200">
                <a:ea typeface="+mn-ea"/>
                <a:sym typeface="Monotype Sorts" charset="2"/>
              </a:rPr>
              <a:t> </a:t>
            </a:r>
            <a:r>
              <a:rPr lang="en-US" altLang="zh-TW" sz="1200" i="1">
                <a:ea typeface="+mn-ea"/>
                <a:sym typeface="Monotype Sorts" charset="2"/>
              </a:rPr>
              <a:t>K </a:t>
            </a:r>
            <a:r>
              <a:rPr lang="en-US" altLang="zh-TW" sz="1200">
                <a:ea typeface="+mn-ea"/>
                <a:sym typeface="Monotype Sorts" charset="2"/>
              </a:rPr>
              <a:t>}</a:t>
            </a:r>
          </a:p>
          <a:p>
            <a:r>
              <a:rPr lang="en-US" altLang="zh-TW" sz="1200">
                <a:ea typeface="+mn-ea"/>
                <a:sym typeface="Monotype Sorts" charset="2"/>
              </a:rPr>
              <a:t>J  L LK</a:t>
            </a:r>
            <a:br>
              <a:rPr lang="en-US" altLang="zh-TW" sz="1200">
                <a:ea typeface="+mn-ea"/>
                <a:sym typeface="Monotype Sorts" charset="2"/>
              </a:rPr>
            </a:br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100FA16-1897-4423-9751-4EA14183F6A9}" type="slidenum">
              <a:rPr lang="en-US" altLang="zh-TW" sz="1200"/>
              <a:pPr/>
              <a:t>26</a:t>
            </a:fld>
            <a:endParaRPr lang="en-US" altLang="zh-TW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9137A9C-90DB-4C16-B961-2C7EB197D01C}" type="slidenum">
              <a:rPr lang="en-US" altLang="zh-TW" sz="1200"/>
              <a:pPr/>
              <a:t>27</a:t>
            </a:fld>
            <a:endParaRPr lang="en-US" altLang="zh-TW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6376CBE-90E8-4065-BAA5-98D559B093E1}" type="slidenum">
              <a:rPr lang="en-US" altLang="zh-TW" sz="1200"/>
              <a:pPr/>
              <a:t>28</a:t>
            </a:fld>
            <a:endParaRPr lang="en-US" altLang="zh-TW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(i)BC</a:t>
            </a:r>
            <a:r>
              <a:rPr lang="zh-TW" altLang="en-US"/>
              <a:t>、</a:t>
            </a:r>
            <a:r>
              <a:rPr lang="en-US" altLang="zh-TW"/>
              <a:t>AC</a:t>
            </a:r>
          </a:p>
          <a:p>
            <a:r>
              <a:rPr lang="en-US" altLang="zh-TW"/>
              <a:t>(ii)A-&gt;B ,B-&gt;AD</a:t>
            </a:r>
          </a:p>
          <a:p>
            <a:r>
              <a:rPr lang="en-US" altLang="zh-TW"/>
              <a:t>(iii)</a:t>
            </a:r>
            <a:r>
              <a:rPr lang="zh-TW" altLang="en-US"/>
              <a:t>拆成違反</a:t>
            </a:r>
            <a:r>
              <a:rPr lang="en-US" altLang="zh-TW"/>
              <a:t>+</a:t>
            </a:r>
            <a:r>
              <a:rPr lang="zh-TW" altLang="en-US"/>
              <a:t>扣掉右邊</a:t>
            </a:r>
            <a:endParaRPr lang="en-US" altLang="zh-TW"/>
          </a:p>
          <a:p>
            <a:r>
              <a:rPr lang="en-US" altLang="zh-TW"/>
              <a:t>AB                           ACD                        ABD                  BC</a:t>
            </a:r>
          </a:p>
          <a:p>
            <a:r>
              <a:rPr lang="en-US" altLang="zh-TW"/>
              <a:t>F1={A-&gt;B,B-&gt;A} F2={AC-&gt;D}          F1={B-&gt;AD}   F2={}       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9EE8-3038-432A-95D4-621E05AA1DBC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0358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080CD03-6514-4DA6-8F87-D711FDE02DFC}" type="slidenum">
              <a:rPr lang="en-US" altLang="zh-TW" sz="1200"/>
              <a:pPr/>
              <a:t>30</a:t>
            </a:fld>
            <a:endParaRPr lang="en-US" altLang="zh-TW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/>
              <a:t>因為</a:t>
            </a:r>
            <a:r>
              <a:rPr lang="en-US" altLang="zh-TW"/>
              <a:t>BCNF</a:t>
            </a:r>
            <a:r>
              <a:rPr lang="zh-TW" altLang="en-US"/>
              <a:t>常無法維持</a:t>
            </a:r>
            <a:r>
              <a:rPr lang="en-US" altLang="zh-TW"/>
              <a:t>DP-&gt;3-NF</a:t>
            </a:r>
            <a:r>
              <a:rPr lang="zh-TW" altLang="en-US"/>
              <a:t>出現</a:t>
            </a:r>
            <a:r>
              <a:rPr lang="en-US" altLang="zh-TW"/>
              <a:t>(</a:t>
            </a:r>
            <a:r>
              <a:rPr lang="zh-TW" altLang="en-US"/>
              <a:t>故某些狀況較為放寬</a:t>
            </a:r>
            <a:r>
              <a:rPr lang="en-US" altLang="zh-TW"/>
              <a:t>)</a:t>
            </a:r>
          </a:p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CF28975-15B6-4975-B35D-5E2EA2A4C0B9}" type="slidenum">
              <a:rPr lang="en-US" altLang="zh-TW" sz="1200"/>
              <a:pPr/>
              <a:t>3</a:t>
            </a:fld>
            <a:endParaRPr lang="en-US" altLang="zh-TW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7D8DAE1-0955-4A5F-A98B-5693098B4C3F}" type="slidenum">
              <a:rPr lang="en-US" altLang="zh-TW" sz="1200"/>
              <a:pPr/>
              <a:t>31</a:t>
            </a:fld>
            <a:endParaRPr lang="en-US" altLang="zh-TW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/>
              <a:t>檢查</a:t>
            </a:r>
            <a:r>
              <a:rPr lang="en-US" altLang="zh-TW"/>
              <a:t>a</a:t>
            </a:r>
            <a:r>
              <a:rPr lang="zh-TW" altLang="en-US"/>
              <a:t>是不是</a:t>
            </a:r>
            <a:r>
              <a:rPr lang="en-US" altLang="zh-TW"/>
              <a:t>super key(if not,</a:t>
            </a:r>
            <a:r>
              <a:rPr lang="zh-TW" altLang="en-US"/>
              <a:t>檢查</a:t>
            </a:r>
            <a:r>
              <a:rPr lang="en-US" altLang="zh-TW"/>
              <a:t>b</a:t>
            </a:r>
            <a:r>
              <a:rPr lang="zh-TW" altLang="en-US"/>
              <a:t>是不是在</a:t>
            </a:r>
            <a:r>
              <a:rPr lang="en-US" altLang="zh-TW"/>
              <a:t>candidate key</a:t>
            </a:r>
            <a:r>
              <a:rPr lang="zh-TW" altLang="en-US"/>
              <a:t>中</a:t>
            </a:r>
            <a:r>
              <a:rPr lang="en-US" altLang="zh-TW"/>
              <a:t>)</a:t>
            </a:r>
          </a:p>
          <a:p>
            <a:r>
              <a:rPr lang="zh-TW" altLang="en-US"/>
              <a:t>都不滿足再拆</a:t>
            </a:r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2F8885E-5435-40AA-B2E0-B78C85E4C328}" type="slidenum">
              <a:rPr lang="en-US" altLang="zh-TW" sz="1200"/>
              <a:pPr/>
              <a:t>32</a:t>
            </a:fld>
            <a:endParaRPr lang="en-US" altLang="zh-TW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0CBF9CB-F5BF-4356-B7DD-C8159F48D48F}" type="slidenum">
              <a:rPr lang="en-US" altLang="zh-TW" sz="1200"/>
              <a:pPr/>
              <a:t>33</a:t>
            </a:fld>
            <a:endParaRPr lang="en-US" altLang="zh-TW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3NF</a:t>
            </a:r>
            <a:r>
              <a:rPr lang="zh-TW" altLang="en-US"/>
              <a:t>因</a:t>
            </a:r>
            <a:r>
              <a:rPr lang="en-US" altLang="zh-TW"/>
              <a:t>L</a:t>
            </a:r>
            <a:r>
              <a:rPr lang="zh-TW" altLang="en-US"/>
              <a:t>非</a:t>
            </a:r>
            <a:r>
              <a:rPr lang="en-US" altLang="zh-TW"/>
              <a:t>superkey</a:t>
            </a:r>
            <a:r>
              <a:rPr lang="zh-TW" altLang="en-US"/>
              <a:t>所以會造成重複現象</a:t>
            </a:r>
            <a:r>
              <a:rPr lang="en-US" altLang="zh-TW"/>
              <a:t>,bcnf</a:t>
            </a:r>
            <a:r>
              <a:rPr lang="zh-TW" altLang="en-US"/>
              <a:t>就不會有這個問題</a:t>
            </a:r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candidate key:AB AD</a:t>
            </a:r>
          </a:p>
          <a:p>
            <a:r>
              <a:rPr lang="en-US" altLang="zh-TW"/>
              <a:t>V:</a:t>
            </a:r>
            <a:r>
              <a:rPr lang="zh-TW" altLang="en-US"/>
              <a:t>符合</a:t>
            </a:r>
            <a:endParaRPr lang="en-US" altLang="zh-TW"/>
          </a:p>
          <a:p>
            <a:r>
              <a:rPr lang="en-US" altLang="zh-TW"/>
              <a:t>X:</a:t>
            </a:r>
            <a:r>
              <a:rPr lang="zh-TW" altLang="en-US"/>
              <a:t>違反</a:t>
            </a:r>
            <a:endParaRPr lang="en-US" altLang="zh-TW"/>
          </a:p>
          <a:p>
            <a:r>
              <a:rPr lang="en-US" altLang="zh-TW"/>
              <a:t>1.V (V)</a:t>
            </a:r>
          </a:p>
          <a:p>
            <a:r>
              <a:rPr lang="en-US" altLang="zh-TW"/>
              <a:t>2.X V</a:t>
            </a:r>
          </a:p>
          <a:p>
            <a:r>
              <a:rPr lang="en-US" altLang="zh-TW"/>
              <a:t>3.X X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9EE8-3038-432A-95D4-621E05AA1DBC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9801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3E954F5-5E59-4629-8A55-7E81B376FEE4}" type="slidenum">
              <a:rPr lang="en-US" altLang="zh-TW" sz="1200"/>
              <a:pPr/>
              <a:t>35</a:t>
            </a:fld>
            <a:endParaRPr lang="en-US" altLang="zh-TW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/>
              <a:t>一步驟就出來</a:t>
            </a:r>
            <a:r>
              <a:rPr lang="en-US" altLang="zh-TW"/>
              <a:t>(</a:t>
            </a:r>
            <a:r>
              <a:rPr lang="zh-TW" altLang="en-US"/>
              <a:t>不用像</a:t>
            </a:r>
            <a:r>
              <a:rPr lang="en-US" altLang="zh-TW"/>
              <a:t>BCNF</a:t>
            </a:r>
            <a:r>
              <a:rPr lang="zh-TW" altLang="en-US"/>
              <a:t>一直檢查</a:t>
            </a:r>
            <a:r>
              <a:rPr lang="en-US" altLang="zh-TW"/>
              <a:t>),</a:t>
            </a:r>
            <a:r>
              <a:rPr lang="zh-TW" altLang="en-US"/>
              <a:t>但</a:t>
            </a:r>
            <a:r>
              <a:rPr lang="en-US" altLang="zh-TW">
                <a:ea typeface="新細明體" charset="-120"/>
              </a:rPr>
              <a:t>3NF Decomposition Algorithm</a:t>
            </a:r>
            <a:r>
              <a:rPr lang="zh-TW" altLang="en-US">
                <a:ea typeface="新細明體" charset="-120"/>
              </a:rPr>
              <a:t> 之</a:t>
            </a:r>
            <a:r>
              <a:rPr lang="en-US" altLang="zh-TW"/>
              <a:t>FC</a:t>
            </a:r>
            <a:r>
              <a:rPr lang="zh-TW" altLang="en-US"/>
              <a:t>要是</a:t>
            </a:r>
            <a:r>
              <a:rPr lang="en-US" altLang="zh-TW">
                <a:solidFill>
                  <a:srgbClr val="FF0000"/>
                </a:solidFill>
                <a:ea typeface="+mn-ea"/>
              </a:rPr>
              <a:t>canonical cover</a:t>
            </a:r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D7CC3E7-432B-4167-92AC-A697F6A3D726}" type="slidenum">
              <a:rPr lang="en-US" altLang="zh-TW" sz="1200"/>
              <a:pPr/>
              <a:t>36</a:t>
            </a:fld>
            <a:endParaRPr lang="en-US" altLang="zh-TW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TYPE(</a:t>
            </a:r>
            <a:r>
              <a:rPr lang="zh-TW" altLang="en-US"/>
              <a:t>服務型態</a:t>
            </a:r>
            <a:r>
              <a:rPr lang="en-US" altLang="zh-TW"/>
              <a:t>):</a:t>
            </a:r>
            <a:r>
              <a:rPr lang="zh-TW" altLang="en-US"/>
              <a:t>存款、貸款、投資</a:t>
            </a:r>
            <a:r>
              <a:rPr lang="en-US" altLang="zh-TW"/>
              <a:t>...</a:t>
            </a:r>
          </a:p>
          <a:p>
            <a:r>
              <a:rPr lang="en-US" altLang="zh-TW"/>
              <a:t>step:</a:t>
            </a:r>
          </a:p>
          <a:p>
            <a:r>
              <a:rPr lang="en-US" altLang="zh-TW"/>
              <a:t>1.</a:t>
            </a:r>
            <a:r>
              <a:rPr lang="zh-TW" altLang="en-US"/>
              <a:t>檢查是不是 </a:t>
            </a:r>
            <a:r>
              <a:rPr lang="en-US" altLang="zh-TW"/>
              <a:t>3nf</a:t>
            </a:r>
          </a:p>
          <a:p>
            <a:r>
              <a:rPr lang="en-US" altLang="zh-TW"/>
              <a:t>(row1:bcnf,row2:3nf,row3:bcnf )</a:t>
            </a:r>
          </a:p>
          <a:p>
            <a:r>
              <a:rPr lang="en-US" altLang="zh-TW"/>
              <a:t>2.if </a:t>
            </a:r>
            <a:r>
              <a:rPr lang="zh-TW" altLang="en-US"/>
              <a:t>非</a:t>
            </a:r>
            <a:r>
              <a:rPr lang="en-US" altLang="zh-TW"/>
              <a:t>3nf,</a:t>
            </a:r>
            <a:r>
              <a:rPr lang="zh-TW" altLang="en-US"/>
              <a:t>照之前</a:t>
            </a:r>
            <a:r>
              <a:rPr lang="en-US" altLang="zh-TW"/>
              <a:t>algo</a:t>
            </a:r>
          </a:p>
          <a:p>
            <a:endParaRPr lang="en-US" altLang="zh-TW"/>
          </a:p>
          <a:p>
            <a:r>
              <a:rPr lang="en-US" altLang="zh-TW"/>
              <a:t>A,B-&gt;C</a:t>
            </a:r>
          </a:p>
          <a:p>
            <a:r>
              <a:rPr lang="en-US" altLang="zh-TW"/>
              <a:t>B-&gt;D</a:t>
            </a:r>
          </a:p>
          <a:p>
            <a:r>
              <a:rPr lang="en-US" altLang="zh-TW"/>
              <a:t>A,D-&gt;B</a:t>
            </a:r>
          </a:p>
          <a:p>
            <a:r>
              <a:rPr lang="en-US" altLang="zh-TW"/>
              <a:t>candidate key</a:t>
            </a:r>
            <a:r>
              <a:rPr lang="en-US" altLang="zh-TW">
                <a:sym typeface="Wingdings" panose="05000000000000000000" pitchFamily="2" charset="2"/>
              </a:rPr>
              <a:t>:(</a:t>
            </a:r>
            <a:r>
              <a:rPr lang="en-US" altLang="zh-TW"/>
              <a:t>AB)</a:t>
            </a:r>
            <a:r>
              <a:rPr lang="zh-TW" altLang="en-US"/>
              <a:t>、</a:t>
            </a:r>
            <a:r>
              <a:rPr lang="en-US" altLang="zh-TW"/>
              <a:t>(AD)</a:t>
            </a:r>
          </a:p>
          <a:p>
            <a:r>
              <a:rPr lang="zh-TW" altLang="en-US"/>
              <a:t>其實他有滿足</a:t>
            </a:r>
            <a:r>
              <a:rPr lang="en-US" altLang="zh-TW"/>
              <a:t>,</a:t>
            </a:r>
            <a:r>
              <a:rPr lang="zh-TW" altLang="en-US"/>
              <a:t>不用拆解</a:t>
            </a:r>
            <a:endParaRPr lang="en-US" altLang="zh-TW"/>
          </a:p>
          <a:p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69B8D54-B955-406E-A6BE-FE4DEC63A52F}" type="slidenum">
              <a:rPr lang="en-US" altLang="zh-TW" sz="1200"/>
              <a:pPr/>
              <a:t>37</a:t>
            </a:fld>
            <a:endParaRPr lang="en-US" altLang="zh-TW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>
                <a:ea typeface="+mn-ea"/>
                <a:sym typeface="Monotype Sorts" charset="2"/>
              </a:rPr>
              <a:t>canonical cover:{B-&gt;CDE,E-&gt;FG}</a:t>
            </a:r>
          </a:p>
          <a:p>
            <a:r>
              <a:rPr lang="en-US" altLang="zh-TW" sz="1200">
                <a:ea typeface="+mn-ea"/>
                <a:sym typeface="Monotype Sorts" charset="2"/>
              </a:rPr>
              <a:t>candidate key:AB</a:t>
            </a:r>
          </a:p>
          <a:p>
            <a:endParaRPr lang="en-US" altLang="zh-TW" sz="1200">
              <a:ea typeface="+mn-ea"/>
              <a:sym typeface="Monotype Sorts" charset="2"/>
            </a:endParaRPr>
          </a:p>
          <a:p>
            <a:r>
              <a:rPr lang="en-US" altLang="zh-TW" sz="1200">
                <a:ea typeface="+mn-ea"/>
                <a:sym typeface="Monotype Sorts" charset="2"/>
              </a:rPr>
              <a:t>(B,C,D,E)               (E,F,G)</a:t>
            </a:r>
          </a:p>
          <a:p>
            <a:r>
              <a:rPr lang="en-US" altLang="zh-TW" sz="1200">
                <a:ea typeface="+mn-ea"/>
                <a:sym typeface="Monotype Sorts" charset="2"/>
              </a:rPr>
              <a:t>F={B-&gt;CDE}        F={E-&gt;FG}</a:t>
            </a:r>
          </a:p>
          <a:p>
            <a:r>
              <a:rPr lang="zh-TW" altLang="en-US" sz="1200">
                <a:ea typeface="+mn-ea"/>
                <a:sym typeface="Monotype Sorts" charset="2"/>
              </a:rPr>
              <a:t>要看有無</a:t>
            </a:r>
            <a:r>
              <a:rPr lang="en-US" altLang="zh-TW" sz="1200">
                <a:ea typeface="+mn-ea"/>
                <a:sym typeface="Monotype Sorts" charset="2"/>
              </a:rPr>
              <a:t>candidate key,</a:t>
            </a:r>
            <a:r>
              <a:rPr lang="zh-TW" altLang="en-US" sz="1200">
                <a:ea typeface="+mn-ea"/>
                <a:sym typeface="Monotype Sorts" charset="2"/>
              </a:rPr>
              <a:t>若無</a:t>
            </a:r>
            <a:r>
              <a:rPr lang="en-US" altLang="zh-TW" sz="1200">
                <a:ea typeface="+mn-ea"/>
                <a:sym typeface="Monotype Sorts" charset="2"/>
              </a:rPr>
              <a:t>,</a:t>
            </a:r>
            <a:r>
              <a:rPr lang="zh-TW" altLang="en-US" sz="1200">
                <a:ea typeface="+mn-ea"/>
                <a:sym typeface="Monotype Sorts" charset="2"/>
              </a:rPr>
              <a:t>要加進去</a:t>
            </a:r>
            <a:endParaRPr lang="en-US" altLang="zh-TW" sz="1200">
              <a:ea typeface="+mn-ea"/>
              <a:sym typeface="Monotype Sorts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ea typeface="+mn-ea"/>
                <a:sym typeface="Monotype Sorts" charset="2"/>
              </a:rPr>
              <a:t>故答案</a:t>
            </a:r>
            <a:r>
              <a:rPr lang="en-US" altLang="zh-TW" sz="1200">
                <a:ea typeface="+mn-ea"/>
                <a:sym typeface="Monotype Sorts" charset="2"/>
              </a:rPr>
              <a:t>(B,C,D,E),(E,F,G),(A,B)</a:t>
            </a:r>
          </a:p>
          <a:p>
            <a:endParaRPr lang="en-US" altLang="zh-TW" sz="1200">
              <a:ea typeface="+mn-ea"/>
              <a:sym typeface="Monotype Sorts" charset="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9EE8-3038-432A-95D4-621E05AA1DBC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14110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candidate key:ADE</a:t>
            </a:r>
            <a:r>
              <a:rPr lang="zh-TW" altLang="en-US"/>
              <a:t>、</a:t>
            </a:r>
            <a:r>
              <a:rPr lang="en-US" altLang="zh-TW"/>
              <a:t>BDE</a:t>
            </a:r>
          </a:p>
          <a:p>
            <a:r>
              <a:rPr lang="en-US" altLang="zh-TW"/>
              <a:t>F={A-&gt;B,B-&gt;C,BD-&gt;A}</a:t>
            </a:r>
          </a:p>
          <a:p>
            <a:r>
              <a:rPr lang="en-US" altLang="zh-TW"/>
              <a:t>(B,C)  (B,D,A)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F={B-&gt;C}    F={BD-&gt;A}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由於</a:t>
            </a:r>
            <a:r>
              <a:rPr lang="en-US" altLang="zh-TW"/>
              <a:t>CK</a:t>
            </a:r>
            <a:r>
              <a:rPr lang="zh-TW" altLang="en-US"/>
              <a:t>不在其中故要再加上</a:t>
            </a:r>
            <a:r>
              <a:rPr lang="en-US" altLang="zh-TW"/>
              <a:t>ADE</a:t>
            </a:r>
            <a:r>
              <a:rPr lang="zh-TW" altLang="en-US"/>
              <a:t>或</a:t>
            </a:r>
            <a:r>
              <a:rPr lang="en-US" altLang="zh-TW"/>
              <a:t>BDE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故</a:t>
            </a:r>
            <a:r>
              <a:rPr lang="en-US" altLang="zh-TW"/>
              <a:t>3NF=(B,C)  (B,D,A)</a:t>
            </a:r>
            <a:r>
              <a:rPr lang="zh-TW" altLang="en-US"/>
              <a:t>、</a:t>
            </a:r>
            <a:r>
              <a:rPr lang="en-US" altLang="zh-TW"/>
              <a:t>(A,D,E)or(B,D,E)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/>
          </a:p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9EE8-3038-432A-95D4-621E05AA1DBC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3037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6486A2C-C1B4-4820-BBB0-94928DD99311}" type="slidenum">
              <a:rPr lang="en-US" altLang="zh-TW" sz="1200"/>
              <a:pPr/>
              <a:t>40</a:t>
            </a:fld>
            <a:endParaRPr lang="en-US" altLang="zh-TW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/>
              <a:t>如果沒有</a:t>
            </a:r>
            <a:r>
              <a:rPr lang="en-US" altLang="zh-TW"/>
              <a:t>FD</a:t>
            </a:r>
            <a:r>
              <a:rPr lang="zh-TW" altLang="en-US"/>
              <a:t>的話會算是</a:t>
            </a:r>
            <a:r>
              <a:rPr lang="en-US" altLang="zh-TW"/>
              <a:t>BCNF</a:t>
            </a:r>
            <a:r>
              <a:rPr lang="zh-TW" altLang="en-US"/>
              <a:t>、</a:t>
            </a:r>
            <a:r>
              <a:rPr lang="en-US" altLang="zh-TW"/>
              <a:t>3NF</a:t>
            </a:r>
            <a:r>
              <a:rPr lang="zh-TW" altLang="en-US"/>
              <a:t>、</a:t>
            </a:r>
            <a:r>
              <a:rPr lang="en-US" altLang="zh-TW"/>
              <a:t>4NF</a:t>
            </a:r>
            <a:r>
              <a:rPr lang="zh-TW" altLang="en-US"/>
              <a:t>嗎</a:t>
            </a:r>
            <a:r>
              <a:rPr lang="en-US" altLang="zh-TW"/>
              <a:t>?</a:t>
            </a:r>
          </a:p>
          <a:p>
            <a:r>
              <a:rPr lang="en-US" altLang="zh-TW"/>
              <a:t>asn:yes</a:t>
            </a:r>
          </a:p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9EE8-3038-432A-95D4-621E05AA1DBC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01791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D135C11-CFF0-4B16-9426-91F793857075}" type="slidenum">
              <a:rPr lang="en-US" altLang="zh-TW" sz="1200"/>
              <a:pPr/>
              <a:t>41</a:t>
            </a:fld>
            <a:endParaRPr lang="en-US" altLang="zh-TW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E7EBF1E-790C-436A-8764-EE16C4A4F0EA}" type="slidenum">
              <a:rPr lang="en-US" altLang="zh-TW" sz="1200"/>
              <a:pPr/>
              <a:t>42</a:t>
            </a:fld>
            <a:endParaRPr lang="en-US" altLang="zh-TW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0D6DD00-C0B7-4AA4-9D45-D36D177D7973}" type="slidenum">
              <a:rPr lang="en-US" altLang="zh-TW" sz="1200"/>
              <a:pPr/>
              <a:t>43</a:t>
            </a:fld>
            <a:endParaRPr lang="en-US" altLang="zh-TW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9FE03C3-2541-43C8-81FE-611E10654089}" type="slidenum">
              <a:rPr lang="en-US" altLang="zh-TW" sz="1200"/>
              <a:pPr/>
              <a:t>44</a:t>
            </a:fld>
            <a:endParaRPr lang="en-US" altLang="zh-TW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7624607-5CB5-4B1A-BE9F-AC5FE3CA76A5}" type="slidenum">
              <a:rPr lang="en-US" altLang="zh-TW" sz="1200"/>
              <a:pPr/>
              <a:t>45</a:t>
            </a:fld>
            <a:endParaRPr lang="en-US" altLang="zh-TW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74502E0-8983-45D2-A99A-1E0D2262D162}" type="slidenum">
              <a:rPr lang="en-US" altLang="zh-TW" sz="1200"/>
              <a:pPr/>
              <a:t>46</a:t>
            </a:fld>
            <a:endParaRPr lang="en-US" altLang="zh-TW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course-&gt;-&gt;BOOK</a:t>
            </a:r>
          </a:p>
          <a:p>
            <a:r>
              <a:rPr lang="en-US" altLang="zh-TW"/>
              <a:t>course-&gt;-&gt;Lecturer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9EE8-3038-432A-95D4-621E05AA1DBC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33504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E57CA02-C43C-4BC3-8C3A-515639F31218}" type="slidenum">
              <a:rPr lang="en-US" altLang="zh-TW" sz="1200"/>
              <a:pPr/>
              <a:t>48</a:t>
            </a:fld>
            <a:endParaRPr lang="en-US" altLang="zh-TW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8120994-62C8-4FFB-9B03-E42F9156F753}" type="slidenum">
              <a:rPr lang="en-US" altLang="zh-TW" sz="1200"/>
              <a:pPr/>
              <a:t>49</a:t>
            </a:fld>
            <a:endParaRPr lang="en-US" altLang="zh-TW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F6CFFFE-249C-4E28-A66D-8C3A2CB4820C}" type="slidenum">
              <a:rPr lang="en-US" altLang="zh-TW" sz="1200"/>
              <a:pPr/>
              <a:t>50</a:t>
            </a:fld>
            <a:endParaRPr lang="en-US" altLang="zh-TW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7B9385D-34BD-4AD9-B52B-930E2FDB17CA}" type="slidenum">
              <a:rPr lang="en-US" altLang="zh-TW" sz="1200"/>
              <a:pPr/>
              <a:t>5</a:t>
            </a:fld>
            <a:endParaRPr lang="en-US" altLang="zh-TW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3A5E6B7-6CB3-43A0-89C2-30046148250D}" type="slidenum">
              <a:rPr lang="en-US" altLang="zh-TW" sz="1200"/>
              <a:pPr/>
              <a:t>51</a:t>
            </a:fld>
            <a:endParaRPr lang="en-US" altLang="zh-TW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name-&gt;-&gt;areacode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areacode--&gt;phone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name-&gt;-&gt;beersLiked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beersLiked--&gt;manf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A-&gt;-&gt;B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B-&gt;-&gt;C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A-&gt;-&gt;D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D-&gt;-&gt;E</a:t>
            </a:r>
          </a:p>
          <a:p>
            <a:r>
              <a:rPr lang="en-US" altLang="zh-TW"/>
              <a:t>F={A-&gt;-&gt;BD,B-&gt;-&gt;C,D-&gt;-&gt;E}</a:t>
            </a:r>
          </a:p>
          <a:p>
            <a:r>
              <a:rPr lang="en-US" altLang="zh-TW"/>
              <a:t>(B,C)                 (A,B,D)                              (D,E)</a:t>
            </a:r>
          </a:p>
          <a:p>
            <a:r>
              <a:rPr lang="en-US" altLang="zh-TW"/>
              <a:t>F={B-&gt;-&gt;C}   F={A-&gt;-&gt;BD}                   F={D-&gt;-&gt;E}</a:t>
            </a:r>
          </a:p>
          <a:p>
            <a:endParaRPr lang="en-US" altLang="zh-TW"/>
          </a:p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9EE8-3038-432A-95D4-621E05AA1DBC}" type="slidenum">
              <a:rPr lang="en-US" altLang="zh-TW" smtClean="0"/>
              <a:pPr/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00740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35BEF07-CF07-416A-94AF-04622E15879D}" type="slidenum">
              <a:rPr lang="en-US" altLang="zh-TW" sz="1200"/>
              <a:pPr/>
              <a:t>53</a:t>
            </a:fld>
            <a:endParaRPr lang="en-US" altLang="zh-TW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82CAF95-0668-412C-AF1D-7E03FB4FAC4E}" type="slidenum">
              <a:rPr lang="en-US" altLang="zh-TW" sz="1200"/>
              <a:pPr/>
              <a:t>54</a:t>
            </a:fld>
            <a:endParaRPr lang="en-US" altLang="zh-TW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 hoc is a Latin phrase meaning literally 'to this'. In English, it generally signifies a solution designed for a specific problem or task, non-generalizable, and not intended to be adapted to other purposes (compare with a priori)</a:t>
            </a:r>
            <a:endParaRPr lang="zh-TW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5B9AA68-0B12-4B01-BF32-A72E04615B58}" type="slidenum">
              <a:rPr lang="en-US" altLang="zh-TW" sz="1200"/>
              <a:pPr/>
              <a:t>55</a:t>
            </a:fld>
            <a:endParaRPr lang="en-US" altLang="zh-TW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448A4AC-52F8-4FD0-BFBC-7DE7887C6CAA}" type="slidenum">
              <a:rPr lang="en-US" altLang="zh-TW" sz="1200"/>
              <a:pPr/>
              <a:t>56</a:t>
            </a:fld>
            <a:endParaRPr lang="en-US" altLang="zh-TW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7463447-742C-40F2-854A-97BB0F305EA4}" type="slidenum">
              <a:rPr lang="en-US" altLang="zh-TW" sz="1200"/>
              <a:pPr/>
              <a:t>6</a:t>
            </a:fld>
            <a:endParaRPr lang="en-US" altLang="zh-TW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870B341-BA57-4BA2-BF97-06FC7FBA8004}" type="slidenum">
              <a:rPr lang="en-US" altLang="zh-TW" sz="1200"/>
              <a:pPr/>
              <a:t>7</a:t>
            </a:fld>
            <a:endParaRPr lang="en-US" altLang="zh-TW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4C13950-7BD3-45F0-A2B9-704585D559EA}" type="slidenum">
              <a:rPr lang="en-US" altLang="zh-TW" sz="1200"/>
              <a:pPr/>
              <a:t>8</a:t>
            </a:fld>
            <a:endParaRPr lang="en-US" altLang="zh-TW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共同欄位是任意一個的</a:t>
            </a:r>
            <a:r>
              <a:rPr lang="en-US" altLang="zh-TW" dirty="0" err="1"/>
              <a:t>superkey</a:t>
            </a:r>
            <a:r>
              <a:rPr lang="zh-TW" altLang="en-US" dirty="0"/>
              <a:t>就可以</a:t>
            </a:r>
            <a:r>
              <a:rPr lang="en-US" altLang="zh-TW" dirty="0"/>
              <a:t>(</a:t>
            </a:r>
            <a:r>
              <a:rPr lang="zh-TW" altLang="en-US" dirty="0"/>
              <a:t>可以靠推倒的去看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若拆成</a:t>
            </a:r>
            <a:r>
              <a:rPr lang="en-US" altLang="zh-TW" dirty="0"/>
              <a:t>AC</a:t>
            </a:r>
            <a:r>
              <a:rPr lang="zh-TW" altLang="en-US" dirty="0"/>
              <a:t>、</a:t>
            </a:r>
            <a:r>
              <a:rPr lang="en-US" altLang="zh-TW"/>
              <a:t>BC-&gt;</a:t>
            </a:r>
            <a:r>
              <a:rPr lang="en-US" altLang="zh-TW">
                <a:ea typeface="新細明體" charset="-120"/>
              </a:rPr>
              <a:t>Lossly-join Decomposition 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4C13950-7BD3-45F0-A2B9-704585D559EA}" type="slidenum">
              <a:rPr lang="en-US" altLang="zh-TW" sz="1200"/>
              <a:pPr/>
              <a:t>9</a:t>
            </a:fld>
            <a:endParaRPr lang="en-US" altLang="zh-TW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9249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b="1" dirty="0">
                <a:solidFill>
                  <a:schemeClr val="tx2"/>
                </a:solidFill>
                <a:ea typeface="新細明體" panose="02020500000000000000" pitchFamily="18" charset="-120"/>
              </a:rPr>
              <a:t>Database System Concepts, 7</a:t>
            </a:r>
            <a:r>
              <a:rPr lang="en-US" altLang="zh-TW" b="1" baseline="30000" dirty="0">
                <a:solidFill>
                  <a:schemeClr val="tx2"/>
                </a:solidFill>
                <a:ea typeface="新細明體" panose="02020500000000000000" pitchFamily="18" charset="-120"/>
              </a:rPr>
              <a:t>th</a:t>
            </a:r>
            <a:r>
              <a:rPr lang="en-US" altLang="zh-TW" b="1" dirty="0">
                <a:solidFill>
                  <a:schemeClr val="tx2"/>
                </a:solidFill>
                <a:ea typeface="新細明體" panose="02020500000000000000" pitchFamily="18" charset="-120"/>
              </a:rPr>
              <a:t> Ed</a:t>
            </a:r>
            <a:r>
              <a:rPr lang="en-US" altLang="zh-TW" dirty="0">
                <a:solidFill>
                  <a:schemeClr val="tx2"/>
                </a:solidFill>
                <a:ea typeface="新細明體" panose="02020500000000000000" pitchFamily="18" charset="-120"/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©</a:t>
            </a:r>
            <a:r>
              <a:rPr lang="en-US" altLang="zh-TW" sz="1200" b="1" dirty="0" err="1">
                <a:solidFill>
                  <a:schemeClr val="tx2"/>
                </a:solidFill>
                <a:ea typeface="新細明體" panose="02020500000000000000" pitchFamily="18" charset="-120"/>
              </a:rPr>
              <a:t>Silberschatz</a:t>
            </a: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1200" b="1" dirty="0" err="1">
                <a:solidFill>
                  <a:schemeClr val="tx2"/>
                </a:solidFill>
                <a:ea typeface="新細明體" panose="02020500000000000000" pitchFamily="18" charset="-120"/>
              </a:rPr>
              <a:t>Korth</a:t>
            </a: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1200" b="1" dirty="0" err="1">
                <a:solidFill>
                  <a:schemeClr val="tx2"/>
                </a:solidFill>
                <a:ea typeface="新細明體" panose="02020500000000000000" pitchFamily="18" charset="-120"/>
              </a:rPr>
              <a:t>Sudarshan</a:t>
            </a:r>
            <a:b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</a:rPr>
            </a:b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See</a:t>
            </a:r>
            <a: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  <a:hlinkClick r:id="rId2"/>
              </a:rPr>
              <a:t>www.db-book.com</a:t>
            </a:r>
            <a: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for conditions on re-use</a:t>
            </a:r>
            <a:r>
              <a:rPr lang="en-US" altLang="zh-TW" sz="1200" b="1" dirty="0">
                <a:solidFill>
                  <a:srgbClr val="CC3300"/>
                </a:solidFill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pic>
        <p:nvPicPr>
          <p:cNvPr id="7" name="圖片 1">
            <a:extLst>
              <a:ext uri="{FF2B5EF4-FFF2-40B4-BE49-F238E27FC236}">
                <a16:creationId xmlns:a16="http://schemas.microsoft.com/office/drawing/2014/main" id="{361B67D8-0909-4743-9A33-4CD90BE3EC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1528763" cy="191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82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380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3357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0665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5220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5023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5233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0354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99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9803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407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rgbClr val="000099"/>
                </a:solidFill>
                <a:ea typeface="新細明體" panose="02020500000000000000" pitchFamily="18" charset="-120"/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rgbClr val="000099"/>
                </a:solidFill>
                <a:ea typeface="新細明體" panose="02020500000000000000" pitchFamily="18" charset="-120"/>
              </a:rPr>
              <a:t>8.</a:t>
            </a:r>
            <a:fld id="{1AEC5B83-2AB0-422E-A766-7985704B187B}" type="slidenum">
              <a:rPr lang="en-US" altLang="zh-TW" sz="1000" b="1">
                <a:solidFill>
                  <a:srgbClr val="000099"/>
                </a:solidFill>
                <a:ea typeface="新細明體" panose="02020500000000000000" pitchFamily="18" charset="-12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TW" sz="1000" b="1">
              <a:solidFill>
                <a:srgbClr val="000099"/>
              </a:solidFill>
              <a:ea typeface="新細明體" panose="02020500000000000000" pitchFamily="18" charset="-120"/>
            </a:endParaRPr>
          </a:p>
        </p:txBody>
      </p:sp>
      <p:sp>
        <p:nvSpPr>
          <p:cNvPr id="8468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000" b="1" dirty="0">
                <a:solidFill>
                  <a:srgbClr val="000099"/>
                </a:solidFill>
                <a:ea typeface="新細明體" panose="02020500000000000000" pitchFamily="18" charset="-120"/>
              </a:rPr>
              <a:t>Database System Concepts - 7</a:t>
            </a:r>
            <a:r>
              <a:rPr lang="en-US" altLang="zh-TW" sz="1000" b="1" baseline="30000" dirty="0">
                <a:solidFill>
                  <a:srgbClr val="000099"/>
                </a:solidFill>
                <a:ea typeface="新細明體" panose="02020500000000000000" pitchFamily="18" charset="-120"/>
              </a:rPr>
              <a:t>th</a:t>
            </a:r>
            <a:r>
              <a:rPr lang="en-US" altLang="zh-TW" sz="1000" b="1" dirty="0">
                <a:solidFill>
                  <a:srgbClr val="000099"/>
                </a:solidFill>
                <a:ea typeface="新細明體" panose="02020500000000000000" pitchFamily="18" charset="-120"/>
              </a:rPr>
              <a:t> 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1">
            <a:extLst>
              <a:ext uri="{FF2B5EF4-FFF2-40B4-BE49-F238E27FC236}">
                <a16:creationId xmlns:a16="http://schemas.microsoft.com/office/drawing/2014/main" id="{361B67D8-0909-4743-9A33-4CD90BE3ECF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652781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Chapter 8:  Relational Database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Dependency Preservation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27987" cy="4716462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Let </a:t>
            </a:r>
            <a:r>
              <a:rPr lang="en-US" altLang="zh-TW" sz="2400" i="1" dirty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2400" i="1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be the set of dependencies </a:t>
            </a:r>
            <a:r>
              <a:rPr lang="en-US" altLang="zh-TW" sz="2400" i="1" dirty="0">
                <a:ea typeface="新細明體" panose="02020500000000000000" pitchFamily="18" charset="-120"/>
              </a:rPr>
              <a:t>F </a:t>
            </a:r>
            <a:r>
              <a:rPr lang="en-US" altLang="zh-TW" sz="2400" i="1" baseline="30000" dirty="0">
                <a:ea typeface="新細明體" panose="02020500000000000000" pitchFamily="18" charset="-120"/>
              </a:rPr>
              <a:t>+</a:t>
            </a:r>
            <a:r>
              <a:rPr lang="en-US" altLang="zh-TW" sz="2400" dirty="0">
                <a:ea typeface="新細明體" panose="02020500000000000000" pitchFamily="18" charset="-120"/>
              </a:rPr>
              <a:t> that include only attributes in </a:t>
            </a:r>
            <a:r>
              <a:rPr lang="en-US" altLang="zh-TW" sz="2400" i="1" dirty="0">
                <a:ea typeface="新細明體" panose="02020500000000000000" pitchFamily="18" charset="-120"/>
              </a:rPr>
              <a:t>R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2400" i="1" dirty="0">
                <a:ea typeface="新細明體" panose="02020500000000000000" pitchFamily="18" charset="-120"/>
              </a:rPr>
              <a:t>. </a:t>
            </a:r>
          </a:p>
          <a:p>
            <a:endParaRPr lang="en-US" altLang="zh-TW" sz="2400" i="1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2400" dirty="0">
                <a:ea typeface="新細明體" panose="02020500000000000000" pitchFamily="18" charset="-120"/>
              </a:rPr>
              <a:t> A  decomposition is </a:t>
            </a:r>
            <a:r>
              <a:rPr lang="en-US" altLang="zh-TW" sz="2400" b="1" dirty="0">
                <a:solidFill>
                  <a:srgbClr val="000099"/>
                </a:solidFill>
                <a:ea typeface="新細明體" panose="02020500000000000000" pitchFamily="18" charset="-120"/>
              </a:rPr>
              <a:t>dependency preserving</a:t>
            </a:r>
            <a:r>
              <a:rPr lang="en-US" altLang="zh-TW" sz="2400" dirty="0">
                <a:ea typeface="新細明體" panose="02020500000000000000" pitchFamily="18" charset="-120"/>
              </a:rPr>
              <a:t>,  if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         (</a:t>
            </a:r>
            <a:r>
              <a:rPr lang="en-US" altLang="zh-TW" sz="2400" i="1" dirty="0">
                <a:ea typeface="新細明體" panose="02020500000000000000" pitchFamily="18" charset="-120"/>
              </a:rPr>
              <a:t>F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400" i="1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 F</a:t>
            </a:r>
            <a:r>
              <a:rPr lang="en-US" altLang="zh-TW" sz="24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 …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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err="1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4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4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baseline="30000" dirty="0">
                <a:ea typeface="新細明體" panose="02020500000000000000" pitchFamily="18" charset="-120"/>
                <a:sym typeface="Symbol" panose="05050102010706020507" pitchFamily="18" charset="2"/>
              </a:rPr>
              <a:t>+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= 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F </a:t>
            </a:r>
            <a:r>
              <a:rPr lang="en-US" altLang="zh-TW" sz="2400" i="1" baseline="30000" dirty="0">
                <a:ea typeface="新細明體" panose="02020500000000000000" pitchFamily="18" charset="-120"/>
                <a:sym typeface="Symbol" panose="05050102010706020507" pitchFamily="18" charset="2"/>
              </a:rPr>
              <a:t>+</a:t>
            </a:r>
          </a:p>
          <a:p>
            <a:pPr lvl="2">
              <a:buFont typeface="Webdings" panose="05030102010509060703" pitchFamily="18" charset="2"/>
              <a:buNone/>
            </a:pPr>
            <a:endParaRPr lang="en-US" altLang="zh-TW" sz="2400" i="1" baseline="30000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of Dependency Preservation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14388" y="1093788"/>
            <a:ext cx="7668131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2054225" algn="l"/>
              </a:tabLst>
            </a:pPr>
            <a:r>
              <a:rPr lang="en-US" altLang="zh-TW" sz="2400" i="1" kern="0">
                <a:ea typeface="新細明體" panose="02020500000000000000" pitchFamily="18" charset="-120"/>
              </a:rPr>
              <a:t>R = (A, B, C, D)</a:t>
            </a:r>
            <a:br>
              <a:rPr lang="en-US" altLang="zh-TW" sz="2400" i="1" kern="0">
                <a:ea typeface="新細明體" panose="02020500000000000000" pitchFamily="18" charset="-120"/>
              </a:rPr>
            </a:br>
            <a:r>
              <a:rPr lang="en-US" altLang="zh-TW" sz="2400" i="1" kern="0">
                <a:ea typeface="新細明體" panose="02020500000000000000" pitchFamily="18" charset="-120"/>
              </a:rPr>
              <a:t>F = {A </a:t>
            </a:r>
            <a:r>
              <a:rPr lang="en-US" altLang="zh-TW" sz="2400" ker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ker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kern="0">
                <a:ea typeface="新細明體" panose="02020500000000000000" pitchFamily="18" charset="-120"/>
                <a:sym typeface="Monotype Sorts" charset="2"/>
              </a:rPr>
              <a:t>B, B </a:t>
            </a:r>
            <a:r>
              <a:rPr lang="en-US" altLang="zh-TW" sz="2400" ker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ker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kern="0">
                <a:ea typeface="新細明體" panose="02020500000000000000" pitchFamily="18" charset="-120"/>
                <a:sym typeface="Monotype Sorts" charset="2"/>
              </a:rPr>
              <a:t>C, C </a:t>
            </a:r>
            <a:r>
              <a:rPr lang="en-US" altLang="zh-TW" sz="2400" ker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ker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kern="0">
                <a:ea typeface="新細明體" panose="02020500000000000000" pitchFamily="18" charset="-120"/>
                <a:sym typeface="Monotype Sorts" charset="2"/>
              </a:rPr>
              <a:t>D)</a:t>
            </a:r>
          </a:p>
          <a:p>
            <a:pPr lvl="1">
              <a:tabLst>
                <a:tab pos="2054225" algn="l"/>
              </a:tabLst>
            </a:pPr>
            <a:r>
              <a:rPr lang="en-US" altLang="zh-TW" sz="2400" kern="0">
                <a:ea typeface="新細明體" panose="02020500000000000000" pitchFamily="18" charset="-120"/>
                <a:sym typeface="Monotype Sorts" charset="2"/>
              </a:rPr>
              <a:t>decomposed into</a:t>
            </a:r>
          </a:p>
          <a:p>
            <a:pPr>
              <a:tabLst>
                <a:tab pos="2054225" algn="l"/>
              </a:tabLst>
            </a:pPr>
            <a:r>
              <a:rPr lang="en-US" altLang="zh-TW" sz="2400" i="1" kern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kern="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400" i="1" kern="0">
                <a:ea typeface="新細明體" panose="02020500000000000000" pitchFamily="18" charset="-120"/>
                <a:sym typeface="Monotype Sorts" charset="2"/>
              </a:rPr>
              <a:t> = (A,B,C),   R</a:t>
            </a:r>
            <a:r>
              <a:rPr lang="en-US" altLang="zh-TW" sz="2400" kern="0" baseline="-2500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i="1" kern="0">
                <a:ea typeface="新細明體" panose="02020500000000000000" pitchFamily="18" charset="-120"/>
                <a:sym typeface="Monotype Sorts" charset="2"/>
              </a:rPr>
              <a:t> = (C, D)</a:t>
            </a:r>
            <a:endParaRPr lang="en-US" altLang="zh-TW" sz="2400" i="1" kern="0" dirty="0">
              <a:ea typeface="新細明體" panose="02020500000000000000" pitchFamily="18" charset="-120"/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42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of non-Dependency Preservation 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8131" cy="4651375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zh-TW" sz="2400" i="1" dirty="0">
                <a:ea typeface="新細明體" panose="02020500000000000000" pitchFamily="18" charset="-120"/>
              </a:rPr>
              <a:t>R = (A, B, C, D)</a:t>
            </a:r>
            <a:br>
              <a:rPr lang="en-US" altLang="zh-TW" sz="2400" i="1" dirty="0">
                <a:ea typeface="新細明體" panose="02020500000000000000" pitchFamily="18" charset="-120"/>
              </a:rPr>
            </a:br>
            <a:r>
              <a:rPr lang="en-US" altLang="zh-TW" sz="2400" i="1" dirty="0">
                <a:ea typeface="新細明體" panose="02020500000000000000" pitchFamily="18" charset="-120"/>
              </a:rPr>
              <a:t>F = {A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B, 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C, C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D)</a:t>
            </a:r>
          </a:p>
          <a:p>
            <a:pPr lvl="1">
              <a:tabLst>
                <a:tab pos="2054225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decomposed into</a:t>
            </a:r>
          </a:p>
          <a:p>
            <a:pPr>
              <a:tabLst>
                <a:tab pos="2054225" algn="l"/>
              </a:tabLst>
            </a:pP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 (A,C,D),   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 (B, C)</a:t>
            </a:r>
          </a:p>
        </p:txBody>
      </p:sp>
    </p:spTree>
    <p:extLst>
      <p:ext uri="{BB962C8B-B14F-4D97-AF65-F5344CB8AC3E}">
        <p14:creationId xmlns:p14="http://schemas.microsoft.com/office/powerpoint/2010/main" val="32136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Testing for Dependency Preservation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1200" y="989013"/>
            <a:ext cx="7824788" cy="5197475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into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, …,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r>
              <a:rPr lang="en-US" altLang="zh-TW" sz="2400" i="1">
                <a:ea typeface="新細明體" panose="02020500000000000000" pitchFamily="18" charset="-120"/>
              </a:rPr>
              <a:t>result </a:t>
            </a:r>
            <a:r>
              <a:rPr lang="en-US" altLang="zh-TW" sz="2400">
                <a:ea typeface="新細明體" panose="02020500000000000000" pitchFamily="18" charset="-120"/>
              </a:rPr>
              <a:t>=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b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b="1">
                <a:ea typeface="新細明體" panose="02020500000000000000" pitchFamily="18" charset="-120"/>
                <a:sym typeface="Symbol" panose="05050102010706020507" pitchFamily="18" charset="2"/>
              </a:rPr>
              <a:t>while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(changes to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result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) do</a:t>
            </a:r>
            <a:b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	</a:t>
            </a:r>
            <a:r>
              <a:rPr lang="en-US" altLang="zh-TW" sz="2400" b="1">
                <a:ea typeface="新細明體" panose="02020500000000000000" pitchFamily="18" charset="-120"/>
                <a:sym typeface="Symbol" panose="05050102010706020507" pitchFamily="18" charset="2"/>
              </a:rPr>
              <a:t>for each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in the decomposition</a:t>
            </a:r>
            <a:b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		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= (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result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baseline="30000">
                <a:ea typeface="新細明體" panose="02020500000000000000" pitchFamily="18" charset="-120"/>
                <a:sym typeface="Symbol" panose="05050102010706020507" pitchFamily="18" charset="2"/>
              </a:rPr>
              <a:t>+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b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		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result  =  result 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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</a:p>
          <a:p>
            <a:pPr lvl="1"/>
            <a:endParaRPr lang="en-US" altLang="zh-TW" sz="2400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If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result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contains all attributes in , then </a:t>
            </a:r>
            <a:b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  is preserved.</a:t>
            </a:r>
          </a:p>
          <a:p>
            <a:pPr lvl="1"/>
            <a:endParaRPr lang="en-US" altLang="zh-TW" sz="20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329612" cy="4651375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zh-TW" sz="2400" i="1" dirty="0">
                <a:ea typeface="新細明體" panose="02020500000000000000" pitchFamily="18" charset="-120"/>
              </a:rPr>
              <a:t>R = (A, B, C)</a:t>
            </a:r>
            <a:br>
              <a:rPr lang="en-US" altLang="zh-TW" sz="2400" i="1" dirty="0">
                <a:ea typeface="新細明體" panose="02020500000000000000" pitchFamily="18" charset="-120"/>
              </a:rPr>
            </a:br>
            <a:r>
              <a:rPr lang="en-US" altLang="zh-TW" sz="2400" i="1" dirty="0">
                <a:ea typeface="新細明體" panose="02020500000000000000" pitchFamily="18" charset="-120"/>
              </a:rPr>
              <a:t>F = {A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B, 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C)</a:t>
            </a:r>
          </a:p>
          <a:p>
            <a:pPr lvl="1">
              <a:tabLst>
                <a:tab pos="2054225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Can be decomposed in two different ways</a:t>
            </a:r>
          </a:p>
          <a:p>
            <a:pPr>
              <a:tabLst>
                <a:tab pos="2054225" algn="l"/>
              </a:tabLst>
            </a:pP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 (A, B),   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Dependency preserving</a:t>
            </a:r>
          </a:p>
          <a:p>
            <a:pPr lvl="1">
              <a:tabLst>
                <a:tab pos="2054225" algn="l"/>
              </a:tabLst>
            </a:pPr>
            <a:endParaRPr lang="en-US" altLang="zh-TW" sz="2400" dirty="0">
              <a:ea typeface="新細明體" panose="02020500000000000000" pitchFamily="18" charset="-120"/>
              <a:sym typeface="Monotype Sorts" charset="2"/>
            </a:endParaRPr>
          </a:p>
          <a:p>
            <a:pPr lvl="1">
              <a:tabLst>
                <a:tab pos="2054225" algn="l"/>
              </a:tabLst>
            </a:pPr>
            <a:endParaRPr lang="en-US" altLang="zh-TW" sz="2400" dirty="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2054225" algn="l"/>
              </a:tabLst>
            </a:pP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Monotype Sorts" charset="2"/>
              </a:rPr>
              <a:t>1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= (A, B),   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Not dependency preserving </a:t>
            </a:r>
            <a:b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(cannot check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C 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without computing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Monotype Sorts" charset="2"/>
              </a:rPr>
              <a:t>1 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  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)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3" y="5375275"/>
            <a:ext cx="3095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83FA615-383D-426B-B302-7176EAC9406B}"/>
              </a:ext>
            </a:extLst>
          </p:cNvPr>
          <p:cNvSpPr txBox="1"/>
          <p:nvPr/>
        </p:nvSpPr>
        <p:spPr>
          <a:xfrm>
            <a:off x="2009273" y="2791327"/>
            <a:ext cx="649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A-&gt;B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EA6A3E-1413-47B7-8C73-D567240FEADF}"/>
              </a:ext>
            </a:extLst>
          </p:cNvPr>
          <p:cNvSpPr txBox="1"/>
          <p:nvPr/>
        </p:nvSpPr>
        <p:spPr>
          <a:xfrm>
            <a:off x="3703470" y="2791327"/>
            <a:ext cx="748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B-&gt;C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8714A48-35CC-4D17-8B3D-E55910382610}"/>
              </a:ext>
            </a:extLst>
          </p:cNvPr>
          <p:cNvSpPr txBox="1"/>
          <p:nvPr/>
        </p:nvSpPr>
        <p:spPr>
          <a:xfrm>
            <a:off x="1900989" y="4827420"/>
            <a:ext cx="649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A-&gt;B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4F285A-BC0D-4BE7-8965-FE19418C94DF}"/>
              </a:ext>
            </a:extLst>
          </p:cNvPr>
          <p:cNvSpPr txBox="1"/>
          <p:nvPr/>
        </p:nvSpPr>
        <p:spPr>
          <a:xfrm>
            <a:off x="3752724" y="4774490"/>
            <a:ext cx="81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A-&gt;C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Practice Time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906463"/>
            <a:ext cx="78486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TW" sz="2400" i="1" dirty="0">
                <a:ea typeface="新細明體" panose="02020500000000000000" pitchFamily="18" charset="-120"/>
              </a:rPr>
              <a:t>R =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A, B, C 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  <a:br>
              <a:rPr lang="en-US" altLang="zh-TW" sz="2400" i="1" dirty="0">
                <a:ea typeface="新細明體" panose="02020500000000000000" pitchFamily="18" charset="-120"/>
              </a:rPr>
            </a:br>
            <a:r>
              <a:rPr lang="en-US" altLang="zh-TW" sz="2400" i="1" dirty="0">
                <a:ea typeface="新細明體" panose="02020500000000000000" pitchFamily="18" charset="-120"/>
              </a:rPr>
              <a:t>F = </a:t>
            </a:r>
            <a:r>
              <a:rPr lang="en-US" altLang="zh-TW" sz="2400" dirty="0">
                <a:ea typeface="新細明體" panose="02020500000000000000" pitchFamily="18" charset="-120"/>
              </a:rPr>
              <a:t>{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	 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C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  <a:b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Key = {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tabLst>
                <a:tab pos="744538" algn="l"/>
              </a:tabLst>
            </a:pPr>
            <a:endParaRPr lang="en-US" altLang="zh-TW" sz="2400" dirty="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Whether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R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is in BCNF ?</a:t>
            </a:r>
          </a:p>
          <a:p>
            <a:pPr>
              <a:tabLst>
                <a:tab pos="744538" algn="l"/>
              </a:tabLst>
            </a:pPr>
            <a:endParaRPr lang="en-US" altLang="zh-TW" sz="2400" dirty="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Decomposition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= (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A, B),  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=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Lossless-join decomposition ?</a:t>
            </a:r>
          </a:p>
          <a:p>
            <a:pPr lvl="1"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Dependency preserving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Practice Time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TW" sz="2400" i="1" dirty="0">
                <a:ea typeface="新細明體" panose="02020500000000000000" pitchFamily="18" charset="-120"/>
              </a:rPr>
              <a:t>R =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A, B, C 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  <a:br>
              <a:rPr lang="en-US" altLang="zh-TW" sz="2400" i="1" dirty="0">
                <a:ea typeface="新細明體" panose="02020500000000000000" pitchFamily="18" charset="-120"/>
              </a:rPr>
            </a:br>
            <a:r>
              <a:rPr lang="en-US" altLang="zh-TW" sz="2400" i="1" dirty="0">
                <a:ea typeface="新細明體" panose="02020500000000000000" pitchFamily="18" charset="-120"/>
              </a:rPr>
              <a:t>F = </a:t>
            </a:r>
            <a:r>
              <a:rPr lang="en-US" altLang="zh-TW" sz="2400" dirty="0">
                <a:ea typeface="新細明體" panose="02020500000000000000" pitchFamily="18" charset="-120"/>
              </a:rPr>
              <a:t>{</a:t>
            </a:r>
            <a:r>
              <a:rPr lang="en-US" altLang="zh-TW" sz="2400" i="1" dirty="0">
                <a:ea typeface="新細明體" panose="02020500000000000000" pitchFamily="18" charset="-120"/>
              </a:rPr>
              <a:t>AB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C</a:t>
            </a:r>
            <a:b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	 C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B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  <a:b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Key = {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AB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tabLst>
                <a:tab pos="744538" algn="l"/>
              </a:tabLst>
            </a:pPr>
            <a:endParaRPr lang="en-US" altLang="zh-TW" sz="2400" dirty="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Whether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R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is in BCNF ?</a:t>
            </a:r>
          </a:p>
          <a:p>
            <a:pPr>
              <a:tabLst>
                <a:tab pos="744538" algn="l"/>
              </a:tabLst>
            </a:pPr>
            <a:endParaRPr lang="en-US" altLang="zh-TW" sz="2400" dirty="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Decomposition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= (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A, C),  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=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Lossless-join decomposition?</a:t>
            </a:r>
          </a:p>
          <a:p>
            <a:pPr lvl="1"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Dependency preserving?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Practice Time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5011737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TW" sz="2400" i="1">
                <a:ea typeface="新細明體" panose="02020500000000000000" pitchFamily="18" charset="-120"/>
              </a:rPr>
              <a:t>R = </a:t>
            </a:r>
            <a:r>
              <a:rPr lang="en-US" altLang="zh-TW" sz="2400">
                <a:ea typeface="新細明體" panose="02020500000000000000" pitchFamily="18" charset="-120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</a:rPr>
              <a:t>A, B, C, D, E 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  <a:br>
              <a:rPr lang="en-US" altLang="zh-TW" sz="2400" i="1">
                <a:ea typeface="新細明體" panose="02020500000000000000" pitchFamily="18" charset="-120"/>
              </a:rPr>
            </a:br>
            <a:r>
              <a:rPr lang="en-US" altLang="zh-TW" sz="2400" i="1">
                <a:ea typeface="新細明體" panose="02020500000000000000" pitchFamily="18" charset="-120"/>
              </a:rPr>
              <a:t>F = </a:t>
            </a:r>
            <a:r>
              <a:rPr lang="en-US" altLang="zh-TW" sz="2400">
                <a:ea typeface="新細明體" panose="02020500000000000000" pitchFamily="18" charset="-120"/>
              </a:rPr>
              <a:t>{</a:t>
            </a:r>
            <a:r>
              <a:rPr lang="en-US" altLang="zh-TW" sz="2400" i="1">
                <a:ea typeface="新細明體" panose="02020500000000000000" pitchFamily="18" charset="-120"/>
              </a:rPr>
              <a:t>A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C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C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 E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           BC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 D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tabLst>
                <a:tab pos="744538" algn="l"/>
              </a:tabLst>
            </a:pPr>
            <a:endParaRPr lang="en-US" altLang="zh-TW" sz="240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744538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Which of the decomposition is a lossless-join decomposition?</a:t>
            </a:r>
          </a:p>
          <a:p>
            <a:pPr lvl="1">
              <a:tabLst>
                <a:tab pos="744538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(A,C), (C,E), (B,C,D)</a:t>
            </a:r>
          </a:p>
          <a:p>
            <a:pPr lvl="1">
              <a:tabLst>
                <a:tab pos="744538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(A,B,C), (C,D), (D,E)</a:t>
            </a:r>
          </a:p>
          <a:p>
            <a:pPr lvl="1">
              <a:tabLst>
                <a:tab pos="744538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(A,B), (B,C,D), (A,C,E)</a:t>
            </a:r>
          </a:p>
          <a:p>
            <a:pPr lvl="1">
              <a:tabLst>
                <a:tab pos="744538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(A,C), (C,D,E), (A,E)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Chapter 8:  Relational Database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277938"/>
            <a:ext cx="7848600" cy="45608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Features of Good Relational Design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Atomic Domains and First Normal Form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Functional Dependency Theory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Functional Dependencies</a:t>
            </a:r>
          </a:p>
          <a:p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Decomposition Algorithms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Multivalued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Database-Design Process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026400" cy="5341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Suppose we have a schema </a:t>
            </a:r>
            <a:r>
              <a:rPr lang="en-US" altLang="zh-TW" sz="2000" i="1">
                <a:ea typeface="新細明體" panose="02020500000000000000" pitchFamily="18" charset="-120"/>
              </a:rPr>
              <a:t>R </a:t>
            </a:r>
            <a:r>
              <a:rPr lang="en-US" altLang="zh-TW" sz="2000">
                <a:ea typeface="新細明體" panose="02020500000000000000" pitchFamily="18" charset="-120"/>
              </a:rPr>
              <a:t>and a non-trivial dependency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  <a:t>  </a:t>
            </a:r>
            <a:r>
              <a:rPr lang="en-US" altLang="zh-TW" sz="2000">
                <a:ea typeface="新細明體" panose="02020500000000000000" pitchFamily="18" charset="-120"/>
              </a:rPr>
              <a:t>causes a violation of BCNF.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	We decompose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into:</a:t>
            </a:r>
          </a:p>
          <a:p>
            <a:pPr lvl="1">
              <a:lnSpc>
                <a:spcPct val="90000"/>
              </a:lnSpc>
              <a:buSzPct val="200000"/>
              <a:buFont typeface="Times" panose="02020603050405020304" pitchFamily="18" charset="0"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U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buSzPct val="200000"/>
              <a:buFont typeface="Times" panose="02020603050405020304" pitchFamily="18" charset="0"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(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-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)</a:t>
            </a:r>
            <a:endParaRPr lang="en-US" altLang="zh-TW" sz="20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0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In our example,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000" i="1">
                <a:ea typeface="新細明體" panose="02020500000000000000" pitchFamily="18" charset="-120"/>
              </a:rPr>
              <a:t>       (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ID, name, salary, 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dept_name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, building, budget</a:t>
            </a:r>
            <a:r>
              <a:rPr lang="en-US" altLang="zh-TW" sz="2000" i="1">
                <a:ea typeface="新細明體" panose="02020500000000000000" pitchFamily="18" charset="-120"/>
              </a:rPr>
              <a:t>)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 = 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dept_name</a:t>
            </a:r>
            <a:endParaRPr lang="en-US" altLang="zh-TW" sz="2000">
              <a:solidFill>
                <a:srgbClr val="0070C0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=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building, budget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and </a:t>
            </a:r>
            <a:r>
              <a:rPr lang="en-US" altLang="zh-TW" sz="2000" i="1">
                <a:ea typeface="新細明體" panose="02020500000000000000" pitchFamily="18" charset="-120"/>
              </a:rPr>
              <a:t>inst_dept</a:t>
            </a:r>
            <a:r>
              <a:rPr lang="en-US" altLang="zh-TW" sz="2000">
                <a:ea typeface="新細明體" panose="02020500000000000000" pitchFamily="18" charset="-120"/>
              </a:rPr>
              <a:t> is replaced by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U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) = ( 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dept_name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building, budget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(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-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) = (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ID, name, salary, 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dept_name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Chapter 8:  Relational Database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277938"/>
            <a:ext cx="7848600" cy="45608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Features of Good Relational Design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Atomic Domains and First Normal Form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Functional Dependency Theory</a:t>
            </a:r>
          </a:p>
          <a:p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Decomposition Using Functional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Algorithms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Multivalued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Database-Design Process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pic>
        <p:nvPicPr>
          <p:cNvPr id="19459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960813"/>
            <a:ext cx="4094163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3" y="3563938"/>
            <a:ext cx="4383087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0"/>
            <a:ext cx="5788025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Testing for BCNF</a:t>
            </a:r>
            <a:endParaRPr lang="zh-TW" altLang="en-US">
              <a:ea typeface="新細明體" charset="-120"/>
            </a:endParaRP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>
          <a:xfrm>
            <a:off x="279400" y="1093788"/>
            <a:ext cx="8629650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</a:rPr>
              <a:t>Continue to check BCNF in a decomposition of R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Consider </a:t>
            </a:r>
            <a:r>
              <a:rPr lang="en-US" altLang="zh-TW" sz="2400" i="1">
                <a:ea typeface="新細明體" panose="02020500000000000000" pitchFamily="18" charset="-120"/>
              </a:rPr>
              <a:t>R =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  <a:r>
              <a:rPr lang="en-US" altLang="zh-TW" sz="2400" i="1">
                <a:ea typeface="新細明體" panose="02020500000000000000" pitchFamily="18" charset="-120"/>
              </a:rPr>
              <a:t>A, B, C, D, E</a:t>
            </a:r>
            <a:r>
              <a:rPr lang="en-US" altLang="zh-TW" sz="2400">
                <a:ea typeface="新細明體" panose="02020500000000000000" pitchFamily="18" charset="-120"/>
              </a:rPr>
              <a:t>), with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 = { </a:t>
            </a:r>
            <a:r>
              <a:rPr lang="en-US" altLang="zh-TW" sz="2400" i="1">
                <a:ea typeface="新細明體" panose="02020500000000000000" pitchFamily="18" charset="-120"/>
              </a:rPr>
              <a:t>A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z="2400" i="1">
                <a:ea typeface="新細明體" panose="02020500000000000000" pitchFamily="18" charset="-120"/>
              </a:rPr>
              <a:t>B, BC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 D</a:t>
            </a:r>
            <a:r>
              <a:rPr lang="en-US" altLang="zh-TW" sz="2400">
                <a:ea typeface="新細明體" panose="02020500000000000000" pitchFamily="18" charset="-120"/>
              </a:rPr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Decompose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>
                <a:ea typeface="新細明體" panose="02020500000000000000" pitchFamily="18" charset="-120"/>
              </a:rPr>
              <a:t> into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1 </a:t>
            </a:r>
            <a:r>
              <a:rPr lang="en-US" altLang="zh-TW" sz="2400">
                <a:ea typeface="新細明體" panose="02020500000000000000" pitchFamily="18" charset="-120"/>
              </a:rPr>
              <a:t>=</a:t>
            </a:r>
            <a:r>
              <a:rPr lang="en-US" altLang="zh-TW" sz="2400" baseline="-250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</a:rPr>
              <a:t>A,B</a:t>
            </a:r>
            <a:r>
              <a:rPr lang="en-US" altLang="zh-TW" sz="2400">
                <a:ea typeface="新細明體" panose="02020500000000000000" pitchFamily="18" charset="-120"/>
              </a:rPr>
              <a:t>) and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2 </a:t>
            </a:r>
            <a:r>
              <a:rPr lang="en-US" altLang="zh-TW" sz="2400">
                <a:ea typeface="新細明體" panose="02020500000000000000" pitchFamily="18" charset="-120"/>
              </a:rPr>
              <a:t>=</a:t>
            </a:r>
            <a:r>
              <a:rPr lang="en-US" altLang="zh-TW" sz="2400" baseline="-250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</a:rPr>
              <a:t>A,C,D,E</a:t>
            </a:r>
            <a:r>
              <a:rPr lang="en-US" altLang="zh-TW" sz="2400">
                <a:ea typeface="新細明體" panose="02020500000000000000" pitchFamily="18" charset="-120"/>
              </a:rPr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The dependencies in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1</a:t>
            </a:r>
            <a:r>
              <a:rPr lang="en-US" altLang="zh-TW" sz="2400">
                <a:ea typeface="新細明體" panose="02020500000000000000" pitchFamily="18" charset="-120"/>
              </a:rPr>
              <a:t> ?</a:t>
            </a:r>
          </a:p>
          <a:p>
            <a:pPr lvl="2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The dependencies in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2</a:t>
            </a:r>
            <a:r>
              <a:rPr lang="en-US" altLang="zh-TW" sz="2400">
                <a:ea typeface="新細明體" panose="02020500000000000000" pitchFamily="18" charset="-120"/>
              </a:rPr>
              <a:t> ?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  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endParaRPr lang="en-US" altLang="zh-TW" sz="20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Testing Decomposition for BCNF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1079500"/>
            <a:ext cx="8675687" cy="5116513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To check if a relation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i</a:t>
            </a:r>
            <a:r>
              <a:rPr lang="en-US" altLang="zh-TW" sz="2400">
                <a:ea typeface="新細明體" panose="02020500000000000000" pitchFamily="18" charset="-120"/>
              </a:rPr>
              <a:t> in a decomposition of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>
                <a:ea typeface="新細明體" panose="02020500000000000000" pitchFamily="18" charset="-120"/>
              </a:rPr>
              <a:t> is in BCNF,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test R</a:t>
            </a:r>
            <a:r>
              <a:rPr lang="en-US" altLang="zh-TW" sz="2400" baseline="-25000">
                <a:ea typeface="新細明體" panose="02020500000000000000" pitchFamily="18" charset="-120"/>
              </a:rPr>
              <a:t>i </a:t>
            </a:r>
            <a:r>
              <a:rPr lang="en-US" altLang="zh-TW" sz="2400">
                <a:ea typeface="新細明體" panose="02020500000000000000" pitchFamily="18" charset="-120"/>
              </a:rPr>
              <a:t>for BCNF with respect to the 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</a:rPr>
              <a:t>restriction</a:t>
            </a:r>
            <a:r>
              <a:rPr lang="en-US" altLang="zh-TW" sz="2400">
                <a:ea typeface="新細明體" panose="02020500000000000000" pitchFamily="18" charset="-120"/>
              </a:rPr>
              <a:t> of F to R</a:t>
            </a:r>
            <a:r>
              <a:rPr lang="en-US" altLang="zh-TW" sz="2400" baseline="-25000">
                <a:ea typeface="新細明體" panose="02020500000000000000" pitchFamily="18" charset="-120"/>
              </a:rPr>
              <a:t>i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for every set of attributes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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i</a:t>
            </a:r>
            <a:r>
              <a:rPr lang="en-US" altLang="zh-TW" sz="2400">
                <a:ea typeface="新細明體" panose="02020500000000000000" pitchFamily="18" charset="-120"/>
              </a:rPr>
              <a:t>, check that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baseline="30000">
                <a:ea typeface="新細明體" panose="02020500000000000000" pitchFamily="18" charset="-120"/>
              </a:rPr>
              <a:t>+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</a:p>
          <a:p>
            <a:pPr lvl="3"/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 (</a:t>
            </a:r>
            <a:r>
              <a:rPr lang="en-US" altLang="zh-TW" sz="2400" baseline="30000">
                <a:ea typeface="新細明體" panose="02020500000000000000" pitchFamily="18" charset="-120"/>
                <a:sym typeface="Symbol" panose="05050102010706020507" pitchFamily="18" charset="2"/>
              </a:rPr>
              <a:t>+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- ) 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i </a:t>
            </a:r>
            <a:r>
              <a:rPr lang="en-US" altLang="zh-TW" sz="2400">
                <a:ea typeface="新細明體" panose="02020500000000000000" pitchFamily="18" charset="-120"/>
              </a:rPr>
              <a:t> hold on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i</a:t>
            </a:r>
            <a:r>
              <a:rPr lang="en-US" altLang="zh-TW" sz="2400">
                <a:ea typeface="新細明體" panose="02020500000000000000" pitchFamily="18" charset="-120"/>
              </a:rPr>
              <a:t>,</a:t>
            </a:r>
          </a:p>
          <a:p>
            <a:pPr lvl="2"/>
            <a:endParaRPr lang="en-US" altLang="zh-TW" sz="2400">
              <a:ea typeface="新細明體" panose="02020500000000000000" pitchFamily="18" charset="-120"/>
            </a:endParaRP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If some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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>
                <a:ea typeface="新細明體" panose="02020500000000000000" pitchFamily="18" charset="-120"/>
              </a:rPr>
              <a:t>  in </a:t>
            </a:r>
            <a:r>
              <a:rPr lang="en-US" altLang="zh-TW" sz="2400" i="1">
                <a:ea typeface="新細明體" panose="02020500000000000000" pitchFamily="18" charset="-120"/>
              </a:rPr>
              <a:t>F, </a:t>
            </a:r>
            <a:r>
              <a:rPr lang="en-US" altLang="zh-TW" sz="2400">
                <a:ea typeface="新細明體" panose="02020500000000000000" pitchFamily="18" charset="-120"/>
              </a:rPr>
              <a:t>but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i </a:t>
            </a:r>
            <a:r>
              <a:rPr lang="en-US" altLang="zh-TW" sz="2400" i="1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is not a subset of 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baseline="30000">
                <a:ea typeface="新細明體" panose="02020500000000000000" pitchFamily="18" charset="-120"/>
                <a:sym typeface="Symbol" panose="05050102010706020507" pitchFamily="18" charset="2"/>
              </a:rPr>
              <a:t>+ 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      </a:t>
            </a:r>
            <a:br>
              <a:rPr lang="en-US" altLang="zh-TW" sz="2400" baseline="300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=&gt;</a:t>
            </a:r>
            <a:r>
              <a:rPr lang="en-US" altLang="zh-TW" sz="2400" baseline="300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i</a:t>
            </a:r>
            <a:r>
              <a:rPr lang="en-US" altLang="zh-TW" sz="2400">
                <a:ea typeface="新細明體" panose="02020500000000000000" pitchFamily="18" charset="-120"/>
              </a:rPr>
              <a:t> violates BCNF.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70C0"/>
                </a:solidFill>
                <a:ea typeface="新細明體" charset="-120"/>
              </a:rPr>
              <a:t>Practice Time</a:t>
            </a:r>
            <a:endParaRPr lang="zh-TW" altLang="en-US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Given a relation R(A, B, C, D, E, F, G) with functional dependencies </a:t>
            </a:r>
          </a:p>
          <a:p>
            <a:pPr>
              <a:buFont typeface="Monotype Sorts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 F= {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CF,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DEF,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AE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G,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E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FG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buFont typeface="Monotype Sorts" charset="2"/>
              <a:buNone/>
            </a:pPr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If a relation S(B, C, E, F) is decomposed from R.</a:t>
            </a:r>
          </a:p>
          <a:p>
            <a:pPr>
              <a:buFont typeface="Monotype Sorts" charset="2"/>
              <a:buNone/>
            </a:pP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What are the FDs that hold on S?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Example of BCNF Decomposition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27962" cy="425291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R =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A, B, C 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  <a:br>
              <a:rPr lang="en-US" altLang="zh-TW" sz="2000" i="1">
                <a:ea typeface="新細明體" panose="02020500000000000000" pitchFamily="18" charset="-120"/>
              </a:rPr>
            </a:br>
            <a:r>
              <a:rPr lang="en-US" altLang="zh-TW" sz="2000" i="1">
                <a:ea typeface="新細明體" panose="02020500000000000000" pitchFamily="18" charset="-120"/>
              </a:rPr>
              <a:t>F = </a:t>
            </a:r>
            <a:r>
              <a:rPr lang="en-US" altLang="zh-TW" sz="2000">
                <a:ea typeface="新細明體" panose="02020500000000000000" pitchFamily="18" charset="-120"/>
              </a:rPr>
              <a:t>{</a:t>
            </a:r>
            <a:r>
              <a:rPr lang="en-US" altLang="zh-TW" sz="2000" i="1">
                <a:ea typeface="新細明體" panose="02020500000000000000" pitchFamily="18" charset="-120"/>
              </a:rPr>
              <a:t>A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0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	 B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 C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}</a:t>
            </a:r>
            <a:br>
              <a:rPr lang="en-US" altLang="zh-TW" sz="200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Key = {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A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is not in BCNF (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B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 C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but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 B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is not  superkey)</a:t>
            </a:r>
          </a:p>
          <a:p>
            <a:pPr>
              <a:tabLst>
                <a:tab pos="744538" algn="l"/>
              </a:tabLst>
            </a:pP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= (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B, C)</a:t>
            </a:r>
            <a:endParaRPr lang="en-US" altLang="zh-TW" sz="2000">
              <a:ea typeface="新細明體" panose="02020500000000000000" pitchFamily="18" charset="-120"/>
              <a:sym typeface="Monotype Sorts" charset="2"/>
            </a:endParaRPr>
          </a:p>
          <a:p>
            <a:pPr lvl="1">
              <a:tabLst>
                <a:tab pos="744538" algn="l"/>
              </a:tabLst>
            </a:pP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=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(A,B)</a:t>
            </a:r>
          </a:p>
          <a:p>
            <a:pPr lvl="1">
              <a:buFont typeface="Monotype Sorts" charset="2"/>
              <a:buNone/>
              <a:tabLst>
                <a:tab pos="744538" algn="l"/>
              </a:tabLst>
            </a:pPr>
            <a:endParaRPr lang="en-US" altLang="zh-TW">
              <a:ea typeface="新細明體" panose="02020500000000000000" pitchFamily="18" charset="-120"/>
              <a:sym typeface="Monotype Sorts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>
            <a:spLocks noChangeArrowheads="1"/>
          </p:cNvSpPr>
          <p:nvPr/>
        </p:nvSpPr>
        <p:spPr bwMode="auto">
          <a:xfrm>
            <a:off x="1371600" y="2754313"/>
            <a:ext cx="6076950" cy="160655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BCNF Decomposition Algorithm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4" y="1149350"/>
            <a:ext cx="8569325" cy="4756775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	result </a:t>
            </a:r>
            <a:r>
              <a:rPr lang="en-US" altLang="zh-TW" sz="2000">
                <a:ea typeface="新細明體" panose="02020500000000000000" pitchFamily="18" charset="-120"/>
              </a:rPr>
              <a:t>:= {</a:t>
            </a:r>
            <a:r>
              <a:rPr lang="en-US" altLang="zh-TW" sz="2000" i="1">
                <a:ea typeface="新細明體" panose="02020500000000000000" pitchFamily="18" charset="-120"/>
              </a:rPr>
              <a:t>R </a:t>
            </a:r>
            <a:r>
              <a:rPr lang="en-US" altLang="zh-TW" sz="2000">
                <a:ea typeface="新細明體" panose="02020500000000000000" pitchFamily="18" charset="-120"/>
              </a:rPr>
              <a:t>};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 i="1">
                <a:ea typeface="新細明體" panose="02020500000000000000" pitchFamily="18" charset="-120"/>
              </a:rPr>
              <a:t>done </a:t>
            </a:r>
            <a:r>
              <a:rPr lang="en-US" altLang="zh-TW" sz="2000">
                <a:ea typeface="新細明體" panose="02020500000000000000" pitchFamily="18" charset="-120"/>
              </a:rPr>
              <a:t>:= false;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compute </a:t>
            </a:r>
            <a:r>
              <a:rPr lang="en-US" altLang="zh-TW" sz="2000" i="1">
                <a:ea typeface="新細明體" panose="02020500000000000000" pitchFamily="18" charset="-120"/>
              </a:rPr>
              <a:t>F </a:t>
            </a:r>
            <a:r>
              <a:rPr lang="en-US" altLang="zh-TW" sz="2000" baseline="30000">
                <a:ea typeface="新細明體" panose="02020500000000000000" pitchFamily="18" charset="-120"/>
              </a:rPr>
              <a:t>+</a:t>
            </a:r>
            <a:r>
              <a:rPr lang="en-US" altLang="zh-TW" sz="2000">
                <a:ea typeface="新細明體" panose="02020500000000000000" pitchFamily="18" charset="-120"/>
              </a:rPr>
              <a:t>;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 b="1">
                <a:ea typeface="新細明體" panose="02020500000000000000" pitchFamily="18" charset="-120"/>
              </a:rPr>
              <a:t>while (not </a:t>
            </a:r>
            <a:r>
              <a:rPr lang="en-US" altLang="zh-TW" sz="2000" i="1">
                <a:ea typeface="新細明體" panose="02020500000000000000" pitchFamily="18" charset="-120"/>
              </a:rPr>
              <a:t>done) </a:t>
            </a:r>
            <a:r>
              <a:rPr lang="en-US" altLang="zh-TW" sz="2000" b="1">
                <a:ea typeface="新細明體" panose="02020500000000000000" pitchFamily="18" charset="-120"/>
              </a:rPr>
              <a:t>do</a:t>
            </a:r>
            <a:br>
              <a:rPr lang="en-US" altLang="zh-TW" sz="2000" b="1">
                <a:ea typeface="新細明體" panose="02020500000000000000" pitchFamily="18" charset="-120"/>
              </a:rPr>
            </a:br>
            <a:r>
              <a:rPr lang="en-US" altLang="zh-TW" sz="2000" b="1">
                <a:ea typeface="新細明體" panose="02020500000000000000" pitchFamily="18" charset="-120"/>
              </a:rPr>
              <a:t>	if </a:t>
            </a:r>
            <a:r>
              <a:rPr lang="en-US" altLang="zh-TW" sz="2000">
                <a:ea typeface="新細明體" panose="02020500000000000000" pitchFamily="18" charset="-120"/>
              </a:rPr>
              <a:t>(there is a schema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 i="1" baseline="-25000">
                <a:ea typeface="新細明體" panose="02020500000000000000" pitchFamily="18" charset="-120"/>
              </a:rPr>
              <a:t>i</a:t>
            </a:r>
            <a:r>
              <a:rPr lang="en-US" altLang="zh-TW" sz="2000" i="1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in </a:t>
            </a:r>
            <a:r>
              <a:rPr lang="en-US" altLang="zh-TW" sz="2000" i="1">
                <a:ea typeface="新細明體" panose="02020500000000000000" pitchFamily="18" charset="-120"/>
              </a:rPr>
              <a:t>result </a:t>
            </a:r>
            <a:r>
              <a:rPr lang="en-US" altLang="zh-TW" sz="2000">
                <a:ea typeface="新細明體" panose="02020500000000000000" pitchFamily="18" charset="-120"/>
              </a:rPr>
              <a:t> that is not in BCNF)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		</a:t>
            </a:r>
            <a:r>
              <a:rPr lang="en-US" altLang="zh-TW" sz="2000" b="1">
                <a:ea typeface="新細明體" panose="02020500000000000000" pitchFamily="18" charset="-120"/>
              </a:rPr>
              <a:t>then begin</a:t>
            </a:r>
            <a:br>
              <a:rPr lang="en-US" altLang="zh-TW" sz="2000" b="1">
                <a:ea typeface="新細明體" panose="02020500000000000000" pitchFamily="18" charset="-120"/>
              </a:rPr>
            </a:br>
            <a:r>
              <a:rPr lang="en-US" altLang="zh-TW" sz="2000" b="1">
                <a:ea typeface="新細明體" panose="02020500000000000000" pitchFamily="18" charset="-120"/>
              </a:rPr>
              <a:t>			</a:t>
            </a:r>
            <a:r>
              <a:rPr lang="en-US" altLang="zh-TW" sz="2000">
                <a:ea typeface="新細明體" panose="02020500000000000000" pitchFamily="18" charset="-120"/>
              </a:rPr>
              <a:t>let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 that holds on </a:t>
            </a:r>
            <a: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  <a:t>R</a:t>
            </a:r>
            <a:r>
              <a:rPr lang="en-US" altLang="zh-TW" sz="2000" i="1" baseline="-25000">
                <a:ea typeface="新細明體" panose="02020500000000000000" pitchFamily="18" charset="-120"/>
                <a:sym typeface="Greek Symbols" pitchFamily="18" charset="2"/>
              </a:rPr>
              <a:t>i</a:t>
            </a:r>
            <a: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  <a:t>  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such that </a:t>
            </a:r>
          </a:p>
          <a:p>
            <a:pPr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		            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  <a:t>R</a:t>
            </a:r>
            <a:r>
              <a:rPr lang="en-US" altLang="zh-TW" sz="2000" i="1" baseline="-25000">
                <a:ea typeface="新細明體" panose="02020500000000000000" pitchFamily="18" charset="-120"/>
                <a:sym typeface="Greek Symbols" pitchFamily="18" charset="2"/>
              </a:rPr>
              <a:t>i</a:t>
            </a:r>
            <a: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is not in </a:t>
            </a:r>
            <a: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  <a:t>F </a:t>
            </a:r>
            <a:r>
              <a:rPr lang="en-US" altLang="zh-TW" sz="2000" baseline="30000">
                <a:ea typeface="新細明體" panose="02020500000000000000" pitchFamily="18" charset="-120"/>
                <a:sym typeface="Greek Symbols" pitchFamily="18" charset="2"/>
              </a:rPr>
              <a:t>+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  and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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  <a:t>  =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(</a:t>
            </a:r>
            <a:r>
              <a:rPr lang="zh-TW" altLang="en-US" sz="2000">
                <a:ea typeface="新細明體" panose="02020500000000000000" pitchFamily="18" charset="-120"/>
                <a:sym typeface="Symbol" panose="05050102010706020507" pitchFamily="18" charset="2"/>
              </a:rPr>
              <a:t>代表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zh-TW" altLang="en-US" sz="2000">
                <a:ea typeface="新細明體" panose="02020500000000000000" pitchFamily="18" charset="-120"/>
                <a:sym typeface="Symbol" panose="05050102010706020507" pitchFamily="18" charset="2"/>
              </a:rPr>
              <a:t>非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Ri</a:t>
            </a:r>
            <a:r>
              <a:rPr lang="zh-TW" altLang="en-US" sz="2000">
                <a:ea typeface="新細明體" panose="02020500000000000000" pitchFamily="18" charset="-120"/>
                <a:sym typeface="Symbol" panose="05050102010706020507" pitchFamily="18" charset="2"/>
              </a:rPr>
              <a:t>之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super key </a:t>
            </a:r>
            <a:r>
              <a:rPr lang="zh-TW" altLang="en-US" sz="2000">
                <a:ea typeface="新細明體" panose="02020500000000000000" pitchFamily="18" charset="-120"/>
                <a:sym typeface="Symbol" panose="05050102010706020507" pitchFamily="18" charset="2"/>
              </a:rPr>
              <a:t>且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zh-TW" altLang="en-US" sz="2000">
                <a:ea typeface="新細明體" panose="02020500000000000000" pitchFamily="18" charset="-120"/>
                <a:sym typeface="Symbol" panose="05050102010706020507" pitchFamily="18" charset="2"/>
              </a:rPr>
              <a:t>非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trivial</a:t>
            </a:r>
            <a:r>
              <a:rPr lang="zh-TW" altLang="en-US" sz="2000">
                <a:ea typeface="新細明體" panose="02020500000000000000" pitchFamily="18" charset="-120"/>
                <a:sym typeface="Symbol" panose="05050102010706020507" pitchFamily="18" charset="2"/>
              </a:rPr>
              <a:t>。代表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Ri</a:t>
            </a:r>
            <a:r>
              <a:rPr lang="zh-TW" altLang="en-US" sz="2000">
                <a:ea typeface="新細明體" panose="02020500000000000000" pitchFamily="18" charset="-120"/>
                <a:sym typeface="Symbol" panose="05050102010706020507" pitchFamily="18" charset="2"/>
              </a:rPr>
              <a:t>不滿足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BCNF);</a:t>
            </a:r>
            <a:b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			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result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:= (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result – R</a:t>
            </a:r>
            <a:r>
              <a:rPr lang="en-US" altLang="zh-TW" sz="20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 (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i="1" baseline="-25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– 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)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 (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  <a:t>);</a:t>
            </a:r>
            <a:b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  <a:t>	    	</a:t>
            </a:r>
            <a:r>
              <a:rPr lang="en-US" altLang="zh-TW" sz="2000" b="1">
                <a:ea typeface="新細明體" panose="02020500000000000000" pitchFamily="18" charset="-120"/>
                <a:sym typeface="Greek Symbols" pitchFamily="18" charset="2"/>
              </a:rPr>
              <a:t>end</a:t>
            </a:r>
            <a:br>
              <a:rPr lang="en-US" altLang="zh-TW" sz="2000" b="1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000" b="1">
                <a:ea typeface="新細明體" panose="02020500000000000000" pitchFamily="18" charset="-120"/>
                <a:sym typeface="Greek Symbols" pitchFamily="18" charset="2"/>
              </a:rPr>
              <a:t>		else</a:t>
            </a:r>
            <a: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  <a:t> done 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:= </a:t>
            </a:r>
            <a:r>
              <a:rPr lang="en-US" altLang="zh-TW" sz="2000" b="1">
                <a:ea typeface="新細明體" panose="02020500000000000000" pitchFamily="18" charset="-120"/>
                <a:sym typeface="Greek Symbols" pitchFamily="18" charset="2"/>
              </a:rPr>
              <a:t>true; </a:t>
            </a:r>
          </a:p>
          <a:p>
            <a:pPr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zh-TW" sz="2000" b="1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     Note:  each </a:t>
            </a:r>
            <a: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  <a:t>R</a:t>
            </a:r>
            <a:r>
              <a:rPr lang="en-US" altLang="zh-TW" sz="2000" i="1" baseline="-25000">
                <a:ea typeface="新細明體" panose="02020500000000000000" pitchFamily="18" charset="-120"/>
                <a:sym typeface="Greek Symbols" pitchFamily="18" charset="2"/>
              </a:rPr>
              <a:t>i</a:t>
            </a:r>
            <a: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is in BCNF, and decomposition is lossless-join.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882650"/>
            <a:ext cx="7869237" cy="52705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class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title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dept_name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credits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sec_id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semester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year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room_number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capacity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time_slot_id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ea typeface="新細明體" panose="02020500000000000000" pitchFamily="18" charset="-120"/>
              </a:rPr>
              <a:t>→ </a:t>
            </a:r>
            <a:r>
              <a:rPr lang="en-US" altLang="zh-TW" sz="2000" i="1">
                <a:ea typeface="新細明體" panose="02020500000000000000" pitchFamily="18" charset="-120"/>
              </a:rPr>
              <a:t>title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dept_name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room_number</a:t>
            </a:r>
            <a:r>
              <a:rPr lang="en-US" altLang="zh-TW" sz="2000">
                <a:ea typeface="新細明體" panose="02020500000000000000" pitchFamily="18" charset="-120"/>
              </a:rPr>
              <a:t>→</a:t>
            </a:r>
            <a:r>
              <a:rPr lang="en-US" altLang="zh-TW" sz="2000" i="1">
                <a:ea typeface="新細明體" panose="02020500000000000000" pitchFamily="18" charset="-120"/>
              </a:rPr>
              <a:t>capacity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sec_id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semester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year</a:t>
            </a:r>
            <a:r>
              <a:rPr lang="en-US" altLang="zh-TW" sz="2000">
                <a:ea typeface="新細明體" panose="02020500000000000000" pitchFamily="18" charset="-120"/>
              </a:rPr>
              <a:t>→</a:t>
            </a:r>
            <a:r>
              <a:rPr lang="en-US" altLang="zh-TW" sz="2000" i="1"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room_number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time_slot_id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A candidate key {</a:t>
            </a:r>
            <a:r>
              <a:rPr lang="en-US" altLang="zh-TW" sz="2000" i="1"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sec_id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semester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year</a:t>
            </a:r>
            <a:r>
              <a:rPr lang="en-US" altLang="zh-TW" sz="2000">
                <a:ea typeface="新細明體" panose="02020500000000000000" pitchFamily="18" charset="-120"/>
              </a:rPr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→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title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credits 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but </a:t>
            </a:r>
            <a:r>
              <a:rPr lang="en-US" altLang="zh-TW" sz="2000" i="1">
                <a:ea typeface="新細明體" panose="02020500000000000000" pitchFamily="18" charset="-120"/>
              </a:rPr>
              <a:t>course_id </a:t>
            </a:r>
            <a:r>
              <a:rPr lang="en-US" altLang="zh-TW" sz="2000">
                <a:ea typeface="新細明體" panose="02020500000000000000" pitchFamily="18" charset="-120"/>
              </a:rPr>
              <a:t>is not a superkey.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 We replace </a:t>
            </a:r>
            <a:r>
              <a:rPr lang="en-US" altLang="zh-TW" sz="2000" i="1">
                <a:ea typeface="新細明體" panose="02020500000000000000" pitchFamily="18" charset="-120"/>
              </a:rPr>
              <a:t>class </a:t>
            </a:r>
            <a:r>
              <a:rPr lang="en-US" altLang="zh-TW" sz="2000">
                <a:ea typeface="新細明體" panose="02020500000000000000" pitchFamily="18" charset="-120"/>
              </a:rPr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course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title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credits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class-1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sec_id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semester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year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ea typeface="新細明體" panose="02020500000000000000" pitchFamily="18" charset="-120"/>
              </a:rPr>
              <a:t>,           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       </a:t>
            </a:r>
            <a:r>
              <a:rPr lang="en-US" altLang="zh-TW" sz="2000" i="1">
                <a:ea typeface="新細明體" panose="02020500000000000000" pitchFamily="18" charset="-120"/>
              </a:rPr>
              <a:t>room_number, capacity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time_slot_id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21488" y="4799013"/>
            <a:ext cx="2043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course </a:t>
            </a:r>
            <a:r>
              <a:rPr kumimoji="0"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is in BCNF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BCNF Decomposition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893763"/>
            <a:ext cx="7661275" cy="5507037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zh-TW" sz="2000" i="1">
                <a:ea typeface="新細明體" panose="02020500000000000000" pitchFamily="18" charset="-120"/>
              </a:rPr>
              <a:t>class-1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sec_id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semester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year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ea typeface="新細明體" panose="02020500000000000000" pitchFamily="18" charset="-120"/>
              </a:rPr>
              <a:t>,           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       </a:t>
            </a:r>
            <a:r>
              <a:rPr lang="en-US" altLang="zh-TW" sz="2000" i="1">
                <a:ea typeface="新細明體" panose="02020500000000000000" pitchFamily="18" charset="-120"/>
              </a:rPr>
              <a:t>room_number, capacity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time_slot_id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solidFill>
                  <a:srgbClr val="0070C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room_number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→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capacity  </a:t>
            </a:r>
            <a:r>
              <a:rPr lang="en-US" altLang="zh-TW" sz="2000">
                <a:ea typeface="新細明體" panose="02020500000000000000" pitchFamily="18" charset="-120"/>
              </a:rPr>
              <a:t>holds on </a:t>
            </a:r>
            <a:r>
              <a:rPr lang="en-US" altLang="zh-TW" sz="2000" i="1">
                <a:ea typeface="新細明體" panose="02020500000000000000" pitchFamily="18" charset="-120"/>
              </a:rPr>
              <a:t>class-1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 but {</a:t>
            </a:r>
            <a:r>
              <a:rPr lang="en-US" altLang="zh-TW" sz="2000" i="1"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room_number</a:t>
            </a:r>
            <a:r>
              <a:rPr lang="en-US" altLang="zh-TW" sz="2000">
                <a:ea typeface="新細明體" panose="02020500000000000000" pitchFamily="18" charset="-120"/>
              </a:rPr>
              <a:t>} is not a superkey for </a:t>
            </a:r>
            <a:r>
              <a:rPr lang="en-US" altLang="zh-TW" sz="2000" i="1">
                <a:ea typeface="新細明體" panose="02020500000000000000" pitchFamily="18" charset="-120"/>
              </a:rPr>
              <a:t>class-1</a:t>
            </a:r>
            <a:r>
              <a:rPr lang="en-US" altLang="zh-TW" sz="200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We replace </a:t>
            </a:r>
            <a:r>
              <a:rPr lang="en-US" altLang="zh-TW" sz="2000" i="1">
                <a:ea typeface="新細明體" panose="02020500000000000000" pitchFamily="18" charset="-120"/>
              </a:rPr>
              <a:t>class-1 </a:t>
            </a:r>
            <a:r>
              <a:rPr lang="en-US" altLang="zh-TW" sz="2000">
                <a:ea typeface="新細明體" panose="02020500000000000000" pitchFamily="18" charset="-120"/>
              </a:rPr>
              <a:t>by:</a:t>
            </a:r>
          </a:p>
          <a:p>
            <a:pPr lvl="2"/>
            <a:r>
              <a:rPr lang="en-US" altLang="zh-TW" sz="2000" i="1">
                <a:ea typeface="新細明體" panose="02020500000000000000" pitchFamily="18" charset="-120"/>
              </a:rPr>
              <a:t>classroom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room_number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capacity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 lvl="2"/>
            <a:r>
              <a:rPr lang="en-US" altLang="zh-TW" sz="2000" i="1">
                <a:ea typeface="新細明體" panose="02020500000000000000" pitchFamily="18" charset="-120"/>
              </a:rPr>
              <a:t>section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sec_id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semester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year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room_number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time_slot_id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 lvl="2"/>
            <a:endParaRPr lang="en-US" altLang="zh-TW" sz="2000">
              <a:ea typeface="新細明體" panose="02020500000000000000" pitchFamily="18" charset="-120"/>
            </a:endParaRPr>
          </a:p>
          <a:p>
            <a:r>
              <a:rPr lang="en-US" altLang="zh-TW" sz="2000" i="1">
                <a:ea typeface="新細明體" panose="02020500000000000000" pitchFamily="18" charset="-120"/>
              </a:rPr>
              <a:t>classroom </a:t>
            </a:r>
            <a:r>
              <a:rPr lang="en-US" altLang="zh-TW" sz="2000">
                <a:ea typeface="新細明體" panose="02020500000000000000" pitchFamily="18" charset="-120"/>
              </a:rPr>
              <a:t>and </a:t>
            </a:r>
            <a:r>
              <a:rPr lang="en-US" altLang="zh-TW" sz="2000" i="1">
                <a:ea typeface="新細明體" panose="02020500000000000000" pitchFamily="18" charset="-120"/>
              </a:rPr>
              <a:t>section </a:t>
            </a:r>
            <a:r>
              <a:rPr lang="en-US" altLang="zh-TW" sz="2000">
                <a:ea typeface="新細明體" panose="02020500000000000000" pitchFamily="18" charset="-120"/>
              </a:rPr>
              <a:t>are in BCNF.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6675"/>
            <a:ext cx="7831138" cy="623888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BCNF and Dependency Preservation</a:t>
            </a:r>
          </a:p>
        </p:txBody>
      </p:sp>
      <p:sp>
        <p:nvSpPr>
          <p:cNvPr id="2765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42975" y="2208213"/>
            <a:ext cx="7777163" cy="3941762"/>
          </a:xfrm>
          <a:noFill/>
        </p:spPr>
        <p:txBody>
          <a:bodyPr/>
          <a:lstStyle/>
          <a:p>
            <a:pPr>
              <a:tabLst>
                <a:tab pos="744538" algn="l"/>
                <a:tab pos="2679700" algn="l"/>
              </a:tabLst>
            </a:pPr>
            <a:r>
              <a:rPr lang="en-US" altLang="zh-TW" sz="2400" i="1">
                <a:ea typeface="新細明體" panose="02020500000000000000" pitchFamily="18" charset="-120"/>
              </a:rPr>
              <a:t>R = </a:t>
            </a:r>
            <a:r>
              <a:rPr lang="en-US" altLang="zh-TW" sz="2400">
                <a:ea typeface="新細明體" panose="02020500000000000000" pitchFamily="18" charset="-120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</a:rPr>
              <a:t>J, K, L 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  <a:br>
              <a:rPr lang="en-US" altLang="zh-TW" sz="2400" i="1">
                <a:ea typeface="新細明體" panose="02020500000000000000" pitchFamily="18" charset="-120"/>
              </a:rPr>
            </a:br>
            <a:r>
              <a:rPr lang="en-US" altLang="zh-TW" sz="2400" i="1">
                <a:ea typeface="新細明體" panose="02020500000000000000" pitchFamily="18" charset="-120"/>
              </a:rPr>
              <a:t>F = </a:t>
            </a:r>
            <a:r>
              <a:rPr lang="en-US" altLang="zh-TW" sz="2400">
                <a:ea typeface="新細明體" panose="02020500000000000000" pitchFamily="18" charset="-120"/>
              </a:rPr>
              <a:t>{</a:t>
            </a:r>
            <a:r>
              <a:rPr lang="en-US" altLang="zh-TW" sz="2400" i="1">
                <a:ea typeface="新細明體" panose="02020500000000000000" pitchFamily="18" charset="-120"/>
              </a:rPr>
              <a:t>JK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L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 L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K 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}</a:t>
            </a:r>
            <a:br>
              <a:rPr lang="en-US" altLang="zh-TW" sz="240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Two candidate keys =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JK 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and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JL</a:t>
            </a:r>
          </a:p>
          <a:p>
            <a:pPr>
              <a:tabLst>
                <a:tab pos="744538" algn="l"/>
                <a:tab pos="2679700" algn="l"/>
              </a:tabLst>
            </a:pP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R 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is not in BCNF</a:t>
            </a:r>
          </a:p>
          <a:p>
            <a:pPr>
              <a:tabLst>
                <a:tab pos="744538" algn="l"/>
                <a:tab pos="2679700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Any decomposition of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will fail to preserve</a:t>
            </a:r>
          </a:p>
          <a:p>
            <a:pPr>
              <a:buFont typeface="Monotype Sorts" charset="2"/>
              <a:buNone/>
              <a:tabLst>
                <a:tab pos="744538" algn="l"/>
                <a:tab pos="2679700" algn="l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			</a:t>
            </a:r>
            <a:r>
              <a:rPr lang="en-US" altLang="zh-TW" sz="2400" i="1">
                <a:ea typeface="新細明體" panose="02020500000000000000" pitchFamily="18" charset="-120"/>
              </a:rPr>
              <a:t>JK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L</a:t>
            </a:r>
          </a:p>
          <a:p>
            <a:pPr>
              <a:buFont typeface="Monotype Sorts" charset="2"/>
              <a:buNone/>
              <a:tabLst>
                <a:tab pos="744538" algn="l"/>
                <a:tab pos="2679700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     This implies that testing for </a:t>
            </a:r>
            <a:r>
              <a:rPr lang="en-US" altLang="zh-TW" sz="2400" i="1">
                <a:ea typeface="新細明體" panose="02020500000000000000" pitchFamily="18" charset="-120"/>
              </a:rPr>
              <a:t>JK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L 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requires a join</a:t>
            </a:r>
            <a:endParaRPr lang="en-US" altLang="zh-TW" sz="2400">
              <a:ea typeface="新細明體" panose="02020500000000000000" pitchFamily="18" charset="-120"/>
            </a:endParaRPr>
          </a:p>
          <a:p>
            <a:pPr>
              <a:tabLst>
                <a:tab pos="744538" algn="l"/>
                <a:tab pos="2679700" algn="l"/>
              </a:tabLst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27100" y="1068388"/>
            <a:ext cx="77708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ea typeface="新細明體" panose="02020500000000000000" pitchFamily="18" charset="-120"/>
              </a:rPr>
              <a:t>It is not always possible to get </a:t>
            </a:r>
            <a:r>
              <a:rPr kumimoji="0"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a BCNF decomposition </a:t>
            </a:r>
            <a:r>
              <a:rPr kumimoji="0" lang="en-US" altLang="zh-TW" sz="2400">
                <a:ea typeface="新細明體" panose="02020500000000000000" pitchFamily="18" charset="-120"/>
              </a:rPr>
              <a:t>that is </a:t>
            </a:r>
            <a:r>
              <a:rPr kumimoji="0" lang="en-US" altLang="zh-TW" sz="2400">
                <a:solidFill>
                  <a:srgbClr val="0070C0"/>
                </a:solidFill>
                <a:ea typeface="新細明體" panose="02020500000000000000" pitchFamily="18" charset="-120"/>
              </a:rPr>
              <a:t>dependency preserving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70C0"/>
                </a:solidFill>
                <a:ea typeface="新細明體" charset="-120"/>
              </a:rPr>
              <a:t>Practice Time</a:t>
            </a:r>
            <a:endParaRPr lang="zh-TW" altLang="en-US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Given a relation R(A, B, C, D) with functional dependencies </a:t>
            </a:r>
          </a:p>
          <a:p>
            <a:pPr>
              <a:buFont typeface="Monotype Sorts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   F={ A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 B, B AD, AC  D}</a:t>
            </a:r>
          </a:p>
          <a:p>
            <a:pPr>
              <a:buFont typeface="Monotype Sorts" charset="2"/>
              <a:buNone/>
            </a:pPr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 typeface="Monotype Sorts" charset="2"/>
              <a:buAutoNum type="romanLcParenBoth"/>
            </a:pP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Find the candidate keys of R</a:t>
            </a:r>
          </a:p>
          <a:p>
            <a:pPr>
              <a:buFont typeface="Monotype Sorts" charset="2"/>
              <a:buAutoNum type="romanLcParenBoth"/>
            </a:pP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Indicate all the BCNF violations</a:t>
            </a:r>
          </a:p>
          <a:p>
            <a:pPr>
              <a:buFont typeface="Monotype Sorts" charset="2"/>
              <a:buAutoNum type="romanLcParenBoth"/>
            </a:pP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Decompose R into collections of relations that are in BCNF.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Boyce-</a:t>
            </a:r>
            <a:r>
              <a:rPr lang="en-US" altLang="zh-TW" dirty="0" err="1">
                <a:ea typeface="新細明體" charset="-120"/>
              </a:rPr>
              <a:t>Codd</a:t>
            </a:r>
            <a:r>
              <a:rPr lang="en-US" altLang="zh-TW" dirty="0">
                <a:ea typeface="新細明體" charset="-120"/>
              </a:rPr>
              <a:t> Normal Form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0" y="3770313"/>
            <a:ext cx="6562725" cy="836612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  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is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trivial 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(i.e.,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 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)</a:t>
            </a:r>
          </a:p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is a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superkey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for 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R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15963" y="1103313"/>
            <a:ext cx="84280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ea typeface="新細明體" panose="02020500000000000000" pitchFamily="18" charset="-120"/>
              </a:rPr>
              <a:t>A relation schema </a:t>
            </a:r>
            <a:r>
              <a:rPr kumimoji="0" lang="en-US" altLang="zh-TW" sz="2400" i="1">
                <a:ea typeface="新細明體" panose="02020500000000000000" pitchFamily="18" charset="-120"/>
              </a:rPr>
              <a:t>R</a:t>
            </a:r>
            <a:r>
              <a:rPr kumimoji="0" lang="en-US" altLang="zh-TW" sz="2400">
                <a:ea typeface="新細明體" panose="02020500000000000000" pitchFamily="18" charset="-120"/>
              </a:rPr>
              <a:t> is in </a:t>
            </a:r>
            <a:r>
              <a:rPr kumimoji="0"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BCNF</a:t>
            </a:r>
            <a:r>
              <a:rPr kumimoji="0" lang="en-US" altLang="zh-TW" sz="2400">
                <a:ea typeface="新細明體" panose="02020500000000000000" pitchFamily="18" charset="-120"/>
              </a:rPr>
              <a:t> if for all functional dependencies in </a:t>
            </a:r>
            <a:r>
              <a:rPr kumimoji="0" lang="en-US" altLang="zh-TW" sz="2400" i="1">
                <a:ea typeface="新細明體" panose="02020500000000000000" pitchFamily="18" charset="-120"/>
              </a:rPr>
              <a:t>F</a:t>
            </a:r>
            <a:r>
              <a:rPr kumimoji="0" lang="en-US" altLang="zh-TW" sz="2400" baseline="30000">
                <a:ea typeface="新細明體" panose="02020500000000000000" pitchFamily="18" charset="-120"/>
              </a:rPr>
              <a:t>+</a:t>
            </a:r>
            <a:r>
              <a:rPr kumimoji="0" lang="en-US" altLang="zh-TW" sz="2400">
                <a:ea typeface="新細明體" panose="02020500000000000000" pitchFamily="18" charset="-120"/>
              </a:rPr>
              <a:t> of the form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40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          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kumimoji="0"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endParaRPr kumimoji="0" lang="en-US" altLang="zh-TW" sz="2400" i="1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400" i="1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ea typeface="新細明體" panose="02020500000000000000" pitchFamily="18" charset="-120"/>
                <a:sym typeface="Greek Symbols" pitchFamily="18" charset="2"/>
              </a:rPr>
              <a:t>where </a:t>
            </a:r>
            <a:r>
              <a:rPr kumimoji="0"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kumimoji="0" lang="en-US" altLang="zh-TW" sz="24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kumimoji="0"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 </a:t>
            </a:r>
            <a:r>
              <a:rPr kumimoji="0"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kumimoji="0"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kumimoji="0"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kumimoji="0" lang="en-US" altLang="zh-TW" sz="24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kumimoji="0"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 </a:t>
            </a:r>
            <a:r>
              <a:rPr kumimoji="0"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kumimoji="0"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,</a:t>
            </a:r>
            <a:r>
              <a:rPr kumimoji="0"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0"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at least one of the following holds: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Third Normal Form: Motivation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093788"/>
            <a:ext cx="7985125" cy="5518150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There are some situations where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efficient checking for FD violation on updates is important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but BCNF is not dependency preserving</a:t>
            </a:r>
          </a:p>
          <a:p>
            <a:pPr lvl="1"/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Solution: define a weaker normal form, called Third                    Normal Form (3NF)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Allows some redundancy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There is always a lossless-join, dependency-preserving decomposition into 3NF.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Testing for 3NF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For each dependency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 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Use attribute closure to check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if  </a:t>
            </a:r>
            <a:r>
              <a:rPr lang="en-US" altLang="zh-TW" sz="2400">
                <a:ea typeface="新細明體" panose="02020500000000000000" pitchFamily="18" charset="-120"/>
              </a:rPr>
              <a:t>is a superkey.</a:t>
            </a: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If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</a:t>
            </a:r>
            <a:r>
              <a:rPr lang="en-US" altLang="zh-TW" sz="2400">
                <a:ea typeface="新細明體" panose="02020500000000000000" pitchFamily="18" charset="-120"/>
              </a:rPr>
              <a:t>is not a superkey, verify if each attribute in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 is contained in a candidate key </a:t>
            </a:r>
            <a:r>
              <a:rPr lang="en-US" altLang="zh-TW" sz="2400">
                <a:ea typeface="新細明體" panose="02020500000000000000" pitchFamily="18" charset="-120"/>
              </a:rPr>
              <a:t>of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</a:p>
          <a:p>
            <a:endParaRPr lang="en-US" altLang="zh-TW" sz="2400" i="1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If a functional dependency makes R violates 3NF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Perform the 3NF decomposition algorithm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3NF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564437" cy="4846637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Relation </a:t>
            </a:r>
            <a:r>
              <a:rPr lang="en-US" altLang="zh-TW" sz="2000" i="1">
                <a:ea typeface="新細明體" panose="02020500000000000000" pitchFamily="18" charset="-120"/>
              </a:rPr>
              <a:t>dept_advisor</a:t>
            </a:r>
            <a:r>
              <a:rPr lang="en-US" altLang="zh-TW" sz="2000">
                <a:ea typeface="新細明體" panose="02020500000000000000" pitchFamily="18" charset="-120"/>
              </a:rPr>
              <a:t>: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dept_advisor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s_ID, i_ID, dept_name)</a:t>
            </a:r>
            <a:br>
              <a:rPr lang="en-US" altLang="zh-TW" sz="2000" i="1">
                <a:ea typeface="新細明體" panose="02020500000000000000" pitchFamily="18" charset="-120"/>
              </a:rPr>
            </a:br>
            <a:r>
              <a:rPr lang="en-US" altLang="zh-TW" sz="2000" i="1">
                <a:ea typeface="新細明體" panose="02020500000000000000" pitchFamily="18" charset="-120"/>
              </a:rPr>
              <a:t>F = </a:t>
            </a:r>
            <a:r>
              <a:rPr lang="en-US" altLang="zh-TW" sz="2000">
                <a:ea typeface="新細明體" panose="02020500000000000000" pitchFamily="18" charset="-120"/>
              </a:rPr>
              <a:t>{</a:t>
            </a:r>
            <a:r>
              <a:rPr lang="en-US" altLang="zh-TW" sz="2000" i="1">
                <a:ea typeface="新細明體" panose="02020500000000000000" pitchFamily="18" charset="-120"/>
              </a:rPr>
              <a:t>s_ID, dept_name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</a:rPr>
              <a:t> i_ID,  </a:t>
            </a:r>
          </a:p>
          <a:p>
            <a:pPr lvl="1">
              <a:buFont typeface="Monotype Sorts" charset="2"/>
              <a:buNone/>
              <a:tabLst>
                <a:tab pos="1027113" algn="l"/>
                <a:tab pos="2455863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            i_ID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  <a:sym typeface="Wingdings" panose="05000000000000000000" pitchFamily="2" charset="2"/>
              </a:rPr>
              <a:t> dept_name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Two candidate keys: {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s_ID, dept_name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} and {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i_ID, s_ID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 lvl="1">
              <a:tabLst>
                <a:tab pos="1027113" algn="l"/>
                <a:tab pos="2455863" algn="l"/>
              </a:tabLst>
            </a:pPr>
            <a:endParaRPr lang="en-US" altLang="zh-TW" sz="2000">
              <a:ea typeface="新細明體" panose="02020500000000000000" pitchFamily="18" charset="-120"/>
              <a:sym typeface="Monotype Sorts" charset="2"/>
            </a:endParaRP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Whether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is in 3NF ?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s_ID, dept_name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</a:rPr>
              <a:t> i_ID</a:t>
            </a:r>
          </a:p>
          <a:p>
            <a:pPr lvl="3">
              <a:tabLst>
                <a:tab pos="1027113" algn="l"/>
                <a:tab pos="2455863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s_ID, dept_name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is a superkey</a:t>
            </a:r>
          </a:p>
          <a:p>
            <a:pPr lvl="3">
              <a:tabLst>
                <a:tab pos="1027113" algn="l"/>
                <a:tab pos="2455863" algn="l"/>
              </a:tabLst>
            </a:pPr>
            <a:endParaRPr lang="en-US" altLang="zh-TW" sz="2000">
              <a:ea typeface="新細明體" panose="02020500000000000000" pitchFamily="18" charset="-120"/>
              <a:sym typeface="Monotype Sorts" charset="2"/>
            </a:endParaRP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</a:rPr>
              <a:t>i_ID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  <a:sym typeface="Wingdings" panose="05000000000000000000" pitchFamily="2" charset="2"/>
              </a:rPr>
              <a:t> dept_name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 	</a:t>
            </a:r>
          </a:p>
          <a:p>
            <a:pPr lvl="3">
              <a:tabLst>
                <a:tab pos="1027113" algn="l"/>
                <a:tab pos="2455863" algn="l"/>
              </a:tabLst>
            </a:pP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dept_name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is contained in a candidate key</a:t>
            </a:r>
          </a:p>
          <a:p>
            <a:pPr>
              <a:buFont typeface="Monotype Sorts" charset="2"/>
              <a:buNone/>
              <a:tabLst>
                <a:tab pos="1027113" algn="l"/>
                <a:tab pos="2455863" algn="l"/>
              </a:tabLst>
            </a:pPr>
            <a:endParaRPr lang="en-US" altLang="zh-TW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 altLang="zh-TW">
              <a:ea typeface="新細明體" panose="02020500000000000000" pitchFamily="18" charset="-120"/>
              <a:sym typeface="Monotype Sor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Redundancy  in 3NF</a:t>
            </a:r>
          </a:p>
        </p:txBody>
      </p:sp>
      <p:grpSp>
        <p:nvGrpSpPr>
          <p:cNvPr id="32771" name="群組 10"/>
          <p:cNvGrpSpPr>
            <a:grpSpLocks/>
          </p:cNvGrpSpPr>
          <p:nvPr/>
        </p:nvGrpSpPr>
        <p:grpSpPr bwMode="auto">
          <a:xfrm>
            <a:off x="6043613" y="2087563"/>
            <a:ext cx="1524000" cy="1952625"/>
            <a:chOff x="4760913" y="1987550"/>
            <a:chExt cx="1524000" cy="1952625"/>
          </a:xfrm>
        </p:grpSpPr>
        <p:sp>
          <p:nvSpPr>
            <p:cNvPr id="32774" name="Rectangle 3"/>
            <p:cNvSpPr>
              <a:spLocks noChangeArrowheads="1"/>
            </p:cNvSpPr>
            <p:nvPr/>
          </p:nvSpPr>
          <p:spPr bwMode="auto">
            <a:xfrm>
              <a:off x="4760913" y="198755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J</a:t>
              </a:r>
            </a:p>
          </p:txBody>
        </p:sp>
        <p:sp>
          <p:nvSpPr>
            <p:cNvPr id="32775" name="Rectangle 4"/>
            <p:cNvSpPr>
              <a:spLocks noChangeArrowheads="1"/>
            </p:cNvSpPr>
            <p:nvPr/>
          </p:nvSpPr>
          <p:spPr bwMode="auto">
            <a:xfrm>
              <a:off x="4760913" y="2416175"/>
              <a:ext cx="609600" cy="1524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j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j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2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 baseline="-25000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j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3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 i="1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null</a:t>
              </a:r>
              <a:endParaRPr kumimoji="0" lang="en-US" altLang="zh-TW" i="1">
                <a:ea typeface="新細明體" panose="02020500000000000000" pitchFamily="18" charset="-120"/>
              </a:endParaRPr>
            </a:p>
          </p:txBody>
        </p:sp>
        <p:sp>
          <p:nvSpPr>
            <p:cNvPr id="32776" name="Rectangle 5"/>
            <p:cNvSpPr>
              <a:spLocks noChangeArrowheads="1"/>
            </p:cNvSpPr>
            <p:nvPr/>
          </p:nvSpPr>
          <p:spPr bwMode="auto">
            <a:xfrm>
              <a:off x="5370513" y="198755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L</a:t>
              </a:r>
            </a:p>
          </p:txBody>
        </p:sp>
        <p:sp>
          <p:nvSpPr>
            <p:cNvPr id="32777" name="Rectangle 6"/>
            <p:cNvSpPr>
              <a:spLocks noChangeArrowheads="1"/>
            </p:cNvSpPr>
            <p:nvPr/>
          </p:nvSpPr>
          <p:spPr bwMode="auto">
            <a:xfrm>
              <a:off x="5370513" y="2416175"/>
              <a:ext cx="457200" cy="1524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l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 baseline="-25000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l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 baseline="-25000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l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 i="1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l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2778" name="Rectangle 7"/>
            <p:cNvSpPr>
              <a:spLocks noChangeArrowheads="1"/>
            </p:cNvSpPr>
            <p:nvPr/>
          </p:nvSpPr>
          <p:spPr bwMode="auto">
            <a:xfrm>
              <a:off x="5827713" y="198755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K</a:t>
              </a:r>
            </a:p>
          </p:txBody>
        </p:sp>
        <p:sp>
          <p:nvSpPr>
            <p:cNvPr id="32779" name="Rectangle 8"/>
            <p:cNvSpPr>
              <a:spLocks noChangeArrowheads="1"/>
            </p:cNvSpPr>
            <p:nvPr/>
          </p:nvSpPr>
          <p:spPr bwMode="auto">
            <a:xfrm>
              <a:off x="5822950" y="2416175"/>
              <a:ext cx="457200" cy="1524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k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 baseline="-25000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k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 baseline="-25000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k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 i="1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k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2</a:t>
              </a:r>
            </a:p>
          </p:txBody>
        </p:sp>
      </p:grpSp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782638" y="4262438"/>
            <a:ext cx="819467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repetition of information (e.g., the relationship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l</a:t>
            </a:r>
            <a:r>
              <a:rPr lang="en-US" altLang="zh-TW" sz="24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k</a:t>
            </a:r>
            <a:r>
              <a:rPr lang="en-US" altLang="zh-TW" sz="24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) </a:t>
            </a:r>
          </a:p>
          <a:p>
            <a:pPr>
              <a:buSzTx/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need to use null values</a:t>
            </a:r>
          </a:p>
        </p:txBody>
      </p:sp>
      <p:sp>
        <p:nvSpPr>
          <p:cNvPr id="3277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58763" y="1025525"/>
            <a:ext cx="7848600" cy="1884363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There is some redundancy in this schema</a:t>
            </a:r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Example of problems due to redundancy in 3NF</a:t>
            </a:r>
          </a:p>
          <a:p>
            <a:pPr lvl="1"/>
            <a:r>
              <a:rPr lang="en-US" altLang="zh-TW" sz="2200" i="1">
                <a:ea typeface="新細明體" panose="02020500000000000000" pitchFamily="18" charset="-120"/>
              </a:rPr>
              <a:t>R = </a:t>
            </a:r>
            <a:r>
              <a:rPr lang="en-US" altLang="zh-TW" sz="2200">
                <a:ea typeface="新細明體" panose="02020500000000000000" pitchFamily="18" charset="-120"/>
              </a:rPr>
              <a:t>(</a:t>
            </a:r>
            <a:r>
              <a:rPr lang="en-US" altLang="zh-TW" sz="2200" i="1">
                <a:ea typeface="新細明體" panose="02020500000000000000" pitchFamily="18" charset="-120"/>
              </a:rPr>
              <a:t>J(</a:t>
            </a:r>
            <a:r>
              <a:rPr lang="en-US" altLang="zh-TW" sz="2200" i="1">
                <a:solidFill>
                  <a:srgbClr val="0070C0"/>
                </a:solidFill>
                <a:ea typeface="新細明體" panose="02020500000000000000" pitchFamily="18" charset="-120"/>
              </a:rPr>
              <a:t>s_id</a:t>
            </a:r>
            <a:r>
              <a:rPr lang="en-US" altLang="zh-TW" sz="2200" i="1">
                <a:ea typeface="新細明體" panose="02020500000000000000" pitchFamily="18" charset="-120"/>
              </a:rPr>
              <a:t>), K(</a:t>
            </a:r>
            <a:r>
              <a:rPr lang="en-US" altLang="zh-TW" sz="2200" i="1">
                <a:solidFill>
                  <a:srgbClr val="0070C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z="2200" i="1">
                <a:ea typeface="新細明體" panose="02020500000000000000" pitchFamily="18" charset="-120"/>
              </a:rPr>
              <a:t>), L(</a:t>
            </a:r>
            <a:r>
              <a:rPr lang="en-US" altLang="zh-TW" sz="2200" i="1">
                <a:solidFill>
                  <a:srgbClr val="0070C0"/>
                </a:solidFill>
                <a:ea typeface="新細明體" panose="02020500000000000000" pitchFamily="18" charset="-120"/>
              </a:rPr>
              <a:t>i_ID</a:t>
            </a:r>
            <a:r>
              <a:rPr lang="en-US" altLang="zh-TW" sz="2200" i="1">
                <a:ea typeface="新細明體" panose="02020500000000000000" pitchFamily="18" charset="-120"/>
              </a:rPr>
              <a:t>))</a:t>
            </a:r>
            <a:br>
              <a:rPr lang="en-US" altLang="zh-TW" sz="2200" i="1">
                <a:ea typeface="新細明體" panose="02020500000000000000" pitchFamily="18" charset="-120"/>
              </a:rPr>
            </a:br>
            <a:r>
              <a:rPr lang="en-US" altLang="zh-TW" sz="2200" i="1">
                <a:ea typeface="新細明體" panose="02020500000000000000" pitchFamily="18" charset="-120"/>
              </a:rPr>
              <a:t>F = </a:t>
            </a:r>
            <a:r>
              <a:rPr lang="en-US" altLang="zh-TW" sz="2200">
                <a:ea typeface="新細明體" panose="02020500000000000000" pitchFamily="18" charset="-120"/>
              </a:rPr>
              <a:t>{</a:t>
            </a:r>
            <a:r>
              <a:rPr lang="en-US" altLang="zh-TW" sz="2200" i="1">
                <a:ea typeface="新細明體" panose="02020500000000000000" pitchFamily="18" charset="-120"/>
              </a:rPr>
              <a:t>JK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 i="1">
                <a:ea typeface="新細明體" panose="02020500000000000000" pitchFamily="18" charset="-120"/>
                <a:sym typeface="Monotype Sorts" charset="2"/>
              </a:rPr>
              <a:t>L, L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 i="1">
                <a:ea typeface="新細明體" panose="02020500000000000000" pitchFamily="18" charset="-120"/>
                <a:sym typeface="Monotype Sorts" charset="2"/>
              </a:rPr>
              <a:t>K </a:t>
            </a:r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}</a:t>
            </a:r>
            <a:endParaRPr lang="en-US" altLang="zh-TW" sz="22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70C0"/>
                </a:solidFill>
                <a:ea typeface="新細明體" charset="-120"/>
              </a:rPr>
              <a:t>Practice Time</a:t>
            </a:r>
            <a:endParaRPr lang="zh-TW" altLang="en-US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>
          <a:xfrm>
            <a:off x="814388" y="1093788"/>
            <a:ext cx="8024812" cy="49037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Given a relation R(A, B, C, D) with functional dependencies </a:t>
            </a:r>
          </a:p>
          <a:p>
            <a:pPr>
              <a:buFont typeface="Monotype Sorts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   F={ AB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 D, D B, D  C}</a:t>
            </a:r>
          </a:p>
          <a:p>
            <a:pPr>
              <a:buFont typeface="Monotype Sorts" charset="2"/>
              <a:buNone/>
            </a:pPr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Which FD is BCNF violation but not 3NF violation? </a:t>
            </a:r>
            <a:endParaRPr lang="en-US" altLang="zh-TW" sz="2400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3NF Decomposition Algorithm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956550" cy="5259387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Let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sz="2000" i="1" baseline="-25000">
                <a:solidFill>
                  <a:srgbClr val="FF0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be a canonical cover</a:t>
            </a:r>
            <a:r>
              <a:rPr lang="en-US" altLang="zh-TW">
                <a:ea typeface="新細明體" panose="02020500000000000000" pitchFamily="18" charset="-120"/>
              </a:rPr>
              <a:t> for </a:t>
            </a:r>
            <a:r>
              <a:rPr lang="en-US" altLang="zh-TW" i="1">
                <a:ea typeface="新細明體" panose="02020500000000000000" pitchFamily="18" charset="-120"/>
              </a:rPr>
              <a:t>F;</a:t>
            </a:r>
            <a:br>
              <a:rPr lang="en-US" altLang="zh-TW" i="1">
                <a:ea typeface="新細明體" panose="02020500000000000000" pitchFamily="18" charset="-120"/>
              </a:rPr>
            </a:br>
            <a:r>
              <a:rPr lang="en-US" altLang="zh-TW" i="1">
                <a:ea typeface="新細明體" panose="02020500000000000000" pitchFamily="18" charset="-120"/>
              </a:rPr>
              <a:t>i </a:t>
            </a:r>
            <a:r>
              <a:rPr lang="en-US" altLang="zh-TW">
                <a:ea typeface="新細明體" panose="02020500000000000000" pitchFamily="18" charset="-120"/>
              </a:rPr>
              <a:t>:= 0;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 b="1">
                <a:solidFill>
                  <a:srgbClr val="FF0000"/>
                </a:solidFill>
                <a:ea typeface="新細明體" panose="02020500000000000000" pitchFamily="18" charset="-120"/>
              </a:rPr>
              <a:t>for each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 functional dependency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in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000" i="1" baseline="-250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c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  <a:t>do</a:t>
            </a:r>
            <a:b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  <a:t>	if </a:t>
            </a: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none of the schemas </a:t>
            </a:r>
            <a:r>
              <a:rPr lang="en-US" altLang="zh-TW" i="1">
                <a:ea typeface="新細明體" panose="02020500000000000000" pitchFamily="18" charset="-120"/>
                <a:sym typeface="Greek Symbols" pitchFamily="18" charset="2"/>
              </a:rPr>
              <a:t>R</a:t>
            </a:r>
            <a:r>
              <a:rPr lang="en-US" altLang="zh-TW" i="1" baseline="-25000">
                <a:ea typeface="新細明體" panose="02020500000000000000" pitchFamily="18" charset="-120"/>
                <a:sym typeface="Greek Symbols" pitchFamily="18" charset="2"/>
              </a:rPr>
              <a:t>j</a:t>
            </a:r>
            <a:r>
              <a:rPr lang="en-US" altLang="zh-TW" i="1">
                <a:ea typeface="新細明體" panose="02020500000000000000" pitchFamily="18" charset="-120"/>
                <a:sym typeface="Greek Symbols" pitchFamily="18" charset="2"/>
              </a:rPr>
              <a:t>, </a:t>
            </a: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1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j </a:t>
            </a: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 i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contains  </a:t>
            </a: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i="1">
                <a:ea typeface="新細明體" panose="02020500000000000000" pitchFamily="18" charset="-120"/>
                <a:sym typeface="Greek Symbols" pitchFamily="18" charset="2"/>
              </a:rPr>
              <a:t> </a:t>
            </a:r>
            <a:br>
              <a:rPr lang="en-US" altLang="zh-TW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		</a:t>
            </a:r>
            <a: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  <a:t>then begin</a:t>
            </a:r>
            <a:b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  <a:t>				</a:t>
            </a:r>
            <a:r>
              <a:rPr lang="en-US" altLang="zh-TW" i="1">
                <a:ea typeface="新細明體" panose="02020500000000000000" pitchFamily="18" charset="-120"/>
                <a:sym typeface="Greek Symbols" pitchFamily="18" charset="2"/>
              </a:rPr>
              <a:t>i </a:t>
            </a: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:= </a:t>
            </a:r>
            <a:r>
              <a:rPr lang="en-US" altLang="zh-TW" i="1">
                <a:ea typeface="新細明體" panose="02020500000000000000" pitchFamily="18" charset="-120"/>
                <a:sym typeface="Greek Symbols" pitchFamily="18" charset="2"/>
              </a:rPr>
              <a:t>i  + </a:t>
            </a: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1;</a:t>
            </a:r>
            <a:br>
              <a:rPr lang="en-US" altLang="zh-TW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				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R</a:t>
            </a:r>
            <a:r>
              <a:rPr lang="en-US" altLang="zh-TW" i="1" baseline="-250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i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:=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br>
              <a:rPr lang="en-US" altLang="zh-TW" i="1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i="1">
                <a:ea typeface="新細明體" panose="02020500000000000000" pitchFamily="18" charset="-120"/>
                <a:sym typeface="Greek Symbols" pitchFamily="18" charset="2"/>
              </a:rPr>
              <a:t>			</a:t>
            </a:r>
            <a: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  <a:t>end</a:t>
            </a:r>
            <a:b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b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if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none of the schemas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R</a:t>
            </a:r>
            <a:r>
              <a:rPr lang="en-US" altLang="zh-TW" sz="2400" i="1" baseline="-250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j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,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1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j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i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contains a candidate key for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b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	</a:t>
            </a: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then begin</a:t>
            </a:r>
            <a:b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			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i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:=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 i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+ 1;</a:t>
            </a:r>
            <a:b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			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:= any candidate key for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;</a:t>
            </a:r>
            <a:b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		</a:t>
            </a: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end </a:t>
            </a:r>
            <a:b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      repeat</a:t>
            </a:r>
            <a:b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if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any schema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j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is contained in another schema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b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      </a:t>
            </a:r>
            <a: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  <a:t>then /* </a:t>
            </a: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delete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j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  <a:t>*/</a:t>
            </a:r>
            <a:b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  <a:t>          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j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= R;;</a:t>
            </a:r>
            <a:b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           i=i-1;</a:t>
            </a:r>
            <a:br>
              <a:rPr lang="en-US" altLang="zh-TW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return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(R</a:t>
            </a:r>
            <a:r>
              <a:rPr lang="en-US" altLang="zh-TW" sz="2000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baseline="-2500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, ...,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i="1">
                <a:ea typeface="新細明體" panose="02020500000000000000" pitchFamily="18" charset="-120"/>
                <a:sym typeface="Greek Symbols" pitchFamily="18" charset="2"/>
              </a:rPr>
              <a:t>	</a:t>
            </a:r>
            <a:r>
              <a:rPr lang="en-US" altLang="zh-TW" sz="1600" i="1">
                <a:ea typeface="新細明體" panose="02020500000000000000" pitchFamily="18" charset="-120"/>
                <a:sym typeface="Greek Symbols" pitchFamily="18" charset="2"/>
              </a:rPr>
              <a:t>	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3NF Decomposition: An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988300" cy="4876800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Relation schema:</a:t>
            </a:r>
          </a:p>
          <a:p>
            <a:pPr marL="800100" lvl="1" indent="-342900"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cust_banker_branch =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 u="sng">
                <a:ea typeface="新細明體" panose="02020500000000000000" pitchFamily="18" charset="-120"/>
              </a:rPr>
              <a:t>customer_id, employee_id</a:t>
            </a:r>
            <a:r>
              <a:rPr lang="en-US" altLang="zh-TW" sz="2000" i="1">
                <a:ea typeface="新細明體" panose="02020500000000000000" pitchFamily="18" charset="-120"/>
              </a:rPr>
              <a:t>, branch_name, type 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  <a:endParaRPr lang="en-US" altLang="zh-TW" sz="2000" i="1">
              <a:ea typeface="新細明體" panose="02020500000000000000" pitchFamily="18" charset="-120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The functional dependencies for this relation schema are:</a:t>
            </a:r>
          </a:p>
          <a:p>
            <a:pPr marL="800100" lvl="1" indent="-342900"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customer_id, employee_id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branch_name, type</a:t>
            </a:r>
          </a:p>
          <a:p>
            <a:pPr marL="800100" lvl="1" indent="-342900"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employee_id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 branch_name</a:t>
            </a:r>
          </a:p>
          <a:p>
            <a:pPr marL="800100" lvl="1" indent="-342900"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customer_id, branch_name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Wingdings" panose="05000000000000000000" pitchFamily="2" charset="2"/>
              </a:rPr>
              <a:t>employee_id</a:t>
            </a: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 i="1">
                <a:ea typeface="新細明體" panose="02020500000000000000" pitchFamily="18" charset="-120"/>
                <a:sym typeface="Wingdings" panose="05000000000000000000" pitchFamily="2" charset="2"/>
              </a:rPr>
              <a:t>branch_name 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is extraneous in the r.h.s. of the 1</a:t>
            </a:r>
            <a:r>
              <a:rPr lang="en-US" altLang="zh-TW" sz="2000" baseline="30000">
                <a:ea typeface="新細明體" panose="02020500000000000000" pitchFamily="18" charset="-120"/>
                <a:sym typeface="Wingdings" panose="05000000000000000000" pitchFamily="2" charset="2"/>
              </a:rPr>
              <a:t>st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C 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=</a:t>
            </a:r>
          </a:p>
          <a:p>
            <a:pPr marL="800100" lvl="1" indent="-342900"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             customer_id, employee_id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 type</a:t>
            </a:r>
            <a:br>
              <a:rPr lang="en-US" altLang="zh-TW" sz="20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	    employee_id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 branch_name</a:t>
            </a:r>
            <a:br>
              <a:rPr lang="en-US" altLang="zh-TW" sz="20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        customer_id, branch_name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Wingdings" panose="05000000000000000000" pitchFamily="2" charset="2"/>
              </a:rPr>
              <a:t>employee_id</a:t>
            </a:r>
          </a:p>
          <a:p>
            <a:pPr marL="800100" lvl="1" indent="-342900"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2638" y="796925"/>
            <a:ext cx="7861300" cy="5562600"/>
          </a:xfrm>
        </p:spPr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The </a:t>
            </a:r>
            <a:r>
              <a:rPr lang="en-US" altLang="zh-TW" sz="2000" b="1">
                <a:ea typeface="新細明體" panose="02020500000000000000" pitchFamily="18" charset="-120"/>
                <a:sym typeface="Monotype Sorts" charset="2"/>
              </a:rPr>
              <a:t>for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loop generates following 3NF schema: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	            (</a:t>
            </a:r>
            <a:r>
              <a:rPr lang="en-US" altLang="zh-TW" sz="2000" i="1">
                <a:ea typeface="新細明體" panose="02020500000000000000" pitchFamily="18" charset="-120"/>
              </a:rPr>
              <a:t>customer_id, employee_id, type 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                 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(</a:t>
            </a:r>
            <a:r>
              <a:rPr lang="en-US" altLang="zh-TW" sz="2000" i="1" u="sng">
                <a:ea typeface="新細明體" panose="02020500000000000000" pitchFamily="18" charset="-120"/>
              </a:rPr>
              <a:t>employee_id</a:t>
            </a:r>
            <a:r>
              <a:rPr lang="en-US" altLang="zh-TW" sz="2000" i="1">
                <a:ea typeface="新細明體" panose="02020500000000000000" pitchFamily="18" charset="-120"/>
              </a:rPr>
              <a:t>, branch_name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                  (</a:t>
            </a:r>
            <a:r>
              <a:rPr lang="en-US" altLang="zh-TW" sz="2000" i="1">
                <a:ea typeface="新細明體" panose="02020500000000000000" pitchFamily="18" charset="-120"/>
              </a:rPr>
              <a:t>customer_id, branch_name, employee_id)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customer_id, employee_id, type </a:t>
            </a:r>
            <a:r>
              <a:rPr lang="en-US" altLang="zh-TW" sz="2000">
                <a:ea typeface="新細明體" panose="02020500000000000000" pitchFamily="18" charset="-120"/>
              </a:rPr>
              <a:t>) contains a candidate key of the original schema</a:t>
            </a:r>
          </a:p>
          <a:p>
            <a:pPr lvl="2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no further relation schema needs be added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At end of for loop, detect and delete schemas, such as 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(</a:t>
            </a:r>
            <a:r>
              <a:rPr lang="en-US" altLang="zh-TW" sz="2000" i="1" u="sng">
                <a:ea typeface="新細明體" panose="02020500000000000000" pitchFamily="18" charset="-120"/>
              </a:rPr>
              <a:t>employee_id</a:t>
            </a:r>
            <a:r>
              <a:rPr lang="en-US" altLang="zh-TW" sz="2000" i="1">
                <a:ea typeface="新細明體" panose="02020500000000000000" pitchFamily="18" charset="-120"/>
              </a:rPr>
              <a:t>, branch_name</a:t>
            </a:r>
            <a:r>
              <a:rPr lang="en-US" altLang="zh-TW" sz="2000">
                <a:ea typeface="新細明體" panose="02020500000000000000" pitchFamily="18" charset="-120"/>
              </a:rPr>
              <a:t>), which are subsets of other schemas</a:t>
            </a: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  <a:p>
            <a:r>
              <a:rPr lang="en-US" altLang="zh-TW" sz="2000">
                <a:ea typeface="新細明體" panose="02020500000000000000" pitchFamily="18" charset="-120"/>
              </a:rPr>
              <a:t>The resultant simplified 3NF schema is: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		   (</a:t>
            </a:r>
            <a:r>
              <a:rPr lang="en-US" altLang="zh-TW" sz="2000" i="1">
                <a:ea typeface="新細明體" panose="02020500000000000000" pitchFamily="18" charset="-120"/>
              </a:rPr>
              <a:t>customer_id, employee_id, type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                (</a:t>
            </a:r>
            <a:r>
              <a:rPr lang="en-US" altLang="zh-TW" sz="2000" i="1">
                <a:ea typeface="新細明體" panose="02020500000000000000" pitchFamily="18" charset="-120"/>
              </a:rPr>
              <a:t>customer_id, branch_name, employee_id)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Consider the following the functional dependencies over a relation R(A, B, C, D, E, F, G)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F= {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CF,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DEF,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AE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G,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E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FG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endParaRPr lang="en-US" altLang="zh-TW" sz="2400" dirty="0">
              <a:ea typeface="新細明體" panose="02020500000000000000" pitchFamily="18" charset="-120"/>
              <a:sym typeface="Monotype Sorts" charset="2"/>
            </a:endParaRPr>
          </a:p>
          <a:p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Find a canonical cover of F</a:t>
            </a:r>
          </a:p>
          <a:p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Given a 3NF, lossless, and dependency preserving decomposition of R.</a:t>
            </a:r>
          </a:p>
          <a:p>
            <a:endParaRPr lang="en-US" altLang="zh-TW" i="1" dirty="0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i="1" dirty="0">
              <a:ea typeface="新細明體" panose="02020500000000000000" pitchFamily="18" charset="-120"/>
              <a:sym typeface="Monotype Sorts" charset="2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Consider the following the functional dependencies over a relation R(A, B, C, D, E)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F= {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A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BC,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C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B,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AB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C,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BD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A}</a:t>
            </a:r>
          </a:p>
          <a:p>
            <a:endParaRPr lang="en-US" altLang="zh-TW" sz="2400" dirty="0">
              <a:ea typeface="新細明體" panose="02020500000000000000" pitchFamily="18" charset="-120"/>
              <a:sym typeface="Monotype Sorts" charset="2"/>
            </a:endParaRPr>
          </a:p>
          <a:p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Find a canonical cover of F</a:t>
            </a:r>
          </a:p>
          <a:p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Given a 3NF, lossless, and dependency preserving decomposition of R.</a:t>
            </a:r>
          </a:p>
          <a:p>
            <a:endParaRPr lang="en-US" altLang="zh-TW" i="1" dirty="0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i="1" dirty="0">
              <a:ea typeface="新細明體" panose="02020500000000000000" pitchFamily="18" charset="-120"/>
              <a:sym typeface="Monotype Sorts" charset="2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305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Boyce-Codd Normal Form</a:t>
            </a:r>
            <a:endParaRPr lang="zh-TW" altLang="en-US">
              <a:ea typeface="新細明體" charset="-12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90563" y="946150"/>
            <a:ext cx="812958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dirty="0">
                <a:ea typeface="新細明體" panose="02020500000000000000" pitchFamily="18" charset="-120"/>
              </a:rPr>
              <a:t>Example schema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not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 in BCNF: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2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dirty="0">
                <a:ea typeface="新細明體" panose="02020500000000000000" pitchFamily="18" charset="-120"/>
              </a:rPr>
              <a:t>    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instr_dept</a:t>
            </a:r>
            <a:r>
              <a:rPr lang="en-US" altLang="zh-TW" sz="2200" i="1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</a:rPr>
              <a:t>(</a:t>
            </a:r>
            <a:r>
              <a:rPr lang="en-US" altLang="zh-TW" sz="2200" i="1" u="sng" dirty="0">
                <a:ea typeface="新細明體" panose="02020500000000000000" pitchFamily="18" charset="-120"/>
              </a:rPr>
              <a:t>ID, </a:t>
            </a:r>
            <a:r>
              <a:rPr lang="en-US" altLang="zh-TW" sz="2200" i="1" dirty="0">
                <a:ea typeface="新細明體" panose="02020500000000000000" pitchFamily="18" charset="-120"/>
              </a:rPr>
              <a:t>name, salary,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dept_name</a:t>
            </a:r>
            <a:r>
              <a:rPr lang="en-US" altLang="zh-TW" sz="2200" i="1" dirty="0">
                <a:ea typeface="新細明體" panose="02020500000000000000" pitchFamily="18" charset="-120"/>
              </a:rPr>
              <a:t>, building, budget </a:t>
            </a:r>
            <a:r>
              <a:rPr lang="en-US" altLang="zh-TW" sz="2200" dirty="0">
                <a:ea typeface="新細明體" panose="02020500000000000000" pitchFamily="18" charset="-120"/>
              </a:rPr>
              <a:t>)</a:t>
            </a:r>
            <a:endParaRPr lang="en-US" altLang="zh-TW" sz="2200" i="1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2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building, budget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dirty="0">
                <a:ea typeface="新細明體" panose="02020500000000000000" pitchFamily="18" charset="-120"/>
                <a:sym typeface="Monotype Sorts" charset="2"/>
              </a:rPr>
              <a:t>holds on </a:t>
            </a:r>
            <a:r>
              <a:rPr lang="en-US" altLang="zh-TW" sz="2200" i="1" dirty="0" err="1">
                <a:ea typeface="新細明體" panose="02020500000000000000" pitchFamily="18" charset="-120"/>
                <a:sym typeface="Monotype Sorts" charset="2"/>
              </a:rPr>
              <a:t>instr_dept</a:t>
            </a:r>
            <a:r>
              <a:rPr lang="en-US" altLang="zh-TW" sz="2200" i="1" dirty="0">
                <a:ea typeface="新細明體" panose="02020500000000000000" pitchFamily="18" charset="-120"/>
                <a:sym typeface="Monotype Sorts" charset="2"/>
              </a:rPr>
              <a:t>,  </a:t>
            </a:r>
            <a:r>
              <a:rPr lang="en-US" altLang="zh-TW" sz="2200" dirty="0">
                <a:ea typeface="新細明體" panose="02020500000000000000" pitchFamily="18" charset="-120"/>
                <a:sym typeface="Monotype Sorts" charset="2"/>
              </a:rPr>
              <a:t>but </a:t>
            </a:r>
            <a:r>
              <a:rPr lang="en-US" altLang="zh-TW" sz="2200" i="1" dirty="0" err="1">
                <a:ea typeface="新細明體" panose="02020500000000000000" pitchFamily="18" charset="-120"/>
                <a:sym typeface="Monotype Sorts" charset="2"/>
              </a:rPr>
              <a:t>dept_name</a:t>
            </a:r>
            <a:r>
              <a:rPr lang="en-US" altLang="zh-TW" sz="2200" dirty="0">
                <a:ea typeface="新細明體" panose="02020500000000000000" pitchFamily="18" charset="-120"/>
                <a:sym typeface="Monotype Sorts" charset="2"/>
              </a:rPr>
              <a:t> is not a </a:t>
            </a:r>
            <a:r>
              <a:rPr lang="en-US" altLang="zh-TW" sz="2200" dirty="0" err="1">
                <a:ea typeface="新細明體" panose="02020500000000000000" pitchFamily="18" charset="-120"/>
                <a:sym typeface="Monotype Sorts" charset="2"/>
              </a:rPr>
              <a:t>superkey</a:t>
            </a:r>
            <a:endParaRPr lang="en-US" altLang="zh-TW" sz="2200" dirty="0">
              <a:ea typeface="新細明體" panose="02020500000000000000" pitchFamily="18" charset="-120"/>
              <a:sym typeface="Monotype Sorts" charset="2"/>
            </a:endParaRPr>
          </a:p>
        </p:txBody>
      </p:sp>
      <p:grpSp>
        <p:nvGrpSpPr>
          <p:cNvPr id="6148" name="群組 4"/>
          <p:cNvGrpSpPr>
            <a:grpSpLocks/>
          </p:cNvGrpSpPr>
          <p:nvPr/>
        </p:nvGrpSpPr>
        <p:grpSpPr bwMode="auto">
          <a:xfrm>
            <a:off x="1563688" y="3213100"/>
            <a:ext cx="6142037" cy="3357563"/>
            <a:chOff x="1879600" y="2930525"/>
            <a:chExt cx="5789613" cy="3471863"/>
          </a:xfrm>
        </p:grpSpPr>
        <p:pic>
          <p:nvPicPr>
            <p:cNvPr id="6149" name="Picture 5" descr="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2930525"/>
              <a:ext cx="5788025" cy="347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0" name="矩形 4"/>
            <p:cNvSpPr>
              <a:spLocks noChangeArrowheads="1"/>
            </p:cNvSpPr>
            <p:nvPr/>
          </p:nvSpPr>
          <p:spPr bwMode="auto">
            <a:xfrm>
              <a:off x="4548188" y="4108450"/>
              <a:ext cx="3111500" cy="22542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1" name="矩形 5"/>
            <p:cNvSpPr>
              <a:spLocks noChangeArrowheads="1"/>
            </p:cNvSpPr>
            <p:nvPr/>
          </p:nvSpPr>
          <p:spPr bwMode="auto">
            <a:xfrm>
              <a:off x="4557713" y="4854575"/>
              <a:ext cx="3111500" cy="22542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2" name="矩形 6"/>
            <p:cNvSpPr>
              <a:spLocks noChangeArrowheads="1"/>
            </p:cNvSpPr>
            <p:nvPr/>
          </p:nvSpPr>
          <p:spPr bwMode="auto">
            <a:xfrm>
              <a:off x="4546600" y="5365750"/>
              <a:ext cx="3111500" cy="22542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3" name="矩形 7"/>
            <p:cNvSpPr>
              <a:spLocks noChangeArrowheads="1"/>
            </p:cNvSpPr>
            <p:nvPr/>
          </p:nvSpPr>
          <p:spPr bwMode="auto">
            <a:xfrm>
              <a:off x="4545013" y="3641725"/>
              <a:ext cx="3109912" cy="225425"/>
            </a:xfrm>
            <a:prstGeom prst="rect">
              <a:avLst/>
            </a:prstGeom>
            <a:solidFill>
              <a:srgbClr val="00B0F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4" name="矩形 8"/>
            <p:cNvSpPr>
              <a:spLocks noChangeArrowheads="1"/>
            </p:cNvSpPr>
            <p:nvPr/>
          </p:nvSpPr>
          <p:spPr bwMode="auto">
            <a:xfrm>
              <a:off x="4554538" y="6110288"/>
              <a:ext cx="3111500" cy="225425"/>
            </a:xfrm>
            <a:prstGeom prst="rect">
              <a:avLst/>
            </a:prstGeom>
            <a:solidFill>
              <a:srgbClr val="00B0F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5" name="矩形 9"/>
            <p:cNvSpPr>
              <a:spLocks noChangeArrowheads="1"/>
            </p:cNvSpPr>
            <p:nvPr/>
          </p:nvSpPr>
          <p:spPr bwMode="auto">
            <a:xfrm>
              <a:off x="4518025" y="3378200"/>
              <a:ext cx="3111500" cy="225425"/>
            </a:xfrm>
            <a:prstGeom prst="rect">
              <a:avLst/>
            </a:prstGeom>
            <a:solidFill>
              <a:srgbClr val="FFFF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6" name="矩形 10"/>
            <p:cNvSpPr>
              <a:spLocks noChangeArrowheads="1"/>
            </p:cNvSpPr>
            <p:nvPr/>
          </p:nvSpPr>
          <p:spPr bwMode="auto">
            <a:xfrm>
              <a:off x="4529138" y="5846763"/>
              <a:ext cx="3109912" cy="225425"/>
            </a:xfrm>
            <a:prstGeom prst="rect">
              <a:avLst/>
            </a:prstGeom>
            <a:solidFill>
              <a:srgbClr val="FFFF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7" name="矩形 11"/>
            <p:cNvSpPr>
              <a:spLocks noChangeArrowheads="1"/>
            </p:cNvSpPr>
            <p:nvPr/>
          </p:nvSpPr>
          <p:spPr bwMode="auto">
            <a:xfrm>
              <a:off x="4552950" y="3887788"/>
              <a:ext cx="3109913" cy="225425"/>
            </a:xfrm>
            <a:prstGeom prst="rect">
              <a:avLst/>
            </a:prstGeom>
            <a:solidFill>
              <a:srgbClr val="7030A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8" name="矩形 12"/>
            <p:cNvSpPr>
              <a:spLocks noChangeArrowheads="1"/>
            </p:cNvSpPr>
            <p:nvPr/>
          </p:nvSpPr>
          <p:spPr bwMode="auto">
            <a:xfrm>
              <a:off x="4549775" y="5108575"/>
              <a:ext cx="3111500" cy="225425"/>
            </a:xfrm>
            <a:prstGeom prst="rect">
              <a:avLst/>
            </a:prstGeom>
            <a:solidFill>
              <a:srgbClr val="7030A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Comparison of BCNF and 3NF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It is always possible to decompose a relation into a set of  relations that are in 3NF such that: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the decomposition is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lossless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the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dependencies are preserved</a:t>
            </a:r>
          </a:p>
          <a:p>
            <a:pPr lvl="1"/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It is always possible to decompose a relation into a set of relations that are in BCNF such that: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the decomposition is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lossless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it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may not be possible to preserve dependencies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</a:p>
          <a:p>
            <a:pPr lvl="1"/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zh-TW" sz="1800" i="1">
              <a:ea typeface="新細明體" panose="02020500000000000000" pitchFamily="18" charset="-120"/>
              <a:sym typeface="Monotype Sor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Design Goals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39100" cy="49037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Goal for a relational database design is: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BCNF.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Lossless join.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Dependency preservation.</a:t>
            </a:r>
          </a:p>
          <a:p>
            <a:pPr lvl="1"/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If we cannot achieve this, we accept one of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Lack of dependency preservation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Redundancy due to use of 3NF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	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Chapter 8:  Relational Database Design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277938"/>
            <a:ext cx="7848600" cy="45608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Features of Good Relational Design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Atomic Domains and First Normal Form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Functional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Functional Dependency Theory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Algorithms</a:t>
            </a:r>
          </a:p>
          <a:p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Decomposition Using Multivalued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Database-Design Process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Multivalued Dependencies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892175"/>
            <a:ext cx="7661275" cy="5519738"/>
          </a:xfrm>
        </p:spPr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</a:rPr>
              <a:t>Suppose we record names of children, and phone numbers for instructors:</a:t>
            </a:r>
          </a:p>
          <a:p>
            <a:pPr lvl="1"/>
            <a:r>
              <a:rPr lang="en-US" altLang="zh-TW" sz="2000" i="1">
                <a:ea typeface="新細明體" panose="02020500000000000000" pitchFamily="18" charset="-120"/>
              </a:rPr>
              <a:t>inst_child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child_name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2000" i="1">
                <a:ea typeface="新細明體" panose="02020500000000000000" pitchFamily="18" charset="-120"/>
              </a:rPr>
              <a:t>inst_phone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phone_number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If we were to combine these schemas to get</a:t>
            </a:r>
          </a:p>
          <a:p>
            <a:pPr lvl="1"/>
            <a:r>
              <a:rPr lang="en-US" altLang="zh-TW" sz="2000" i="1">
                <a:ea typeface="新細明體" panose="02020500000000000000" pitchFamily="18" charset="-120"/>
              </a:rPr>
              <a:t>inst_info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child_name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phone_number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Example data:</a:t>
            </a:r>
            <a:br>
              <a:rPr lang="en-US" altLang="zh-TW" sz="2000">
                <a:ea typeface="新細明體" panose="02020500000000000000" pitchFamily="18" charset="-120"/>
              </a:rPr>
            </a:br>
            <a:endParaRPr lang="en-US" altLang="zh-TW" sz="2000">
              <a:ea typeface="新細明體" panose="02020500000000000000" pitchFamily="18" charset="-120"/>
            </a:endParaRP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  <a:p>
            <a:endParaRPr lang="en-US" altLang="zh-TW" sz="2000">
              <a:ea typeface="新細明體" panose="02020500000000000000" pitchFamily="18" charset="-120"/>
            </a:endParaRPr>
          </a:p>
          <a:p>
            <a:r>
              <a:rPr lang="en-US" altLang="zh-TW" sz="2000">
                <a:ea typeface="新細明體" panose="02020500000000000000" pitchFamily="18" charset="-120"/>
              </a:rPr>
              <a:t>This relation is in BCNF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Why?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74875" y="3649663"/>
          <a:ext cx="4883150" cy="1851040"/>
        </p:xfrm>
        <a:graphic>
          <a:graphicData uri="http://schemas.openxmlformats.org/drawingml/2006/table">
            <a:tbl>
              <a:tblPr/>
              <a:tblGrid>
                <a:gridCol w="11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ID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child_name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phone_number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99999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David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512-555-1234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99999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David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512-555-4321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99999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William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512-555-1234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99999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William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512-555-4321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Multivalued Dependencies (MVDs)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044575"/>
            <a:ext cx="7605712" cy="4533900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Let </a:t>
            </a:r>
            <a:r>
              <a:rPr lang="en-US" altLang="zh-TW" sz="2400" i="1" dirty="0">
                <a:ea typeface="新細明體" panose="02020500000000000000" pitchFamily="18" charset="-120"/>
              </a:rPr>
              <a:t>R</a:t>
            </a:r>
            <a:r>
              <a:rPr lang="en-US" altLang="zh-TW" sz="2400" dirty="0">
                <a:ea typeface="新細明體" panose="02020500000000000000" pitchFamily="18" charset="-120"/>
              </a:rPr>
              <a:t> be a relation schema and let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  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and 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 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R.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 The </a:t>
            </a:r>
            <a:r>
              <a:rPr lang="en-US" altLang="zh-TW" sz="2400" b="1" dirty="0">
                <a:solidFill>
                  <a:srgbClr val="0000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multivalued dependency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  <a:tabLst>
                <a:tab pos="1890713" algn="l"/>
                <a:tab pos="2798763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			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endParaRPr lang="en-US" altLang="zh-TW" sz="2400" i="1" dirty="0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890713" algn="l"/>
                <a:tab pos="2798763" algn="l"/>
              </a:tabLst>
            </a:pPr>
            <a:r>
              <a:rPr lang="en-US" altLang="zh-TW" sz="2400" i="1" dirty="0">
                <a:ea typeface="新細明體" panose="02020500000000000000" pitchFamily="18" charset="-120"/>
                <a:sym typeface="Greek Symbols" pitchFamily="18" charset="2"/>
              </a:rPr>
              <a:t>	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holds on </a:t>
            </a:r>
            <a:r>
              <a:rPr lang="en-US" altLang="zh-TW" sz="2400" i="1" dirty="0">
                <a:ea typeface="新細明體" panose="02020500000000000000" pitchFamily="18" charset="-120"/>
                <a:sym typeface="Greek Symbols" pitchFamily="18" charset="2"/>
              </a:rPr>
              <a:t>R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b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</a:br>
            <a:endParaRPr lang="en-US" altLang="zh-TW" sz="2400" dirty="0">
              <a:ea typeface="新細明體" panose="02020500000000000000" pitchFamily="18" charset="-120"/>
              <a:sym typeface="Greek Symbols" pitchFamily="18" charset="2"/>
            </a:endParaRP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7272338" y="6637338"/>
            <a:ext cx="317500" cy="4762"/>
            <a:chOff x="2640" y="1301"/>
            <a:chExt cx="200" cy="3"/>
          </a:xfrm>
        </p:grpSpPr>
        <p:sp>
          <p:nvSpPr>
            <p:cNvPr id="43014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015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pic>
        <p:nvPicPr>
          <p:cNvPr id="43013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067050"/>
            <a:ext cx="6719888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Let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be a relation schema with a set of attributes that are partitioned into 3 nonempty subsets.</a:t>
            </a: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			</a:t>
            </a:r>
            <a:r>
              <a:rPr lang="en-US" altLang="zh-TW" sz="2000" i="1">
                <a:ea typeface="新細明體" panose="02020500000000000000" pitchFamily="18" charset="-120"/>
              </a:rPr>
              <a:t>Y, Z, W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We say that </a:t>
            </a:r>
            <a:r>
              <a:rPr lang="en-US" altLang="zh-TW" sz="2000" i="1">
                <a:ea typeface="新細明體" panose="02020500000000000000" pitchFamily="18" charset="-120"/>
              </a:rPr>
              <a:t>Y 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Z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Y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b="1">
                <a:solidFill>
                  <a:srgbClr val="000099"/>
                </a:solidFill>
                <a:ea typeface="新細明體" panose="02020500000000000000" pitchFamily="18" charset="-120"/>
                <a:sym typeface="Monotype Sorts" charset="2"/>
              </a:rPr>
              <a:t>multidetermines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Z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)</a:t>
            </a:r>
            <a:br>
              <a:rPr lang="en-US" altLang="zh-TW" sz="20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if and only if for all possible relations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r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R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)</a:t>
            </a:r>
            <a:endParaRPr lang="en-US" altLang="zh-TW" sz="2000" i="1">
              <a:ea typeface="新細明體" panose="02020500000000000000" pitchFamily="18" charset="-120"/>
              <a:sym typeface="Monotype Sorts" charset="2"/>
            </a:endParaRP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		&lt;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y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z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w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&gt;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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and &lt;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y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z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w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&gt;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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endParaRPr lang="en-US" altLang="zh-TW" sz="20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	then</a:t>
            </a: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		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&lt;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y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z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w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&gt;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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and &lt;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y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z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w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&gt;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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endParaRPr lang="en-US" altLang="zh-TW" sz="2000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Note that since the behavior of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W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are identical it follows that </a:t>
            </a: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	Y 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Z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if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Y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W </a:t>
            </a:r>
            <a:endParaRPr lang="en-US" altLang="zh-TW" sz="20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endParaRPr lang="en-US" altLang="zh-TW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Example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927100"/>
            <a:ext cx="7958137" cy="4776788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In our example:</a:t>
            </a:r>
          </a:p>
          <a:p>
            <a:pPr>
              <a:buFont typeface="Monotype Sorts" charset="2"/>
              <a:buNone/>
              <a:tabLst>
                <a:tab pos="2463800" algn="l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		</a:t>
            </a:r>
            <a:r>
              <a:rPr lang="en-US" altLang="zh-TW" sz="2400" i="1">
                <a:ea typeface="新細明體" panose="02020500000000000000" pitchFamily="18" charset="-120"/>
              </a:rPr>
              <a:t>ID </a:t>
            </a:r>
            <a:r>
              <a:rPr lang="en-US" altLang="zh-TW" sz="2400" b="1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child_name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	</a:t>
            </a:r>
            <a:br>
              <a:rPr lang="en-US" altLang="zh-TW" sz="240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	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ID </a:t>
            </a:r>
            <a:r>
              <a:rPr lang="en-US" altLang="zh-TW" sz="2400" b="1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 phone_number</a:t>
            </a:r>
          </a:p>
          <a:p>
            <a:pPr>
              <a:tabLst>
                <a:tab pos="2463800" algn="l"/>
              </a:tabLst>
            </a:pPr>
            <a:endParaRPr lang="en-US" altLang="zh-TW" sz="240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2463800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These two sets are in some sense independent of each other.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41563" y="3724275"/>
          <a:ext cx="4884737" cy="1846263"/>
        </p:xfrm>
        <a:graphic>
          <a:graphicData uri="http://schemas.openxmlformats.org/drawingml/2006/table">
            <a:tbl>
              <a:tblPr/>
              <a:tblGrid>
                <a:gridCol w="116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ID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child_name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phone_number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99999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David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512-555-1234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99999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David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512-555-4321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99999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William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512-555-1234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99999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William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512-555-4321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</a:t>
            </a:r>
            <a:r>
              <a:rPr lang="en-US" altLang="zh-TW" dirty="0">
                <a:sym typeface="Symbol" panose="05050102010706020507" pitchFamily="18" charset="2"/>
              </a:rPr>
              <a:t>multivalued dependency in the following table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1026" name="Picture 2" descr="https://gateoverflow.in/?qa=blob&amp;qa_blobid=92029635702280594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/>
          <a:stretch/>
        </p:blipFill>
        <p:spPr bwMode="auto">
          <a:xfrm>
            <a:off x="1536968" y="1616581"/>
            <a:ext cx="3920249" cy="343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520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Theory of MVDs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1093788"/>
            <a:ext cx="7807325" cy="5180012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From the definition of multivalued dependency, we can derive the following rule: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If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 </a:t>
            </a:r>
            <a:r>
              <a:rPr lang="en-US" altLang="zh-TW" sz="2400">
                <a:ea typeface="新細明體" panose="02020500000000000000" pitchFamily="18" charset="-120"/>
              </a:rPr>
              <a:t>, then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</a:t>
            </a:r>
            <a:r>
              <a:rPr lang="en-US" altLang="zh-TW" sz="2400" b="1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</a:t>
            </a:r>
            <a:endParaRPr lang="en-US" altLang="zh-TW" sz="2400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The 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</a:rPr>
              <a:t>closure</a:t>
            </a:r>
            <a:r>
              <a:rPr lang="en-US" altLang="zh-TW" sz="2400">
                <a:ea typeface="新細明體" panose="02020500000000000000" pitchFamily="18" charset="-120"/>
              </a:rPr>
              <a:t> D</a:t>
            </a:r>
            <a:r>
              <a:rPr lang="en-US" altLang="zh-TW" sz="2400" baseline="30000">
                <a:ea typeface="新細明體" panose="02020500000000000000" pitchFamily="18" charset="-120"/>
              </a:rPr>
              <a:t>+</a:t>
            </a:r>
            <a:r>
              <a:rPr lang="en-US" altLang="zh-TW" sz="2400">
                <a:ea typeface="新細明體" panose="02020500000000000000" pitchFamily="18" charset="-120"/>
              </a:rPr>
              <a:t> of </a:t>
            </a:r>
            <a:r>
              <a:rPr lang="en-US" altLang="zh-TW" sz="2400" i="1">
                <a:ea typeface="新細明體" panose="02020500000000000000" pitchFamily="18" charset="-120"/>
              </a:rPr>
              <a:t>D</a:t>
            </a:r>
            <a:r>
              <a:rPr lang="en-US" altLang="zh-TW" sz="2400">
                <a:ea typeface="新細明體" panose="02020500000000000000" pitchFamily="18" charset="-120"/>
              </a:rPr>
              <a:t> is the set of all functional and multivalued dependencies logically implied by </a:t>
            </a:r>
            <a:r>
              <a:rPr lang="en-US" altLang="zh-TW" sz="2400" i="1">
                <a:ea typeface="新細明體" panose="02020500000000000000" pitchFamily="18" charset="-120"/>
              </a:rPr>
              <a:t>D</a:t>
            </a:r>
            <a:r>
              <a:rPr lang="en-US" altLang="zh-TW" sz="2400">
                <a:ea typeface="新細明體" panose="02020500000000000000" pitchFamily="18" charset="-120"/>
              </a:rPr>
              <a:t>. 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7137400" y="6584950"/>
            <a:ext cx="366713" cy="0"/>
            <a:chOff x="2605" y="829"/>
            <a:chExt cx="231" cy="0"/>
          </a:xfrm>
        </p:grpSpPr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Fourth Normal Form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A relation schema </a:t>
            </a:r>
            <a:r>
              <a:rPr lang="en-US" altLang="zh-TW" sz="2400" i="1" dirty="0">
                <a:ea typeface="新細明體" panose="02020500000000000000" pitchFamily="18" charset="-120"/>
              </a:rPr>
              <a:t>R</a:t>
            </a:r>
            <a:r>
              <a:rPr lang="en-US" altLang="zh-TW" sz="2400" dirty="0">
                <a:ea typeface="新細明體" panose="02020500000000000000" pitchFamily="18" charset="-120"/>
              </a:rPr>
              <a:t> is in </a:t>
            </a:r>
            <a:r>
              <a:rPr lang="en-US" altLang="zh-TW" sz="2400" b="1" dirty="0">
                <a:solidFill>
                  <a:srgbClr val="000099"/>
                </a:solidFill>
                <a:ea typeface="新細明體" panose="02020500000000000000" pitchFamily="18" charset="-120"/>
              </a:rPr>
              <a:t>4NF</a:t>
            </a:r>
            <a:r>
              <a:rPr lang="en-US" altLang="zh-TW" sz="2400" dirty="0">
                <a:ea typeface="新細明體" panose="02020500000000000000" pitchFamily="18" charset="-120"/>
              </a:rPr>
              <a:t> with respect to a set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 of functional and multivalued dependencies 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if for all multivalued dependencies in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+</a:t>
            </a:r>
            <a:r>
              <a:rPr lang="en-US" altLang="zh-TW" sz="2400" dirty="0">
                <a:ea typeface="新細明體" panose="02020500000000000000" pitchFamily="18" charset="-120"/>
              </a:rPr>
              <a:t> of the form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,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at least one of the following hold:</a:t>
            </a:r>
          </a:p>
          <a:p>
            <a:pPr lvl="2"/>
            <a:r>
              <a:rPr lang="en-US" altLang="zh-TW" sz="2400" dirty="0">
                <a:highlight>
                  <a:srgbClr val="FFFF00"/>
                </a:highlight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b="1" dirty="0">
                <a:highlight>
                  <a:srgbClr val="FFFF00"/>
                </a:highlight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400" i="1" dirty="0">
                <a:highlight>
                  <a:srgbClr val="FFFF00"/>
                </a:highlight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highlight>
                  <a:srgbClr val="FFFF00"/>
                </a:highlight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dirty="0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 is </a:t>
            </a:r>
            <a:r>
              <a:rPr lang="en-US" altLang="zh-TW" sz="2400" dirty="0">
                <a:solidFill>
                  <a:srgbClr val="FF0000"/>
                </a:solidFill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trivial</a:t>
            </a:r>
            <a:r>
              <a:rPr lang="en-US" altLang="zh-TW" sz="2400" dirty="0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 (i.e., </a:t>
            </a:r>
            <a:r>
              <a:rPr lang="en-US" altLang="zh-TW" sz="2400" dirty="0">
                <a:highlight>
                  <a:srgbClr val="FFFF00"/>
                </a:highlight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i="1" dirty="0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dirty="0">
                <a:highlight>
                  <a:srgbClr val="FFFF00"/>
                </a:highlight>
                <a:ea typeface="新細明體" panose="02020500000000000000" pitchFamily="18" charset="-120"/>
                <a:sym typeface="Symbol" panose="05050102010706020507" pitchFamily="18" charset="2"/>
              </a:rPr>
              <a:t> </a:t>
            </a:r>
            <a:r>
              <a:rPr lang="en-US" altLang="zh-TW" sz="2400" dirty="0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 or </a:t>
            </a:r>
            <a:r>
              <a:rPr lang="en-US" altLang="zh-TW" sz="2400" dirty="0">
                <a:highlight>
                  <a:srgbClr val="FFFF00"/>
                </a:highlight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dirty="0">
                <a:highlight>
                  <a:srgbClr val="FFFF00"/>
                </a:highlight>
                <a:ea typeface="新細明體" panose="02020500000000000000" pitchFamily="18" charset="-120"/>
                <a:sym typeface="Symbol" panose="05050102010706020507" pitchFamily="18" charset="2"/>
              </a:rPr>
              <a:t> </a:t>
            </a:r>
            <a:r>
              <a:rPr lang="en-US" altLang="zh-TW" sz="2400" i="1" dirty="0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 = R)</a:t>
            </a:r>
          </a:p>
          <a:p>
            <a:pPr lvl="2"/>
            <a:r>
              <a:rPr lang="en-US" altLang="zh-TW" sz="2400" dirty="0">
                <a:highlight>
                  <a:srgbClr val="FFFF00"/>
                </a:highlight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 is a </a:t>
            </a:r>
            <a:r>
              <a:rPr lang="en-US" altLang="zh-TW" sz="2400" dirty="0" err="1">
                <a:solidFill>
                  <a:srgbClr val="FF0000"/>
                </a:solidFill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superkey</a:t>
            </a:r>
            <a:r>
              <a:rPr lang="en-US" altLang="zh-TW" sz="2400" dirty="0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 for schema </a:t>
            </a:r>
            <a:r>
              <a:rPr lang="en-US" altLang="zh-TW" sz="2400" i="1" dirty="0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R</a:t>
            </a:r>
          </a:p>
          <a:p>
            <a:pPr lvl="1"/>
            <a:endParaRPr lang="en-US" altLang="zh-TW" sz="2400" i="1" dirty="0">
              <a:ea typeface="新細明體" panose="02020500000000000000" pitchFamily="18" charset="-120"/>
              <a:sym typeface="Greek Symbols" pitchFamily="18" charset="2"/>
            </a:endParaRPr>
          </a:p>
          <a:p>
            <a:r>
              <a:rPr lang="en-US" altLang="zh-TW" sz="2400" dirty="0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If a relation is in 4NF it is in BCNF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7108825" y="6642100"/>
            <a:ext cx="317500" cy="4763"/>
            <a:chOff x="2640" y="1301"/>
            <a:chExt cx="200" cy="3"/>
          </a:xfrm>
        </p:grpSpPr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092200"/>
            <a:ext cx="8167688" cy="52705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ea typeface="新細明體" charset="-120"/>
              </a:rPr>
              <a:t>To check if a non-trivial </a:t>
            </a:r>
            <a:r>
              <a:rPr lang="en-US" altLang="zh-TW" sz="2400">
                <a:ea typeface="新細明體" charset="-120"/>
              </a:rPr>
              <a:t>dependency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</a:t>
            </a:r>
            <a:r>
              <a:rPr kumimoji="0" lang="en-US" altLang="zh-TW" sz="240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i="1">
                <a:ea typeface="新細明體" charset="-120"/>
                <a:sym typeface="Symbol" pitchFamily="18" charset="2"/>
              </a:rPr>
              <a:t></a:t>
            </a:r>
            <a:r>
              <a:rPr lang="en-US" altLang="zh-TW" sz="2400" i="1">
                <a:ea typeface="新細明體" charset="-120"/>
                <a:sym typeface="Greek Symbols" pitchFamily="18" charset="2"/>
              </a:rPr>
              <a:t>  </a:t>
            </a:r>
            <a:r>
              <a:rPr lang="en-US" altLang="zh-TW" sz="2400" dirty="0">
                <a:ea typeface="新細明體" charset="-120"/>
              </a:rPr>
              <a:t>causes a violation of BCNF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TW" sz="2400" dirty="0">
                <a:ea typeface="新細明體" charset="-120"/>
              </a:rPr>
              <a:t>1.  compute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 baseline="30000" dirty="0">
                <a:ea typeface="新細明體" charset="-120"/>
              </a:rPr>
              <a:t>+</a:t>
            </a:r>
            <a:r>
              <a:rPr lang="en-US" altLang="zh-TW" sz="2400" dirty="0">
                <a:ea typeface="新細明體" charset="-120"/>
              </a:rPr>
              <a:t>, and 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 startAt="2"/>
              <a:defRPr/>
            </a:pPr>
            <a:r>
              <a:rPr lang="en-US" altLang="zh-TW" sz="2400" dirty="0">
                <a:ea typeface="新細明體" charset="-120"/>
              </a:rPr>
              <a:t>verify that it includes all attributes of </a:t>
            </a:r>
            <a:r>
              <a:rPr lang="en-US" altLang="zh-TW" sz="2400" i="1" dirty="0">
                <a:ea typeface="新細明體" charset="-120"/>
              </a:rPr>
              <a:t>R.</a:t>
            </a:r>
            <a:endParaRPr lang="en-US" altLang="zh-TW" sz="2400" dirty="0">
              <a:ea typeface="新細明體" charset="-120"/>
            </a:endParaRP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 startAt="2"/>
              <a:defRPr/>
            </a:pPr>
            <a:endParaRPr lang="en-US" altLang="zh-TW" sz="2000" dirty="0">
              <a:ea typeface="新細明體" charset="-120"/>
            </a:endParaRP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 startAt="2"/>
              <a:defRPr/>
            </a:pPr>
            <a:endParaRPr lang="en-US" altLang="zh-TW" sz="2000" dirty="0">
              <a:ea typeface="新細明體" charset="-12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400" b="1" dirty="0">
                <a:solidFill>
                  <a:srgbClr val="000099"/>
                </a:solidFill>
                <a:ea typeface="新細明體" charset="-120"/>
              </a:rPr>
              <a:t>Simplified test</a:t>
            </a:r>
            <a:r>
              <a:rPr lang="en-US" altLang="zh-TW" sz="2400" dirty="0">
                <a:ea typeface="新細明體" charset="-120"/>
              </a:rPr>
              <a:t>: To check only the dependencies in the given set </a:t>
            </a:r>
            <a:r>
              <a:rPr lang="en-US" altLang="zh-TW" sz="2400" i="1" dirty="0">
                <a:ea typeface="新細明體" charset="-120"/>
              </a:rPr>
              <a:t>F</a:t>
            </a:r>
            <a:r>
              <a:rPr lang="en-US" altLang="zh-TW" sz="2400" dirty="0">
                <a:ea typeface="新細明體" charset="-120"/>
              </a:rPr>
              <a:t> for violation of BCNF.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4NF Decomposition Algorithm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043863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TW" sz="2000" i="1">
                <a:ea typeface="新細明體" panose="02020500000000000000" pitchFamily="18" charset="-120"/>
              </a:rPr>
              <a:t>     </a:t>
            </a:r>
            <a:r>
              <a:rPr lang="en-US" altLang="zh-TW" i="1">
                <a:ea typeface="新細明體" panose="02020500000000000000" pitchFamily="18" charset="-120"/>
              </a:rPr>
              <a:t>result:</a:t>
            </a:r>
            <a:r>
              <a:rPr lang="en-US" altLang="zh-TW">
                <a:ea typeface="新細明體" panose="02020500000000000000" pitchFamily="18" charset="-120"/>
              </a:rPr>
              <a:t> = {</a:t>
            </a:r>
            <a:r>
              <a:rPr lang="en-US" altLang="zh-TW" i="1">
                <a:ea typeface="新細明體" panose="02020500000000000000" pitchFamily="18" charset="-120"/>
              </a:rPr>
              <a:t>R</a:t>
            </a:r>
            <a:r>
              <a:rPr lang="en-US" altLang="zh-TW">
                <a:ea typeface="新細明體" panose="02020500000000000000" pitchFamily="18" charset="-120"/>
              </a:rPr>
              <a:t>};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 i="1">
                <a:ea typeface="新細明體" panose="02020500000000000000" pitchFamily="18" charset="-120"/>
              </a:rPr>
              <a:t>done</a:t>
            </a:r>
            <a:r>
              <a:rPr lang="en-US" altLang="zh-TW">
                <a:ea typeface="新細明體" panose="02020500000000000000" pitchFamily="18" charset="-120"/>
              </a:rPr>
              <a:t> := false;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 i="1">
                <a:ea typeface="新細明體" panose="02020500000000000000" pitchFamily="18" charset="-120"/>
              </a:rPr>
              <a:t>compute D</a:t>
            </a:r>
            <a:r>
              <a:rPr lang="en-US" altLang="zh-TW" baseline="30000">
                <a:ea typeface="新細明體" panose="02020500000000000000" pitchFamily="18" charset="-120"/>
              </a:rPr>
              <a:t>+</a:t>
            </a:r>
            <a:r>
              <a:rPr lang="en-US" altLang="zh-TW">
                <a:ea typeface="新細明體" panose="02020500000000000000" pitchFamily="18" charset="-120"/>
              </a:rPr>
              <a:t>;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Let D</a:t>
            </a:r>
            <a:r>
              <a:rPr lang="en-US" altLang="zh-TW" baseline="-25000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denote the restriction of D</a:t>
            </a:r>
            <a:r>
              <a:rPr lang="en-US" altLang="zh-TW" baseline="30000">
                <a:ea typeface="新細明體" panose="02020500000000000000" pitchFamily="18" charset="-120"/>
              </a:rPr>
              <a:t>+</a:t>
            </a:r>
            <a:r>
              <a:rPr lang="en-US" altLang="zh-TW">
                <a:ea typeface="新細明體" panose="02020500000000000000" pitchFamily="18" charset="-120"/>
              </a:rPr>
              <a:t> to R</a:t>
            </a:r>
            <a:r>
              <a:rPr lang="en-US" altLang="zh-TW" baseline="-25000">
                <a:ea typeface="新細明體" panose="02020500000000000000" pitchFamily="18" charset="-120"/>
              </a:rPr>
              <a:t>i</a:t>
            </a:r>
          </a:p>
          <a:p>
            <a:pPr>
              <a:buFont typeface="Monotype Sorts" charset="2"/>
              <a:buNone/>
            </a:pPr>
            <a:r>
              <a:rPr lang="en-US" altLang="zh-TW" b="1">
                <a:ea typeface="新細明體" panose="02020500000000000000" pitchFamily="18" charset="-120"/>
              </a:rPr>
              <a:t>      while 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b="1">
                <a:ea typeface="新細明體" panose="02020500000000000000" pitchFamily="18" charset="-120"/>
              </a:rPr>
              <a:t>not </a:t>
            </a:r>
            <a:r>
              <a:rPr lang="en-US" altLang="zh-TW" i="1">
                <a:ea typeface="新細明體" panose="02020500000000000000" pitchFamily="18" charset="-120"/>
              </a:rPr>
              <a:t>done</a:t>
            </a:r>
            <a:r>
              <a:rPr lang="en-US" altLang="zh-TW">
                <a:ea typeface="新細明體" panose="02020500000000000000" pitchFamily="18" charset="-120"/>
              </a:rPr>
              <a:t>)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  </a:t>
            </a:r>
            <a:r>
              <a:rPr lang="en-US" altLang="zh-TW" b="1">
                <a:ea typeface="新細明體" panose="02020500000000000000" pitchFamily="18" charset="-120"/>
              </a:rPr>
              <a:t>if </a:t>
            </a:r>
            <a:r>
              <a:rPr lang="en-US" altLang="zh-TW">
                <a:ea typeface="新細明體" panose="02020500000000000000" pitchFamily="18" charset="-120"/>
              </a:rPr>
              <a:t>(there is a schema </a:t>
            </a:r>
            <a:r>
              <a:rPr lang="en-US" altLang="zh-TW" b="1">
                <a:ea typeface="新細明體" panose="02020500000000000000" pitchFamily="18" charset="-120"/>
              </a:rPr>
              <a:t>R</a:t>
            </a:r>
            <a:r>
              <a:rPr lang="en-US" altLang="zh-TW" baseline="-25000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in </a:t>
            </a:r>
            <a:r>
              <a:rPr lang="en-US" altLang="zh-TW" i="1">
                <a:ea typeface="新細明體" panose="02020500000000000000" pitchFamily="18" charset="-120"/>
              </a:rPr>
              <a:t>result </a:t>
            </a:r>
            <a:r>
              <a:rPr lang="en-US" altLang="zh-TW">
                <a:ea typeface="新細明體" panose="02020500000000000000" pitchFamily="18" charset="-120"/>
              </a:rPr>
              <a:t>that is not in 4NF) </a:t>
            </a:r>
            <a:r>
              <a:rPr lang="en-US" altLang="zh-TW" b="1">
                <a:ea typeface="新細明體" panose="02020500000000000000" pitchFamily="18" charset="-120"/>
              </a:rPr>
              <a:t>then</a:t>
            </a:r>
            <a:br>
              <a:rPr lang="en-US" altLang="zh-TW" b="1">
                <a:ea typeface="新細明體" panose="02020500000000000000" pitchFamily="18" charset="-120"/>
              </a:rPr>
            </a:br>
            <a:r>
              <a:rPr lang="en-US" altLang="zh-TW" b="1">
                <a:ea typeface="新細明體" panose="02020500000000000000" pitchFamily="18" charset="-120"/>
              </a:rPr>
              <a:t>       begin</a:t>
            </a:r>
            <a:endParaRPr lang="en-US" altLang="zh-TW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		 let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 </a:t>
            </a: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 be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 nontrivial multivalued dependency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that holds</a:t>
            </a:r>
            <a:b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          on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such that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 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i="1" baseline="-25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 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is not in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baseline="-25000">
                <a:solidFill>
                  <a:srgbClr val="FF0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; </a:t>
            </a:r>
            <a:b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        </a:t>
            </a:r>
            <a:r>
              <a:rPr lang="en-US" altLang="zh-TW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result </a:t>
            </a:r>
            <a:r>
              <a:rPr lang="en-US" altLang="zh-TW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:=  (</a:t>
            </a:r>
            <a:r>
              <a:rPr lang="en-US" altLang="zh-TW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result </a:t>
            </a:r>
            <a:r>
              <a:rPr lang="en-US" altLang="zh-TW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- </a:t>
            </a:r>
            <a:r>
              <a:rPr lang="en-US" altLang="zh-TW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i="1" baseline="-250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  (</a:t>
            </a:r>
            <a:r>
              <a:rPr lang="en-US" altLang="zh-TW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i="1" baseline="-250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baseline="-250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- )   (, )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; </a:t>
            </a:r>
            <a:b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       end</a:t>
            </a:r>
            <a:b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    else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done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:= true;</a:t>
            </a:r>
          </a:p>
          <a:p>
            <a:pPr>
              <a:buFont typeface="Monotype Sorts" charset="2"/>
              <a:buNone/>
            </a:pP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    Note: each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is in 4NF, and decomposition is lossless-join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163638"/>
            <a:ext cx="8412162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dirty="0">
                <a:ea typeface="新細明體" panose="02020500000000000000" pitchFamily="18" charset="-120"/>
              </a:rPr>
              <a:t> =(</a:t>
            </a:r>
            <a:r>
              <a:rPr lang="en-US" altLang="zh-TW" i="1" dirty="0">
                <a:ea typeface="新細明體" panose="02020500000000000000" pitchFamily="18" charset="-120"/>
              </a:rPr>
              <a:t>A, B, C, G, H, I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i="1" dirty="0">
                <a:ea typeface="新細明體" panose="02020500000000000000" pitchFamily="18" charset="-120"/>
              </a:rPr>
              <a:t>	F </a:t>
            </a:r>
            <a:r>
              <a:rPr lang="en-US" altLang="zh-TW" dirty="0">
                <a:ea typeface="新細明體" panose="02020500000000000000" pitchFamily="18" charset="-120"/>
              </a:rPr>
              <a:t>={ </a:t>
            </a:r>
            <a:r>
              <a:rPr lang="en-US" altLang="zh-TW" i="1" dirty="0">
                <a:ea typeface="新細明體" panose="02020500000000000000" pitchFamily="18" charset="-120"/>
              </a:rPr>
              <a:t>A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i="1" dirty="0">
                <a:ea typeface="新細明體" panose="02020500000000000000" pitchFamily="18" charset="-120"/>
              </a:rPr>
              <a:t>		B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HI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i="1" dirty="0">
                <a:ea typeface="新細明體" panose="02020500000000000000" pitchFamily="18" charset="-120"/>
              </a:rPr>
              <a:t>		CG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 }</a:t>
            </a:r>
          </a:p>
          <a:p>
            <a:pPr>
              <a:lnSpc>
                <a:spcPct val="9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dirty="0">
                <a:ea typeface="新細明體" panose="02020500000000000000" pitchFamily="18" charset="-120"/>
              </a:rPr>
              <a:t> is not in 4NF since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is not a </a:t>
            </a:r>
            <a:r>
              <a:rPr lang="en-US" altLang="zh-TW" dirty="0" err="1">
                <a:ea typeface="新細明體" panose="02020500000000000000" pitchFamily="18" charset="-120"/>
              </a:rPr>
              <a:t>superkey</a:t>
            </a:r>
            <a:r>
              <a:rPr lang="en-US" altLang="zh-TW" dirty="0">
                <a:ea typeface="新細明體" panose="02020500000000000000" pitchFamily="18" charset="-120"/>
              </a:rPr>
              <a:t> for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Decomposition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a)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= (</a:t>
            </a:r>
            <a:r>
              <a:rPr lang="en-US" altLang="zh-TW" i="1" dirty="0">
                <a:ea typeface="新細明體" panose="02020500000000000000" pitchFamily="18" charset="-120"/>
              </a:rPr>
              <a:t>A, B</a:t>
            </a:r>
            <a:r>
              <a:rPr lang="en-US" altLang="zh-TW" dirty="0">
                <a:ea typeface="新細明體" panose="02020500000000000000" pitchFamily="18" charset="-120"/>
              </a:rPr>
              <a:t>) 			(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is in 4NF)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b)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= (</a:t>
            </a:r>
            <a:r>
              <a:rPr lang="en-US" altLang="zh-TW" i="1" dirty="0">
                <a:ea typeface="新細明體" panose="02020500000000000000" pitchFamily="18" charset="-120"/>
              </a:rPr>
              <a:t>A, C, G, H, I</a:t>
            </a:r>
            <a:r>
              <a:rPr lang="en-US" altLang="zh-TW" dirty="0">
                <a:ea typeface="新細明體" panose="02020500000000000000" pitchFamily="18" charset="-120"/>
              </a:rPr>
              <a:t>)  		(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is not in 4NF, decompose into R</a:t>
            </a:r>
            <a:r>
              <a:rPr lang="en-US" altLang="zh-TW" baseline="-25000" dirty="0">
                <a:ea typeface="新細明體" panose="02020500000000000000" pitchFamily="18" charset="-120"/>
              </a:rPr>
              <a:t>3 </a:t>
            </a:r>
            <a:r>
              <a:rPr lang="en-US" altLang="zh-TW" dirty="0">
                <a:ea typeface="新細明體" panose="02020500000000000000" pitchFamily="18" charset="-120"/>
              </a:rPr>
              <a:t>and R</a:t>
            </a:r>
            <a:r>
              <a:rPr lang="en-US" altLang="zh-TW" baseline="-25000" dirty="0">
                <a:ea typeface="新細明體" panose="02020500000000000000" pitchFamily="18" charset="-120"/>
              </a:rPr>
              <a:t>4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c)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baseline="-25000" dirty="0">
                <a:ea typeface="新細明體" panose="02020500000000000000" pitchFamily="18" charset="-120"/>
              </a:rPr>
              <a:t>3</a:t>
            </a:r>
            <a:r>
              <a:rPr lang="en-US" altLang="zh-TW" dirty="0">
                <a:ea typeface="新細明體" panose="02020500000000000000" pitchFamily="18" charset="-120"/>
              </a:rPr>
              <a:t> = (</a:t>
            </a:r>
            <a:r>
              <a:rPr lang="en-US" altLang="zh-TW" i="1" dirty="0">
                <a:ea typeface="新細明體" panose="02020500000000000000" pitchFamily="18" charset="-120"/>
              </a:rPr>
              <a:t>C, G, H</a:t>
            </a:r>
            <a:r>
              <a:rPr lang="en-US" altLang="zh-TW" dirty="0">
                <a:ea typeface="新細明體" panose="02020500000000000000" pitchFamily="18" charset="-120"/>
              </a:rPr>
              <a:t>) 		(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baseline="-25000" dirty="0">
                <a:ea typeface="新細明體" panose="02020500000000000000" pitchFamily="18" charset="-120"/>
              </a:rPr>
              <a:t>3</a:t>
            </a:r>
            <a:r>
              <a:rPr lang="en-US" altLang="zh-TW" dirty="0">
                <a:ea typeface="新細明體" panose="02020500000000000000" pitchFamily="18" charset="-120"/>
              </a:rPr>
              <a:t> is in 4NF)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d)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4</a:t>
            </a:r>
            <a:r>
              <a:rPr lang="en-US" altLang="zh-TW" dirty="0">
                <a:ea typeface="新細明體" panose="02020500000000000000" pitchFamily="18" charset="-120"/>
              </a:rPr>
              <a:t> = (</a:t>
            </a:r>
            <a:r>
              <a:rPr lang="en-US" altLang="zh-TW" i="1" dirty="0">
                <a:ea typeface="新細明體" panose="02020500000000000000" pitchFamily="18" charset="-120"/>
              </a:rPr>
              <a:t>A, C, G, I</a:t>
            </a:r>
            <a:r>
              <a:rPr lang="en-US" altLang="zh-TW" dirty="0">
                <a:ea typeface="新細明體" panose="02020500000000000000" pitchFamily="18" charset="-120"/>
              </a:rPr>
              <a:t>)  		(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4</a:t>
            </a:r>
            <a:r>
              <a:rPr lang="en-US" altLang="zh-TW" dirty="0">
                <a:ea typeface="新細明體" panose="02020500000000000000" pitchFamily="18" charset="-120"/>
              </a:rPr>
              <a:t> is not in 4NF, decompose into R</a:t>
            </a:r>
            <a:r>
              <a:rPr lang="en-US" altLang="zh-TW" baseline="-25000" dirty="0">
                <a:ea typeface="新細明體" panose="02020500000000000000" pitchFamily="18" charset="-120"/>
              </a:rPr>
              <a:t>5 </a:t>
            </a:r>
            <a:r>
              <a:rPr lang="en-US" altLang="zh-TW" dirty="0">
                <a:ea typeface="新細明體" panose="02020500000000000000" pitchFamily="18" charset="-120"/>
              </a:rPr>
              <a:t>and R</a:t>
            </a:r>
            <a:r>
              <a:rPr lang="en-US" altLang="zh-TW" baseline="-25000" dirty="0">
                <a:ea typeface="新細明體" panose="02020500000000000000" pitchFamily="18" charset="-120"/>
              </a:rPr>
              <a:t>6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HI </a:t>
            </a:r>
            <a:r>
              <a:rPr lang="en-US" altLang="zh-TW" i="1" dirty="0">
                <a:ea typeface="新細明體" panose="02020500000000000000" pitchFamily="18" charset="-120"/>
                <a:sym typeface="Wingdings" panose="05000000000000000000" pitchFamily="2" charset="2"/>
              </a:rPr>
              <a:t>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HI</a:t>
            </a:r>
            <a:r>
              <a:rPr lang="en-US" altLang="zh-TW" dirty="0">
                <a:ea typeface="新細明體" panose="02020500000000000000" pitchFamily="18" charset="-120"/>
              </a:rPr>
              <a:t>, (MVD transitivity), and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and hence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I (MVD restriction to 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4</a:t>
            </a:r>
            <a:r>
              <a:rPr lang="en-US" altLang="zh-TW" i="1" dirty="0">
                <a:ea typeface="新細明體" panose="02020500000000000000" pitchFamily="18" charset="-120"/>
              </a:rPr>
              <a:t>)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e)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5</a:t>
            </a:r>
            <a:r>
              <a:rPr lang="en-US" altLang="zh-TW" dirty="0">
                <a:ea typeface="新細明體" panose="02020500000000000000" pitchFamily="18" charset="-120"/>
              </a:rPr>
              <a:t> = (</a:t>
            </a:r>
            <a:r>
              <a:rPr lang="en-US" altLang="zh-TW" i="1" dirty="0">
                <a:ea typeface="新細明體" panose="02020500000000000000" pitchFamily="18" charset="-120"/>
              </a:rPr>
              <a:t>A, I</a:t>
            </a:r>
            <a:r>
              <a:rPr lang="en-US" altLang="zh-TW" dirty="0">
                <a:ea typeface="新細明體" panose="02020500000000000000" pitchFamily="18" charset="-120"/>
              </a:rPr>
              <a:t>)  			(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5</a:t>
            </a:r>
            <a:r>
              <a:rPr lang="en-US" altLang="zh-TW" dirty="0">
                <a:ea typeface="新細明體" panose="02020500000000000000" pitchFamily="18" charset="-120"/>
              </a:rPr>
              <a:t> is in 4NF)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f)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6</a:t>
            </a:r>
            <a:r>
              <a:rPr lang="en-US" altLang="zh-TW" dirty="0">
                <a:ea typeface="新細明體" panose="02020500000000000000" pitchFamily="18" charset="-120"/>
              </a:rPr>
              <a:t> = (A, C, G)  		(R</a:t>
            </a:r>
            <a:r>
              <a:rPr lang="en-US" altLang="zh-TW" baseline="-25000" dirty="0">
                <a:ea typeface="新細明體" panose="02020500000000000000" pitchFamily="18" charset="-120"/>
              </a:rPr>
              <a:t>6</a:t>
            </a:r>
            <a:r>
              <a:rPr lang="en-US" altLang="zh-TW" dirty="0">
                <a:ea typeface="新細明體" panose="02020500000000000000" pitchFamily="18" charset="-120"/>
              </a:rPr>
              <a:t> is in  4NF)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8350" y="3350335"/>
            <a:ext cx="7422339" cy="232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1800" i="1" kern="0" dirty="0">
                <a:ea typeface="新細明體" panose="02020500000000000000" pitchFamily="18" charset="-120"/>
              </a:rPr>
              <a:t>Decomposed R into 4NF relations</a:t>
            </a:r>
            <a:endParaRPr lang="en-US" altLang="zh-TW" sz="1800" kern="0" dirty="0">
              <a:ea typeface="新細明體" panose="02020500000000000000" pitchFamily="18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2" y="1124226"/>
            <a:ext cx="7902625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20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Chapter 8:  Relational Database Design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277938"/>
            <a:ext cx="7848600" cy="45608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Features of Good Relational Design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Atomic Domains and First Normal Form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Functional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Functional Dependency Theory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Algorithms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Multivalued Dependencies</a:t>
            </a:r>
          </a:p>
          <a:p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Database-Design Process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Overall Database Design Process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163638"/>
            <a:ext cx="7959725" cy="4344987"/>
          </a:xfrm>
        </p:spPr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</a:rPr>
              <a:t>We assumed that schema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is given</a:t>
            </a:r>
          </a:p>
          <a:p>
            <a:pPr lvl="1"/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could have been generated when converting E-R diagram to a set of tables.</a:t>
            </a: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could have been a single relation containing </a:t>
            </a:r>
            <a:r>
              <a:rPr lang="en-US" altLang="zh-TW" sz="2000" i="1">
                <a:ea typeface="新細明體" panose="02020500000000000000" pitchFamily="18" charset="-120"/>
              </a:rPr>
              <a:t>all</a:t>
            </a:r>
            <a:r>
              <a:rPr lang="en-US" altLang="zh-TW" sz="2000">
                <a:ea typeface="新細明體" panose="02020500000000000000" pitchFamily="18" charset="-120"/>
              </a:rPr>
              <a:t> attributes that are of interest (called </a:t>
            </a:r>
            <a:r>
              <a:rPr lang="en-US" altLang="zh-TW" sz="2000" b="1">
                <a:solidFill>
                  <a:srgbClr val="000099"/>
                </a:solidFill>
                <a:ea typeface="新細明體" panose="02020500000000000000" pitchFamily="18" charset="-120"/>
              </a:rPr>
              <a:t>universal relation</a:t>
            </a:r>
            <a:r>
              <a:rPr lang="en-US" altLang="zh-TW" sz="2000">
                <a:ea typeface="新細明體" panose="02020500000000000000" pitchFamily="18" charset="-120"/>
              </a:rPr>
              <a:t>).</a:t>
            </a: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could have been the result of some ad hoc design of relations, which we then test/convert to normal form.</a:t>
            </a: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  <a:p>
            <a:r>
              <a:rPr lang="en-US" altLang="zh-TW" sz="2000">
                <a:ea typeface="新細明體" panose="02020500000000000000" pitchFamily="18" charset="-120"/>
              </a:rPr>
              <a:t>Normalization breaks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into smaller relations.</a:t>
            </a: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ER Model and Normalization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928688"/>
            <a:ext cx="8164513" cy="5181600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When an E-R diagram is carefully designed,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the tables generated from the E-R diagram should not need further normalization.</a:t>
            </a: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In a real design, there can be functional dependencies from non-key attributes to other attributes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Example: an </a:t>
            </a:r>
            <a:r>
              <a:rPr lang="en-US" altLang="zh-TW" sz="2400" i="1">
                <a:ea typeface="新細明體" panose="02020500000000000000" pitchFamily="18" charset="-120"/>
              </a:rPr>
              <a:t>employee</a:t>
            </a:r>
            <a:r>
              <a:rPr lang="en-US" altLang="zh-TW" sz="2400">
                <a:ea typeface="新細明體" panose="02020500000000000000" pitchFamily="18" charset="-120"/>
              </a:rPr>
              <a:t> entity with attributes 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400" i="1">
                <a:ea typeface="新細明體" panose="02020500000000000000" pitchFamily="18" charset="-120"/>
              </a:rPr>
              <a:t>department_name </a:t>
            </a:r>
            <a:r>
              <a:rPr lang="en-US" altLang="zh-TW" sz="2400">
                <a:ea typeface="新細明體" panose="02020500000000000000" pitchFamily="18" charset="-120"/>
              </a:rPr>
              <a:t>and </a:t>
            </a:r>
            <a:r>
              <a:rPr lang="en-US" altLang="zh-TW" sz="2400" i="1">
                <a:ea typeface="新細明體" panose="02020500000000000000" pitchFamily="18" charset="-120"/>
              </a:rPr>
              <a:t>building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and  a functional dependency 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400" i="1">
                <a:ea typeface="新細明體" panose="02020500000000000000" pitchFamily="18" charset="-120"/>
              </a:rPr>
              <a:t>department_name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z="2400" i="1">
                <a:ea typeface="新細明體" panose="02020500000000000000" pitchFamily="18" charset="-120"/>
              </a:rPr>
              <a:t>building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Good design would have made department an entity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Other Design Issues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093788"/>
            <a:ext cx="8324850" cy="49037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 Instead of </a:t>
            </a:r>
            <a:r>
              <a:rPr lang="en-US" altLang="zh-TW" sz="2400" i="1">
                <a:ea typeface="新細明體" panose="02020500000000000000" pitchFamily="18" charset="-120"/>
              </a:rPr>
              <a:t>earnings </a:t>
            </a:r>
            <a:r>
              <a:rPr lang="en-US" altLang="zh-TW" sz="2400">
                <a:ea typeface="新細明體" panose="02020500000000000000" pitchFamily="18" charset="-120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</a:rPr>
              <a:t>company_id, year, amount </a:t>
            </a:r>
            <a:r>
              <a:rPr lang="en-US" altLang="zh-TW" sz="2400">
                <a:ea typeface="新細明體" panose="02020500000000000000" pitchFamily="18" charset="-120"/>
              </a:rPr>
              <a:t>), use </a:t>
            </a:r>
          </a:p>
          <a:p>
            <a:pPr lvl="1"/>
            <a:r>
              <a:rPr lang="en-US" altLang="zh-TW" sz="2400" i="1">
                <a:ea typeface="新細明體" panose="02020500000000000000" pitchFamily="18" charset="-120"/>
              </a:rPr>
              <a:t>earnings_2004, earnings_2005, earnings_2006</a:t>
            </a:r>
            <a:r>
              <a:rPr lang="en-US" altLang="zh-TW" sz="2400">
                <a:ea typeface="新細明體" panose="02020500000000000000" pitchFamily="18" charset="-120"/>
              </a:rPr>
              <a:t>, etc., all with the schema (</a:t>
            </a:r>
            <a:r>
              <a:rPr lang="en-US" altLang="zh-TW" sz="2400" i="1">
                <a:ea typeface="新細明體" panose="02020500000000000000" pitchFamily="18" charset="-120"/>
              </a:rPr>
              <a:t>company_id, earnings</a:t>
            </a:r>
            <a:r>
              <a:rPr lang="en-US" altLang="zh-TW" sz="2400">
                <a:ea typeface="新細明體" panose="02020500000000000000" pitchFamily="18" charset="-120"/>
              </a:rPr>
              <a:t>).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Above are in BCNF, but make querying across years difficult and needs new table each year</a:t>
            </a:r>
          </a:p>
          <a:p>
            <a:pPr lvl="2"/>
            <a:endParaRPr lang="en-US" altLang="zh-TW" sz="240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i="1">
                <a:ea typeface="新細明體" panose="02020500000000000000" pitchFamily="18" charset="-120"/>
              </a:rPr>
              <a:t>company_year </a:t>
            </a:r>
            <a:r>
              <a:rPr lang="en-US" altLang="zh-TW" sz="2400">
                <a:ea typeface="新細明體" panose="02020500000000000000" pitchFamily="18" charset="-120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</a:rPr>
              <a:t>company_id, earnings_2004, earnings_2005, earnings_2006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Also in BCNF, but also makes querying across years difficult and requires new attribute each year.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Goals of Normalization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104900"/>
            <a:ext cx="8158163" cy="3990975"/>
          </a:xfrm>
        </p:spPr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</a:rPr>
              <a:t>In the case that a relation scheme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is not in “good” form,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decompose</a:t>
            </a:r>
            <a:r>
              <a:rPr lang="en-US" altLang="zh-TW" sz="2000">
                <a:ea typeface="新細明體" panose="02020500000000000000" pitchFamily="18" charset="-120"/>
              </a:rPr>
              <a:t> it into a set of relation scheme  {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 baseline="-25000">
                <a:ea typeface="新細明體" panose="02020500000000000000" pitchFamily="18" charset="-120"/>
              </a:rPr>
              <a:t>1</a:t>
            </a:r>
            <a:r>
              <a:rPr lang="en-US" altLang="zh-TW" sz="2000" i="1">
                <a:ea typeface="新細明體" panose="02020500000000000000" pitchFamily="18" charset="-120"/>
              </a:rPr>
              <a:t>, R</a:t>
            </a:r>
            <a:r>
              <a:rPr lang="en-US" altLang="zh-TW" sz="2000" baseline="-25000">
                <a:ea typeface="新細明體" panose="02020500000000000000" pitchFamily="18" charset="-120"/>
              </a:rPr>
              <a:t>2</a:t>
            </a:r>
            <a:r>
              <a:rPr lang="en-US" altLang="zh-TW" sz="2000" i="1">
                <a:ea typeface="新細明體" panose="02020500000000000000" pitchFamily="18" charset="-120"/>
              </a:rPr>
              <a:t>, ..., R</a:t>
            </a:r>
            <a:r>
              <a:rPr lang="en-US" altLang="zh-TW" sz="2000" i="1" baseline="-25000">
                <a:ea typeface="新細明體" panose="02020500000000000000" pitchFamily="18" charset="-12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} such that 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each relation scheme is in good form 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the decomposition is a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lossless-join</a:t>
            </a:r>
            <a:r>
              <a:rPr lang="en-US" altLang="zh-TW" sz="2000">
                <a:ea typeface="新細明體" panose="02020500000000000000" pitchFamily="18" charset="-120"/>
              </a:rPr>
              <a:t> decomposition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Preferably, the decomposition should be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dependency preserving</a:t>
            </a:r>
            <a:r>
              <a:rPr lang="en-US" altLang="zh-TW" sz="2000">
                <a:ea typeface="新細明體" panose="02020500000000000000" pitchFamily="18" charset="-12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Lossless-join Decomposition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27937" cy="495617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For the case of</a:t>
            </a:r>
            <a:r>
              <a:rPr lang="en-US" altLang="zh-TW" sz="2400" i="1">
                <a:ea typeface="新細明體" panose="02020500000000000000" pitchFamily="18" charset="-120"/>
              </a:rPr>
              <a:t> R</a:t>
            </a:r>
            <a:r>
              <a:rPr lang="en-US" altLang="zh-TW" sz="2400">
                <a:ea typeface="新細明體" panose="02020500000000000000" pitchFamily="18" charset="-120"/>
              </a:rPr>
              <a:t> = (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1</a:t>
            </a:r>
            <a:r>
              <a:rPr lang="en-US" altLang="zh-TW" sz="2400" i="1">
                <a:ea typeface="新細明體" panose="02020500000000000000" pitchFamily="18" charset="-120"/>
              </a:rPr>
              <a:t>, R</a:t>
            </a:r>
            <a:r>
              <a:rPr lang="en-US" altLang="zh-TW" sz="2400" baseline="-25000">
                <a:ea typeface="新細明體" panose="02020500000000000000" pitchFamily="18" charset="-120"/>
              </a:rPr>
              <a:t>2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  <a:r>
              <a:rPr lang="en-US" altLang="zh-TW" sz="2400" i="1">
                <a:ea typeface="新細明體" panose="02020500000000000000" pitchFamily="18" charset="-120"/>
              </a:rPr>
              <a:t>,</a:t>
            </a:r>
            <a:r>
              <a:rPr lang="en-US" altLang="zh-TW" sz="2400">
                <a:ea typeface="新細明體" panose="02020500000000000000" pitchFamily="18" charset="-120"/>
              </a:rPr>
              <a:t> we require that for all possible relations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>
                <a:ea typeface="新細明體" panose="02020500000000000000" pitchFamily="18" charset="-120"/>
              </a:rPr>
              <a:t> on schema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</a:p>
          <a:p>
            <a:pPr>
              <a:buFont typeface="Monotype Sorts" charset="2"/>
              <a:buNone/>
              <a:tabLst>
                <a:tab pos="2292350" algn="l"/>
                <a:tab pos="2976563" algn="l"/>
              </a:tabLst>
            </a:pPr>
            <a:r>
              <a:rPr lang="en-US" altLang="zh-TW" sz="2400" baseline="-25000">
                <a:ea typeface="新細明體" panose="02020500000000000000" pitchFamily="18" charset="-120"/>
              </a:rPr>
              <a:t>		</a:t>
            </a:r>
            <a:r>
              <a:rPr lang="en-US" altLang="zh-TW" sz="2400" i="1">
                <a:ea typeface="新細明體" panose="02020500000000000000" pitchFamily="18" charset="-120"/>
              </a:rPr>
              <a:t>r =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R1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)    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R2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A decomposition of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>
                <a:ea typeface="新細明體" panose="02020500000000000000" pitchFamily="18" charset="-120"/>
              </a:rPr>
              <a:t> into </a:t>
            </a:r>
            <a:r>
              <a:rPr kumimoji="0" lang="en-US" altLang="zh-TW" sz="2400" i="1">
                <a:ea typeface="新細明體" panose="02020500000000000000" pitchFamily="18" charset="-120"/>
              </a:rPr>
              <a:t>R</a:t>
            </a:r>
            <a:r>
              <a:rPr kumimoji="0" lang="en-US" altLang="zh-TW" sz="2400" baseline="-25000">
                <a:ea typeface="新細明體" panose="02020500000000000000" pitchFamily="18" charset="-120"/>
              </a:rPr>
              <a:t>1</a:t>
            </a:r>
            <a:r>
              <a:rPr kumimoji="0" lang="en-US" altLang="zh-TW" sz="2400">
                <a:ea typeface="新細明體" panose="02020500000000000000" pitchFamily="18" charset="-120"/>
              </a:rPr>
              <a:t> and </a:t>
            </a:r>
            <a:r>
              <a:rPr kumimoji="0" lang="en-US" altLang="zh-TW" sz="2400" i="1">
                <a:ea typeface="新細明體" panose="02020500000000000000" pitchFamily="18" charset="-120"/>
              </a:rPr>
              <a:t>R</a:t>
            </a:r>
            <a:r>
              <a:rPr kumimoji="0" lang="en-US" altLang="zh-TW" sz="2400" baseline="-25000">
                <a:ea typeface="新細明體" panose="02020500000000000000" pitchFamily="18" charset="-120"/>
              </a:rPr>
              <a:t>2</a:t>
            </a:r>
            <a:r>
              <a:rPr kumimoji="0" lang="en-US" altLang="zh-TW" sz="2400">
                <a:ea typeface="新細明體" panose="02020500000000000000" pitchFamily="18" charset="-120"/>
              </a:rPr>
              <a:t> is lossless join if </a:t>
            </a:r>
            <a:r>
              <a:rPr lang="en-US" altLang="zh-TW" sz="2400">
                <a:ea typeface="新細明體" panose="02020500000000000000" pitchFamily="18" charset="-120"/>
              </a:rPr>
              <a:t>in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 baseline="30000">
                <a:ea typeface="新細明體" panose="02020500000000000000" pitchFamily="18" charset="-120"/>
              </a:rPr>
              <a:t>+</a:t>
            </a:r>
            <a:r>
              <a:rPr lang="en-US" altLang="zh-TW" sz="2400">
                <a:ea typeface="新細明體" panose="02020500000000000000" pitchFamily="18" charset="-120"/>
              </a:rPr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1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2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1</a:t>
            </a:r>
            <a:r>
              <a:rPr lang="en-US" altLang="zh-TW" sz="2400">
                <a:ea typeface="新細明體" panose="02020500000000000000" pitchFamily="18" charset="-120"/>
              </a:rPr>
              <a:t>, or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1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2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2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9220" name="Freeform 4"/>
          <p:cNvSpPr>
            <a:spLocks/>
          </p:cNvSpPr>
          <p:nvPr/>
        </p:nvSpPr>
        <p:spPr bwMode="auto">
          <a:xfrm>
            <a:off x="4684713" y="21447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Lossless-join </a:t>
            </a:r>
            <a:r>
              <a:rPr lang="en-US" altLang="zh-TW" dirty="0">
                <a:ea typeface="新細明體" charset="-120"/>
              </a:rPr>
              <a:t>Decomposition Example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50175" cy="4651375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zh-TW" sz="2400" i="1" dirty="0">
                <a:ea typeface="新細明體" panose="02020500000000000000" pitchFamily="18" charset="-120"/>
              </a:rPr>
              <a:t>R = (A, B, C)</a:t>
            </a:r>
            <a:br>
              <a:rPr lang="en-US" altLang="zh-TW" sz="2400" i="1" dirty="0">
                <a:ea typeface="新細明體" panose="02020500000000000000" pitchFamily="18" charset="-120"/>
              </a:rPr>
            </a:br>
            <a:r>
              <a:rPr lang="en-US" altLang="zh-TW" sz="2400" i="1" dirty="0">
                <a:ea typeface="新細明體" panose="02020500000000000000" pitchFamily="18" charset="-120"/>
              </a:rPr>
              <a:t>F = {A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B, 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C)</a:t>
            </a:r>
          </a:p>
          <a:p>
            <a:pPr lvl="1">
              <a:tabLst>
                <a:tab pos="2054225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Can be decomposed in two different ways</a:t>
            </a:r>
          </a:p>
          <a:p>
            <a:pPr>
              <a:tabLst>
                <a:tab pos="2054225" algn="l"/>
              </a:tabLst>
            </a:pP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 (A, B),   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Lossless-join decomposition:</a:t>
            </a:r>
          </a:p>
          <a:p>
            <a:pPr lvl="1">
              <a:buFont typeface="Monotype Sorts" charset="2"/>
              <a:buNone/>
              <a:tabLst>
                <a:tab pos="2054225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		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1 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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 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{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and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BC</a:t>
            </a:r>
          </a:p>
          <a:p>
            <a:pPr>
              <a:tabLst>
                <a:tab pos="2054225" algn="l"/>
              </a:tabLst>
            </a:pPr>
            <a:endParaRPr lang="en-US" altLang="zh-TW" sz="2400" i="1" dirty="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2054225" algn="l"/>
              </a:tabLst>
            </a:pP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Monotype Sorts" charset="2"/>
              </a:rPr>
              <a:t>1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= (A, B),   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Lossless-join decomposition:</a:t>
            </a:r>
          </a:p>
          <a:p>
            <a:pPr lvl="1">
              <a:buFont typeface="Monotype Sorts" charset="2"/>
              <a:buNone/>
              <a:tabLst>
                <a:tab pos="2054225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		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1 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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{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and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A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A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>
                <a:ea typeface="新細明體" charset="-120"/>
              </a:rPr>
              <a:t>Lossly</a:t>
            </a:r>
            <a:r>
              <a:rPr lang="en-US" altLang="zh-TW" dirty="0">
                <a:ea typeface="新細明體" charset="-120"/>
              </a:rPr>
              <a:t>-join Decomposition Example</a:t>
            </a:r>
          </a:p>
        </p:txBody>
      </p:sp>
      <p:pic>
        <p:nvPicPr>
          <p:cNvPr id="6" name="Picture 5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429" y="992221"/>
            <a:ext cx="5466303" cy="500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254948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33526</TotalTime>
  <Words>5158</Words>
  <Application>Microsoft Office PowerPoint</Application>
  <PresentationFormat>如螢幕大小 (4:3)</PresentationFormat>
  <Paragraphs>615</Paragraphs>
  <Slides>56</Slides>
  <Notes>55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  <vt:variant>
        <vt:lpstr>自訂放映</vt:lpstr>
      </vt:variant>
      <vt:variant>
        <vt:i4>1</vt:i4>
      </vt:variant>
    </vt:vector>
  </HeadingPairs>
  <TitlesOfParts>
    <vt:vector size="69" baseType="lpstr">
      <vt:lpstr>Greek Symbols</vt:lpstr>
      <vt:lpstr>Iconic Symbols Ext</vt:lpstr>
      <vt:lpstr>Monotype Sorts</vt:lpstr>
      <vt:lpstr>新細明體</vt:lpstr>
      <vt:lpstr>Helvetica</vt:lpstr>
      <vt:lpstr>Lucida Sans Unicode</vt:lpstr>
      <vt:lpstr>Symbol</vt:lpstr>
      <vt:lpstr>Times</vt:lpstr>
      <vt:lpstr>Times New Roman</vt:lpstr>
      <vt:lpstr>Webdings</vt:lpstr>
      <vt:lpstr>Wingdings</vt:lpstr>
      <vt:lpstr>2_db-5-grey</vt:lpstr>
      <vt:lpstr>Chapter 8:  Relational Database Design</vt:lpstr>
      <vt:lpstr>Chapter 8:  Relational Database Design</vt:lpstr>
      <vt:lpstr>Boyce-Codd Normal Form</vt:lpstr>
      <vt:lpstr>Boyce-Codd Normal Form</vt:lpstr>
      <vt:lpstr>Testing for BCNF</vt:lpstr>
      <vt:lpstr>Goals of Normalization</vt:lpstr>
      <vt:lpstr>Lossless-join Decomposition</vt:lpstr>
      <vt:lpstr>Lossless-join Decomposition Example</vt:lpstr>
      <vt:lpstr>Lossly-join Decomposition Example</vt:lpstr>
      <vt:lpstr>Dependency Preservation</vt:lpstr>
      <vt:lpstr>Example of Dependency Preservation </vt:lpstr>
      <vt:lpstr>Example of non-Dependency Preservation </vt:lpstr>
      <vt:lpstr>Testing for Dependency Preservation</vt:lpstr>
      <vt:lpstr>Example</vt:lpstr>
      <vt:lpstr>Practice Time</vt:lpstr>
      <vt:lpstr>Practice Time</vt:lpstr>
      <vt:lpstr>Practice Time</vt:lpstr>
      <vt:lpstr>Chapter 8:  Relational Database Design</vt:lpstr>
      <vt:lpstr>Decomposing a Schema into BCNF</vt:lpstr>
      <vt:lpstr>PowerPoint 簡報</vt:lpstr>
      <vt:lpstr>Testing for BCNF</vt:lpstr>
      <vt:lpstr>Testing Decomposition for BCNF</vt:lpstr>
      <vt:lpstr>Practice Time</vt:lpstr>
      <vt:lpstr>Example of BCNF Decomposition</vt:lpstr>
      <vt:lpstr>BCNF Decomposition Algorithm</vt:lpstr>
      <vt:lpstr>Example of BCNF Decomposition</vt:lpstr>
      <vt:lpstr>BCNF Decomposition (Cont.)</vt:lpstr>
      <vt:lpstr>BCNF and Dependency Preservation</vt:lpstr>
      <vt:lpstr>Practice Time</vt:lpstr>
      <vt:lpstr>Third Normal Form: Motivation</vt:lpstr>
      <vt:lpstr>Testing for 3NF</vt:lpstr>
      <vt:lpstr>3NF Example</vt:lpstr>
      <vt:lpstr>Redundancy  in 3NF</vt:lpstr>
      <vt:lpstr>Practice Time</vt:lpstr>
      <vt:lpstr>3NF Decomposition Algorithm</vt:lpstr>
      <vt:lpstr>3NF Decomposition: An Example</vt:lpstr>
      <vt:lpstr>3NF Decompsition Example (Cont.)</vt:lpstr>
      <vt:lpstr>Practice Time</vt:lpstr>
      <vt:lpstr>Practice Time</vt:lpstr>
      <vt:lpstr>Comparison of BCNF and 3NF</vt:lpstr>
      <vt:lpstr>Design Goals</vt:lpstr>
      <vt:lpstr>Chapter 8:  Relational Database Design</vt:lpstr>
      <vt:lpstr>Multivalued Dependencies</vt:lpstr>
      <vt:lpstr>Multivalued Dependencies (MVDs)</vt:lpstr>
      <vt:lpstr>Example</vt:lpstr>
      <vt:lpstr>Example (Cont.)</vt:lpstr>
      <vt:lpstr>Practice Time</vt:lpstr>
      <vt:lpstr>Theory of MVDs</vt:lpstr>
      <vt:lpstr>Fourth Normal Form</vt:lpstr>
      <vt:lpstr>4NF Decomposition Algorithm</vt:lpstr>
      <vt:lpstr>Example</vt:lpstr>
      <vt:lpstr>Practice Time</vt:lpstr>
      <vt:lpstr>Chapter 8:  Relational Database Design</vt:lpstr>
      <vt:lpstr>Overall Database Design Process</vt:lpstr>
      <vt:lpstr>ER Model and Normalization</vt:lpstr>
      <vt:lpstr>Other Design Issues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paul</cp:lastModifiedBy>
  <cp:revision>402</cp:revision>
  <cp:lastPrinted>2005-01-10T21:51:57Z</cp:lastPrinted>
  <dcterms:created xsi:type="dcterms:W3CDTF">1999-11-04T20:50:09Z</dcterms:created>
  <dcterms:modified xsi:type="dcterms:W3CDTF">2021-06-06T18:55:58Z</dcterms:modified>
</cp:coreProperties>
</file>