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5" r:id="rId3"/>
    <p:sldId id="368" r:id="rId4"/>
    <p:sldId id="369" r:id="rId5"/>
    <p:sldId id="370" r:id="rId6"/>
    <p:sldId id="371" r:id="rId7"/>
    <p:sldId id="362" r:id="rId8"/>
    <p:sldId id="363" r:id="rId9"/>
    <p:sldId id="383" r:id="rId10"/>
    <p:sldId id="364" r:id="rId11"/>
    <p:sldId id="384" r:id="rId12"/>
    <p:sldId id="385" r:id="rId13"/>
    <p:sldId id="365" r:id="rId14"/>
    <p:sldId id="372" r:id="rId15"/>
    <p:sldId id="366" r:id="rId16"/>
    <p:sldId id="367" r:id="rId17"/>
    <p:sldId id="381" r:id="rId18"/>
    <p:sldId id="373" r:id="rId19"/>
    <p:sldId id="374" r:id="rId20"/>
    <p:sldId id="375" r:id="rId21"/>
    <p:sldId id="356" r:id="rId22"/>
    <p:sldId id="300" r:id="rId23"/>
    <p:sldId id="380" r:id="rId24"/>
    <p:sldId id="302" r:id="rId25"/>
    <p:sldId id="301" r:id="rId26"/>
    <p:sldId id="303" r:id="rId27"/>
    <p:sldId id="352" r:id="rId28"/>
    <p:sldId id="304" r:id="rId29"/>
    <p:sldId id="378" r:id="rId30"/>
    <p:sldId id="305" r:id="rId31"/>
    <p:sldId id="382" r:id="rId32"/>
    <p:sldId id="306" r:id="rId33"/>
    <p:sldId id="307" r:id="rId34"/>
    <p:sldId id="376" r:id="rId35"/>
    <p:sldId id="309" r:id="rId36"/>
    <p:sldId id="311" r:id="rId37"/>
    <p:sldId id="312" r:id="rId38"/>
    <p:sldId id="377" r:id="rId39"/>
    <p:sldId id="387" r:id="rId40"/>
    <p:sldId id="313" r:id="rId41"/>
    <p:sldId id="314" r:id="rId42"/>
    <p:sldId id="358" r:id="rId43"/>
    <p:sldId id="353" r:id="rId44"/>
    <p:sldId id="315" r:id="rId45"/>
    <p:sldId id="317" r:id="rId46"/>
    <p:sldId id="318" r:id="rId47"/>
    <p:sldId id="388" r:id="rId48"/>
    <p:sldId id="320" r:id="rId49"/>
    <p:sldId id="321" r:id="rId50"/>
    <p:sldId id="323" r:id="rId51"/>
    <p:sldId id="324" r:id="rId52"/>
    <p:sldId id="389" r:id="rId53"/>
    <p:sldId id="359" r:id="rId54"/>
    <p:sldId id="360" r:id="rId55"/>
    <p:sldId id="327" r:id="rId56"/>
    <p:sldId id="329" r:id="rId57"/>
  </p:sldIdLst>
  <p:sldSz cx="9144000" cy="6858000" type="screen4x3"/>
  <p:notesSz cx="6997700" cy="9283700"/>
  <p:custShowLst>
    <p:custShow name="Custom Show 1" id="0">
      <p:sldLst>
        <p:sld r:id="rId42"/>
        <p:sld r:id="rId41"/>
        <p:sld r:id="rId37"/>
        <p:sld r:id="rId38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4" autoAdjust="0"/>
  </p:normalViewPr>
  <p:slideViewPr>
    <p:cSldViewPr snapToGrid="0">
      <p:cViewPr varScale="1">
        <p:scale>
          <a:sx n="86" d="100"/>
          <a:sy n="86" d="100"/>
        </p:scale>
        <p:origin x="811" y="3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FA62BCF-BCE2-4AD9-AC5B-B0DE9659E6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B8D9EE8-3038-432A-95D4-621E05AA1DB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CEA043-4210-4496-A082-BBBD10E1E550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4880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175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F50FC7-6F6D-461D-A57B-81167E42F13C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2D5E6-741D-4B58-97C5-67E38C9D8242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597FF55-C16A-4764-A236-F51726938FDB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42A7312-E071-4133-A903-5E16311B8DFC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DCBB8C3-3CF0-4543-B6CD-CA0B156CCF91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F79773A-FFBA-435C-B096-970937982DE4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3D6716-3308-463A-9AA6-2053C53DFCC1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DC4A5AD-335C-4ECE-BE63-588E84C62421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DC8C9E-28E7-46B7-8C9D-FF8558C0ADAF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203C012-40AA-4D40-976D-AEDAFA12B813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60FF02-E9F3-4890-90D6-0C390D18EB72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100FA16-1897-4423-9751-4EA14183F6A9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137A9C-90DB-4C16-B961-2C7EB197D01C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376CBE-90E8-4065-BAA5-98D559B093E1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80CD03-6514-4DA6-8F87-D711FDE02DFC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D8DAE1-0955-4A5F-A98B-5693098B4C3F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F8885E-5435-40AA-B2E0-B78C85E4C328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CBF9CB-F5BF-4356-B7DD-C8159F48D48F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E954F5-5E59-4629-8A55-7E81B376FEE4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F28975-15B6-4975-B35D-5E2EA2A4C0B9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7CC3E7-432B-4167-92AC-A697F6A3D726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9B8D54-B955-406E-A6BE-FE4DEC63A52F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486A2C-C1B4-4820-BBB0-94928DD99311}" type="slidenum">
              <a:rPr lang="en-US" altLang="zh-TW" sz="1200"/>
              <a:pPr/>
              <a:t>40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D135C11-CFF0-4B16-9426-91F793857075}" type="slidenum">
              <a:rPr lang="en-US" altLang="zh-TW" sz="1200"/>
              <a:pPr/>
              <a:t>41</a:t>
            </a:fld>
            <a:endParaRPr lang="en-US" altLang="zh-TW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7EBF1E-790C-436A-8764-EE16C4A4F0EA}" type="slidenum">
              <a:rPr lang="en-US" altLang="zh-TW" sz="1200"/>
              <a:pPr/>
              <a:t>42</a:t>
            </a:fld>
            <a:endParaRPr lang="en-US" altLang="zh-TW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D6DD00-C0B7-4AA4-9D45-D36D177D7973}" type="slidenum">
              <a:rPr lang="en-US" altLang="zh-TW" sz="1200"/>
              <a:pPr/>
              <a:t>43</a:t>
            </a:fld>
            <a:endParaRPr lang="en-US" altLang="zh-TW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FE03C3-2541-43C8-81FE-611E10654089}" type="slidenum">
              <a:rPr lang="en-US" altLang="zh-TW" sz="1200"/>
              <a:pPr/>
              <a:t>44</a:t>
            </a:fld>
            <a:endParaRPr lang="en-US" altLang="zh-TW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7624607-5CB5-4B1A-BE9F-AC5FE3CA76A5}" type="slidenum">
              <a:rPr lang="en-US" altLang="zh-TW" sz="1200"/>
              <a:pPr/>
              <a:t>45</a:t>
            </a:fld>
            <a:endParaRPr lang="en-US" altLang="zh-TW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4502E0-8983-45D2-A99A-1E0D2262D162}" type="slidenum">
              <a:rPr lang="en-US" altLang="zh-TW" sz="1200"/>
              <a:pPr/>
              <a:t>46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57CA02-C43C-4BC3-8C3A-515639F31218}" type="slidenum">
              <a:rPr lang="en-US" altLang="zh-TW" sz="1200"/>
              <a:pPr/>
              <a:t>48</a:t>
            </a:fld>
            <a:endParaRPr lang="en-US" altLang="zh-TW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7B9385D-34BD-4AD9-B52B-930E2FDB17CA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120994-62C8-4FFB-9B03-E42F9156F753}" type="slidenum">
              <a:rPr lang="en-US" altLang="zh-TW" sz="1200"/>
              <a:pPr/>
              <a:t>49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6CFFFE-249C-4E28-A66D-8C3A2CB4820C}" type="slidenum">
              <a:rPr lang="en-US" altLang="zh-TW" sz="1200"/>
              <a:pPr/>
              <a:t>50</a:t>
            </a:fld>
            <a:endParaRPr lang="en-US" altLang="zh-TW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3A5E6B7-6CB3-43A0-89C2-30046148250D}" type="slidenum">
              <a:rPr lang="en-US" altLang="zh-TW" sz="1200"/>
              <a:pPr/>
              <a:t>51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5BEF07-CF07-416A-94AF-04622E15879D}" type="slidenum">
              <a:rPr lang="en-US" altLang="zh-TW" sz="1200"/>
              <a:pPr/>
              <a:t>53</a:t>
            </a:fld>
            <a:endParaRPr lang="en-US" altLang="zh-TW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82CAF95-0668-412C-AF1D-7E03FB4FAC4E}" type="slidenum">
              <a:rPr lang="en-US" altLang="zh-TW" sz="1200"/>
              <a:pPr/>
              <a:t>54</a:t>
            </a:fld>
            <a:endParaRPr lang="en-US" altLang="zh-TW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5B9AA68-0B12-4B01-BF32-A72E04615B58}" type="slidenum">
              <a:rPr lang="en-US" altLang="zh-TW" sz="1200"/>
              <a:pPr/>
              <a:t>55</a:t>
            </a:fld>
            <a:endParaRPr lang="en-US" altLang="zh-TW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48A4AC-52F8-4FD0-BFBC-7DE7887C6CAA}" type="slidenum">
              <a:rPr lang="en-US" altLang="zh-TW" sz="1200"/>
              <a:pPr/>
              <a:t>56</a:t>
            </a:fld>
            <a:endParaRPr lang="en-US" altLang="zh-TW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463447-742C-40F2-854A-97BB0F305EA4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70B341-BA57-4BA2-BF97-06FC7FBA8004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C13950-7BD3-45F0-A2B9-704585D559EA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C13950-7BD3-45F0-A2B9-704585D559EA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249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EF7612-56FF-4BEF-8809-F458B60CBD88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Database System Concepts, 7</a:t>
            </a:r>
            <a:r>
              <a:rPr lang="en-US" altLang="zh-TW" b="1" baseline="30000" dirty="0">
                <a:solidFill>
                  <a:schemeClr val="tx2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 Ed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Sudarshan</a:t>
            </a:r>
            <a:b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</a:b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for conditions on re-use</a:t>
            </a:r>
            <a:r>
              <a:rPr lang="en-US" altLang="zh-TW" sz="1200" b="1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361B67D8-0909-4743-9A33-4CD90BE3EC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528763" cy="19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2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8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35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066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22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5023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523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35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99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980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40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8.</a:t>
            </a:r>
            <a:fld id="{1AEC5B83-2AB0-422E-A766-7985704B187B}" type="slidenum"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1">
            <a:extLst>
              <a:ext uri="{FF2B5EF4-FFF2-40B4-BE49-F238E27FC236}">
                <a16:creationId xmlns:a16="http://schemas.microsoft.com/office/drawing/2014/main" id="{361B67D8-0909-4743-9A33-4CD90BE3ECF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652781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Dependency Preservation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7987" cy="4716462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Let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be the set of dependencies </a:t>
            </a:r>
            <a:r>
              <a:rPr lang="en-US" altLang="zh-TW" sz="2400" i="1">
                <a:ea typeface="新細明體" panose="02020500000000000000" pitchFamily="18" charset="-120"/>
              </a:rPr>
              <a:t>F </a:t>
            </a:r>
            <a:r>
              <a:rPr lang="en-US" altLang="zh-TW" sz="2400" i="1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 that include only attributes in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 i="1">
                <a:ea typeface="新細明體" panose="02020500000000000000" pitchFamily="18" charset="-120"/>
              </a:rPr>
              <a:t>. </a:t>
            </a:r>
          </a:p>
          <a:p>
            <a:endParaRPr lang="en-US" altLang="zh-TW" sz="2400" i="1">
              <a:ea typeface="新細明體" panose="02020500000000000000" pitchFamily="18" charset="-120"/>
            </a:endParaRP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 A  decomposition is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dependency preserving</a:t>
            </a:r>
            <a:r>
              <a:rPr lang="en-US" altLang="zh-TW" sz="2400">
                <a:ea typeface="新細明體" panose="02020500000000000000" pitchFamily="18" charset="-120"/>
              </a:rPr>
              <a:t>,  if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        (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F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…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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F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F </a:t>
            </a:r>
            <a:r>
              <a:rPr lang="en-US" altLang="zh-TW" sz="2400" i="1" baseline="3000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zh-TW" sz="2400" i="1" baseline="30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Dependency Preservation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4388" y="1093788"/>
            <a:ext cx="7668131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2054225" algn="l"/>
              </a:tabLst>
            </a:pPr>
            <a:r>
              <a:rPr lang="en-US" altLang="zh-TW" sz="2400" i="1" kern="0">
                <a:ea typeface="新細明體" panose="02020500000000000000" pitchFamily="18" charset="-120"/>
              </a:rPr>
              <a:t>R = (A, B, C, D)</a:t>
            </a:r>
            <a:br>
              <a:rPr lang="en-US" altLang="zh-TW" sz="2400" i="1" kern="0">
                <a:ea typeface="新細明體" panose="02020500000000000000" pitchFamily="18" charset="-120"/>
              </a:rPr>
            </a:br>
            <a:r>
              <a:rPr lang="en-US" altLang="zh-TW" sz="2400" i="1" kern="0">
                <a:ea typeface="新細明體" panose="02020500000000000000" pitchFamily="18" charset="-120"/>
              </a:rPr>
              <a:t>F = {A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C, C </a:t>
            </a:r>
            <a:r>
              <a:rPr lang="en-US" altLang="zh-TW" sz="2400" ker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D)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kern="0">
                <a:ea typeface="新細明體" panose="02020500000000000000" pitchFamily="18" charset="-120"/>
                <a:sym typeface="Monotype Sorts" charset="2"/>
              </a:rPr>
              <a:t>decomposed into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kern="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 = (A,B,C),   R</a:t>
            </a:r>
            <a:r>
              <a:rPr lang="en-US" altLang="zh-TW" sz="2400" kern="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kern="0">
                <a:ea typeface="新細明體" panose="02020500000000000000" pitchFamily="18" charset="-120"/>
                <a:sym typeface="Monotype Sorts" charset="2"/>
              </a:rPr>
              <a:t> = (C, D)</a:t>
            </a:r>
            <a:endParaRPr lang="en-US" altLang="zh-TW" sz="2400" i="1" kern="0" dirty="0">
              <a:ea typeface="新細明體" panose="02020500000000000000" pitchFamily="18" charset="-12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non-Dependency Preservation 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8131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(A, B, C, D)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{A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C, 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D)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decomposed into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(A,C,D),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(B, C)</a:t>
            </a:r>
          </a:p>
        </p:txBody>
      </p:sp>
    </p:spTree>
    <p:extLst>
      <p:ext uri="{BB962C8B-B14F-4D97-AF65-F5344CB8AC3E}">
        <p14:creationId xmlns:p14="http://schemas.microsoft.com/office/powerpoint/2010/main" val="3213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Testing for Dependency Preservation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989013"/>
            <a:ext cx="7824788" cy="5197475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into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…,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</a:rPr>
              <a:t>=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while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(changes to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do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for each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in the decomposition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b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  =  result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</a:p>
          <a:p>
            <a:pPr lvl="1"/>
            <a:endParaRPr lang="en-US" altLang="zh-TW" sz="24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contains all attributes in , then 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  is preserved.</a:t>
            </a:r>
          </a:p>
          <a:p>
            <a:pPr lvl="1"/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329612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(A, B, C)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F = {A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= (A, B),   R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Dependency preserving</a:t>
            </a:r>
          </a:p>
          <a:p>
            <a:pPr lvl="1">
              <a:tabLst>
                <a:tab pos="2054225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2054225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= (A, B),   R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Not dependency preserving </a:t>
            </a:r>
            <a:br>
              <a:rPr lang="en-US" altLang="zh-TW" sz="24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(cannot check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without computing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  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5375275"/>
            <a:ext cx="309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906462"/>
            <a:ext cx="7848600" cy="5041755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A, B, C 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Whether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R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is in BCNF ?</a:t>
            </a:r>
          </a:p>
          <a:p>
            <a:pPr marL="0" indent="0">
              <a:buNone/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No, Because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C but B is not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superkey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of R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Decomposition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A, B),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 ? </a:t>
            </a:r>
          </a:p>
          <a:p>
            <a:pPr lvl="2">
              <a:tabLst>
                <a:tab pos="744538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Yes, because B is  a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superkey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of R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2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Dependency preserving ?</a:t>
            </a:r>
          </a:p>
          <a:p>
            <a:pPr lvl="2">
              <a:tabLst>
                <a:tab pos="744538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A, B, C 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</a:rPr>
              <a:t>AB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Whether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R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is in BCNF ?</a:t>
            </a:r>
          </a:p>
          <a:p>
            <a:pPr marL="0" indent="0">
              <a:buNone/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No, Because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B but C is not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superkey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of R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Decomposition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A, C),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decomposition?</a:t>
            </a:r>
          </a:p>
          <a:p>
            <a:pPr lvl="2">
              <a:tabLst>
                <a:tab pos="744538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Yes, because C is  a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superkey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of R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2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Dependency preserving?</a:t>
            </a:r>
          </a:p>
          <a:p>
            <a:pPr lvl="2">
              <a:tabLst>
                <a:tab pos="744538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No, because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AB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can not be reserved</a:t>
            </a:r>
            <a:b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</a:b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5011737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A, B, C, D, E 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          BC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D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Which of the decomposition is a lossless-join decomposition?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(A,C), (C,E), (B,C,D)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(A,B,C), (C,D), (D,E)</a:t>
            </a: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(A,B), (B,C,D), (A,C,E)  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V </a:t>
            </a:r>
          </a:p>
          <a:p>
            <a:pPr lvl="2">
              <a:tabLst>
                <a:tab pos="744538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Join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(A,B) and (A,C,E) , then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Join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(B,C,D)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(A,C), (C,D,E), (A,E)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Suppose we have a schema </a:t>
            </a:r>
            <a:r>
              <a:rPr lang="en-US" altLang="zh-TW" sz="2000" i="1">
                <a:ea typeface="新細明體" panose="02020500000000000000" pitchFamily="18" charset="-120"/>
              </a:rPr>
              <a:t>R </a:t>
            </a:r>
            <a:r>
              <a:rPr lang="en-US" altLang="zh-TW" sz="2000">
                <a:ea typeface="新細明體" panose="02020500000000000000" pitchFamily="18" charset="-120"/>
              </a:rPr>
              <a:t>and a non-trivial dependency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</a:t>
            </a:r>
            <a:r>
              <a:rPr kumimoji="0"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000">
                <a:ea typeface="新細明體" panose="02020500000000000000" pitchFamily="18" charset="-120"/>
              </a:rPr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	We decompose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U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SzPct val="200000"/>
              <a:buFont typeface="Times" panose="02020603050405020304" pitchFamily="18" charset="0"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(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- (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-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 ) 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In our example,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       (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ID, name, salary,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, building, budget</a:t>
            </a:r>
            <a:r>
              <a:rPr lang="en-US" altLang="zh-TW" sz="2000" i="1">
                <a:ea typeface="新細明體" panose="02020500000000000000" pitchFamily="18" charset="-120"/>
              </a:rPr>
              <a:t>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 =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endParaRPr lang="en-US" altLang="zh-TW" sz="2000">
              <a:solidFill>
                <a:srgbClr val="0070C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inst_dept</a:t>
            </a:r>
            <a:r>
              <a:rPr lang="en-US" altLang="zh-TW" sz="2000">
                <a:ea typeface="新細明體" panose="02020500000000000000" pitchFamily="18" charset="-120"/>
              </a:rPr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U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 = (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building, budget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(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- (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 -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 ) ) = (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ID, name, salary,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pic>
        <p:nvPicPr>
          <p:cNvPr id="1945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960813"/>
            <a:ext cx="409416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3563938"/>
            <a:ext cx="4383087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0"/>
            <a:ext cx="57880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for BCNF</a:t>
            </a:r>
            <a:endParaRPr lang="zh-TW" altLang="en-US">
              <a:ea typeface="新細明體" charset="-12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279400" y="1093788"/>
            <a:ext cx="86296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Continue to check BCNF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Consider </a:t>
            </a:r>
            <a:r>
              <a:rPr lang="en-US" altLang="zh-TW" sz="2400" i="1">
                <a:ea typeface="新細明體" panose="02020500000000000000" pitchFamily="18" charset="-120"/>
              </a:rPr>
              <a:t>R =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A, B, C, D, E</a:t>
            </a:r>
            <a:r>
              <a:rPr lang="en-US" altLang="zh-TW" sz="2400">
                <a:ea typeface="新細明體" panose="02020500000000000000" pitchFamily="18" charset="-120"/>
              </a:rPr>
              <a:t>), with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= { </a:t>
            </a:r>
            <a:r>
              <a:rPr lang="en-US" altLang="zh-TW" sz="2400" i="1">
                <a:ea typeface="新細明體" panose="02020500000000000000" pitchFamily="18" charset="-120"/>
              </a:rPr>
              <a:t>A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 i="1">
                <a:ea typeface="新細明體" panose="02020500000000000000" pitchFamily="18" charset="-120"/>
              </a:rPr>
              <a:t>B, BC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D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Decompose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into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 </a:t>
            </a:r>
            <a:r>
              <a:rPr lang="en-US" altLang="zh-TW" sz="2400">
                <a:ea typeface="新細明體" panose="02020500000000000000" pitchFamily="18" charset="-120"/>
              </a:rPr>
              <a:t>=</a:t>
            </a:r>
            <a:r>
              <a:rPr lang="en-US" altLang="zh-TW" sz="2400" baseline="-250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A,B</a:t>
            </a:r>
            <a:r>
              <a:rPr lang="en-US" altLang="zh-TW" sz="2400">
                <a:ea typeface="新細明體" panose="02020500000000000000" pitchFamily="18" charset="-120"/>
              </a:rPr>
              <a:t>) and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 </a:t>
            </a:r>
            <a:r>
              <a:rPr lang="en-US" altLang="zh-TW" sz="2400">
                <a:ea typeface="新細明體" panose="02020500000000000000" pitchFamily="18" charset="-120"/>
              </a:rPr>
              <a:t>=</a:t>
            </a:r>
            <a:r>
              <a:rPr lang="en-US" altLang="zh-TW" sz="2400" baseline="-250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A,C,D,E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dependencies in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?</a:t>
            </a:r>
          </a:p>
          <a:p>
            <a:pPr lvl="2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dependencies in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?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Decomposition for BCNF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079500"/>
            <a:ext cx="8675687" cy="511651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To check if a relation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in a decomposition of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 is in BCNF,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test R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i </a:t>
            </a:r>
            <a:r>
              <a:rPr lang="en-US" altLang="zh-TW" sz="2400" dirty="0">
                <a:ea typeface="新細明體" panose="02020500000000000000" pitchFamily="18" charset="-120"/>
              </a:rPr>
              <a:t>for BCNF with respect to the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</a:rPr>
              <a:t>restriction</a:t>
            </a:r>
            <a:r>
              <a:rPr lang="en-US" altLang="zh-TW" sz="2400" dirty="0">
                <a:ea typeface="新細明體" panose="02020500000000000000" pitchFamily="18" charset="-120"/>
              </a:rPr>
              <a:t> of F to R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for every set of attributes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 check that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lvl="3"/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 (</a:t>
            </a:r>
            <a:r>
              <a:rPr lang="en-US" altLang="zh-TW" sz="2400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- ) 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 </a:t>
            </a:r>
            <a:r>
              <a:rPr lang="en-US" altLang="zh-TW" sz="2400" dirty="0">
                <a:ea typeface="新細明體" panose="02020500000000000000" pitchFamily="18" charset="-120"/>
              </a:rPr>
              <a:t> hold on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</a:p>
          <a:p>
            <a:pPr lvl="2"/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If some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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</a:rPr>
              <a:t>  in </a:t>
            </a:r>
            <a:r>
              <a:rPr lang="en-US" altLang="zh-TW" sz="2400" i="1" dirty="0">
                <a:ea typeface="新細明體" panose="02020500000000000000" pitchFamily="18" charset="-120"/>
              </a:rPr>
              <a:t>F, </a:t>
            </a:r>
            <a:r>
              <a:rPr lang="en-US" altLang="zh-TW" sz="2400" dirty="0">
                <a:ea typeface="新細明體" panose="02020500000000000000" pitchFamily="18" charset="-120"/>
              </a:rPr>
              <a:t>but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 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is not a subset of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      </a:t>
            </a:r>
            <a:br>
              <a:rPr lang="en-US" altLang="zh-TW" sz="2400" baseline="300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=&gt;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violates BCNF.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Given a relation R(A, B, C, D, E, F, G)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F= {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DEF,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G,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FG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buFont typeface="Monotype Sorts" charset="2"/>
              <a:buNone/>
            </a:pP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If a relation S(B, C, E, F) is decomposed from R.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What are the FDs that hold on S?</a:t>
            </a:r>
          </a:p>
          <a:p>
            <a:pPr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CEF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G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BCNF Decomposition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27962" cy="425291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R =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A, B, C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F = </a:t>
            </a:r>
            <a:r>
              <a:rPr lang="en-US" altLang="zh-TW" sz="2000">
                <a:ea typeface="新細明體" panose="02020500000000000000" pitchFamily="18" charset="-120"/>
              </a:rPr>
              <a:t>{</a:t>
            </a:r>
            <a:r>
              <a:rPr lang="en-US" altLang="zh-TW" sz="2000" i="1">
                <a:ea typeface="新細明體" panose="02020500000000000000" pitchFamily="18" charset="-12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	 B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0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Key = {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is not in BCNF 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C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but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= 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B, C)</a:t>
            </a: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(A,B)</a:t>
            </a:r>
          </a:p>
          <a:p>
            <a:pPr lvl="1">
              <a:buFont typeface="Monotype Sorts" charset="2"/>
              <a:buNone/>
              <a:tabLst>
                <a:tab pos="744538" algn="l"/>
              </a:tabLst>
            </a:pPr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>
            <a:spLocks noChangeArrowheads="1"/>
          </p:cNvSpPr>
          <p:nvPr/>
        </p:nvSpPr>
        <p:spPr bwMode="auto">
          <a:xfrm>
            <a:off x="1371600" y="2754313"/>
            <a:ext cx="6076950" cy="160655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BCNF Decomposition Algorithm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49350"/>
            <a:ext cx="8307388" cy="47339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	result </a:t>
            </a:r>
            <a:r>
              <a:rPr lang="en-US" altLang="zh-TW" sz="2000" dirty="0">
                <a:ea typeface="新細明體" panose="02020500000000000000" pitchFamily="18" charset="-120"/>
              </a:rPr>
              <a:t>:= {</a:t>
            </a:r>
            <a:r>
              <a:rPr lang="en-US" altLang="zh-TW" sz="2000" i="1" dirty="0">
                <a:ea typeface="新細明體" panose="02020500000000000000" pitchFamily="18" charset="-120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</a:rPr>
              <a:t>};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i="1" dirty="0">
                <a:ea typeface="新細明體" panose="02020500000000000000" pitchFamily="18" charset="-120"/>
              </a:rPr>
              <a:t>done </a:t>
            </a:r>
            <a:r>
              <a:rPr lang="en-US" altLang="zh-TW" sz="2000" dirty="0">
                <a:ea typeface="新細明體" panose="02020500000000000000" pitchFamily="18" charset="-120"/>
              </a:rPr>
              <a:t>:= false;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compute </a:t>
            </a:r>
            <a:r>
              <a:rPr lang="en-US" altLang="zh-TW" sz="2000" i="1" dirty="0">
                <a:ea typeface="新細明體" panose="02020500000000000000" pitchFamily="18" charset="-120"/>
              </a:rPr>
              <a:t>F 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while (not </a:t>
            </a:r>
            <a:r>
              <a:rPr lang="en-US" altLang="zh-TW" sz="2000" i="1" dirty="0">
                <a:ea typeface="新細明體" panose="02020500000000000000" pitchFamily="18" charset="-120"/>
              </a:rPr>
              <a:t>done)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	if </a:t>
            </a:r>
            <a:r>
              <a:rPr lang="en-US" altLang="zh-TW" sz="2000" dirty="0">
                <a:ea typeface="新細明體" panose="02020500000000000000" pitchFamily="18" charset="-120"/>
              </a:rPr>
              <a:t>(there is a schema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in </a:t>
            </a:r>
            <a:r>
              <a:rPr lang="en-US" altLang="zh-TW" sz="2000" i="1" dirty="0">
                <a:ea typeface="新細明體" panose="02020500000000000000" pitchFamily="18" charset="-120"/>
              </a:rPr>
              <a:t>result </a:t>
            </a:r>
            <a:r>
              <a:rPr lang="en-US" altLang="zh-TW" sz="2000" dirty="0">
                <a:ea typeface="新細明體" panose="02020500000000000000" pitchFamily="18" charset="-120"/>
              </a:rPr>
              <a:t> that is not in BCNF)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b="1" dirty="0">
                <a:ea typeface="新細明體" panose="02020500000000000000" pitchFamily="18" charset="-120"/>
              </a:rPr>
              <a:t>then begin</a:t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			</a:t>
            </a: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 that holds on 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such that </a:t>
            </a: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						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is not in 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F </a:t>
            </a:r>
            <a:r>
              <a:rPr lang="en-US" altLang="zh-TW" sz="2000" baseline="30000" dirty="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  and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 =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;</a:t>
            </a:r>
            <a:b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			 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:= (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result – R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i="1" baseline="-25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– 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 (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);</a:t>
            </a:r>
            <a:b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	    	</a:t>
            </a:r>
            <a:r>
              <a:rPr lang="en-US" altLang="zh-TW" sz="2000" b="1" dirty="0">
                <a:ea typeface="新細明體" panose="02020500000000000000" pitchFamily="18" charset="-120"/>
                <a:sym typeface="Greek Symbols" pitchFamily="18" charset="2"/>
              </a:rPr>
              <a:t>end</a:t>
            </a:r>
            <a:br>
              <a:rPr lang="en-US" altLang="zh-TW" sz="2000" b="1" dirty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000" b="1" dirty="0">
                <a:ea typeface="新細明體" panose="02020500000000000000" pitchFamily="18" charset="-120"/>
                <a:sym typeface="Greek Symbols" pitchFamily="18" charset="2"/>
              </a:rPr>
              <a:t>		else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done 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sz="2000" b="1" dirty="0">
                <a:ea typeface="新細明體" panose="02020500000000000000" pitchFamily="18" charset="-120"/>
                <a:sym typeface="Greek Symbols" pitchFamily="18" charset="2"/>
              </a:rPr>
              <a:t>true; </a:t>
            </a: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zh-TW" sz="2000" b="1" dirty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     Note:  each 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  <a:sym typeface="Greek Symbols" pitchFamily="18" charset="2"/>
              </a:rPr>
              <a:t>i</a:t>
            </a:r>
            <a:r>
              <a:rPr lang="en-US" altLang="zh-TW" sz="2000" i="1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Greek Symbols" pitchFamily="18" charset="2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882650"/>
            <a:ext cx="7869237" cy="5270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class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credits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→ </a:t>
            </a:r>
            <a:r>
              <a:rPr lang="en-US" altLang="zh-TW" sz="2000" i="1"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ea typeface="新細明體" panose="02020500000000000000" pitchFamily="18" charset="-120"/>
              </a:rPr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A candidate key {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→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credits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but </a:t>
            </a:r>
            <a:r>
              <a:rPr lang="en-US" altLang="zh-TW" sz="2000" i="1">
                <a:ea typeface="新細明體" panose="02020500000000000000" pitchFamily="18" charset="-120"/>
              </a:rPr>
              <a:t>course_id </a:t>
            </a:r>
            <a:r>
              <a:rPr lang="en-US" altLang="zh-TW" sz="2000">
                <a:ea typeface="新細明體" panose="02020500000000000000" pitchFamily="18" charset="-120"/>
              </a:rPr>
              <a:t>is not a superkey.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 We replace </a:t>
            </a:r>
            <a:r>
              <a:rPr lang="en-US" altLang="zh-TW" sz="2000" i="1">
                <a:ea typeface="新細明體" panose="02020500000000000000" pitchFamily="18" charset="-120"/>
              </a:rPr>
              <a:t>class </a:t>
            </a:r>
            <a:r>
              <a:rPr lang="en-US" altLang="zh-TW" sz="2000">
                <a:ea typeface="新細明體" panose="02020500000000000000" pitchFamily="18" charset="-120"/>
              </a:rPr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         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</a:t>
            </a:r>
            <a:r>
              <a:rPr lang="en-US" altLang="zh-TW" sz="2000" i="1">
                <a:ea typeface="新細明體" panose="02020500000000000000" pitchFamily="18" charset="-120"/>
              </a:rPr>
              <a:t>room_number, 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21488" y="4799013"/>
            <a:ext cx="204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course </a:t>
            </a:r>
            <a:r>
              <a:rPr kumimoji="0"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BCNF Decomposition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893763"/>
            <a:ext cx="7661275" cy="5507037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         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</a:t>
            </a:r>
            <a:r>
              <a:rPr lang="en-US" altLang="zh-TW" sz="2000" i="1">
                <a:ea typeface="新細明體" panose="02020500000000000000" pitchFamily="18" charset="-120"/>
              </a:rPr>
              <a:t>room_number, capacity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→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capacity  </a:t>
            </a:r>
            <a:r>
              <a:rPr lang="en-US" altLang="zh-TW" sz="2000">
                <a:ea typeface="新細明體" panose="02020500000000000000" pitchFamily="18" charset="-120"/>
              </a:rPr>
              <a:t>holds on </a:t>
            </a:r>
            <a:r>
              <a:rPr lang="en-US" altLang="zh-TW" sz="2000" i="1">
                <a:ea typeface="新細明體" panose="02020500000000000000" pitchFamily="18" charset="-120"/>
              </a:rPr>
              <a:t>class-1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 but {</a:t>
            </a:r>
            <a:r>
              <a:rPr lang="en-US" altLang="zh-TW" sz="2000" i="1"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} is not a superkey for </a:t>
            </a:r>
            <a:r>
              <a:rPr lang="en-US" altLang="zh-TW" sz="2000" i="1">
                <a:ea typeface="新細明體" panose="02020500000000000000" pitchFamily="18" charset="-120"/>
              </a:rPr>
              <a:t>class-1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We replace </a:t>
            </a:r>
            <a:r>
              <a:rPr lang="en-US" altLang="zh-TW" sz="2000" i="1">
                <a:ea typeface="新細明體" panose="02020500000000000000" pitchFamily="18" charset="-120"/>
              </a:rPr>
              <a:t>class-1 </a:t>
            </a:r>
            <a:r>
              <a:rPr lang="en-US" altLang="zh-TW" sz="2000">
                <a:ea typeface="新細明體" panose="02020500000000000000" pitchFamily="18" charset="-120"/>
              </a:rPr>
              <a:t>by:</a:t>
            </a:r>
          </a:p>
          <a:p>
            <a:pPr lvl="2"/>
            <a:r>
              <a:rPr lang="en-US" altLang="zh-TW" sz="2000" i="1">
                <a:ea typeface="新細明體" panose="02020500000000000000" pitchFamily="18" charset="-120"/>
              </a:rPr>
              <a:t>classroom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capacity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2000" i="1">
                <a:ea typeface="新細明體" panose="02020500000000000000" pitchFamily="18" charset="-120"/>
              </a:rPr>
              <a:t>section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sec_id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semester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year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building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0070C0"/>
                </a:solidFill>
                <a:ea typeface="新細明體" panose="02020500000000000000" pitchFamily="18" charset="-120"/>
              </a:rPr>
              <a:t>room_number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time_slot_id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 i="1">
                <a:ea typeface="新細明體" panose="02020500000000000000" pitchFamily="18" charset="-120"/>
              </a:rPr>
              <a:t>classroom </a:t>
            </a: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section </a:t>
            </a:r>
            <a:r>
              <a:rPr lang="en-US" altLang="zh-TW" sz="2000">
                <a:ea typeface="新細明體" panose="02020500000000000000" pitchFamily="18" charset="-120"/>
              </a:rPr>
              <a:t>are in BCNF.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BCNF and Dependency Preservation</a:t>
            </a:r>
          </a:p>
        </p:txBody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42975" y="2208213"/>
            <a:ext cx="7777163" cy="3941762"/>
          </a:xfrm>
          <a:noFill/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J, K, L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L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br>
              <a:rPr lang="en-US" altLang="zh-TW" sz="24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Two candidate keys =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Any decomposition of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			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     This implies that testing for </a:t>
            </a:r>
            <a:r>
              <a:rPr lang="en-US" altLang="zh-TW" sz="2400" i="1">
                <a:ea typeface="新細明體" panose="02020500000000000000" pitchFamily="18" charset="-120"/>
              </a:rPr>
              <a:t>JK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requires a join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tabLst>
                <a:tab pos="744538" algn="l"/>
                <a:tab pos="2679700" algn="l"/>
              </a:tabLst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27100" y="1068388"/>
            <a:ext cx="77708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</a:rPr>
              <a:t>It is not always possible to get </a:t>
            </a:r>
            <a:r>
              <a:rPr kumimoji="0"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 BCNF decomposition </a:t>
            </a:r>
            <a:r>
              <a:rPr kumimoji="0" lang="en-US" altLang="zh-TW" sz="2400">
                <a:ea typeface="新細明體" panose="02020500000000000000" pitchFamily="18" charset="-120"/>
              </a:rPr>
              <a:t>that is </a:t>
            </a:r>
            <a:r>
              <a:rPr kumimoji="0" lang="en-US" altLang="zh-TW" sz="2400">
                <a:solidFill>
                  <a:srgbClr val="0070C0"/>
                </a:solidFill>
                <a:ea typeface="新細明體" panose="02020500000000000000" pitchFamily="18" charset="-120"/>
              </a:rPr>
              <a:t>dependency preserving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Given a relation R(A, B, C, D)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  F={ 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 B, B AD, AC  D}</a:t>
            </a:r>
          </a:p>
          <a:p>
            <a:pPr>
              <a:buFont typeface="Monotype Sorts" charset="2"/>
              <a:buAutoNum type="romanLcParenBoth"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Find the candidate keys of R</a:t>
            </a:r>
          </a:p>
          <a:p>
            <a:pPr marL="457200" lvl="1" indent="0"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{AC, BC}</a:t>
            </a:r>
          </a:p>
          <a:p>
            <a:pPr>
              <a:buFont typeface="Monotype Sorts" charset="2"/>
              <a:buAutoNum type="romanLcParenBoth"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Indicate all the BCNF violations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 B, B AD</a:t>
            </a:r>
          </a:p>
          <a:p>
            <a:pPr>
              <a:buFont typeface="Monotype Sorts" charset="2"/>
              <a:buAutoNum type="romanLcParenBoth"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Decompose R into collections of relations that are in BCNF.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     (A, B) (A, C, D) or (A, B, D) (B,C)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Boyce-</a:t>
            </a:r>
            <a:r>
              <a:rPr lang="en-US" altLang="zh-TW" dirty="0" err="1">
                <a:ea typeface="新細明體" charset="-120"/>
              </a:rPr>
              <a:t>Codd</a:t>
            </a:r>
            <a:r>
              <a:rPr lang="en-US" altLang="zh-TW" dirty="0">
                <a:ea typeface="新細明體" charset="-120"/>
              </a:rPr>
              <a:t> Normal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3770313"/>
            <a:ext cx="6562725" cy="836612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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trivial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(i.e.,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 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is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superkey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for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R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15963" y="1103313"/>
            <a:ext cx="84280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dirty="0">
                <a:ea typeface="新細明體" panose="02020500000000000000" pitchFamily="18" charset="-120"/>
              </a:rPr>
              <a:t>A relation schema </a:t>
            </a:r>
            <a:r>
              <a:rPr kumimoji="0" lang="en-US" altLang="zh-TW" sz="2400" i="1" dirty="0">
                <a:ea typeface="新細明體" panose="02020500000000000000" pitchFamily="18" charset="-120"/>
              </a:rPr>
              <a:t>R</a:t>
            </a:r>
            <a:r>
              <a:rPr kumimoji="0" lang="en-US" altLang="zh-TW" sz="2400" dirty="0">
                <a:ea typeface="新細明體" panose="02020500000000000000" pitchFamily="18" charset="-120"/>
              </a:rPr>
              <a:t> is in </a:t>
            </a:r>
            <a:r>
              <a:rPr kumimoji="0"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BCNF</a:t>
            </a:r>
            <a:r>
              <a:rPr kumimoji="0" lang="en-US" altLang="zh-TW" sz="2400" dirty="0">
                <a:ea typeface="新細明體" panose="02020500000000000000" pitchFamily="18" charset="-120"/>
              </a:rPr>
              <a:t> if for all functional dependencies in </a:t>
            </a:r>
            <a:r>
              <a:rPr kumimoji="0" lang="en-US" altLang="zh-TW" sz="2400" i="1" dirty="0">
                <a:ea typeface="新細明體" panose="02020500000000000000" pitchFamily="18" charset="-120"/>
              </a:rPr>
              <a:t>F</a:t>
            </a:r>
            <a:r>
              <a:rPr kumimoji="0" lang="en-US" altLang="zh-TW" sz="2400" baseline="30000" dirty="0">
                <a:ea typeface="新細明體" panose="02020500000000000000" pitchFamily="18" charset="-120"/>
              </a:rPr>
              <a:t>+</a:t>
            </a:r>
            <a:r>
              <a:rPr kumimoji="0" lang="en-US" altLang="zh-TW" sz="2400" dirty="0">
                <a:ea typeface="新細明體" panose="02020500000000000000" pitchFamily="18" charset="-120"/>
              </a:rPr>
              <a:t> of the form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             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kumimoji="0"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where 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kumimoji="0"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kumimoji="0"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at least one of the following holds: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Third Normal Form: Motivation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093788"/>
            <a:ext cx="7985125" cy="551815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There are some situations where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efficient checking for FD violation on updates is important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but BCNF is not dependency preserving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Solution: define a weaker normal form, called Third                    Normal Form (3NF)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Allows some redundancy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There is always a lossless-join, dependency-preserving decomposition into 3NF.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for 3NF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For each dependency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 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Use attribute closure to check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 </a:t>
            </a:r>
            <a:r>
              <a:rPr lang="en-US" altLang="zh-TW" sz="2400">
                <a:ea typeface="新細明體" panose="02020500000000000000" pitchFamily="18" charset="-120"/>
              </a:rPr>
              <a:t>is a superkey.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sz="2400">
                <a:ea typeface="新細明體" panose="02020500000000000000" pitchFamily="18" charset="-120"/>
              </a:rPr>
              <a:t>is not a superkey, verify if each attribute in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 is contained in a candidate key </a:t>
            </a:r>
            <a:r>
              <a:rPr lang="en-US" altLang="zh-TW" sz="2400">
                <a:ea typeface="新細明體" panose="02020500000000000000" pitchFamily="18" charset="-120"/>
              </a:rPr>
              <a:t>of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</a:p>
          <a:p>
            <a:endParaRPr lang="en-US" altLang="zh-TW" sz="2400" i="1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a functional dependency makes R violates 3NF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Perform the 3NF decomposition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64437" cy="484663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dept_advisor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dept_advisor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s_ID, i_ID, dept_name)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F = </a:t>
            </a:r>
            <a:r>
              <a:rPr lang="en-US" altLang="zh-TW" sz="2000">
                <a:ea typeface="新細明體" panose="02020500000000000000" pitchFamily="18" charset="-120"/>
              </a:rPr>
              <a:t>{</a:t>
            </a: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</a:rPr>
              <a:t> i_ID,  </a:t>
            </a:r>
          </a:p>
          <a:p>
            <a:pPr lvl="1">
              <a:buFont typeface="Monotype Sorts" charset="2"/>
              <a:buNone/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            i_ID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 dept_name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Two candidate keys: {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s_ID, dept_name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 and {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i_ID, s_ID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Whether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is in 3NF ?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</a:rPr>
              <a:t> i_ID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s_ID, dept_name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a superkey</a:t>
            </a:r>
          </a:p>
          <a:p>
            <a:pPr lvl="3">
              <a:tabLst>
                <a:tab pos="1027113" algn="l"/>
                <a:tab pos="2455863" algn="l"/>
              </a:tabLst>
            </a:pPr>
            <a:endParaRPr lang="en-US" altLang="zh-TW" sz="2000">
              <a:ea typeface="新細明體" panose="02020500000000000000" pitchFamily="18" charset="-120"/>
              <a:sym typeface="Monotype Sorts" charset="2"/>
            </a:endParaRP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i_ID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 dept_name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	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dept_name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is contained in a candidate key</a:t>
            </a:r>
          </a:p>
          <a:p>
            <a:pPr>
              <a:buFont typeface="Monotype Sorts" charset="2"/>
              <a:buNone/>
              <a:tabLst>
                <a:tab pos="1027113" algn="l"/>
                <a:tab pos="2455863" algn="l"/>
              </a:tabLst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Redundancy  in 3NF</a:t>
            </a:r>
          </a:p>
        </p:txBody>
      </p:sp>
      <p:grpSp>
        <p:nvGrpSpPr>
          <p:cNvPr id="32771" name="群組 10"/>
          <p:cNvGrpSpPr>
            <a:grpSpLocks/>
          </p:cNvGrpSpPr>
          <p:nvPr/>
        </p:nvGrpSpPr>
        <p:grpSpPr bwMode="auto">
          <a:xfrm>
            <a:off x="6043613" y="2087563"/>
            <a:ext cx="1524000" cy="1952625"/>
            <a:chOff x="4760913" y="1987550"/>
            <a:chExt cx="1524000" cy="1952625"/>
          </a:xfrm>
        </p:grpSpPr>
        <p:sp>
          <p:nvSpPr>
            <p:cNvPr id="32774" name="Rectangle 3"/>
            <p:cNvSpPr>
              <a:spLocks noChangeArrowheads="1"/>
            </p:cNvSpPr>
            <p:nvPr/>
          </p:nvSpPr>
          <p:spPr bwMode="auto">
            <a:xfrm>
              <a:off x="4760913" y="198755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4760913" y="2416175"/>
              <a:ext cx="6096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j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null</a:t>
              </a:r>
              <a:endParaRPr kumimoji="0" lang="en-US" altLang="zh-TW" i="1">
                <a:ea typeface="新細明體" panose="02020500000000000000" pitchFamily="18" charset="-120"/>
              </a:endParaRPr>
            </a:p>
          </p:txBody>
        </p:sp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5370513" y="198755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5370513" y="2416175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l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auto">
            <a:xfrm>
              <a:off x="5827713" y="198755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32779" name="Rectangle 8"/>
            <p:cNvSpPr>
              <a:spLocks noChangeArrowheads="1"/>
            </p:cNvSpPr>
            <p:nvPr/>
          </p:nvSpPr>
          <p:spPr bwMode="auto">
            <a:xfrm>
              <a:off x="5822950" y="2416175"/>
              <a:ext cx="457200" cy="1524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baseline="-25000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 i="1">
                <a:ea typeface="新細明體" panose="02020500000000000000" pitchFamily="18" charset="-12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 i="1">
                  <a:ea typeface="新細明體" panose="02020500000000000000" pitchFamily="18" charset="-120"/>
                </a:rPr>
                <a:t>k</a:t>
              </a:r>
              <a:r>
                <a:rPr kumimoji="0" lang="en-US" altLang="zh-TW" sz="1800" baseline="-25000"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782638" y="4262438"/>
            <a:ext cx="81946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repetition of information (e.g., the relationship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l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k</a:t>
            </a:r>
            <a:r>
              <a:rPr lang="en-US" altLang="zh-TW" sz="24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) </a:t>
            </a:r>
          </a:p>
          <a:p>
            <a:pPr>
              <a:buSzTx/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need to use null values</a:t>
            </a:r>
          </a:p>
        </p:txBody>
      </p:sp>
      <p:sp>
        <p:nvSpPr>
          <p:cNvPr id="3277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58763" y="1025525"/>
            <a:ext cx="7848600" cy="1884363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There is some redundancy in this schema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 of problems due to redundancy in 3NF</a:t>
            </a:r>
          </a:p>
          <a:p>
            <a:pPr lvl="1"/>
            <a:r>
              <a:rPr lang="en-US" altLang="zh-TW" sz="2200" i="1">
                <a:ea typeface="新細明體" panose="02020500000000000000" pitchFamily="18" charset="-120"/>
              </a:rPr>
              <a:t>R = </a:t>
            </a:r>
            <a:r>
              <a:rPr lang="en-US" altLang="zh-TW" sz="2200">
                <a:ea typeface="新細明體" panose="02020500000000000000" pitchFamily="18" charset="-120"/>
              </a:rPr>
              <a:t>(</a:t>
            </a:r>
            <a:r>
              <a:rPr lang="en-US" altLang="zh-TW" sz="2200" i="1">
                <a:ea typeface="新細明體" panose="02020500000000000000" pitchFamily="18" charset="-120"/>
              </a:rPr>
              <a:t>J(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s_id</a:t>
            </a:r>
            <a:r>
              <a:rPr lang="en-US" altLang="zh-TW" sz="2200" i="1">
                <a:ea typeface="新細明體" panose="02020500000000000000" pitchFamily="18" charset="-120"/>
              </a:rPr>
              <a:t>), K(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 i="1">
                <a:ea typeface="新細明體" panose="02020500000000000000" pitchFamily="18" charset="-120"/>
              </a:rPr>
              <a:t>), L(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</a:rPr>
              <a:t>i_ID</a:t>
            </a:r>
            <a:r>
              <a:rPr lang="en-US" altLang="zh-TW" sz="2200" i="1">
                <a:ea typeface="新細明體" panose="02020500000000000000" pitchFamily="18" charset="-120"/>
              </a:rPr>
              <a:t>))</a:t>
            </a:r>
            <a:br>
              <a:rPr lang="en-US" altLang="zh-TW" sz="2200" i="1">
                <a:ea typeface="新細明體" panose="02020500000000000000" pitchFamily="18" charset="-120"/>
              </a:rPr>
            </a:br>
            <a:r>
              <a:rPr lang="en-US" altLang="zh-TW" sz="2200" i="1">
                <a:ea typeface="新細明體" panose="02020500000000000000" pitchFamily="18" charset="-120"/>
              </a:rPr>
              <a:t>F = </a:t>
            </a:r>
            <a:r>
              <a:rPr lang="en-US" altLang="zh-TW" sz="2200">
                <a:ea typeface="新細明體" panose="02020500000000000000" pitchFamily="18" charset="-120"/>
              </a:rPr>
              <a:t>{</a:t>
            </a:r>
            <a:r>
              <a:rPr lang="en-US" altLang="zh-TW" sz="2200" i="1">
                <a:ea typeface="新細明體" panose="02020500000000000000" pitchFamily="18" charset="-120"/>
              </a:rPr>
              <a:t>JK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L, L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2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70C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8024812" cy="4903787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Given a relation R(A, B, C, D) with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  F={ AB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 D, D B, D  C}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     Find the candidate keys of R: {AB, AD}</a:t>
            </a:r>
          </a:p>
          <a:p>
            <a:pPr>
              <a:buFont typeface="Monotype Sorts" charset="2"/>
              <a:buNone/>
            </a:pP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Which FD is BCNF violation but not 3NF violation? </a:t>
            </a:r>
          </a:p>
          <a:p>
            <a:pPr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	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 B because D is not a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superkey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of R, 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               but B is contained in a candidate key of R</a:t>
            </a: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  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Decomposition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565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Let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be a canonical cover</a:t>
            </a:r>
            <a:r>
              <a:rPr lang="en-US" altLang="zh-TW">
                <a:ea typeface="新細明體" panose="02020500000000000000" pitchFamily="18" charset="-120"/>
              </a:rPr>
              <a:t> for </a:t>
            </a:r>
            <a:r>
              <a:rPr lang="en-US" altLang="zh-TW" i="1">
                <a:ea typeface="新細明體" panose="02020500000000000000" pitchFamily="18" charset="-120"/>
              </a:rPr>
              <a:t>F;</a:t>
            </a:r>
            <a:br>
              <a:rPr lang="en-US" altLang="zh-TW" i="1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i </a:t>
            </a:r>
            <a:r>
              <a:rPr lang="en-US" altLang="zh-TW">
                <a:ea typeface="新細明體" panose="02020500000000000000" pitchFamily="18" charset="-120"/>
              </a:rPr>
              <a:t>:= 0;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for each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functional dependency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do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	if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none of the schemas 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Greek Symbols" pitchFamily="18" charset="2"/>
              </a:rPr>
              <a:t>j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1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contains  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		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then begin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				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i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i  +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1;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				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:=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end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if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none of the schemas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400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j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,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1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contains a candidate key for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then begin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:=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i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+ 1;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:= any candidate key for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;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end 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  repeat</a:t>
            </a:r>
            <a:b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any schema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is contained in another schema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b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     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then /* </a:t>
            </a:r>
            <a:r>
              <a:rPr lang="en-US" altLang="zh-TW">
                <a:ea typeface="新細明體" panose="02020500000000000000" pitchFamily="18" charset="-120"/>
                <a:sym typeface="Greek Symbols" pitchFamily="18" charset="2"/>
              </a:rPr>
              <a:t>delete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*/</a:t>
            </a:r>
            <a:b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Greek Symbols" pitchFamily="18" charset="2"/>
              </a:rPr>
              <a:t>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= R;;</a:t>
            </a: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          i=i-1;</a:t>
            </a:r>
            <a:br>
              <a:rPr lang="en-US" altLang="zh-TW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return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(R</a:t>
            </a:r>
            <a:r>
              <a:rPr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, ...,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1600" i="1">
                <a:ea typeface="新細明體" panose="02020500000000000000" pitchFamily="18" charset="-120"/>
                <a:sym typeface="Greek Symbols" pitchFamily="18" charset="2"/>
              </a:rPr>
              <a:t>	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Decomposition: An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88300" cy="4876800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Relation schema: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cust_banker_branch =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customer_id, 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branch_name, type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  <a:endParaRPr lang="en-US" altLang="zh-TW" sz="2000" i="1">
              <a:ea typeface="新細明體" panose="02020500000000000000" pitchFamily="18" charset="-120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 functional dependencies for this relation schema are: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customer_id,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branch_name, type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branch_name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customer_id, branch_name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employee_id</a:t>
            </a: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branch_name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is extraneous in the r.h.s. of the 1</a:t>
            </a:r>
            <a:r>
              <a:rPr lang="en-US" altLang="zh-TW" sz="2000" baseline="30000">
                <a:ea typeface="新細明體" panose="02020500000000000000" pitchFamily="18" charset="-120"/>
                <a:sym typeface="Wingdings" panose="05000000000000000000" pitchFamily="2" charset="2"/>
              </a:rPr>
              <a:t>st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C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zh-TW" sz="2000" i="1">
                <a:ea typeface="新細明體" panose="02020500000000000000" pitchFamily="18" charset="-120"/>
              </a:rPr>
              <a:t>             customer_id,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type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	    employee_id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branch_name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        customer_id, branch_name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Wingdings" panose="05000000000000000000" pitchFamily="2" charset="2"/>
              </a:rPr>
              <a:t>employee_id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38" y="796925"/>
            <a:ext cx="7861300" cy="556260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The </a:t>
            </a:r>
            <a:r>
              <a:rPr lang="en-US" altLang="zh-TW" sz="2000" b="1">
                <a:ea typeface="新細明體" panose="02020500000000000000" pitchFamily="18" charset="-120"/>
                <a:sym typeface="Monotype Sorts" charset="2"/>
              </a:rPr>
              <a:t>for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loop generates following 3NF schema: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	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 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branch_name, employee_id)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 </a:t>
            </a:r>
            <a:r>
              <a:rPr lang="en-US" altLang="zh-TW" sz="2000">
                <a:ea typeface="新細明體" panose="02020500000000000000" pitchFamily="18" charset="-120"/>
              </a:rPr>
              <a:t>) contains a candidate key of the original schema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no further relation schema needs be added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At end of for loop, detect and delete schemas, such as 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 u="sng">
                <a:ea typeface="新細明體" panose="02020500000000000000" pitchFamily="18" charset="-120"/>
              </a:rPr>
              <a:t>employee_id</a:t>
            </a:r>
            <a:r>
              <a:rPr lang="en-US" altLang="zh-TW" sz="2000" i="1">
                <a:ea typeface="新細明體" panose="02020500000000000000" pitchFamily="18" charset="-120"/>
              </a:rPr>
              <a:t>, branch_name</a:t>
            </a:r>
            <a:r>
              <a:rPr lang="en-US" altLang="zh-TW" sz="2000">
                <a:ea typeface="新細明體" panose="02020500000000000000" pitchFamily="18" charset="-120"/>
              </a:rPr>
              <a:t>), which are subsets of other schemas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The resultant simplified 3NF schema is: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		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employee_id, type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(</a:t>
            </a:r>
            <a:r>
              <a:rPr lang="en-US" altLang="zh-TW" sz="2000" i="1">
                <a:ea typeface="新細明體" panose="02020500000000000000" pitchFamily="18" charset="-120"/>
              </a:rPr>
              <a:t>customer_id, branch_name, employee_id)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Consider the following the functional dependencies over a relation R(A, B, C, D, E, F, G)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F= {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DEF,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G,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FG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candidate key of R: AB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Find a canonical cover of F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{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,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FG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marL="0" indent="0">
              <a:buNone/>
            </a:pP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Given a 3NF, lossless, and dependency preserving decomposition of R.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(B,C,D,E), (E, F, G), (A, B)</a:t>
            </a: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Consider the following the functional dependencies over a relation R(A, B, C, D, E)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F= {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B,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C,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BD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A}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candidate keys of R: ADE, BDE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Find a canonical cover of F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{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B, B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C, BD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A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Given a 3NF, lossless, and dependency preserving decomposition of R.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(B, C) (A, B, D) (A, D, E) or 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(B, C) (A, B, D) (B, D, E)</a:t>
            </a:r>
          </a:p>
          <a:p>
            <a:pPr lvl="1"/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0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Boyce-Codd Normal Form</a:t>
            </a:r>
            <a:endParaRPr lang="zh-TW" altLang="en-US">
              <a:ea typeface="新細明體" charset="-12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0563" y="946150"/>
            <a:ext cx="81295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>
                <a:ea typeface="新細明體" panose="02020500000000000000" pitchFamily="18" charset="-120"/>
              </a:rPr>
              <a:t>Example schema </a:t>
            </a:r>
            <a:r>
              <a:rPr kumimoji="0" lang="en-US" altLang="zh-TW" sz="2200" i="1">
                <a:ea typeface="新細明體" panose="02020500000000000000" pitchFamily="18" charset="-120"/>
              </a:rPr>
              <a:t>not</a:t>
            </a:r>
            <a:r>
              <a:rPr kumimoji="0" lang="en-US" altLang="zh-TW" sz="2200">
                <a:ea typeface="新細明體" panose="02020500000000000000" pitchFamily="18" charset="-120"/>
              </a:rPr>
              <a:t> in BCNF: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20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>
                <a:ea typeface="新細明體" panose="02020500000000000000" pitchFamily="18" charset="-120"/>
              </a:rPr>
              <a:t>     </a:t>
            </a:r>
            <a:r>
              <a:rPr lang="en-US" altLang="zh-TW" sz="2200" i="1">
                <a:ea typeface="新細明體" panose="02020500000000000000" pitchFamily="18" charset="-120"/>
              </a:rPr>
              <a:t>instr_dept </a:t>
            </a:r>
            <a:r>
              <a:rPr lang="en-US" altLang="zh-TW" sz="2200">
                <a:ea typeface="新細明體" panose="02020500000000000000" pitchFamily="18" charset="-120"/>
              </a:rPr>
              <a:t>(</a:t>
            </a:r>
            <a:r>
              <a:rPr lang="en-US" altLang="zh-TW" sz="2200" i="1" u="sng">
                <a:ea typeface="新細明體" panose="02020500000000000000" pitchFamily="18" charset="-120"/>
              </a:rPr>
              <a:t>ID, </a:t>
            </a:r>
            <a:r>
              <a:rPr lang="en-US" altLang="zh-TW" sz="2200" i="1">
                <a:ea typeface="新細明體" panose="02020500000000000000" pitchFamily="18" charset="-120"/>
              </a:rPr>
              <a:t>name, salary</a:t>
            </a:r>
            <a:r>
              <a:rPr lang="en-US" altLang="zh-TW" sz="2200" i="1" u="sng">
                <a:ea typeface="新細明體" panose="02020500000000000000" pitchFamily="18" charset="-120"/>
              </a:rPr>
              <a:t>, dept_name, </a:t>
            </a:r>
            <a:r>
              <a:rPr lang="en-US" altLang="zh-TW" sz="2200" i="1">
                <a:ea typeface="新細明體" panose="02020500000000000000" pitchFamily="18" charset="-120"/>
              </a:rPr>
              <a:t>building, budget </a:t>
            </a:r>
            <a:r>
              <a:rPr lang="en-US" altLang="zh-TW" sz="2200">
                <a:ea typeface="新細明體" panose="02020500000000000000" pitchFamily="18" charset="-120"/>
              </a:rPr>
              <a:t>)</a:t>
            </a:r>
            <a:endParaRPr lang="en-US" altLang="zh-TW" sz="2200" i="1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20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i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building, budget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holds on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instr_dept,  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but </a:t>
            </a:r>
            <a:r>
              <a:rPr lang="en-US" altLang="zh-TW" sz="2200" i="1">
                <a:ea typeface="新細明體" panose="02020500000000000000" pitchFamily="18" charset="-120"/>
                <a:sym typeface="Monotype Sorts" charset="2"/>
              </a:rPr>
              <a:t>dept_name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is not a superkey</a:t>
            </a:r>
          </a:p>
        </p:txBody>
      </p:sp>
      <p:grpSp>
        <p:nvGrpSpPr>
          <p:cNvPr id="6148" name="群組 4"/>
          <p:cNvGrpSpPr>
            <a:grpSpLocks/>
          </p:cNvGrpSpPr>
          <p:nvPr/>
        </p:nvGrpSpPr>
        <p:grpSpPr bwMode="auto">
          <a:xfrm>
            <a:off x="1563688" y="3213100"/>
            <a:ext cx="6142037" cy="3357563"/>
            <a:chOff x="1879600" y="2930525"/>
            <a:chExt cx="5789613" cy="3471863"/>
          </a:xfrm>
        </p:grpSpPr>
        <p:pic>
          <p:nvPicPr>
            <p:cNvPr id="6149" name="Picture 5" descr="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2930525"/>
              <a:ext cx="5788025" cy="347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矩形 4"/>
            <p:cNvSpPr>
              <a:spLocks noChangeArrowheads="1"/>
            </p:cNvSpPr>
            <p:nvPr/>
          </p:nvSpPr>
          <p:spPr bwMode="auto">
            <a:xfrm>
              <a:off x="4548188" y="41084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1" name="矩形 5"/>
            <p:cNvSpPr>
              <a:spLocks noChangeArrowheads="1"/>
            </p:cNvSpPr>
            <p:nvPr/>
          </p:nvSpPr>
          <p:spPr bwMode="auto">
            <a:xfrm>
              <a:off x="4557713" y="4854575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2" name="矩形 6"/>
            <p:cNvSpPr>
              <a:spLocks noChangeArrowheads="1"/>
            </p:cNvSpPr>
            <p:nvPr/>
          </p:nvSpPr>
          <p:spPr bwMode="auto">
            <a:xfrm>
              <a:off x="4546600" y="53657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3" name="矩形 7"/>
            <p:cNvSpPr>
              <a:spLocks noChangeArrowheads="1"/>
            </p:cNvSpPr>
            <p:nvPr/>
          </p:nvSpPr>
          <p:spPr bwMode="auto">
            <a:xfrm>
              <a:off x="4545013" y="3641725"/>
              <a:ext cx="3109912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4" name="矩形 8"/>
            <p:cNvSpPr>
              <a:spLocks noChangeArrowheads="1"/>
            </p:cNvSpPr>
            <p:nvPr/>
          </p:nvSpPr>
          <p:spPr bwMode="auto">
            <a:xfrm>
              <a:off x="4554538" y="6110288"/>
              <a:ext cx="3111500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5" name="矩形 9"/>
            <p:cNvSpPr>
              <a:spLocks noChangeArrowheads="1"/>
            </p:cNvSpPr>
            <p:nvPr/>
          </p:nvSpPr>
          <p:spPr bwMode="auto">
            <a:xfrm>
              <a:off x="4518025" y="3378200"/>
              <a:ext cx="3111500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6" name="矩形 10"/>
            <p:cNvSpPr>
              <a:spLocks noChangeArrowheads="1"/>
            </p:cNvSpPr>
            <p:nvPr/>
          </p:nvSpPr>
          <p:spPr bwMode="auto">
            <a:xfrm>
              <a:off x="4529138" y="5846763"/>
              <a:ext cx="3109912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7" name="矩形 11"/>
            <p:cNvSpPr>
              <a:spLocks noChangeArrowheads="1"/>
            </p:cNvSpPr>
            <p:nvPr/>
          </p:nvSpPr>
          <p:spPr bwMode="auto">
            <a:xfrm>
              <a:off x="4552950" y="3887788"/>
              <a:ext cx="3109913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8" name="矩形 12"/>
            <p:cNvSpPr>
              <a:spLocks noChangeArrowheads="1"/>
            </p:cNvSpPr>
            <p:nvPr/>
          </p:nvSpPr>
          <p:spPr bwMode="auto">
            <a:xfrm>
              <a:off x="4549775" y="5108575"/>
              <a:ext cx="3111500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Comparison of BCNF and 3NF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It is always possible to decompose a relation into a set of  relations that are in 3NF such that: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decomposition 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lossless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dependencies are preserved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It is always possible to decompose a relation into a set of relations that are in BCNF such that: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decomposition is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lossless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it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may not be possible to preserve dependencies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68421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zh-TW" sz="1800" i="1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Design Goals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9100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Goal for a relational database design is: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BCNF.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Lossless join.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Dependency preservation.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If we cannot achieve this, we accept one of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Lack of dependency preservation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Redundancy due to use of 3NF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Multivalued Dependencies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892175"/>
            <a:ext cx="7661275" cy="5519738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Suppose we record names of children, and phone numbers for instructors: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inst_child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child_name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inst_phone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phone_number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If we were to combine these schemas to get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inst_info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child_name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phone_number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Example data:</a:t>
            </a:r>
            <a:br>
              <a:rPr lang="en-US" altLang="zh-TW" sz="2000">
                <a:ea typeface="新細明體" panose="02020500000000000000" pitchFamily="18" charset="-120"/>
              </a:rPr>
            </a:b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This relation is in BCNF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Why?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74875" y="3649663"/>
          <a:ext cx="4883150" cy="185104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ID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child_name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phone_number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Multivalued Dependencies (MVDs)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44575"/>
            <a:ext cx="7605712" cy="4533900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 be a relation schema and let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and 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R.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 The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multivalued dependency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holds on </a:t>
            </a: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400" dirty="0">
              <a:ea typeface="新細明體" panose="02020500000000000000" pitchFamily="18" charset="-120"/>
              <a:sym typeface="Greek Symbols" pitchFamily="18" charset="2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7272338" y="6637338"/>
            <a:ext cx="317500" cy="4762"/>
            <a:chOff x="2640" y="1301"/>
            <a:chExt cx="200" cy="3"/>
          </a:xfrm>
        </p:grpSpPr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pic>
        <p:nvPicPr>
          <p:cNvPr id="43013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067050"/>
            <a:ext cx="671988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Let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be a relation schema with a set of attributes that are partitioned into 3 nonempty subsets.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		</a:t>
            </a:r>
            <a:r>
              <a:rPr lang="en-US" altLang="zh-TW" sz="2000" i="1">
                <a:ea typeface="新細明體" panose="02020500000000000000" pitchFamily="18" charset="-120"/>
              </a:rPr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We say that </a:t>
            </a:r>
            <a:r>
              <a:rPr lang="en-US" altLang="zh-TW" sz="2000" i="1">
                <a:ea typeface="新細明體" panose="02020500000000000000" pitchFamily="18" charset="-120"/>
              </a:rPr>
              <a:t>Y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b="1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multidetermines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)</a:t>
            </a:r>
            <a:br>
              <a:rPr lang="en-US" altLang="zh-TW" sz="20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if and only if for all possible relations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R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)</a:t>
            </a:r>
            <a:endParaRPr lang="en-US" altLang="zh-TW" sz="2000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		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&lt;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</a:t>
            </a:r>
            <a:r>
              <a:rPr lang="en-US" altLang="zh-TW" sz="2000" baseline="-2500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&gt;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endParaRPr lang="en-US" altLang="zh-TW" sz="20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Note that since the behavior of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	Y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Z 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if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Y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0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Monotype Sorts" charset="2"/>
              </a:rPr>
              <a:t>W 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27100"/>
            <a:ext cx="7958137" cy="4776788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In our example:</a:t>
            </a:r>
          </a:p>
          <a:p>
            <a:pPr>
              <a:buFont typeface="Monotype Sorts" charset="2"/>
              <a:buNone/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</a:rPr>
              <a:t>ID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child_name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	</a:t>
            </a:r>
            <a:br>
              <a:rPr lang="en-US" altLang="zh-TW" sz="240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ID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phone_number</a:t>
            </a:r>
          </a:p>
          <a:p>
            <a:pPr>
              <a:tabLst>
                <a:tab pos="2463800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4638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These two sets are in some sense independent of each other.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41563" y="3724275"/>
          <a:ext cx="4884737" cy="1846263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ID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child_name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phone_number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David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512-555-1234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99999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William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512-555-4321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</a:t>
            </a:r>
            <a:r>
              <a:rPr lang="en-US" altLang="zh-TW" dirty="0">
                <a:sym typeface="Symbol" panose="05050102010706020507" pitchFamily="18" charset="2"/>
              </a:rPr>
              <a:t>multivalued dependency in the following table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26" name="Picture 2" descr="https://gateoverflow.in/?qa=blob&amp;qa_blobid=92029635702280594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/>
          <a:stretch/>
        </p:blipFill>
        <p:spPr bwMode="auto">
          <a:xfrm>
            <a:off x="1536968" y="1616581"/>
            <a:ext cx="3920249" cy="34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519344" y="2588569"/>
            <a:ext cx="34804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course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Book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course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Lecturer</a:t>
            </a:r>
          </a:p>
          <a:p>
            <a:pPr lvl="1"/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520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Theory of MVDs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093788"/>
            <a:ext cx="7807325" cy="5180012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From the definition of multivalued dependency, we can derive the following rule: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If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  </a:t>
            </a:r>
            <a:r>
              <a:rPr lang="en-US" altLang="zh-TW" sz="2400" dirty="0">
                <a:ea typeface="新細明體" panose="02020500000000000000" pitchFamily="18" charset="-120"/>
              </a:rPr>
              <a:t>, then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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 dirty="0">
                <a:ea typeface="新細明體" panose="02020500000000000000" pitchFamily="18" charset="-120"/>
              </a:rPr>
              <a:t> D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</a:rPr>
              <a:t> of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 is the set of all functional and multivalued dependencies logically implied by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7137400" y="6584950"/>
            <a:ext cx="366713" cy="0"/>
            <a:chOff x="2605" y="829"/>
            <a:chExt cx="231" cy="0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Fourth Normal Form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relation schema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 is in </a:t>
            </a:r>
            <a:r>
              <a:rPr lang="en-US" altLang="zh-TW" sz="2400" b="1" dirty="0">
                <a:solidFill>
                  <a:srgbClr val="000099"/>
                </a:solidFill>
                <a:ea typeface="新細明體" panose="02020500000000000000" pitchFamily="18" charset="-120"/>
              </a:rPr>
              <a:t>4NF</a:t>
            </a:r>
            <a:r>
              <a:rPr lang="en-US" altLang="zh-TW" sz="2400" dirty="0">
                <a:ea typeface="新細明體" panose="02020500000000000000" pitchFamily="18" charset="-120"/>
              </a:rPr>
              <a:t> with respect to a set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 of functional and multivalued dependencies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if for all multivalued dependencies in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ea typeface="新細明體" panose="02020500000000000000" pitchFamily="18" charset="-120"/>
              </a:rPr>
              <a:t> of the form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at least one of the following hold:</a:t>
            </a:r>
          </a:p>
          <a:p>
            <a:pPr lvl="2"/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trivial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(i.e.,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or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 </a:t>
            </a: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 = R)</a:t>
            </a:r>
          </a:p>
          <a:p>
            <a:pPr lvl="2"/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is a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superkey</a:t>
            </a:r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 for schema </a:t>
            </a:r>
            <a:r>
              <a:rPr lang="en-US" altLang="zh-TW" sz="2400" i="1" dirty="0">
                <a:ea typeface="新細明體" panose="02020500000000000000" pitchFamily="18" charset="-120"/>
                <a:sym typeface="Greek Symbols" pitchFamily="18" charset="2"/>
              </a:rPr>
              <a:t>R</a:t>
            </a:r>
          </a:p>
          <a:p>
            <a:pPr lvl="1"/>
            <a:endParaRPr lang="en-US" altLang="zh-TW" sz="2400" i="1" dirty="0">
              <a:ea typeface="新細明體" panose="02020500000000000000" pitchFamily="18" charset="-120"/>
              <a:sym typeface="Greek Symbols" pitchFamily="18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Greek Symbols" pitchFamily="18" charset="2"/>
              </a:rPr>
              <a:t>If a relation is in 4NF it is in BCNF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108825" y="6642100"/>
            <a:ext cx="317500" cy="4763"/>
            <a:chOff x="2640" y="1301"/>
            <a:chExt cx="200" cy="3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92200"/>
            <a:ext cx="8167688" cy="52705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ea typeface="新細明體" charset="-120"/>
              </a:rPr>
              <a:t>To check if a non-trivial dependency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</a:t>
            </a:r>
            <a:r>
              <a:rPr kumimoji="0"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 dirty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  </a:t>
            </a:r>
            <a:r>
              <a:rPr lang="en-US" altLang="zh-TW" sz="2400" dirty="0">
                <a:ea typeface="新細明體" charset="-120"/>
              </a:rPr>
              <a:t>causes a violation of BCNF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zh-TW" sz="2400" dirty="0">
                <a:ea typeface="新細明體" charset="-120"/>
              </a:rPr>
              <a:t>1.  compute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>
                <a:ea typeface="新細明體" charset="-120"/>
              </a:rPr>
              <a:t>+</a:t>
            </a:r>
            <a:r>
              <a:rPr lang="en-US" altLang="zh-TW" sz="2400" dirty="0">
                <a:ea typeface="新細明體" charset="-120"/>
              </a:rPr>
              <a:t>, and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r>
              <a:rPr lang="en-US" altLang="zh-TW" sz="2400" dirty="0">
                <a:ea typeface="新細明體" charset="-120"/>
              </a:rPr>
              <a:t>verify that it includes all attributes of </a:t>
            </a:r>
            <a:r>
              <a:rPr lang="en-US" altLang="zh-TW" sz="2400" i="1" dirty="0">
                <a:ea typeface="新細明體" charset="-120"/>
              </a:rPr>
              <a:t>R.</a:t>
            </a:r>
            <a:endParaRPr lang="en-US" altLang="zh-TW" sz="2400" dirty="0">
              <a:ea typeface="新細明體" charset="-120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endParaRPr lang="en-US" altLang="zh-TW" sz="2000" dirty="0">
              <a:ea typeface="新細明體" charset="-120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 startAt="2"/>
              <a:defRPr/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rgbClr val="000099"/>
                </a:solidFill>
                <a:ea typeface="新細明體" charset="-120"/>
              </a:rPr>
              <a:t>Simplified test</a:t>
            </a:r>
            <a:r>
              <a:rPr lang="en-US" altLang="zh-TW" sz="2400" dirty="0">
                <a:ea typeface="新細明體" charset="-120"/>
              </a:rPr>
              <a:t>: To check only the dependencies in the given set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for violation of BCNF.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4NF Decomposition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43863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2000" i="1">
                <a:ea typeface="新細明體" panose="02020500000000000000" pitchFamily="18" charset="-120"/>
              </a:rPr>
              <a:t>     </a:t>
            </a:r>
            <a:r>
              <a:rPr lang="en-US" altLang="zh-TW" i="1">
                <a:ea typeface="新細明體" panose="02020500000000000000" pitchFamily="18" charset="-120"/>
              </a:rPr>
              <a:t>result:</a:t>
            </a:r>
            <a:r>
              <a:rPr lang="en-US" altLang="zh-TW">
                <a:ea typeface="新細明體" panose="02020500000000000000" pitchFamily="18" charset="-120"/>
              </a:rPr>
              <a:t> = {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};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done</a:t>
            </a:r>
            <a:r>
              <a:rPr lang="en-US" altLang="zh-TW">
                <a:ea typeface="新細明體" panose="02020500000000000000" pitchFamily="18" charset="-120"/>
              </a:rPr>
              <a:t> := false;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compute D</a:t>
            </a:r>
            <a:r>
              <a:rPr lang="en-US" altLang="zh-TW" baseline="30000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;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Let D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denote the restriction of D</a:t>
            </a:r>
            <a:r>
              <a:rPr lang="en-US" altLang="zh-TW" baseline="30000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 to R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</a:p>
          <a:p>
            <a:pPr>
              <a:buFont typeface="Monotype Sorts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      while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b="1">
                <a:ea typeface="新細明體" panose="02020500000000000000" pitchFamily="18" charset="-120"/>
              </a:rPr>
              <a:t>not </a:t>
            </a:r>
            <a:r>
              <a:rPr lang="en-US" altLang="zh-TW" i="1">
                <a:ea typeface="新細明體" panose="02020500000000000000" pitchFamily="18" charset="-120"/>
              </a:rPr>
              <a:t>done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</a:t>
            </a:r>
            <a:r>
              <a:rPr lang="en-US" altLang="zh-TW" b="1">
                <a:ea typeface="新細明體" panose="02020500000000000000" pitchFamily="18" charset="-120"/>
              </a:rPr>
              <a:t>if </a:t>
            </a:r>
            <a:r>
              <a:rPr lang="en-US" altLang="zh-TW">
                <a:ea typeface="新細明體" panose="02020500000000000000" pitchFamily="18" charset="-120"/>
              </a:rPr>
              <a:t>(there is a schema </a:t>
            </a:r>
            <a:r>
              <a:rPr lang="en-US" altLang="zh-TW" b="1">
                <a:ea typeface="新細明體" panose="02020500000000000000" pitchFamily="18" charset="-120"/>
              </a:rPr>
              <a:t>R</a:t>
            </a:r>
            <a:r>
              <a:rPr lang="en-US" altLang="zh-TW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 i="1">
                <a:ea typeface="新細明體" panose="02020500000000000000" pitchFamily="18" charset="-120"/>
              </a:rPr>
              <a:t>result </a:t>
            </a:r>
            <a:r>
              <a:rPr lang="en-US" altLang="zh-TW">
                <a:ea typeface="新細明體" panose="02020500000000000000" pitchFamily="18" charset="-120"/>
              </a:rPr>
              <a:t>that is not in 4NF) </a:t>
            </a:r>
            <a:r>
              <a:rPr lang="en-US" altLang="zh-TW" b="1">
                <a:ea typeface="新細明體" panose="02020500000000000000" pitchFamily="18" charset="-120"/>
              </a:rPr>
              <a:t>then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      begin</a:t>
            </a: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	 let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 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 be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nontrivial multivalued dependency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that holds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  on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such that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 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is not in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baseline="-25000">
                <a:solidFill>
                  <a:srgbClr val="FF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;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:=  (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 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 (</a:t>
            </a:r>
            <a:r>
              <a:rPr lang="en-US" altLang="zh-TW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baseline="-250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 )   (, )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;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   end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else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done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Note: each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63638"/>
            <a:ext cx="841216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=(</a:t>
            </a:r>
            <a:r>
              <a:rPr lang="en-US" altLang="zh-TW" i="1" dirty="0">
                <a:ea typeface="新細明體" panose="02020500000000000000" pitchFamily="18" charset="-120"/>
              </a:rPr>
              <a:t>A, B, C, G, H, I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F </a:t>
            </a:r>
            <a:r>
              <a:rPr lang="en-US" altLang="zh-TW" dirty="0">
                <a:ea typeface="新細明體" panose="02020500000000000000" pitchFamily="18" charset="-120"/>
              </a:rPr>
              <a:t>={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	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	CG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is not in 4NF since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is not a </a:t>
            </a:r>
            <a:r>
              <a:rPr lang="en-US" altLang="zh-TW" dirty="0" err="1">
                <a:ea typeface="新細明體" panose="02020500000000000000" pitchFamily="18" charset="-120"/>
              </a:rPr>
              <a:t>superkey</a:t>
            </a:r>
            <a:r>
              <a:rPr lang="en-US" altLang="zh-TW" dirty="0">
                <a:ea typeface="新細明體" panose="02020500000000000000" pitchFamily="18" charset="-120"/>
              </a:rPr>
              <a:t> for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Decomposition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B</a:t>
            </a:r>
            <a:r>
              <a:rPr lang="en-US" altLang="zh-TW" dirty="0">
                <a:ea typeface="新細明體" panose="02020500000000000000" pitchFamily="18" charset="-120"/>
              </a:rPr>
              <a:t>) 	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b)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C, G, H, I</a:t>
            </a:r>
            <a:r>
              <a:rPr lang="en-US" altLang="zh-TW" dirty="0">
                <a:ea typeface="新細明體" panose="02020500000000000000" pitchFamily="18" charset="-120"/>
              </a:rPr>
              <a:t>) 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is not in 4NF, decompose into R</a:t>
            </a:r>
            <a:r>
              <a:rPr lang="en-US" altLang="zh-TW" baseline="-25000" dirty="0">
                <a:ea typeface="新細明體" panose="02020500000000000000" pitchFamily="18" charset="-120"/>
              </a:rPr>
              <a:t>3 </a:t>
            </a:r>
            <a:r>
              <a:rPr lang="en-US" altLang="zh-TW" dirty="0">
                <a:ea typeface="新細明體" panose="02020500000000000000" pitchFamily="18" charset="-120"/>
              </a:rPr>
              <a:t>and R</a:t>
            </a:r>
            <a:r>
              <a:rPr lang="en-US" altLang="zh-TW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c)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C, G, H</a:t>
            </a:r>
            <a:r>
              <a:rPr lang="en-US" altLang="zh-TW" dirty="0">
                <a:ea typeface="新細明體" panose="02020500000000000000" pitchFamily="18" charset="-120"/>
              </a:rPr>
              <a:t>)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d)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C, G, I</a:t>
            </a:r>
            <a:r>
              <a:rPr lang="en-US" altLang="zh-TW" dirty="0">
                <a:ea typeface="新細明體" panose="02020500000000000000" pitchFamily="18" charset="-120"/>
              </a:rPr>
              <a:t>)  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is not in 4NF, decompose into R</a:t>
            </a:r>
            <a:r>
              <a:rPr lang="en-US" altLang="zh-TW" baseline="-25000" dirty="0">
                <a:ea typeface="新細明體" panose="02020500000000000000" pitchFamily="18" charset="-120"/>
              </a:rPr>
              <a:t>5 </a:t>
            </a:r>
            <a:r>
              <a:rPr lang="en-US" altLang="zh-TW" dirty="0">
                <a:ea typeface="新細明體" panose="02020500000000000000" pitchFamily="18" charset="-120"/>
              </a:rPr>
              <a:t>and R</a:t>
            </a:r>
            <a:r>
              <a:rPr lang="en-US" altLang="zh-TW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 </a:t>
            </a:r>
            <a:r>
              <a:rPr lang="en-US" altLang="zh-TW" i="1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HI</a:t>
            </a:r>
            <a:r>
              <a:rPr lang="en-US" altLang="zh-TW" dirty="0">
                <a:ea typeface="新細明體" panose="02020500000000000000" pitchFamily="18" charset="-120"/>
              </a:rPr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and hence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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I (MVD restriction to 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4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e)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A, I</a:t>
            </a:r>
            <a:r>
              <a:rPr lang="en-US" altLang="zh-TW" dirty="0">
                <a:ea typeface="新細明體" panose="02020500000000000000" pitchFamily="18" charset="-120"/>
              </a:rPr>
              <a:t>)  			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f)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 = (A, C, G)  		(R</a:t>
            </a:r>
            <a:r>
              <a:rPr lang="en-US" altLang="zh-TW" baseline="-25000" dirty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8350" y="3350335"/>
            <a:ext cx="7422339" cy="232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800" i="1" kern="0" dirty="0">
                <a:ea typeface="新細明體" panose="02020500000000000000" pitchFamily="18" charset="-120"/>
              </a:rPr>
              <a:t>Decomposed R into 4NF relations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1800" kern="0" dirty="0">
                <a:solidFill>
                  <a:srgbClr val="FF0000"/>
                </a:solidFill>
                <a:ea typeface="新細明體" panose="02020500000000000000" pitchFamily="18" charset="-120"/>
              </a:rPr>
              <a:t>      (name, </a:t>
            </a:r>
            <a:r>
              <a:rPr lang="en-US" altLang="zh-TW" sz="1800" kern="0" dirty="0" err="1">
                <a:solidFill>
                  <a:srgbClr val="FF0000"/>
                </a:solidFill>
                <a:ea typeface="新細明體" panose="02020500000000000000" pitchFamily="18" charset="-120"/>
              </a:rPr>
              <a:t>areaCode</a:t>
            </a:r>
            <a:r>
              <a:rPr lang="en-US" altLang="zh-TW" sz="1800" kern="0" dirty="0">
                <a:solidFill>
                  <a:srgbClr val="FF0000"/>
                </a:solidFill>
                <a:ea typeface="新細明體" panose="02020500000000000000" pitchFamily="18" charset="-120"/>
              </a:rPr>
              <a:t>, phone)   and  (name, </a:t>
            </a:r>
            <a:r>
              <a:rPr lang="en-US" altLang="zh-TW" sz="1800" kern="0" dirty="0" err="1">
                <a:solidFill>
                  <a:srgbClr val="FF0000"/>
                </a:solidFill>
                <a:ea typeface="新細明體" panose="02020500000000000000" pitchFamily="18" charset="-120"/>
              </a:rPr>
              <a:t>beersLiked</a:t>
            </a:r>
            <a:r>
              <a:rPr lang="en-US" altLang="zh-TW" sz="1800" kern="0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800" kern="0" dirty="0" err="1">
                <a:solidFill>
                  <a:srgbClr val="FF0000"/>
                </a:solidFill>
                <a:ea typeface="新細明體" panose="02020500000000000000" pitchFamily="18" charset="-120"/>
              </a:rPr>
              <a:t>manf</a:t>
            </a:r>
            <a:r>
              <a:rPr lang="en-US" altLang="zh-TW" sz="1800" kern="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2" y="1124226"/>
            <a:ext cx="7902625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20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Overall Database Design Process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7959725" cy="4344987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We assumed that schema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is given</a:t>
            </a: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generated when converting E-R diagram to a set of tables.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a single relation containing </a:t>
            </a:r>
            <a:r>
              <a:rPr lang="en-US" altLang="zh-TW" sz="2000" i="1">
                <a:ea typeface="新細明體" panose="02020500000000000000" pitchFamily="18" charset="-120"/>
              </a:rPr>
              <a:t>all</a:t>
            </a:r>
            <a:r>
              <a:rPr lang="en-US" altLang="zh-TW" sz="2000">
                <a:ea typeface="新細明體" panose="02020500000000000000" pitchFamily="18" charset="-120"/>
              </a:rPr>
              <a:t> attributes that are of interest (called </a:t>
            </a:r>
            <a:r>
              <a:rPr lang="en-US" altLang="zh-TW" sz="2000" b="1">
                <a:solidFill>
                  <a:srgbClr val="000099"/>
                </a:solidFill>
                <a:ea typeface="新細明體" panose="02020500000000000000" pitchFamily="18" charset="-120"/>
              </a:rPr>
              <a:t>universal relation</a:t>
            </a:r>
            <a:r>
              <a:rPr lang="en-US" altLang="zh-TW" sz="2000">
                <a:ea typeface="新細明體" panose="02020500000000000000" pitchFamily="18" charset="-120"/>
              </a:rPr>
              <a:t>).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could have been the result of some ad hoc design of relations, which we then test/convert to normal form.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Normalization breaks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into smaller relations.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ER Model and Normalization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28688"/>
            <a:ext cx="8164513" cy="51816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When an E-R diagram is carefully designed,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tables generated from the E-R diagram should not need further normalization.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In a real design, there can be functional dependencies from non-key attributes to other attributes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Example: an </a:t>
            </a:r>
            <a:r>
              <a:rPr lang="en-US" altLang="zh-TW" sz="2400" i="1">
                <a:ea typeface="新細明體" panose="02020500000000000000" pitchFamily="18" charset="-120"/>
              </a:rPr>
              <a:t>employee</a:t>
            </a:r>
            <a:r>
              <a:rPr lang="en-US" altLang="zh-TW" sz="2400">
                <a:ea typeface="新細明體" panose="02020500000000000000" pitchFamily="18" charset="-120"/>
              </a:rPr>
              <a:t> entity with attributes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 i="1">
                <a:ea typeface="新細明體" panose="02020500000000000000" pitchFamily="18" charset="-120"/>
              </a:rPr>
              <a:t>department_name </a:t>
            </a:r>
            <a:r>
              <a:rPr lang="en-US" altLang="zh-TW" sz="2400">
                <a:ea typeface="新細明體" panose="02020500000000000000" pitchFamily="18" charset="-120"/>
              </a:rPr>
              <a:t>and </a:t>
            </a:r>
            <a:r>
              <a:rPr lang="en-US" altLang="zh-TW" sz="2400" i="1">
                <a:ea typeface="新細明體" panose="02020500000000000000" pitchFamily="18" charset="-120"/>
              </a:rPr>
              <a:t>building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and  a functional dependency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 i="1">
                <a:ea typeface="新細明體" panose="02020500000000000000" pitchFamily="18" charset="-120"/>
              </a:rPr>
              <a:t>department_name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 i="1">
                <a:ea typeface="新細明體" panose="02020500000000000000" pitchFamily="18" charset="-120"/>
              </a:rPr>
              <a:t>building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Good design would have made department an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Other Design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93788"/>
            <a:ext cx="8324850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 Instead of </a:t>
            </a:r>
            <a:r>
              <a:rPr lang="en-US" altLang="zh-TW" sz="2400" i="1">
                <a:ea typeface="新細明體" panose="02020500000000000000" pitchFamily="18" charset="-120"/>
              </a:rPr>
              <a:t>earnings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company_id, year, amount </a:t>
            </a:r>
            <a:r>
              <a:rPr lang="en-US" altLang="zh-TW" sz="2400">
                <a:ea typeface="新細明體" panose="02020500000000000000" pitchFamily="18" charset="-120"/>
              </a:rPr>
              <a:t>), use 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earnings_2004, earnings_2005, earnings_2006</a:t>
            </a:r>
            <a:r>
              <a:rPr lang="en-US" altLang="zh-TW" sz="2400">
                <a:ea typeface="新細明體" panose="02020500000000000000" pitchFamily="18" charset="-120"/>
              </a:rPr>
              <a:t>, etc., all with the schema (</a:t>
            </a:r>
            <a:r>
              <a:rPr lang="en-US" altLang="zh-TW" sz="2400" i="1">
                <a:ea typeface="新細明體" panose="02020500000000000000" pitchFamily="18" charset="-120"/>
              </a:rPr>
              <a:t>company_id, earnings</a:t>
            </a:r>
            <a:r>
              <a:rPr lang="en-US" altLang="zh-TW" sz="2400">
                <a:ea typeface="新細明體" panose="02020500000000000000" pitchFamily="18" charset="-120"/>
              </a:rPr>
              <a:t>).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Above are in BCNF, but make querying across years difficult and needs new table each year</a:t>
            </a:r>
          </a:p>
          <a:p>
            <a:pPr lvl="2"/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company_year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company_id, earnings_2004, earnings_2005, earnings_2006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Also in BCNF, but also makes querying across years difficult and requires new attribute each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Goals of Normalization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104900"/>
            <a:ext cx="8158163" cy="3990975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In the case that a relation scheme 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is not in “good” form,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decompose</a:t>
            </a:r>
            <a:r>
              <a:rPr lang="en-US" altLang="zh-TW" sz="2000">
                <a:ea typeface="新細明體" panose="02020500000000000000" pitchFamily="18" charset="-120"/>
              </a:rPr>
              <a:t> it into a set of relation scheme  {</a:t>
            </a:r>
            <a:r>
              <a:rPr lang="en-US" altLang="zh-TW" sz="2000" i="1">
                <a:ea typeface="新細明體" panose="02020500000000000000" pitchFamily="18" charset="-120"/>
              </a:rPr>
              <a:t>R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 i="1">
                <a:ea typeface="新細明體" panose="02020500000000000000" pitchFamily="18" charset="-120"/>
              </a:rPr>
              <a:t>, R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 i="1">
                <a:ea typeface="新細明體" panose="02020500000000000000" pitchFamily="18" charset="-120"/>
              </a:rPr>
              <a:t>, ..., R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} such that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each relation scheme is in good form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 decomposition is a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lossless-join</a:t>
            </a:r>
            <a:r>
              <a:rPr lang="en-US" altLang="zh-TW" sz="2000">
                <a:ea typeface="新細明體" panose="02020500000000000000" pitchFamily="18" charset="-120"/>
              </a:rPr>
              <a:t> decomposition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Preferably, the decomposition should be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dependency preserving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Lossless-join Decomposition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79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For the case of</a:t>
            </a:r>
            <a:r>
              <a:rPr lang="en-US" altLang="zh-TW" sz="2400" i="1">
                <a:ea typeface="新細明體" panose="02020500000000000000" pitchFamily="18" charset="-120"/>
              </a:rPr>
              <a:t> R</a:t>
            </a:r>
            <a:r>
              <a:rPr lang="en-US" altLang="zh-TW" sz="2400">
                <a:ea typeface="新細明體" panose="02020500000000000000" pitchFamily="18" charset="-120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</a:rPr>
              <a:t>, 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 i="1">
                <a:ea typeface="新細明體" panose="02020500000000000000" pitchFamily="18" charset="-120"/>
              </a:rPr>
              <a:t>,</a:t>
            </a:r>
            <a:r>
              <a:rPr lang="en-US" altLang="zh-TW" sz="2400">
                <a:ea typeface="新細明體" panose="02020500000000000000" pitchFamily="18" charset="-120"/>
              </a:rPr>
              <a:t> we require that for all possible relations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on schema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</a:p>
          <a:p>
            <a:pPr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altLang="zh-TW" sz="2400" baseline="-25000">
                <a:ea typeface="新細明體" panose="02020500000000000000" pitchFamily="18" charset="-120"/>
              </a:rPr>
              <a:t>		</a:t>
            </a:r>
            <a:r>
              <a:rPr lang="en-US" altLang="zh-TW" sz="2400" i="1">
                <a:ea typeface="新細明體" panose="02020500000000000000" pitchFamily="18" charset="-120"/>
              </a:rPr>
              <a:t>r =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R1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   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R2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A decomposition of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into </a:t>
            </a:r>
            <a:r>
              <a:rPr kumimoji="0" lang="en-US" altLang="zh-TW" sz="2400" i="1">
                <a:ea typeface="新細明體" panose="02020500000000000000" pitchFamily="18" charset="-120"/>
              </a:rPr>
              <a:t>R</a:t>
            </a:r>
            <a:r>
              <a:rPr kumimoji="0" lang="en-US" altLang="zh-TW" sz="2400" baseline="-25000">
                <a:ea typeface="新細明體" panose="02020500000000000000" pitchFamily="18" charset="-120"/>
              </a:rPr>
              <a:t>1</a:t>
            </a:r>
            <a:r>
              <a:rPr kumimoji="0" lang="en-US" altLang="zh-TW" sz="2400">
                <a:ea typeface="新細明體" panose="02020500000000000000" pitchFamily="18" charset="-120"/>
              </a:rPr>
              <a:t> and </a:t>
            </a:r>
            <a:r>
              <a:rPr kumimoji="0" lang="en-US" altLang="zh-TW" sz="2400" i="1">
                <a:ea typeface="新細明體" panose="02020500000000000000" pitchFamily="18" charset="-120"/>
              </a:rPr>
              <a:t>R</a:t>
            </a:r>
            <a:r>
              <a:rPr kumimoji="0" lang="en-US" altLang="zh-TW" sz="2400" baseline="-25000">
                <a:ea typeface="新細明體" panose="02020500000000000000" pitchFamily="18" charset="-120"/>
              </a:rPr>
              <a:t>2</a:t>
            </a:r>
            <a:r>
              <a:rPr kumimoji="0" lang="en-US" altLang="zh-TW" sz="2400">
                <a:ea typeface="新細明體" panose="02020500000000000000" pitchFamily="18" charset="-120"/>
              </a:rPr>
              <a:t> is lossless join if </a:t>
            </a:r>
            <a:r>
              <a:rPr lang="en-US" altLang="zh-TW" sz="2400">
                <a:ea typeface="新細明體" panose="02020500000000000000" pitchFamily="18" charset="-120"/>
              </a:rPr>
              <a:t>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, or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4684713" y="21447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Lossless-join </a:t>
            </a:r>
            <a:r>
              <a:rPr lang="en-US" altLang="zh-TW" dirty="0">
                <a:ea typeface="新細明體" charset="-120"/>
              </a:rPr>
              <a:t>Decomposition 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50175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</a:rPr>
              <a:t>R = (A, B, C)</a:t>
            </a:r>
            <a:br>
              <a:rPr lang="en-US" altLang="zh-TW" sz="2400" i="1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F = {A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B, 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	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BC</a:t>
            </a:r>
          </a:p>
          <a:p>
            <a:pPr>
              <a:tabLst>
                <a:tab pos="2054225" algn="l"/>
              </a:tabLst>
            </a:pPr>
            <a:endParaRPr lang="en-US" altLang="zh-TW" sz="2400" i="1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i="1" baseline="-25000" dirty="0">
                <a:ea typeface="新細明體" panose="02020500000000000000" pitchFamily="18" charset="-120"/>
                <a:sym typeface="Monotype Sorts" charset="2"/>
              </a:rPr>
              <a:t>1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= (A, B),   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		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1 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baseline="-25000" dirty="0">
                <a:ea typeface="新細明體" panose="02020500000000000000" pitchFamily="18" charset="-120"/>
                <a:sym typeface="Monotype Sorts" charset="2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=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{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A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>
                <a:ea typeface="新細明體" charset="-120"/>
              </a:rPr>
              <a:t>Lossly</a:t>
            </a:r>
            <a:r>
              <a:rPr lang="en-US" altLang="zh-TW" dirty="0">
                <a:ea typeface="新細明體" charset="-120"/>
              </a:rPr>
              <a:t>-join Decomposition Example</a:t>
            </a:r>
          </a:p>
        </p:txBody>
      </p:sp>
      <p:pic>
        <p:nvPicPr>
          <p:cNvPr id="6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29" y="992221"/>
            <a:ext cx="5466303" cy="500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32212</TotalTime>
  <Words>4413</Words>
  <Application>Microsoft Office PowerPoint</Application>
  <PresentationFormat>如螢幕大小 (4:3)</PresentationFormat>
  <Paragraphs>518</Paragraphs>
  <Slides>56</Slides>
  <Notes>46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  <vt:variant>
        <vt:lpstr>自訂放映</vt:lpstr>
      </vt:variant>
      <vt:variant>
        <vt:i4>1</vt:i4>
      </vt:variant>
    </vt:vector>
  </HeadingPairs>
  <TitlesOfParts>
    <vt:vector size="68" baseType="lpstr">
      <vt:lpstr>Greek Symbols</vt:lpstr>
      <vt:lpstr>Iconic Symbols Ext</vt:lpstr>
      <vt:lpstr>Monotype Sorts</vt:lpstr>
      <vt:lpstr>新細明體</vt:lpstr>
      <vt:lpstr>Helvetica</vt:lpstr>
      <vt:lpstr>Symbol</vt:lpstr>
      <vt:lpstr>Times</vt:lpstr>
      <vt:lpstr>Times New Roman</vt:lpstr>
      <vt:lpstr>Webdings</vt:lpstr>
      <vt:lpstr>Wingdings</vt:lpstr>
      <vt:lpstr>2_db-5-grey</vt:lpstr>
      <vt:lpstr>Chapter 8:  Relational Database Design</vt:lpstr>
      <vt:lpstr>Chapter 8:  Relational Database Design</vt:lpstr>
      <vt:lpstr>Boyce-Codd Normal Form</vt:lpstr>
      <vt:lpstr>Boyce-Codd Normal Form</vt:lpstr>
      <vt:lpstr>Testing for BCNF</vt:lpstr>
      <vt:lpstr>Goals of Normalization</vt:lpstr>
      <vt:lpstr>Lossless-join Decomposition</vt:lpstr>
      <vt:lpstr>Lossless-join Decomposition Example</vt:lpstr>
      <vt:lpstr>Lossly-join Decomposition Example</vt:lpstr>
      <vt:lpstr>Dependency Preservation</vt:lpstr>
      <vt:lpstr>Example of Dependency Preservation </vt:lpstr>
      <vt:lpstr>Example of non-Dependency Preservation </vt:lpstr>
      <vt:lpstr>Testing for Dependency Preservation</vt:lpstr>
      <vt:lpstr>Example</vt:lpstr>
      <vt:lpstr>Practice Time</vt:lpstr>
      <vt:lpstr>Practice Time</vt:lpstr>
      <vt:lpstr>Practice Time</vt:lpstr>
      <vt:lpstr>Chapter 8:  Relational Database Design</vt:lpstr>
      <vt:lpstr>Decomposing a Schema into BCNF</vt:lpstr>
      <vt:lpstr>PowerPoint 簡報</vt:lpstr>
      <vt:lpstr>Testing for BCNF</vt:lpstr>
      <vt:lpstr>Testing Decomposition for BCNF</vt:lpstr>
      <vt:lpstr>Practice Time</vt:lpstr>
      <vt:lpstr>Example of BCNF Decomposition</vt:lpstr>
      <vt:lpstr>BCNF Decomposition Algorithm</vt:lpstr>
      <vt:lpstr>Example of BCNF Decomposition</vt:lpstr>
      <vt:lpstr>BCNF Decomposition (Cont.)</vt:lpstr>
      <vt:lpstr>BCNF and Dependency Preservation</vt:lpstr>
      <vt:lpstr>Practice Time</vt:lpstr>
      <vt:lpstr>Third Normal Form: Motivation</vt:lpstr>
      <vt:lpstr>Testing for 3NF</vt:lpstr>
      <vt:lpstr>3NF Example</vt:lpstr>
      <vt:lpstr>Redundancy  in 3NF</vt:lpstr>
      <vt:lpstr>Practice Time</vt:lpstr>
      <vt:lpstr>3NF Decomposition Algorithm</vt:lpstr>
      <vt:lpstr>3NF Decomposition: An Example</vt:lpstr>
      <vt:lpstr>3NF Decompsition Example (Cont.)</vt:lpstr>
      <vt:lpstr>Practice Time</vt:lpstr>
      <vt:lpstr>Practice Time</vt:lpstr>
      <vt:lpstr>Comparison of BCNF and 3NF</vt:lpstr>
      <vt:lpstr>Design Goals</vt:lpstr>
      <vt:lpstr>Chapter 8:  Relational Database Design</vt:lpstr>
      <vt:lpstr>Multivalued Dependencies</vt:lpstr>
      <vt:lpstr>Multivalued Dependencies (MVDs)</vt:lpstr>
      <vt:lpstr>Example</vt:lpstr>
      <vt:lpstr>Example (Cont.)</vt:lpstr>
      <vt:lpstr>Practice Time</vt:lpstr>
      <vt:lpstr>Theory of MVDs</vt:lpstr>
      <vt:lpstr>Fourth Normal Form</vt:lpstr>
      <vt:lpstr>4NF Decomposition Algorithm</vt:lpstr>
      <vt:lpstr>Example</vt:lpstr>
      <vt:lpstr>Practice Time</vt:lpstr>
      <vt:lpstr>Chapter 8:  Relational Database Design</vt:lpstr>
      <vt:lpstr>Overall Database Design Process</vt:lpstr>
      <vt:lpstr>ER Model and Normalization</vt:lpstr>
      <vt:lpstr>Other Design Issues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Jia-Ling Koh</cp:lastModifiedBy>
  <cp:revision>354</cp:revision>
  <cp:lastPrinted>2005-01-10T21:51:57Z</cp:lastPrinted>
  <dcterms:created xsi:type="dcterms:W3CDTF">1999-11-04T20:50:09Z</dcterms:created>
  <dcterms:modified xsi:type="dcterms:W3CDTF">2021-06-04T05:39:25Z</dcterms:modified>
</cp:coreProperties>
</file>