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95" r:id="rId3"/>
    <p:sldId id="288" r:id="rId4"/>
    <p:sldId id="306" r:id="rId5"/>
    <p:sldId id="261" r:id="rId6"/>
    <p:sldId id="299" r:id="rId7"/>
    <p:sldId id="300" r:id="rId8"/>
    <p:sldId id="304" r:id="rId9"/>
    <p:sldId id="301" r:id="rId10"/>
    <p:sldId id="302" r:id="rId11"/>
    <p:sldId id="303" r:id="rId12"/>
    <p:sldId id="305" r:id="rId13"/>
    <p:sldId id="298" r:id="rId14"/>
    <p:sldId id="291" r:id="rId15"/>
    <p:sldId id="267" r:id="rId16"/>
    <p:sldId id="268" r:id="rId17"/>
    <p:sldId id="296" r:id="rId18"/>
    <p:sldId id="292" r:id="rId19"/>
    <p:sldId id="294" r:id="rId20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867" autoAdjust="0"/>
  </p:normalViewPr>
  <p:slideViewPr>
    <p:cSldViewPr snapToGrid="0">
      <p:cViewPr varScale="1">
        <p:scale>
          <a:sx n="40" d="100"/>
          <a:sy n="40" d="100"/>
        </p:scale>
        <p:origin x="48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DA9DD3-AF7A-445B-8C86-78C1BD44C21F}" type="datetimeFigureOut">
              <a:rPr lang="zh-TW" altLang="en-US"/>
              <a:pPr>
                <a:defRPr/>
              </a:pPr>
              <a:t>2021/5/9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59DC000-AA19-4B1B-B130-6129D020333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8B%89%E4%B8%81%E5%AD%97%E6%AF%8D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zh.wikipedia.org/wiki/%E7%BC%96%E7%A0%81" TargetMode="External"/><Relationship Id="rId4" Type="http://schemas.openxmlformats.org/officeDocument/2006/relationships/hyperlink" Target="https://zh.wikipedia.org/wiki/%E7%94%B5%E8%84%91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7D77A1-3722-400C-8C36-FF7A163E42BB}" type="slidenum">
              <a:rPr kumimoji="1" lang="en-US" altLang="zh-TW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kumimoji="1" lang="en-US" altLang="zh-TW">
              <a:latin typeface="Arial" charset="0"/>
            </a:endParaRPr>
          </a:p>
        </p:txBody>
      </p:sp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8FBB963-AD6E-4FF3-AFAD-6F63C35006AB}" type="slidenum">
              <a:rPr kumimoji="0" lang="en-US" altLang="zh-TW" sz="1200">
                <a:ea typeface="ＭＳ Ｐゴシック" pitchFamily="34" charset="-128"/>
              </a:rPr>
              <a:pPr algn="r"/>
              <a:t>1</a:t>
            </a:fld>
            <a:endParaRPr kumimoji="0" lang="en-US" altLang="zh-TW" sz="1200">
              <a:ea typeface="ＭＳ Ｐゴシック" pitchFamily="34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dump (</a:t>
            </a:r>
            <a:r>
              <a:rPr lang="en-US" altLang="zh-TW" dirty="0" err="1"/>
              <a:t>n,v</a:t>
            </a:r>
            <a:r>
              <a:rPr lang="en-US" altLang="zh-TW" dirty="0"/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（將記憶體資訊）轉存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BMP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dirty="0">
                <a:latin typeface="Times New Roman" pitchFamily="18" charset="0"/>
              </a:rPr>
              <a:t>Microsoft Bitmap Pattern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點陣圖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GIF(Graphics Interchange Format)-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圖像互換格式</a:t>
            </a:r>
            <a:endParaRPr lang="zh-TW" altLang="zh-TW" dirty="0"/>
          </a:p>
          <a:p>
            <a:pPr eaLnBrk="1" hangingPunct="1">
              <a:spcBef>
                <a:spcPct val="0"/>
              </a:spcBef>
            </a:pPr>
            <a:endParaRPr lang="zh-TW" altLang="zh-TW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DA193A-54EE-4080-B9F0-8D9860882B80}" type="slidenum">
              <a:rPr kumimoji="1" lang="en-US" altLang="zh-TW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kumimoji="1" lang="en-US" altLang="zh-TW">
              <a:latin typeface="Arial" charset="0"/>
            </a:endParaRPr>
          </a:p>
        </p:txBody>
      </p:sp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/>
          </a:p>
        </p:txBody>
      </p:sp>
      <p:sp>
        <p:nvSpPr>
          <p:cNvPr id="35844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E253B5C-ABFC-4893-A974-866CF39693F5}" type="slidenum">
              <a:rPr kumimoji="0" lang="en-US" altLang="zh-TW" sz="1200">
                <a:latin typeface="Calibri" pitchFamily="34" charset="0"/>
              </a:rPr>
              <a:pPr algn="r"/>
              <a:t>12</a:t>
            </a:fld>
            <a:endParaRPr kumimoji="0" lang="en-US" altLang="zh-TW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55CEAF-1064-4B67-A9B6-6CBD69DA8968}" type="slidenum">
              <a:rPr kumimoji="1" lang="en-US" altLang="zh-TW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kumimoji="1" lang="en-US" altLang="zh-TW">
              <a:latin typeface="Arial" charset="0"/>
            </a:endParaRPr>
          </a:p>
        </p:txBody>
      </p:sp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/>
          </a:p>
        </p:txBody>
      </p:sp>
      <p:sp>
        <p:nvSpPr>
          <p:cNvPr id="37892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21908F0-63E9-46A5-AAD1-0E68FADF3E82}" type="slidenum">
              <a:rPr kumimoji="0" lang="en-US" altLang="zh-TW" sz="1200">
                <a:latin typeface="Calibri" pitchFamily="34" charset="0"/>
              </a:rPr>
              <a:pPr algn="r"/>
              <a:t>13</a:t>
            </a:fld>
            <a:endParaRPr kumimoji="0" lang="en-US" altLang="zh-TW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C9C528-BBE7-47DC-A849-D697DD6A23A7}" type="slidenum">
              <a:rPr kumimoji="1" lang="en-US" altLang="zh-TW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kumimoji="1" lang="en-US" altLang="zh-TW">
              <a:latin typeface="Arial" charset="0"/>
            </a:endParaRPr>
          </a:p>
        </p:txBody>
      </p:sp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/>
              <a:t>好  所以就依照這個方法 </a:t>
            </a:r>
            <a:r>
              <a:rPr lang="en-US" altLang="zh-TW"/>
              <a:t>GIF</a:t>
            </a:r>
            <a:r>
              <a:rPr lang="zh-TW" altLang="en-US"/>
              <a:t>檔也是這樣  只是他的標頭檔的</a:t>
            </a:r>
            <a:r>
              <a:rPr lang="en-US" altLang="zh-TW"/>
              <a:t>table</a:t>
            </a:r>
            <a:r>
              <a:rPr lang="zh-TW" altLang="en-US"/>
              <a:t>跟剛剛我們講的</a:t>
            </a:r>
            <a:r>
              <a:rPr lang="en-US" altLang="zh-TW"/>
              <a:t>BMP</a:t>
            </a:r>
            <a:r>
              <a:rPr lang="zh-TW" altLang="en-US"/>
              <a:t>不同  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/>
              <a:t>但道理一樣  這邊我們就不看了</a:t>
            </a:r>
          </a:p>
        </p:txBody>
      </p:sp>
      <p:sp>
        <p:nvSpPr>
          <p:cNvPr id="39940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51A0030-85C0-4AA0-809A-09412A6092E8}" type="slidenum">
              <a:rPr kumimoji="0" lang="en-US" altLang="zh-TW" sz="1200">
                <a:latin typeface="Calibri" pitchFamily="34" charset="0"/>
              </a:rPr>
              <a:pPr algn="r"/>
              <a:t>14</a:t>
            </a:fld>
            <a:endParaRPr kumimoji="0" lang="en-US" altLang="zh-TW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06C086-7A95-42FF-AE10-3B990E4325C0}" type="slidenum">
              <a:rPr kumimoji="1" lang="en-US" altLang="zh-TW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kumimoji="1" lang="en-US" altLang="zh-TW">
              <a:latin typeface="Arial" charset="0"/>
            </a:endParaRPr>
          </a:p>
        </p:txBody>
      </p:sp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52E79D8-72C5-4563-BAC2-4C2026F76DB7}" type="slidenum">
              <a:rPr kumimoji="0" lang="en-US" altLang="zh-TW" sz="1200">
                <a:ea typeface="ＭＳ Ｐゴシック" pitchFamily="34" charset="-128"/>
              </a:rPr>
              <a:pPr algn="r"/>
              <a:t>15</a:t>
            </a:fld>
            <a:endParaRPr kumimoji="0" lang="en-US" altLang="zh-TW" sz="1200">
              <a:ea typeface="ＭＳ Ｐゴシック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F6A7D9-5B49-4A92-8C5E-7E9676F50C6F}" type="slidenum">
              <a:rPr kumimoji="1" lang="en-US" altLang="zh-TW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kumimoji="1" lang="en-US" altLang="zh-TW">
              <a:latin typeface="Arial" charset="0"/>
            </a:endParaRPr>
          </a:p>
        </p:txBody>
      </p:sp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/>
              <a:t>這裡也是一樣  因為編碼的不同  這些</a:t>
            </a:r>
            <a:r>
              <a:rPr lang="en-US" altLang="zh-TW"/>
              <a:t>ASCII code </a:t>
            </a:r>
            <a:r>
              <a:rPr lang="zh-TW" altLang="en-US"/>
              <a:t>就都不一樣了  像這裡一開始  他的</a:t>
            </a:r>
            <a:r>
              <a:rPr lang="en-US" altLang="zh-TW"/>
              <a:t>signature </a:t>
            </a:r>
            <a:r>
              <a:rPr lang="zh-TW" altLang="en-US"/>
              <a:t>就是 </a:t>
            </a:r>
            <a:r>
              <a:rPr lang="en-US" altLang="zh-TW"/>
              <a:t>GIF89a</a:t>
            </a:r>
          </a:p>
        </p:txBody>
      </p:sp>
      <p:sp>
        <p:nvSpPr>
          <p:cNvPr id="44036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E9641B5-E502-4672-B732-43DA86ADEAE7}" type="slidenum">
              <a:rPr kumimoji="0" lang="en-US" altLang="zh-TW" sz="1200">
                <a:latin typeface="Calibri" pitchFamily="34" charset="0"/>
              </a:rPr>
              <a:pPr algn="r"/>
              <a:t>16</a:t>
            </a:fld>
            <a:endParaRPr kumimoji="0" lang="en-US" altLang="zh-TW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chunk -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一部分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ancillary-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輔助的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palette-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調色板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/>
              <a:t>chromaticity-</a:t>
            </a:r>
            <a:r>
              <a:rPr lang="zh-TW" altLang="en-US" dirty="0"/>
              <a:t>色度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9DC000-AA19-4B1B-B130-6129D020333F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136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interlace-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使交錯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9DC000-AA19-4B1B-B130-6129D020333F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59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DB068A-7EA3-498A-BD6E-7C23934CD485}" type="slidenum">
              <a:rPr kumimoji="1" lang="en-US" altLang="zh-TW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kumimoji="1" lang="en-US" altLang="zh-TW">
              <a:latin typeface="Arial" charset="0"/>
            </a:endParaRPr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CB4EAA2-648B-4F99-9032-1FA98962467B}" type="slidenum">
              <a:rPr kumimoji="0" lang="en-US" altLang="zh-TW" sz="1200">
                <a:ea typeface="ＭＳ Ｐゴシック" pitchFamily="34" charset="-128"/>
              </a:rPr>
              <a:pPr algn="r"/>
              <a:t>2</a:t>
            </a:fld>
            <a:endParaRPr kumimoji="0" lang="en-US" altLang="zh-TW" sz="1200">
              <a:ea typeface="ＭＳ Ｐゴシック" pitchFamily="3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PGM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(portable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graymap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 format)-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便攜式灰度圖像格式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generic-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通用的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raster-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（電視機或電腦螢幕的）光柵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ASCII(A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merican 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tandard 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 for 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nformation 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nterchange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)-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美國資訊交換標準代碼。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基於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拉丁字母"/>
              </a:rPr>
              <a:t>拉丁字母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的一套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電腦"/>
              </a:rPr>
              <a:t>電腦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編碼"/>
              </a:rPr>
              <a:t>編碼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系統。</a:t>
            </a:r>
            <a:endParaRPr lang="zh-TW" altLang="zh-TW" dirty="0"/>
          </a:p>
          <a:p>
            <a:pPr eaLnBrk="1" hangingPunct="1">
              <a:spcBef>
                <a:spcPct val="0"/>
              </a:spcBef>
            </a:pPr>
            <a:endParaRPr lang="zh-TW" altLang="zh-TW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18D576F-DF0C-49FB-91C9-A519B9696097}" type="slidenum">
              <a:rPr lang="en-US" altLang="zh-TW" sz="1200"/>
              <a:pPr algn="r"/>
              <a:t>3</a:t>
            </a:fld>
            <a:endParaRPr lang="en-US" altLang="zh-TW" sz="1200"/>
          </a:p>
        </p:txBody>
      </p:sp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210E610-D130-4E3F-BF47-FA52A246B428}" type="slidenum">
              <a:rPr kumimoji="0" lang="en-US" altLang="zh-TW" sz="1200">
                <a:ea typeface="ＭＳ Ｐゴシック" pitchFamily="34" charset="-128"/>
              </a:rPr>
              <a:pPr algn="r"/>
              <a:t>3</a:t>
            </a:fld>
            <a:endParaRPr kumimoji="0" lang="en-US" altLang="zh-TW" sz="1200">
              <a:ea typeface="ＭＳ Ｐゴシック" pitchFamily="3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joint(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共同的</a:t>
            </a:r>
            <a:r>
              <a:rPr lang="en-US" altLang="zh-TW" dirty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lossy(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丟失資料的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zh-TW" dirty="0"/>
          </a:p>
          <a:p>
            <a:pPr eaLnBrk="1" hangingPunct="1">
              <a:spcBef>
                <a:spcPct val="0"/>
              </a:spcBef>
            </a:pPr>
            <a:endParaRPr lang="zh-TW" altLang="zh-TW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DB7418-8455-47D7-8074-B3DE4C135042}" type="slidenum">
              <a:rPr kumimoji="1" lang="en-US" altLang="zh-TW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kumimoji="1" lang="en-US" altLang="zh-TW">
              <a:latin typeface="Arial" charset="0"/>
            </a:endParaRPr>
          </a:p>
        </p:txBody>
      </p:sp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dirty="0"/>
              <a:t>中間上面是我現在要讀的</a:t>
            </a:r>
            <a:r>
              <a:rPr lang="en-US" altLang="zh-TW" dirty="0"/>
              <a:t>BMP</a:t>
            </a:r>
            <a:r>
              <a:rPr lang="zh-TW" altLang="en-US" dirty="0"/>
              <a:t>圖檔  但對電腦來說就是一堆數字 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dirty="0"/>
              <a:t>中間這張圖就是我們的</a:t>
            </a:r>
            <a:r>
              <a:rPr lang="en-US" altLang="zh-TW" dirty="0"/>
              <a:t>contents </a:t>
            </a:r>
            <a:r>
              <a:rPr lang="zh-TW" altLang="en-US" dirty="0"/>
              <a:t>左邊是他的記憶體位置  一開始根據標頭檔的規格抓前面兩個 </a:t>
            </a:r>
            <a:r>
              <a:rPr lang="en-US" altLang="zh-TW" dirty="0"/>
              <a:t>byte </a:t>
            </a:r>
            <a:r>
              <a:rPr lang="zh-TW" altLang="en-US" dirty="0"/>
              <a:t>這兩個數字 表示</a:t>
            </a:r>
            <a:r>
              <a:rPr lang="en-US" altLang="zh-TW" dirty="0"/>
              <a:t>ASCII  code </a:t>
            </a:r>
            <a:r>
              <a:rPr lang="zh-TW" altLang="en-US" dirty="0"/>
              <a:t>的‘</a:t>
            </a:r>
            <a:r>
              <a:rPr lang="en-US" altLang="zh-TW" dirty="0"/>
              <a:t>BM’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dirty="0"/>
              <a:t>在往後抓四個</a:t>
            </a:r>
            <a:r>
              <a:rPr lang="en-US" altLang="zh-TW" dirty="0"/>
              <a:t>byte  </a:t>
            </a:r>
            <a:r>
              <a:rPr lang="zh-TW" altLang="en-US" dirty="0"/>
              <a:t>表示這個檔案有多大   所以我這邊框起來的部分就是</a:t>
            </a:r>
            <a:r>
              <a:rPr lang="en-US" altLang="zh-TW" dirty="0"/>
              <a:t>content</a:t>
            </a:r>
            <a:r>
              <a:rPr lang="zh-TW" altLang="en-US" dirty="0"/>
              <a:t>中標頭檔的範圍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dirty="0"/>
              <a:t>現在我們知道它是一個</a:t>
            </a:r>
            <a:r>
              <a:rPr lang="en-US" altLang="zh-TW" dirty="0"/>
              <a:t>BMP</a:t>
            </a:r>
            <a:r>
              <a:rPr lang="zh-TW" altLang="en-US" dirty="0"/>
              <a:t>檔啦 所以就可以產出這張</a:t>
            </a:r>
            <a:r>
              <a:rPr lang="en-US" altLang="zh-TW" dirty="0"/>
              <a:t>BMP Information header</a:t>
            </a:r>
            <a:r>
              <a:rPr lang="zh-TW" altLang="en-US" dirty="0"/>
              <a:t>的</a:t>
            </a:r>
            <a:r>
              <a:rPr lang="en-US" altLang="zh-TW" dirty="0"/>
              <a:t>table</a:t>
            </a:r>
            <a:r>
              <a:rPr lang="zh-TW" altLang="en-US" dirty="0"/>
              <a:t>對照取值  往後抓四個</a:t>
            </a:r>
            <a:r>
              <a:rPr lang="en-US" altLang="zh-TW" dirty="0"/>
              <a:t>byte </a:t>
            </a:r>
            <a:r>
              <a:rPr lang="zh-TW" altLang="en-US" dirty="0"/>
              <a:t>這裡紀錄了此張</a:t>
            </a:r>
            <a:r>
              <a:rPr lang="en-US" altLang="zh-TW" dirty="0"/>
              <a:t>table</a:t>
            </a:r>
            <a:r>
              <a:rPr lang="zh-TW" altLang="en-US" dirty="0"/>
              <a:t>的大小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dirty="0"/>
              <a:t>電腦才知道  他要抓多少值以後就抓完我要的 </a:t>
            </a:r>
            <a:r>
              <a:rPr lang="en-US" altLang="zh-TW" dirty="0"/>
              <a:t>information  header  </a:t>
            </a:r>
            <a:r>
              <a:rPr lang="zh-TW" altLang="en-US" dirty="0"/>
              <a:t>再後面四個</a:t>
            </a:r>
            <a:r>
              <a:rPr lang="en-US" altLang="zh-TW" dirty="0"/>
              <a:t>bytes </a:t>
            </a:r>
            <a:r>
              <a:rPr lang="zh-TW" altLang="en-US" dirty="0"/>
              <a:t>就記錄這張影像的寬有多少</a:t>
            </a:r>
            <a:r>
              <a:rPr lang="en-US" altLang="zh-TW" dirty="0"/>
              <a:t>(</a:t>
            </a:r>
            <a:r>
              <a:rPr lang="zh-TW" altLang="en-US" dirty="0"/>
              <a:t>瀏覽一下圖</a:t>
            </a:r>
            <a:r>
              <a:rPr lang="en-US" altLang="zh-TW" dirty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dirty="0"/>
              <a:t>所以這個範圍內紀錄了這個</a:t>
            </a:r>
            <a:r>
              <a:rPr lang="en-US" altLang="zh-TW" dirty="0"/>
              <a:t>BMP</a:t>
            </a:r>
            <a:r>
              <a:rPr lang="zh-TW" altLang="en-US" dirty="0"/>
              <a:t>檔應該要有的資訊  這個部分  會依照每個檔案格式不同而有所不同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dirty="0"/>
              <a:t>接下來就是我們的 </a:t>
            </a:r>
            <a:r>
              <a:rPr lang="en-US" altLang="zh-TW" dirty="0"/>
              <a:t>data value </a:t>
            </a:r>
            <a:r>
              <a:rPr lang="zh-TW" altLang="en-US" dirty="0"/>
              <a:t>像這裡是 </a:t>
            </a:r>
            <a:r>
              <a:rPr lang="en-US" altLang="zh-TW" dirty="0"/>
              <a:t>RGB </a:t>
            </a:r>
            <a:r>
              <a:rPr lang="zh-TW" altLang="en-US" dirty="0"/>
              <a:t>保留位元  有些檔案如果支援透明度阿法  這裡就會有值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dirty="0"/>
              <a:t>所以這大概是一個檔案進來的時候 電腦怎麼讀取的方法</a:t>
            </a:r>
          </a:p>
        </p:txBody>
      </p:sp>
      <p:sp>
        <p:nvSpPr>
          <p:cNvPr id="21508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B82F371-7503-4E42-B902-5A8C2BB89718}" type="slidenum">
              <a:rPr kumimoji="0" lang="en-US" altLang="zh-TW" sz="1200">
                <a:latin typeface="Calibri" pitchFamily="34" charset="0"/>
              </a:rPr>
              <a:pPr algn="r"/>
              <a:t>4</a:t>
            </a:fld>
            <a:endParaRPr kumimoji="0" lang="en-US" altLang="zh-TW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560438-ECE2-41AE-83D1-669E0A6D7038}" type="slidenum">
              <a:rPr kumimoji="1" lang="en-US" altLang="zh-TW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kumimoji="1" lang="en-US" altLang="zh-TW">
              <a:latin typeface="Arial" charset="0"/>
            </a:endParaRPr>
          </a:p>
        </p:txBody>
      </p:sp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/>
              <a:t>中間上面是我現在要讀的</a:t>
            </a:r>
            <a:r>
              <a:rPr lang="en-US" altLang="zh-TW"/>
              <a:t>BMP</a:t>
            </a:r>
            <a:r>
              <a:rPr lang="zh-TW" altLang="en-US"/>
              <a:t>圖檔  但對電腦來說就是一堆數字 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/>
              <a:t>中間這張圖就是我們的</a:t>
            </a:r>
            <a:r>
              <a:rPr lang="en-US" altLang="zh-TW"/>
              <a:t>contents </a:t>
            </a:r>
            <a:r>
              <a:rPr lang="zh-TW" altLang="en-US"/>
              <a:t>左邊是他的記憶體位置  一開始根據標頭檔的規格抓前面兩個 </a:t>
            </a:r>
            <a:r>
              <a:rPr lang="en-US" altLang="zh-TW"/>
              <a:t>byte </a:t>
            </a:r>
            <a:r>
              <a:rPr lang="zh-TW" altLang="en-US"/>
              <a:t>這兩個數字 表示</a:t>
            </a:r>
            <a:r>
              <a:rPr lang="en-US" altLang="zh-TW"/>
              <a:t>ASCII  code </a:t>
            </a:r>
            <a:r>
              <a:rPr lang="zh-TW" altLang="en-US"/>
              <a:t>的‘</a:t>
            </a:r>
            <a:r>
              <a:rPr lang="en-US" altLang="zh-TW"/>
              <a:t>BM’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/>
              <a:t>在往後抓四個</a:t>
            </a:r>
            <a:r>
              <a:rPr lang="en-US" altLang="zh-TW"/>
              <a:t>byte  </a:t>
            </a:r>
            <a:r>
              <a:rPr lang="zh-TW" altLang="en-US"/>
              <a:t>表示這個檔案有多大   所以我這邊框起來的部分就是</a:t>
            </a:r>
            <a:r>
              <a:rPr lang="en-US" altLang="zh-TW"/>
              <a:t>content</a:t>
            </a:r>
            <a:r>
              <a:rPr lang="zh-TW" altLang="en-US"/>
              <a:t>中標頭檔的範圍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/>
              <a:t>現在我們知道它是一個</a:t>
            </a:r>
            <a:r>
              <a:rPr lang="en-US" altLang="zh-TW"/>
              <a:t>BMP</a:t>
            </a:r>
            <a:r>
              <a:rPr lang="zh-TW" altLang="en-US"/>
              <a:t>檔啦 所以就可以產出這張</a:t>
            </a:r>
            <a:r>
              <a:rPr lang="en-US" altLang="zh-TW"/>
              <a:t>BMP Information header</a:t>
            </a:r>
            <a:r>
              <a:rPr lang="zh-TW" altLang="en-US"/>
              <a:t>的</a:t>
            </a:r>
            <a:r>
              <a:rPr lang="en-US" altLang="zh-TW"/>
              <a:t>table</a:t>
            </a:r>
            <a:r>
              <a:rPr lang="zh-TW" altLang="en-US"/>
              <a:t>對照取值  往後抓四個</a:t>
            </a:r>
            <a:r>
              <a:rPr lang="en-US" altLang="zh-TW"/>
              <a:t>byte </a:t>
            </a:r>
            <a:r>
              <a:rPr lang="zh-TW" altLang="en-US"/>
              <a:t>這裡紀錄了此張</a:t>
            </a:r>
            <a:r>
              <a:rPr lang="en-US" altLang="zh-TW"/>
              <a:t>table</a:t>
            </a:r>
            <a:r>
              <a:rPr lang="zh-TW" altLang="en-US"/>
              <a:t>的大小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/>
              <a:t>電腦才知道  他要抓多少值以後就抓完我要的 </a:t>
            </a:r>
            <a:r>
              <a:rPr lang="en-US" altLang="zh-TW"/>
              <a:t>information  header  </a:t>
            </a:r>
            <a:r>
              <a:rPr lang="zh-TW" altLang="en-US"/>
              <a:t>再後面四個</a:t>
            </a:r>
            <a:r>
              <a:rPr lang="en-US" altLang="zh-TW"/>
              <a:t>bytes </a:t>
            </a:r>
            <a:r>
              <a:rPr lang="zh-TW" altLang="en-US"/>
              <a:t>就記錄這張影像的寬有多少</a:t>
            </a:r>
            <a:r>
              <a:rPr lang="en-US" altLang="zh-TW"/>
              <a:t>(</a:t>
            </a:r>
            <a:r>
              <a:rPr lang="zh-TW" altLang="en-US"/>
              <a:t>瀏覽一下圖</a:t>
            </a:r>
            <a:r>
              <a:rPr lang="en-US" altLang="zh-TW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/>
              <a:t>所以這個範圍內紀錄了這個</a:t>
            </a:r>
            <a:r>
              <a:rPr lang="en-US" altLang="zh-TW"/>
              <a:t>BMP</a:t>
            </a:r>
            <a:r>
              <a:rPr lang="zh-TW" altLang="en-US"/>
              <a:t>檔應該要有的資訊  這個部分  會依照每個檔案格式不同而有所不同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/>
              <a:t>接下來就是我們的 </a:t>
            </a:r>
            <a:r>
              <a:rPr lang="en-US" altLang="zh-TW"/>
              <a:t>data value </a:t>
            </a:r>
            <a:r>
              <a:rPr lang="zh-TW" altLang="en-US"/>
              <a:t>像這裡是 </a:t>
            </a:r>
            <a:r>
              <a:rPr lang="en-US" altLang="zh-TW"/>
              <a:t>RGB </a:t>
            </a:r>
            <a:r>
              <a:rPr lang="zh-TW" altLang="en-US"/>
              <a:t>保留位元  有些檔案如果支援透明度阿法  這裡就會有值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/>
              <a:t>所以這大概是一個檔案進來的時候 電腦怎麼讀取的方法</a:t>
            </a:r>
          </a:p>
        </p:txBody>
      </p:sp>
      <p:sp>
        <p:nvSpPr>
          <p:cNvPr id="23556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3C6821B-1D2F-46F7-98E0-CAE335C92857}" type="slidenum">
              <a:rPr kumimoji="0" lang="en-US" altLang="zh-TW" sz="1200">
                <a:latin typeface="Calibri" pitchFamily="34" charset="0"/>
              </a:rPr>
              <a:pPr algn="r"/>
              <a:t>5</a:t>
            </a:fld>
            <a:endParaRPr kumimoji="0" lang="en-US" altLang="zh-TW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3A2635-34F5-434F-812B-57C85FFFC0EE}" type="slidenum">
              <a:rPr kumimoji="1" lang="en-US" altLang="zh-TW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kumimoji="1" lang="en-US" altLang="zh-TW">
              <a:latin typeface="Arial" charset="0"/>
            </a:endParaRPr>
          </a:p>
        </p:txBody>
      </p:sp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/>
          </a:p>
        </p:txBody>
      </p:sp>
      <p:sp>
        <p:nvSpPr>
          <p:cNvPr id="25604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8A77DE3-EA26-4D8C-AB01-B77DFE48881E}" type="slidenum">
              <a:rPr kumimoji="0" lang="en-US" altLang="zh-TW" sz="1200">
                <a:latin typeface="Calibri" pitchFamily="34" charset="0"/>
              </a:rPr>
              <a:pPr algn="r"/>
              <a:t>6</a:t>
            </a:fld>
            <a:endParaRPr kumimoji="0" lang="en-US" altLang="zh-TW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28E6BE-D459-4906-AF90-A14BD4DA93CC}" type="slidenum">
              <a:rPr kumimoji="1" lang="en-US" altLang="zh-TW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kumimoji="1" lang="en-US" altLang="zh-TW">
              <a:latin typeface="Arial" charset="0"/>
            </a:endParaRPr>
          </a:p>
        </p:txBody>
      </p:sp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/>
          </a:p>
        </p:txBody>
      </p:sp>
      <p:sp>
        <p:nvSpPr>
          <p:cNvPr id="27652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C76527E-FEB3-430E-BE09-0FC9998423BD}" type="slidenum">
              <a:rPr kumimoji="0" lang="en-US" altLang="zh-TW" sz="1200">
                <a:latin typeface="Calibri" pitchFamily="34" charset="0"/>
              </a:rPr>
              <a:pPr algn="r"/>
              <a:t>7</a:t>
            </a:fld>
            <a:endParaRPr kumimoji="0" lang="en-US" altLang="zh-TW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049AAF-F9EA-43A9-A46E-29B2C81CFCB1}" type="slidenum">
              <a:rPr kumimoji="1" lang="en-US" altLang="zh-TW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kumimoji="1" lang="en-US" altLang="zh-TW">
              <a:latin typeface="Arial" charset="0"/>
            </a:endParaRPr>
          </a:p>
        </p:txBody>
      </p:sp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/>
          </a:p>
        </p:txBody>
      </p:sp>
      <p:sp>
        <p:nvSpPr>
          <p:cNvPr id="29700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B4ABA7-D146-430D-A8EF-F12B8762330D}" type="slidenum">
              <a:rPr kumimoji="0" lang="en-US" altLang="zh-TW" sz="1200">
                <a:latin typeface="Calibri" pitchFamily="34" charset="0"/>
              </a:rPr>
              <a:pPr algn="r"/>
              <a:t>8</a:t>
            </a:fld>
            <a:endParaRPr kumimoji="0" lang="en-US" altLang="zh-TW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8995E-861B-458B-BBCE-C729C1303513}" type="slidenum">
              <a:rPr kumimoji="1" lang="en-US" altLang="zh-TW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kumimoji="1" lang="en-US" altLang="zh-TW">
              <a:latin typeface="Arial" charset="0"/>
            </a:endParaRPr>
          </a:p>
        </p:txBody>
      </p:sp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/>
          </a:p>
        </p:txBody>
      </p:sp>
      <p:sp>
        <p:nvSpPr>
          <p:cNvPr id="33796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9982F68-DA7D-4B52-A557-28183C827C12}" type="slidenum">
              <a:rPr kumimoji="0" lang="en-US" altLang="zh-TW" sz="1200">
                <a:latin typeface="Calibri" pitchFamily="34" charset="0"/>
              </a:rPr>
              <a:pPr algn="r"/>
              <a:t>11</a:t>
            </a:fld>
            <a:endParaRPr kumimoji="0" lang="en-US" altLang="zh-TW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B955A-6F71-451D-9DDA-8D496E850E74}" type="datetimeFigureOut">
              <a:rPr lang="zh-TW" altLang="en-US"/>
              <a:pPr>
                <a:defRPr/>
              </a:pPr>
              <a:t>2021/5/9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22548-21E7-43AD-8F48-A359F727106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7E410-7F77-41DC-B758-ABD290E5E46A}" type="datetimeFigureOut">
              <a:rPr lang="zh-TW" altLang="en-US"/>
              <a:pPr>
                <a:defRPr/>
              </a:pPr>
              <a:t>2021/5/9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61921-B9BE-4CFE-B527-FDCD6FC1C5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46349-B843-4FC1-9B7B-5D1CB49F7849}" type="datetimeFigureOut">
              <a:rPr lang="zh-TW" altLang="en-US"/>
              <a:pPr>
                <a:defRPr/>
              </a:pPr>
              <a:t>2021/5/9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51ABA-B9E4-4FCC-BAFE-B3CCB65DA4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5D3FC-D909-4269-B62E-87E6E3B7EC21}" type="datetimeFigureOut">
              <a:rPr lang="zh-TW" altLang="en-US"/>
              <a:pPr>
                <a:defRPr/>
              </a:pPr>
              <a:t>2021/5/9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9DFA8-51E8-4EC9-84FF-6EAF661F22E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630C7-F7E6-4D0B-A54E-EC635BB55C86}" type="datetimeFigureOut">
              <a:rPr lang="zh-TW" altLang="en-US"/>
              <a:pPr>
                <a:defRPr/>
              </a:pPr>
              <a:t>2021/5/9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6A695-CC49-4893-B8DB-56BFDC7557A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1D6C4-3C10-4745-A27C-3B4EB2DE2E7C}" type="datetimeFigureOut">
              <a:rPr lang="zh-TW" altLang="en-US"/>
              <a:pPr>
                <a:defRPr/>
              </a:pPr>
              <a:t>2021/5/9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90148-7532-43F4-9583-D180AA3630A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DC68F-3799-4BEA-A9A1-FFC49BF06BE1}" type="datetimeFigureOut">
              <a:rPr lang="zh-TW" altLang="en-US"/>
              <a:pPr>
                <a:defRPr/>
              </a:pPr>
              <a:t>2021/5/9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7F28F-46F4-4998-9B49-ABF78C8A8DE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A8E0E-6B88-4B2A-A48F-EEC86F6E69DB}" type="datetimeFigureOut">
              <a:rPr lang="zh-TW" altLang="en-US"/>
              <a:pPr>
                <a:defRPr/>
              </a:pPr>
              <a:t>2021/5/9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E776-E944-43D6-98AE-2A573D3A91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0A8AD-D695-47D9-B7D9-214830ABCFF7}" type="datetimeFigureOut">
              <a:rPr lang="zh-TW" altLang="en-US"/>
              <a:pPr>
                <a:defRPr/>
              </a:pPr>
              <a:t>2021/5/9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9E0AB-B6BF-4768-B3C1-59182FB411C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3B152-F02A-43C2-B3A6-4A5147A9CCF9}" type="datetimeFigureOut">
              <a:rPr lang="zh-TW" altLang="en-US"/>
              <a:pPr>
                <a:defRPr/>
              </a:pPr>
              <a:t>2021/5/9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2C606-97B7-44DE-8E33-8666080BB8C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78E45-F332-4CB3-8A25-DEA9370C40F5}" type="datetimeFigureOut">
              <a:rPr lang="zh-TW" altLang="en-US"/>
              <a:pPr>
                <a:defRPr/>
              </a:pPr>
              <a:t>2021/5/9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6CEC9-075A-451D-B668-B5CDB8E5328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913EF21-3012-4076-8416-F7D0382E5D0F}" type="datetimeFigureOut">
              <a:rPr lang="zh-TW" altLang="en-US"/>
              <a:pPr>
                <a:defRPr/>
              </a:pPr>
              <a:t>2021/5/9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C06838-0286-4F30-9565-D20ED217051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新細明體" charset="-12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新細明體" charset="-12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新細明體" charset="-12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新細明體" charset="-12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新細明體" charset="-12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新細明體" charset="-12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新細明體" charset="-12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新細明體" charset="-12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44C8BF16-01C6-4D2F-B488-4CDDC49267D9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38" name="Rectangle 7"/>
          <p:cNvSpPr>
            <a:spLocks noChangeArrowheads="1"/>
          </p:cNvSpPr>
          <p:nvPr/>
        </p:nvSpPr>
        <p:spPr bwMode="auto">
          <a:xfrm>
            <a:off x="2044700" y="357188"/>
            <a:ext cx="6880225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3600" b="1">
                <a:solidFill>
                  <a:srgbClr val="0000FF"/>
                </a:solidFill>
                <a:latin typeface="Times New Roman" pitchFamily="18" charset="0"/>
              </a:rPr>
              <a:t>Ch. 2: Image Files and File Types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951288" y="2782888"/>
            <a:ext cx="15335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BMP format</a:t>
            </a:r>
            <a:endParaRPr lang="en-US" altLang="zh-TW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340" name="Rectangle 3"/>
          <p:cNvSpPr txBox="1">
            <a:spLocks noChangeArrowheads="1"/>
          </p:cNvSpPr>
          <p:nvPr/>
        </p:nvSpPr>
        <p:spPr bwMode="auto">
          <a:xfrm>
            <a:off x="974725" y="1355725"/>
            <a:ext cx="891857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Physically, an image file is a binary file, which can be shown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in hexadecimal dump.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6875" y="3098800"/>
            <a:ext cx="3267075" cy="258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8775" y="3098800"/>
            <a:ext cx="3470275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Rectangle 3"/>
          <p:cNvSpPr>
            <a:spLocks noChangeArrowheads="1"/>
          </p:cNvSpPr>
          <p:nvPr/>
        </p:nvSpPr>
        <p:spPr bwMode="auto">
          <a:xfrm>
            <a:off x="7762875" y="2816225"/>
            <a:ext cx="138588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GIF format</a:t>
            </a:r>
            <a:endParaRPr lang="en-US" altLang="zh-TW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14344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14425" y="3589338"/>
            <a:ext cx="1406525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1023938" y="2532063"/>
            <a:ext cx="16129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2800" b="1">
                <a:latin typeface="Times New Roman" pitchFamily="18" charset="0"/>
              </a:rPr>
              <a:t>Example:</a:t>
            </a:r>
          </a:p>
        </p:txBody>
      </p:sp>
      <p:sp>
        <p:nvSpPr>
          <p:cNvPr id="14346" name="Rectangle 3"/>
          <p:cNvSpPr>
            <a:spLocks noChangeArrowheads="1"/>
          </p:cNvSpPr>
          <p:nvPr/>
        </p:nvSpPr>
        <p:spPr bwMode="auto">
          <a:xfrm>
            <a:off x="3190875" y="5713413"/>
            <a:ext cx="28860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>
                <a:latin typeface="Times New Roman" pitchFamily="18" charset="0"/>
              </a:rPr>
              <a:t>hexdump (‘img.bmp’, 240)</a:t>
            </a:r>
            <a:endParaRPr lang="en-US" altLang="zh-TW" sz="2000" b="1">
              <a:latin typeface="Times New Roman" pitchFamily="18" charset="0"/>
            </a:endParaRPr>
          </a:p>
        </p:txBody>
      </p:sp>
      <p:sp>
        <p:nvSpPr>
          <p:cNvPr id="14347" name="Rectangle 3"/>
          <p:cNvSpPr>
            <a:spLocks noChangeArrowheads="1"/>
          </p:cNvSpPr>
          <p:nvPr/>
        </p:nvSpPr>
        <p:spPr bwMode="auto">
          <a:xfrm>
            <a:off x="1500188" y="4822825"/>
            <a:ext cx="7588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800">
                <a:latin typeface="Times New Roman" pitchFamily="18" charset="0"/>
              </a:rPr>
              <a:t>img</a:t>
            </a:r>
            <a:endParaRPr lang="en-US" altLang="zh-TW" sz="2800" b="1">
              <a:latin typeface="Times New Roman" pitchFamily="18" charset="0"/>
            </a:endParaRPr>
          </a:p>
        </p:txBody>
      </p:sp>
      <p:sp>
        <p:nvSpPr>
          <p:cNvPr id="14348" name="Rectangle 3"/>
          <p:cNvSpPr>
            <a:spLocks noChangeArrowheads="1"/>
          </p:cNvSpPr>
          <p:nvPr/>
        </p:nvSpPr>
        <p:spPr bwMode="auto">
          <a:xfrm>
            <a:off x="6985000" y="5688013"/>
            <a:ext cx="271938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>
                <a:latin typeface="Times New Roman" pitchFamily="18" charset="0"/>
              </a:rPr>
              <a:t>hexdump (‘img.gif’, 240)</a:t>
            </a:r>
            <a:endParaRPr lang="en-US" altLang="zh-TW" sz="2000" b="1">
              <a:latin typeface="Times New Roman" pitchFamily="18" charset="0"/>
            </a:endParaRPr>
          </a:p>
        </p:txBody>
      </p:sp>
      <p:sp>
        <p:nvSpPr>
          <p:cNvPr id="14349" name="Rectangle 3"/>
          <p:cNvSpPr>
            <a:spLocks noChangeArrowheads="1"/>
          </p:cNvSpPr>
          <p:nvPr/>
        </p:nvSpPr>
        <p:spPr bwMode="auto">
          <a:xfrm>
            <a:off x="5972175" y="6046788"/>
            <a:ext cx="12319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240 bytes</a:t>
            </a:r>
            <a:endParaRPr lang="en-US" altLang="zh-TW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6301F9E7-1514-4D73-91FB-BFB21B456779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174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8413" y="476250"/>
            <a:ext cx="784860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965049B8-53C2-4759-AC19-6C70F14BAD64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0" name="文字方塊 3"/>
          <p:cNvSpPr txBox="1">
            <a:spLocks noChangeArrowheads="1"/>
          </p:cNvSpPr>
          <p:nvPr/>
        </p:nvSpPr>
        <p:spPr bwMode="auto">
          <a:xfrm>
            <a:off x="5478463" y="2843213"/>
            <a:ext cx="3316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2000">
                <a:solidFill>
                  <a:srgbClr val="00B050"/>
                </a:solidFill>
                <a:latin typeface="Gill Sans MT" pitchFamily="34" charset="0"/>
              </a:rPr>
              <a:t>// 0</a:t>
            </a:r>
            <a:r>
              <a:rPr kumimoji="0" lang="zh-TW" altLang="en-US" sz="2000">
                <a:solidFill>
                  <a:srgbClr val="00B050"/>
                </a:solidFill>
                <a:latin typeface="Gill Sans MT" pitchFamily="34" charset="0"/>
              </a:rPr>
              <a:t>讀進灰階圖</a:t>
            </a:r>
            <a:r>
              <a:rPr kumimoji="0" lang="en-US" altLang="zh-TW" sz="2000">
                <a:solidFill>
                  <a:srgbClr val="00B050"/>
                </a:solidFill>
                <a:latin typeface="Gill Sans MT" pitchFamily="34" charset="0"/>
              </a:rPr>
              <a:t>, 1</a:t>
            </a:r>
            <a:r>
              <a:rPr kumimoji="0" lang="zh-TW" altLang="en-US" sz="2000">
                <a:solidFill>
                  <a:srgbClr val="00B050"/>
                </a:solidFill>
                <a:latin typeface="Gill Sans MT" pitchFamily="34" charset="0"/>
              </a:rPr>
              <a:t>讀進彩色圖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6325" y="795338"/>
            <a:ext cx="4402138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1864B39B-C0C6-4D3C-B3C7-E01906E56AA1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995363"/>
            <a:ext cx="7251700" cy="354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標題 1"/>
          <p:cNvSpPr txBox="1">
            <a:spLocks/>
          </p:cNvSpPr>
          <p:nvPr/>
        </p:nvSpPr>
        <p:spPr bwMode="auto">
          <a:xfrm>
            <a:off x="711200" y="338138"/>
            <a:ext cx="30956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Tx/>
              <a:buChar char="•"/>
            </a:pPr>
            <a:r>
              <a:rPr kumimoji="0" lang="en-US" altLang="zh-TW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JPEG Format</a:t>
            </a:r>
          </a:p>
        </p:txBody>
      </p: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7113" y="4670425"/>
            <a:ext cx="7342187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8771E5AD-9F28-4526-AE2C-430D9682463C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0938" y="1020763"/>
            <a:ext cx="8216900" cy="234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標題 1"/>
          <p:cNvSpPr txBox="1">
            <a:spLocks/>
          </p:cNvSpPr>
          <p:nvPr/>
        </p:nvSpPr>
        <p:spPr bwMode="auto">
          <a:xfrm>
            <a:off x="711200" y="338138"/>
            <a:ext cx="30956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Tx/>
              <a:buChar char="•"/>
            </a:pPr>
            <a:r>
              <a:rPr kumimoji="0" lang="en-US" altLang="zh-TW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TIFF Format</a:t>
            </a:r>
          </a:p>
        </p:txBody>
      </p:sp>
      <p:pic>
        <p:nvPicPr>
          <p:cNvPr id="36868" name="圖片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0938" y="5191125"/>
            <a:ext cx="7386637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06488" y="3311525"/>
            <a:ext cx="7685087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1E4E3A1E-985F-45B5-B4A4-2B2AC97D6CD0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14" name="標題 1"/>
          <p:cNvSpPr>
            <a:spLocks noGrp="1"/>
          </p:cNvSpPr>
          <p:nvPr>
            <p:ph type="title" idx="4294967295"/>
          </p:nvPr>
        </p:nvSpPr>
        <p:spPr>
          <a:xfrm>
            <a:off x="690563" y="404813"/>
            <a:ext cx="3095625" cy="576262"/>
          </a:xfrm>
        </p:spPr>
        <p:txBody>
          <a:bodyPr anchor="b"/>
          <a:lstStyle/>
          <a:p>
            <a:pPr eaLnBrk="1" hangingPunct="1">
              <a:buFontTx/>
              <a:buChar char="•"/>
            </a:pPr>
            <a:r>
              <a:rPr lang="en-US" altLang="zh-TW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GIF Format</a:t>
            </a:r>
          </a:p>
        </p:txBody>
      </p:sp>
      <p:sp>
        <p:nvSpPr>
          <p:cNvPr id="38915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3375025" y="452438"/>
            <a:ext cx="3667125" cy="50482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zh-TW" sz="3000">
                <a:latin typeface="Times New Roman" pitchFamily="18" charset="0"/>
                <a:cs typeface="Times New Roman" pitchFamily="18" charset="0"/>
              </a:rPr>
              <a:t>-- for communication</a:t>
            </a:r>
          </a:p>
        </p:txBody>
      </p:sp>
      <p:sp>
        <p:nvSpPr>
          <p:cNvPr id="38916" name="內容版面配置區 2"/>
          <p:cNvSpPr txBox="1">
            <a:spLocks/>
          </p:cNvSpPr>
          <p:nvPr/>
        </p:nvSpPr>
        <p:spPr bwMode="auto">
          <a:xfrm>
            <a:off x="1397000" y="1103313"/>
            <a:ext cx="79073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Colors are stored using a color map of 256 colors</a:t>
            </a:r>
          </a:p>
        </p:txBody>
      </p:sp>
      <p:sp>
        <p:nvSpPr>
          <p:cNvPr id="38917" name="內容版面配置區 2"/>
          <p:cNvSpPr txBox="1">
            <a:spLocks/>
          </p:cNvSpPr>
          <p:nvPr/>
        </p:nvSpPr>
        <p:spPr bwMode="auto">
          <a:xfrm>
            <a:off x="1057275" y="3079750"/>
            <a:ext cx="8539163" cy="33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A GIF file contains a header including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1. image size (in pixels),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2. color map,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3. color resolution (# bits per pixel),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4. flag indicating whether the color map is ordered,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5. color map size ……………………….</a:t>
            </a:r>
          </a:p>
        </p:txBody>
      </p:sp>
      <p:sp>
        <p:nvSpPr>
          <p:cNvPr id="38918" name="內容版面配置區 2"/>
          <p:cNvSpPr txBox="1">
            <a:spLocks/>
          </p:cNvSpPr>
          <p:nvPr/>
        </p:nvSpPr>
        <p:spPr bwMode="auto">
          <a:xfrm>
            <a:off x="1397000" y="1724025"/>
            <a:ext cx="79073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Pixel data is compressed using LZW compression </a:t>
            </a:r>
          </a:p>
        </p:txBody>
      </p:sp>
      <p:sp>
        <p:nvSpPr>
          <p:cNvPr id="38919" name="內容版面配置區 2"/>
          <p:cNvSpPr txBox="1">
            <a:spLocks/>
          </p:cNvSpPr>
          <p:nvPr/>
        </p:nvSpPr>
        <p:spPr bwMode="auto">
          <a:xfrm>
            <a:off x="1397000" y="2370138"/>
            <a:ext cx="5559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Allow for multiple images per file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F784DF3B-1E1D-4598-9655-7AD3032FD268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0962" name="圖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714375"/>
            <a:ext cx="942022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內容版面配置區 2"/>
          <p:cNvSpPr txBox="1">
            <a:spLocks/>
          </p:cNvSpPr>
          <p:nvPr/>
        </p:nvSpPr>
        <p:spPr bwMode="auto">
          <a:xfrm>
            <a:off x="1187450" y="361950"/>
            <a:ext cx="15827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Header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C37762A9-DF1A-4135-967A-984814FCA79F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010" name="標題 1"/>
          <p:cNvSpPr>
            <a:spLocks noGrp="1"/>
          </p:cNvSpPr>
          <p:nvPr>
            <p:ph type="title" idx="4294967295"/>
          </p:nvPr>
        </p:nvSpPr>
        <p:spPr>
          <a:xfrm>
            <a:off x="1047750" y="561975"/>
            <a:ext cx="1573213" cy="519113"/>
          </a:xfrm>
        </p:spPr>
        <p:txBody>
          <a:bodyPr anchor="b"/>
          <a:lstStyle/>
          <a:p>
            <a:pPr eaLnBrk="1" hangingPunct="1"/>
            <a:r>
              <a:rPr lang="en-US" altLang="zh-TW" sz="2800" b="1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TW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43011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171575" y="1608138"/>
            <a:ext cx="1785938" cy="1512887"/>
          </a:xfrm>
        </p:spPr>
      </p:pic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76625" y="930275"/>
            <a:ext cx="6940550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3F6FE32B-239F-45CC-85B6-1405C41BB34F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58" name="標題 1"/>
          <p:cNvSpPr txBox="1">
            <a:spLocks/>
          </p:cNvSpPr>
          <p:nvPr/>
        </p:nvSpPr>
        <p:spPr bwMode="auto">
          <a:xfrm>
            <a:off x="720725" y="376238"/>
            <a:ext cx="30956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Tx/>
              <a:buChar char="•"/>
            </a:pPr>
            <a:r>
              <a:rPr kumimoji="0" lang="en-US" altLang="zh-TW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PNG Format</a:t>
            </a:r>
          </a:p>
        </p:txBody>
      </p:sp>
      <p:sp>
        <p:nvSpPr>
          <p:cNvPr id="45059" name="內容版面配置區 2"/>
          <p:cNvSpPr txBox="1">
            <a:spLocks/>
          </p:cNvSpPr>
          <p:nvPr/>
        </p:nvSpPr>
        <p:spPr bwMode="auto">
          <a:xfrm>
            <a:off x="1074738" y="1025525"/>
            <a:ext cx="8418512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-- Support i)  Gamma correction: associated different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numbers with different display systems;  ii)  Alpha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channels: associate variable transparencies with an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image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pic>
        <p:nvPicPr>
          <p:cNvPr id="45060" name="圖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7050" y="2987675"/>
            <a:ext cx="2501900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圖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7113" y="2990850"/>
            <a:ext cx="2497137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dirty="0">
                <a:solidFill>
                  <a:schemeClr val="tx1"/>
                </a:solidFill>
                <a:latin typeface="Arial" charset="0"/>
              </a:rPr>
              <a:t>2-</a:t>
            </a:r>
            <a:fld id="{788E5991-F20F-44B4-9D79-3C764D0647CC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kumimoji="1" lang="en-US" altLang="zh-TW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082" name="內容版面配置區 2"/>
          <p:cNvSpPr>
            <a:spLocks/>
          </p:cNvSpPr>
          <p:nvPr/>
        </p:nvSpPr>
        <p:spPr bwMode="auto">
          <a:xfrm>
            <a:off x="823913" y="473075"/>
            <a:ext cx="7635875" cy="311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A PNG file consists of </a:t>
            </a:r>
          </a:p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4 critical chunks: </a:t>
            </a:r>
          </a:p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      IHDR : image dimensions and bit depth</a:t>
            </a:r>
          </a:p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      PLTE : color palette </a:t>
            </a:r>
          </a:p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      IDAT : image data</a:t>
            </a:r>
          </a:p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      IEND : end</a:t>
            </a:r>
          </a:p>
        </p:txBody>
      </p:sp>
      <p:sp>
        <p:nvSpPr>
          <p:cNvPr id="46083" name="內容版面配置區 2"/>
          <p:cNvSpPr>
            <a:spLocks/>
          </p:cNvSpPr>
          <p:nvPr/>
        </p:nvSpPr>
        <p:spPr bwMode="auto">
          <a:xfrm>
            <a:off x="1255713" y="3409950"/>
            <a:ext cx="7894637" cy="312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5 ancillary chunks: </a:t>
            </a:r>
          </a:p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 pHYS: pixel size and aspect ratio</a:t>
            </a:r>
          </a:p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 bKGD: background color </a:t>
            </a:r>
          </a:p>
          <a:p>
            <a:pPr>
              <a:lnSpc>
                <a:spcPts val="3000"/>
              </a:lnSpc>
              <a:spcBef>
                <a:spcPts val="1000"/>
              </a:spcBef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 gAMA: gamma</a:t>
            </a:r>
          </a:p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 sRGB: RGB color space</a:t>
            </a:r>
          </a:p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 cHRM: primary chromaticites and white point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投影片編號版面配置區 3"/>
          <p:cNvSpPr txBox="1">
            <a:spLocks noGrp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altLang="zh-TW" sz="1400">
                <a:ea typeface="+mn-ea"/>
              </a:rPr>
              <a:t>2-</a:t>
            </a:r>
            <a:fld id="{E1741FA3-12E3-4E56-B634-3F2856AD200D}" type="slidenum">
              <a:rPr lang="en-US" altLang="zh-TW" sz="1400">
                <a:ea typeface="+mn-ea"/>
              </a:rPr>
              <a:pPr algn="r">
                <a:defRPr/>
              </a:pPr>
              <a:t>19</a:t>
            </a:fld>
            <a:endParaRPr lang="en-US" altLang="zh-TW" sz="1400">
              <a:ea typeface="+mn-ea"/>
            </a:endParaRPr>
          </a:p>
        </p:txBody>
      </p:sp>
      <p:pic>
        <p:nvPicPr>
          <p:cNvPr id="47106" name="圖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925" y="744538"/>
            <a:ext cx="9097963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標題 1"/>
          <p:cNvSpPr txBox="1">
            <a:spLocks/>
          </p:cNvSpPr>
          <p:nvPr/>
        </p:nvSpPr>
        <p:spPr bwMode="auto">
          <a:xfrm>
            <a:off x="814388" y="290513"/>
            <a:ext cx="186213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Tx/>
              <a:buChar char="•"/>
            </a:pPr>
            <a:r>
              <a:rPr kumimoji="0" lang="en-US" altLang="zh-TW" sz="2800" b="1">
                <a:latin typeface="Times New Roman" pitchFamily="18" charset="0"/>
                <a:cs typeface="Times New Roman" pitchFamily="18" charset="0"/>
              </a:rPr>
              <a:t>  Example</a:t>
            </a:r>
          </a:p>
        </p:txBody>
      </p:sp>
      <p:pic>
        <p:nvPicPr>
          <p:cNvPr id="47108" name="圖片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6000" y="4071938"/>
            <a:ext cx="9259888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內容版面配置區 2"/>
          <p:cNvSpPr>
            <a:spLocks/>
          </p:cNvSpPr>
          <p:nvPr/>
        </p:nvSpPr>
        <p:spPr bwMode="auto">
          <a:xfrm>
            <a:off x="1177925" y="3567113"/>
            <a:ext cx="13192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IHDR: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dirty="0">
                <a:solidFill>
                  <a:schemeClr val="tx1"/>
                </a:solidFill>
                <a:latin typeface="Arial" charset="0"/>
              </a:rPr>
              <a:t>2-</a:t>
            </a:r>
            <a:fld id="{E3808378-27FF-4548-9BBB-DB4F447B66A8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kumimoji="1" lang="en-US" altLang="zh-TW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86" name="Content Placeholder 2"/>
          <p:cNvSpPr>
            <a:spLocks/>
          </p:cNvSpPr>
          <p:nvPr/>
        </p:nvSpPr>
        <p:spPr bwMode="auto">
          <a:xfrm>
            <a:off x="1236663" y="1022350"/>
            <a:ext cx="7915275" cy="158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AutoNum type="alphaLcParenBoth"/>
            </a:pPr>
            <a:r>
              <a:rPr kumimoji="0" lang="en-US" altLang="zh-TW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Header</a:t>
            </a: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:  characteristics of image, e.g., image size,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                      color map, compression method, …..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(b)</a:t>
            </a: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TW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Image data</a:t>
            </a: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:  pixel values,  index values, ….. 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984250" y="415925"/>
            <a:ext cx="34813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800">
                <a:latin typeface="Times New Roman" pitchFamily="18" charset="0"/>
              </a:rPr>
              <a:t>An image file contains</a:t>
            </a:r>
            <a:endParaRPr lang="en-US" altLang="zh-TW" sz="2800" b="1">
              <a:latin typeface="Times New Roman" pitchFamily="18" charset="0"/>
            </a:endParaRPr>
          </a:p>
        </p:txBody>
      </p:sp>
      <p:sp>
        <p:nvSpPr>
          <p:cNvPr id="16388" name="Rectangle 9"/>
          <p:cNvSpPr>
            <a:spLocks noChangeArrowheads="1"/>
          </p:cNvSpPr>
          <p:nvPr/>
        </p:nvSpPr>
        <p:spPr bwMode="auto">
          <a:xfrm>
            <a:off x="1389063" y="5254625"/>
            <a:ext cx="7489825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</a:pPr>
            <a:r>
              <a:rPr lang="en-US" altLang="zh-TW" sz="2800" b="1">
                <a:solidFill>
                  <a:srgbClr val="FF0000"/>
                </a:solidFill>
                <a:latin typeface="Times New Roman" pitchFamily="18" charset="0"/>
              </a:rPr>
              <a:t>BMP</a:t>
            </a:r>
            <a:r>
              <a:rPr lang="en-US" altLang="zh-TW" sz="2800">
                <a:latin typeface="Times New Roman" pitchFamily="18" charset="0"/>
              </a:rPr>
              <a:t> (Microsoft Bitmap Pattern)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</a:pPr>
            <a:r>
              <a:rPr kumimoji="0" lang="en-US" altLang="zh-TW" sz="2800" b="1">
                <a:latin typeface="Times New Roman" pitchFamily="18" charset="0"/>
                <a:cs typeface="Times New Roman" pitchFamily="18" charset="0"/>
              </a:rPr>
              <a:t>          – </a:t>
            </a: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without compression, need larger storage</a:t>
            </a:r>
            <a:endParaRPr lang="en-US" altLang="zh-TW" sz="2800">
              <a:latin typeface="Times New Roman" pitchFamily="18" charset="0"/>
            </a:endParaRP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728663" y="2719388"/>
            <a:ext cx="3209925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3200" b="1">
                <a:latin typeface="Times New Roman" pitchFamily="18" charset="0"/>
              </a:rPr>
              <a:t>2.1  File Formats</a:t>
            </a:r>
          </a:p>
        </p:txBody>
      </p:sp>
      <p:sp>
        <p:nvSpPr>
          <p:cNvPr id="16390" name="Rectangle 3"/>
          <p:cNvSpPr txBox="1">
            <a:spLocks noChangeArrowheads="1"/>
          </p:cNvSpPr>
          <p:nvPr/>
        </p:nvSpPr>
        <p:spPr bwMode="auto">
          <a:xfrm>
            <a:off x="1136650" y="3362325"/>
            <a:ext cx="81153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-- Different formats for different application purposes, </a:t>
            </a:r>
          </a:p>
          <a:p>
            <a:pPr>
              <a:lnSpc>
                <a:spcPts val="35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                e.g., transmission, storage, operation, ……..</a:t>
            </a: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1389063" y="4630738"/>
            <a:ext cx="5703887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</a:pPr>
            <a:r>
              <a:rPr lang="en-US" altLang="zh-TW" sz="2800" b="1">
                <a:solidFill>
                  <a:srgbClr val="FF0000"/>
                </a:solidFill>
                <a:latin typeface="Times New Roman" pitchFamily="18" charset="0"/>
              </a:rPr>
              <a:t>PGM</a:t>
            </a:r>
            <a:r>
              <a:rPr lang="en-US" altLang="zh-TW" sz="2800">
                <a:latin typeface="Times New Roman" pitchFamily="18" charset="0"/>
              </a:rPr>
              <a:t> </a:t>
            </a:r>
            <a:r>
              <a:rPr kumimoji="0" lang="en-US" altLang="zh-TW" sz="2800" b="1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 a generic ASCII raster format</a:t>
            </a:r>
            <a:endParaRPr lang="en-US" altLang="zh-TW" sz="2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投影片編號版面配置區 3"/>
          <p:cNvSpPr txBox="1">
            <a:spLocks noGrp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zh-TW" sz="1400"/>
              <a:t>2-</a:t>
            </a:r>
            <a:fld id="{1BCA91D8-8BBC-45A4-A405-C6E8E9B0BEBD}" type="slidenum">
              <a:rPr lang="en-US" altLang="zh-TW" sz="1400"/>
              <a:pPr algn="r"/>
              <a:t>3</a:t>
            </a:fld>
            <a:endParaRPr lang="en-US" altLang="zh-TW" sz="1400"/>
          </a:p>
        </p:txBody>
      </p:sp>
      <p:sp>
        <p:nvSpPr>
          <p:cNvPr id="18434" name="Rectangle 9"/>
          <p:cNvSpPr>
            <a:spLocks noChangeArrowheads="1"/>
          </p:cNvSpPr>
          <p:nvPr/>
        </p:nvSpPr>
        <p:spPr bwMode="auto">
          <a:xfrm>
            <a:off x="1282700" y="2909888"/>
            <a:ext cx="568325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4000"/>
              </a:lnSpc>
              <a:spcBef>
                <a:spcPct val="20000"/>
              </a:spcBef>
            </a:pPr>
            <a:r>
              <a:rPr lang="en-US" altLang="zh-TW" sz="2800" b="1">
                <a:solidFill>
                  <a:srgbClr val="FF0000"/>
                </a:solidFill>
                <a:latin typeface="Times New Roman" pitchFamily="18" charset="0"/>
              </a:rPr>
              <a:t>TIFF</a:t>
            </a:r>
            <a:r>
              <a:rPr lang="en-US" altLang="zh-TW" sz="2800">
                <a:latin typeface="Times New Roman" pitchFamily="18" charset="0"/>
              </a:rPr>
              <a:t>  (Tagged Image File Format)   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</a:pPr>
            <a:r>
              <a:rPr lang="en-US" altLang="zh-TW" sz="2800" b="1">
                <a:latin typeface="Times New Roman" pitchFamily="18" charset="0"/>
              </a:rPr>
              <a:t>HDF</a:t>
            </a:r>
            <a:r>
              <a:rPr lang="en-US" altLang="zh-TW" sz="2800">
                <a:latin typeface="Times New Roman" pitchFamily="18" charset="0"/>
              </a:rPr>
              <a:t>   (Hierarchical Data Format)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</a:pPr>
            <a:r>
              <a:rPr lang="en-US" altLang="zh-TW" sz="2800" b="1">
                <a:latin typeface="Times New Roman" pitchFamily="18" charset="0"/>
              </a:rPr>
              <a:t>PCX</a:t>
            </a:r>
            <a:r>
              <a:rPr lang="en-US" altLang="zh-TW" sz="2800">
                <a:latin typeface="Times New Roman" pitchFamily="18" charset="0"/>
              </a:rPr>
              <a:t>   (PC Paintbrush)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</a:pPr>
            <a:r>
              <a:rPr lang="en-US" altLang="zh-TW" sz="2800" b="1">
                <a:latin typeface="Times New Roman" pitchFamily="18" charset="0"/>
              </a:rPr>
              <a:t>XWD</a:t>
            </a:r>
            <a:r>
              <a:rPr lang="en-US" altLang="zh-TW" sz="2800">
                <a:latin typeface="Times New Roman" pitchFamily="18" charset="0"/>
              </a:rPr>
              <a:t>  (X Window Dump)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</a:pPr>
            <a:r>
              <a:rPr lang="en-US" altLang="zh-TW" sz="2800" b="1">
                <a:latin typeface="Times New Roman" pitchFamily="18" charset="0"/>
              </a:rPr>
              <a:t>ICO</a:t>
            </a:r>
            <a:r>
              <a:rPr lang="en-US" altLang="zh-TW" sz="2800">
                <a:latin typeface="Times New Roman" pitchFamily="18" charset="0"/>
              </a:rPr>
              <a:t>    (ICOns)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</a:pPr>
            <a:r>
              <a:rPr lang="en-US" altLang="zh-TW" sz="2800" b="1">
                <a:latin typeface="Times New Roman" pitchFamily="18" charset="0"/>
              </a:rPr>
              <a:t>CUR</a:t>
            </a:r>
            <a:r>
              <a:rPr lang="en-US" altLang="zh-TW" sz="2800">
                <a:latin typeface="Times New Roman" pitchFamily="18" charset="0"/>
              </a:rPr>
              <a:t>   (CURsor)</a:t>
            </a: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1282700" y="498475"/>
            <a:ext cx="8961438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4000"/>
              </a:lnSpc>
              <a:spcBef>
                <a:spcPct val="20000"/>
              </a:spcBef>
            </a:pPr>
            <a:r>
              <a:rPr lang="en-US" altLang="zh-TW" sz="2800" b="1">
                <a:solidFill>
                  <a:srgbClr val="FF0000"/>
                </a:solidFill>
                <a:latin typeface="Times New Roman" pitchFamily="18" charset="0"/>
              </a:rPr>
              <a:t>JPEG</a:t>
            </a:r>
            <a:r>
              <a:rPr lang="en-US" altLang="zh-TW" sz="2800">
                <a:latin typeface="Times New Roman" pitchFamily="18" charset="0"/>
              </a:rPr>
              <a:t> (Joint Photo-graphics Experts Group)</a:t>
            </a:r>
            <a:r>
              <a:rPr kumimoji="0" lang="en-US" altLang="zh-TW" sz="28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</a:pPr>
            <a:r>
              <a:rPr kumimoji="0" lang="en-US" altLang="zh-TW" sz="2800" b="1">
                <a:latin typeface="Times New Roman" pitchFamily="18" charset="0"/>
                <a:cs typeface="Times New Roman" pitchFamily="18" charset="0"/>
              </a:rPr>
              <a:t>             --</a:t>
            </a: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 lossy compression, smaller storage</a:t>
            </a:r>
            <a:endParaRPr lang="en-US" altLang="zh-TW" sz="2800">
              <a:latin typeface="Times New Roman" pitchFamily="18" charset="0"/>
            </a:endParaRPr>
          </a:p>
          <a:p>
            <a:pPr marL="342900" indent="-342900">
              <a:lnSpc>
                <a:spcPts val="4000"/>
              </a:lnSpc>
              <a:spcBef>
                <a:spcPct val="20000"/>
              </a:spcBef>
            </a:pPr>
            <a:r>
              <a:rPr lang="en-US" altLang="zh-TW" sz="2800" b="1">
                <a:solidFill>
                  <a:srgbClr val="FF0000"/>
                </a:solidFill>
                <a:latin typeface="Times New Roman" pitchFamily="18" charset="0"/>
              </a:rPr>
              <a:t>GIF</a:t>
            </a:r>
            <a:r>
              <a:rPr lang="en-US" altLang="zh-TW" sz="2800">
                <a:latin typeface="Times New Roman" pitchFamily="18" charset="0"/>
              </a:rPr>
              <a:t> (Graphics Interchange Format) </a:t>
            </a:r>
            <a:r>
              <a:rPr kumimoji="0" lang="en-US" altLang="zh-TW" sz="2800" b="1">
                <a:latin typeface="Times New Roman" pitchFamily="18" charset="0"/>
                <a:cs typeface="Times New Roman" pitchFamily="18" charset="0"/>
              </a:rPr>
              <a:t>-- </a:t>
            </a: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 lossless compression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</a:pPr>
            <a:r>
              <a:rPr lang="en-US" altLang="zh-TW" sz="2800" b="1">
                <a:solidFill>
                  <a:srgbClr val="FF0000"/>
                </a:solidFill>
                <a:latin typeface="Times New Roman" pitchFamily="18" charset="0"/>
              </a:rPr>
              <a:t>PNG</a:t>
            </a:r>
            <a:r>
              <a:rPr lang="en-US" altLang="zh-TW" sz="280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800">
                <a:latin typeface="Times New Roman" pitchFamily="18" charset="0"/>
              </a:rPr>
              <a:t>(Portable Network Graphics)</a:t>
            </a:r>
            <a:r>
              <a:rPr lang="en-US" altLang="zh-TW" sz="28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0" lang="en-US" altLang="zh-TW" sz="2800" b="1">
                <a:latin typeface="Times New Roman" pitchFamily="18" charset="0"/>
                <a:cs typeface="Times New Roman" pitchFamily="18" charset="0"/>
              </a:rPr>
              <a:t>-- </a:t>
            </a: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lossless compression</a:t>
            </a:r>
            <a:endParaRPr lang="en-US" altLang="zh-TW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EBEEFC87-B231-42CB-A9EB-A176EF1F0C5A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2" name="標題 1"/>
          <p:cNvSpPr txBox="1">
            <a:spLocks/>
          </p:cNvSpPr>
          <p:nvPr/>
        </p:nvSpPr>
        <p:spPr bwMode="auto">
          <a:xfrm>
            <a:off x="673100" y="342900"/>
            <a:ext cx="30956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Tx/>
              <a:buChar char="•"/>
            </a:pPr>
            <a:r>
              <a:rPr kumimoji="0" lang="en-US" altLang="zh-TW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PGM Format</a:t>
            </a:r>
          </a:p>
        </p:txBody>
      </p:sp>
      <p:sp>
        <p:nvSpPr>
          <p:cNvPr id="20483" name="Rectangle 3"/>
          <p:cNvSpPr txBox="1">
            <a:spLocks noChangeArrowheads="1"/>
          </p:cNvSpPr>
          <p:nvPr/>
        </p:nvSpPr>
        <p:spPr bwMode="auto">
          <a:xfrm>
            <a:off x="1211263" y="4837113"/>
            <a:ext cx="7062787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8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PBM</a:t>
            </a:r>
            <a:r>
              <a:rPr kumimoji="0" lang="en-US" altLang="zh-TW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– corresponding PGM for binary images</a:t>
            </a:r>
          </a:p>
        </p:txBody>
      </p:sp>
      <p:sp>
        <p:nvSpPr>
          <p:cNvPr id="20484" name="Rectangle 3"/>
          <p:cNvSpPr txBox="1">
            <a:spLocks noChangeArrowheads="1"/>
          </p:cNvSpPr>
          <p:nvPr/>
        </p:nvSpPr>
        <p:spPr bwMode="auto">
          <a:xfrm>
            <a:off x="1211263" y="5457825"/>
            <a:ext cx="74120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8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PPM</a:t>
            </a:r>
            <a:r>
              <a:rPr kumimoji="0" lang="en-US" altLang="zh-TW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– corresponding PGM for color images</a:t>
            </a: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1100138" y="1089025"/>
            <a:ext cx="17272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2800" b="1">
                <a:latin typeface="Times New Roman" pitchFamily="18" charset="0"/>
              </a:rPr>
              <a:t>Example:</a:t>
            </a:r>
            <a:endParaRPr lang="en-US" altLang="zh-TW" sz="2800">
              <a:latin typeface="Times New Roman" pitchFamily="18" charset="0"/>
            </a:endParaRPr>
          </a:p>
        </p:txBody>
      </p:sp>
      <p:sp>
        <p:nvSpPr>
          <p:cNvPr id="20486" name="Rectangle 3"/>
          <p:cNvSpPr txBox="1">
            <a:spLocks noChangeArrowheads="1"/>
          </p:cNvSpPr>
          <p:nvPr/>
        </p:nvSpPr>
        <p:spPr bwMode="auto">
          <a:xfrm>
            <a:off x="1341438" y="1766888"/>
            <a:ext cx="9058275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P2 (P5) </a:t>
            </a:r>
            <a:r>
              <a:rPr kumimoji="0" lang="en-US" altLang="zh-TW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PGM file</a:t>
            </a:r>
          </a:p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# CREATOR: The GIMP’s PNM Filter Version 1.0  </a:t>
            </a:r>
            <a:r>
              <a:rPr kumimoji="0" lang="en-US" altLang="zh-TW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Comment line</a:t>
            </a:r>
          </a:p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256  256</a:t>
            </a:r>
            <a:r>
              <a:rPr kumimoji="0" lang="en-US" altLang="zh-TW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zh-TW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Numbers of columns and rows</a:t>
            </a:r>
          </a:p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255 </a:t>
            </a:r>
            <a:r>
              <a:rPr kumimoji="0" lang="en-US" altLang="zh-TW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Number of  grey levels</a:t>
            </a:r>
          </a:p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41 53 53 53 53 49 49 53 53 56 56 49 41 46 53 53 53  </a:t>
            </a:r>
            <a:r>
              <a:rPr kumimoji="0" lang="en-US" altLang="zh-TW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pixel information</a:t>
            </a:r>
          </a:p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53 41 46 56 56 56 53 53 46 53 41 41 53 56 49 39 46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93DA1DB6-3ED5-4EE7-B2FC-F366F19F68EC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2530" name="Picture 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2747963"/>
            <a:ext cx="4084638" cy="312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" name="群組 37"/>
          <p:cNvGrpSpPr>
            <a:grpSpLocks/>
          </p:cNvGrpSpPr>
          <p:nvPr/>
        </p:nvGrpSpPr>
        <p:grpSpPr bwMode="auto">
          <a:xfrm>
            <a:off x="3286125" y="1166813"/>
            <a:ext cx="6556375" cy="1862137"/>
            <a:chOff x="2123728" y="1496098"/>
            <a:chExt cx="6820502" cy="1860894"/>
          </a:xfrm>
        </p:grpSpPr>
        <p:sp>
          <p:nvSpPr>
            <p:cNvPr id="39" name="矩形 38"/>
            <p:cNvSpPr/>
            <p:nvPr/>
          </p:nvSpPr>
          <p:spPr>
            <a:xfrm>
              <a:off x="2123728" y="3141236"/>
              <a:ext cx="3527504" cy="2157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80352" y="1496098"/>
              <a:ext cx="4463878" cy="1285017"/>
            </a:xfrm>
            <a:prstGeom prst="rect">
              <a:avLst/>
            </a:prstGeom>
            <a:ln w="38100" cap="sq">
              <a:solidFill>
                <a:srgbClr val="FF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/>
          </p:spPr>
        </p:pic>
        <p:cxnSp>
          <p:nvCxnSpPr>
            <p:cNvPr id="41" name="直線單箭頭接點 40"/>
            <p:cNvCxnSpPr/>
            <p:nvPr/>
          </p:nvCxnSpPr>
          <p:spPr>
            <a:xfrm flipV="1">
              <a:off x="4932851" y="2836640"/>
              <a:ext cx="224598" cy="3045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6" name="群組 45"/>
          <p:cNvGrpSpPr>
            <a:grpSpLocks/>
          </p:cNvGrpSpPr>
          <p:nvPr/>
        </p:nvGrpSpPr>
        <p:grpSpPr bwMode="auto">
          <a:xfrm>
            <a:off x="3286125" y="2794000"/>
            <a:ext cx="6673850" cy="3422650"/>
            <a:chOff x="2174716" y="3140968"/>
            <a:chExt cx="6816593" cy="3466894"/>
          </a:xfrm>
        </p:grpSpPr>
        <p:cxnSp>
          <p:nvCxnSpPr>
            <p:cNvPr id="13" name="直線接點 12"/>
            <p:cNvCxnSpPr/>
            <p:nvPr/>
          </p:nvCxnSpPr>
          <p:spPr>
            <a:xfrm>
              <a:off x="6155386" y="3140968"/>
              <a:ext cx="0" cy="6287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H="1">
              <a:off x="5654356" y="3140968"/>
              <a:ext cx="50103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3635647" y="3769705"/>
              <a:ext cx="25197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3635647" y="3769705"/>
              <a:ext cx="0" cy="2026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H="1">
              <a:off x="2195795" y="3972316"/>
              <a:ext cx="143985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74716" y="3390212"/>
              <a:ext cx="0" cy="5821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74716" y="3390212"/>
              <a:ext cx="34796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V="1">
              <a:off x="5654356" y="3140968"/>
              <a:ext cx="0" cy="2492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45251" y="4219951"/>
              <a:ext cx="4146058" cy="2387911"/>
            </a:xfrm>
            <a:prstGeom prst="rect">
              <a:avLst/>
            </a:prstGeom>
            <a:ln w="38100" cap="sq">
              <a:solidFill>
                <a:srgbClr val="FF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/>
          </p:spPr>
        </p:pic>
        <p:cxnSp>
          <p:nvCxnSpPr>
            <p:cNvPr id="44" name="直線單箭頭接點 43"/>
            <p:cNvCxnSpPr/>
            <p:nvPr/>
          </p:nvCxnSpPr>
          <p:spPr>
            <a:xfrm>
              <a:off x="5364117" y="3769705"/>
              <a:ext cx="145931" cy="4502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群組 65"/>
          <p:cNvGrpSpPr>
            <a:grpSpLocks/>
          </p:cNvGrpSpPr>
          <p:nvPr/>
        </p:nvGrpSpPr>
        <p:grpSpPr bwMode="auto">
          <a:xfrm>
            <a:off x="3290888" y="3422650"/>
            <a:ext cx="3892550" cy="2459038"/>
            <a:chOff x="2126704" y="3778530"/>
            <a:chExt cx="4029472" cy="2386774"/>
          </a:xfrm>
        </p:grpSpPr>
        <p:cxnSp>
          <p:nvCxnSpPr>
            <p:cNvPr id="50" name="直線接點 49"/>
            <p:cNvCxnSpPr/>
            <p:nvPr/>
          </p:nvCxnSpPr>
          <p:spPr>
            <a:xfrm flipV="1">
              <a:off x="6156176" y="3789316"/>
              <a:ext cx="0" cy="23759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3636934" y="3778530"/>
              <a:ext cx="251924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flipV="1">
              <a:off x="3636934" y="3778530"/>
              <a:ext cx="0" cy="2157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6704" y="3983463"/>
              <a:ext cx="151023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V="1">
              <a:off x="2126704" y="3994249"/>
              <a:ext cx="0" cy="217105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flipH="1">
              <a:off x="2126704" y="6165304"/>
              <a:ext cx="40294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4" name="標題 1"/>
          <p:cNvSpPr txBox="1">
            <a:spLocks/>
          </p:cNvSpPr>
          <p:nvPr/>
        </p:nvSpPr>
        <p:spPr bwMode="auto">
          <a:xfrm>
            <a:off x="673100" y="412750"/>
            <a:ext cx="30956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Tx/>
              <a:buChar char="•"/>
            </a:pPr>
            <a:r>
              <a:rPr kumimoji="0" lang="en-US" altLang="zh-TW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BMP Format</a:t>
            </a:r>
          </a:p>
        </p:txBody>
      </p:sp>
      <p:sp>
        <p:nvSpPr>
          <p:cNvPr id="22535" name="Rectangle 2"/>
          <p:cNvSpPr>
            <a:spLocks noChangeArrowheads="1"/>
          </p:cNvSpPr>
          <p:nvPr/>
        </p:nvSpPr>
        <p:spPr bwMode="auto">
          <a:xfrm>
            <a:off x="1049338" y="1166813"/>
            <a:ext cx="17272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2800" b="1">
                <a:latin typeface="Times New Roman" pitchFamily="18" charset="0"/>
              </a:rPr>
              <a:t>Example:</a:t>
            </a:r>
            <a:endParaRPr lang="en-US" altLang="zh-TW" sz="2800">
              <a:latin typeface="Times New Roman" pitchFamily="18" charset="0"/>
            </a:endParaRPr>
          </a:p>
        </p:txBody>
      </p:sp>
      <p:pic>
        <p:nvPicPr>
          <p:cNvPr id="22536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79513" y="2108200"/>
            <a:ext cx="154305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7" name="Rectangle 2"/>
          <p:cNvSpPr>
            <a:spLocks noChangeArrowheads="1"/>
          </p:cNvSpPr>
          <p:nvPr/>
        </p:nvSpPr>
        <p:spPr bwMode="auto">
          <a:xfrm>
            <a:off x="2409825" y="4283075"/>
            <a:ext cx="7747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1600" b="1">
                <a:solidFill>
                  <a:srgbClr val="FF0000"/>
                </a:solidFill>
                <a:latin typeface="Times New Roman" pitchFamily="18" charset="0"/>
              </a:rPr>
              <a:t>raster </a:t>
            </a:r>
          </a:p>
          <a:p>
            <a:r>
              <a:rPr lang="en-US" altLang="zh-TW" sz="1600" b="1">
                <a:solidFill>
                  <a:srgbClr val="FF0000"/>
                </a:solidFill>
                <a:latin typeface="Times New Roman" pitchFamily="18" charset="0"/>
              </a:rPr>
              <a:t> data</a:t>
            </a:r>
          </a:p>
        </p:txBody>
      </p:sp>
      <p:sp>
        <p:nvSpPr>
          <p:cNvPr id="22538" name="Rectangle 3"/>
          <p:cNvSpPr>
            <a:spLocks noChangeArrowheads="1"/>
          </p:cNvSpPr>
          <p:nvPr/>
        </p:nvSpPr>
        <p:spPr bwMode="auto">
          <a:xfrm>
            <a:off x="4667250" y="5911850"/>
            <a:ext cx="1230313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240 bytes</a:t>
            </a:r>
            <a:endParaRPr lang="en-US" altLang="zh-TW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B8A4EDD6-CF31-4E2F-9A02-F63FB3A7E8E3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 b="49348"/>
          <a:stretch>
            <a:fillRect/>
          </a:stretch>
        </p:blipFill>
        <p:spPr bwMode="auto">
          <a:xfrm>
            <a:off x="1479550" y="1716088"/>
            <a:ext cx="79089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標題 1"/>
          <p:cNvSpPr txBox="1">
            <a:spLocks/>
          </p:cNvSpPr>
          <p:nvPr/>
        </p:nvSpPr>
        <p:spPr bwMode="auto">
          <a:xfrm>
            <a:off x="1144588" y="544513"/>
            <a:ext cx="7292975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ts val="4000"/>
              </a:lnSpc>
            </a:pP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BMP format file header (14 bytes from 0-13) and information header (40 bytes from 14-53)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DAE930F4-4F94-4DC0-992E-5E5A45363209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6626" name="群組 6"/>
          <p:cNvGrpSpPr>
            <a:grpSpLocks/>
          </p:cNvGrpSpPr>
          <p:nvPr/>
        </p:nvGrpSpPr>
        <p:grpSpPr bwMode="auto">
          <a:xfrm>
            <a:off x="1219200" y="674688"/>
            <a:ext cx="8594725" cy="5499100"/>
            <a:chOff x="914400" y="1447800"/>
            <a:chExt cx="7391400" cy="4495800"/>
          </a:xfrm>
        </p:grpSpPr>
        <p:pic>
          <p:nvPicPr>
            <p:cNvPr id="26627" name="Picture 2"/>
            <p:cNvPicPr>
              <a:picLocks noChangeAspect="1" noChangeArrowheads="1"/>
            </p:cNvPicPr>
            <p:nvPr/>
          </p:nvPicPr>
          <p:blipFill>
            <a:blip r:embed="rId3"/>
            <a:srcRect t="50652"/>
            <a:stretch>
              <a:fillRect/>
            </a:stretch>
          </p:blipFill>
          <p:spPr bwMode="auto">
            <a:xfrm>
              <a:off x="1012330" y="1905000"/>
              <a:ext cx="7293470" cy="403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28" name="Picture 2"/>
            <p:cNvPicPr>
              <a:picLocks noChangeAspect="1" noChangeArrowheads="1"/>
            </p:cNvPicPr>
            <p:nvPr/>
          </p:nvPicPr>
          <p:blipFill>
            <a:blip r:embed="rId3"/>
            <a:srcRect b="94669"/>
            <a:stretch>
              <a:fillRect/>
            </a:stretch>
          </p:blipFill>
          <p:spPr bwMode="auto">
            <a:xfrm>
              <a:off x="914400" y="1447800"/>
              <a:ext cx="7239000" cy="433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4291768F-4192-4A16-A09E-0AC444A608F9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86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7625" y="2919413"/>
            <a:ext cx="6975475" cy="343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71575" y="563563"/>
            <a:ext cx="90678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圖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81863" y="3400425"/>
            <a:ext cx="3059112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82B87281-7171-4CA4-A4E1-DAA8867FCB57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1660525" y="1101725"/>
            <a:ext cx="2590800" cy="604838"/>
          </a:xfrm>
        </p:spPr>
        <p:txBody>
          <a:bodyPr/>
          <a:lstStyle/>
          <a:p>
            <a:pPr eaLnBrk="1" hangingPunct="1"/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C/C++ Program</a:t>
            </a:r>
          </a:p>
        </p:txBody>
      </p:sp>
      <p:pic>
        <p:nvPicPr>
          <p:cNvPr id="3072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0525" y="1801813"/>
            <a:ext cx="7056438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標題 1"/>
          <p:cNvSpPr>
            <a:spLocks/>
          </p:cNvSpPr>
          <p:nvPr/>
        </p:nvSpPr>
        <p:spPr bwMode="auto">
          <a:xfrm>
            <a:off x="1195388" y="488950"/>
            <a:ext cx="5249862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457200" indent="-457200">
              <a:buFont typeface="Arial" charset="0"/>
              <a:buChar char="•"/>
            </a:pPr>
            <a:r>
              <a:rPr lang="en-US" altLang="zh-TW" sz="3200">
                <a:solidFill>
                  <a:schemeClr val="tx2"/>
                </a:solidFill>
                <a:latin typeface="Times New Roman" pitchFamily="18" charset="0"/>
              </a:rPr>
              <a:t>How to read a BMP image?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1174</Words>
  <Application>Microsoft Office PowerPoint</Application>
  <PresentationFormat>寬螢幕</PresentationFormat>
  <Paragraphs>166</Paragraphs>
  <Slides>19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ＭＳ Ｐゴシック</vt:lpstr>
      <vt:lpstr>新細明體</vt:lpstr>
      <vt:lpstr>Arial</vt:lpstr>
      <vt:lpstr>Calibri</vt:lpstr>
      <vt:lpstr>Calibri Light</vt:lpstr>
      <vt:lpstr>Gill Sans MT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C/C++ Program</vt:lpstr>
      <vt:lpstr>PowerPoint 簡報</vt:lpstr>
      <vt:lpstr>PowerPoint 簡報</vt:lpstr>
      <vt:lpstr>PowerPoint 簡報</vt:lpstr>
      <vt:lpstr>PowerPoint 簡報</vt:lpstr>
      <vt:lpstr>  GIF Format</vt:lpstr>
      <vt:lpstr>PowerPoint 簡報</vt:lpstr>
      <vt:lpstr>Example: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schen</dc:creator>
  <cp:lastModifiedBy>paul</cp:lastModifiedBy>
  <cp:revision>122</cp:revision>
  <dcterms:created xsi:type="dcterms:W3CDTF">2019-01-19T09:35:49Z</dcterms:created>
  <dcterms:modified xsi:type="dcterms:W3CDTF">2021-05-09T10:13:13Z</dcterms:modified>
</cp:coreProperties>
</file>