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3" r:id="rId2"/>
    <p:sldId id="275" r:id="rId3"/>
    <p:sldId id="277" r:id="rId4"/>
    <p:sldId id="278" r:id="rId5"/>
    <p:sldId id="280" r:id="rId6"/>
    <p:sldId id="281" r:id="rId7"/>
    <p:sldId id="283" r:id="rId8"/>
    <p:sldId id="285" r:id="rId9"/>
    <p:sldId id="292" r:id="rId10"/>
    <p:sldId id="293" r:id="rId11"/>
    <p:sldId id="294" r:id="rId12"/>
    <p:sldId id="291" r:id="rId13"/>
    <p:sldId id="289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4A43D-F206-4BC7-92CA-B42F8D2988E9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0B6F-45B1-4A7C-BF68-90E1E8999C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3A917F-B8D9-4710-8D77-29F566E4FEE5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497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294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885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763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124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83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2EDF-5BAE-4B19-A1F7-994C4901734D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126F-47FC-4473-BCA7-2AA76E4AB8E8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814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444-0409-463B-8911-ACF0119C930A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9425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110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F078-E703-4956-93E7-C0180F0CB349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769-73F9-4894-8EFF-087D2AB8B037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5168-FA41-4A1E-AD28-9B5451924FF9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8840-4A7D-4DFA-BEF5-12592FFF3FF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30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7781B-2314-4A2E-AF33-BDBE60158C84}" type="datetime1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DB0693-1AFA-4BB6-B0FB-0866EB04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3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8/d4b/tutorial_py_knn_opencv.html" TargetMode="External"/><Relationship Id="rId2" Type="http://schemas.openxmlformats.org/officeDocument/2006/relationships/hyperlink" Target="https://docs.opencv.org/3.4/d5/d26/tutorial_py_knn_understand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olarpedia.org/article/K-nearest_neighbor" TargetMode="External"/><Relationship Id="rId5" Type="http://schemas.openxmlformats.org/officeDocument/2006/relationships/hyperlink" Target="http://yann.lecun.com/exdb/mnist/" TargetMode="External"/><Relationship Id="rId4" Type="http://schemas.openxmlformats.org/officeDocument/2006/relationships/hyperlink" Target="https://www.books.com.tw/products/001083646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://yann.lecun.com/exdb/mnist/train-labels-idx1-ubyte.gz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hyperlink" Target="http://yann.lecun.com/exdb/mnist/train-images-idx3-ubyte.g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hyperlink" Target="http://yann.lecun.com/exdb/mnist/t10k-labels-idx1-ubyte.gz" TargetMode="Externa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hyperlink" Target="http://yann.lecun.com/exdb/mnist/t10k-images-idx3-ubyte.gz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C42A3-A0A7-49D8-9D67-49E66141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368" y="1752606"/>
            <a:ext cx="9344230" cy="182251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手寫數字辨識實作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DD0275-5466-4DA6-B1FE-D2D6ACFE9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C3B768-43A5-441F-8E3E-A07495E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69E76-8AF6-4DC9-976A-B601927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4027AD-A967-4341-8110-47283A13F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12A459-5C4C-4C94-B60D-E8DFC444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4C5136-ACF7-487C-A289-FB7C79C1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609600"/>
            <a:ext cx="97726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C4C0E-7882-4110-929B-B5FE0D66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C47B6-21D9-4C7C-87CE-991DD16C7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C5C9D5-F65C-41EF-8370-635A5C37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B08FC2-9D83-46CC-A464-EBFCA674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3" y="310134"/>
            <a:ext cx="7540952" cy="64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EC829C-A00A-41E0-972C-B6358DBE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0693-1AFA-4BB6-B0FB-0866EB04C46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ED094E-D47C-445B-8300-DB73471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65559"/>
            <a:ext cx="7143750" cy="59531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47BCFE-22E5-4741-AA95-03D76B557EED}"/>
              </a:ext>
            </a:extLst>
          </p:cNvPr>
          <p:cNvSpPr/>
          <p:nvPr/>
        </p:nvSpPr>
        <p:spPr>
          <a:xfrm>
            <a:off x="2458137" y="6292441"/>
            <a:ext cx="1887620" cy="2262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8321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97F80-2A3A-486C-A28D-8F8EA312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0F722-5C55-475F-A22E-EF5B4BCC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https://docs.opencv.org/3.4/d5/d26/tutorial_py_knn_understanding.html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https://docs.opencv.org/3.4/d8/d4b/tutorial_py_knn_opencv.html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https://www.books.com.tw/products/0010836462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http://yann.lecun.com/exdb/mnist/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http://scholarpedia.org/article/K-nearest_neighbor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E232CC-81F8-44DA-83B0-37E47DFA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6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FCB22D0-6F74-4028-960B-99C606DEA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D93D083-405D-4EFD-A6A2-7A1F60304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2E0CDB-F313-4F44-B1DE-DA15A2A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8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92A4BC3-5856-4AD9-B6AE-75BA6993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實驗步驟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533D1E-C2CB-436D-BFE8-150463B4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讀取資料、標籤</a:t>
            </a:r>
            <a:endParaRPr lang="en-US" altLang="zh-TW" dirty="0"/>
          </a:p>
          <a:p>
            <a:r>
              <a:rPr lang="en-US" altLang="zh-TW" dirty="0"/>
              <a:t>Thresholding</a:t>
            </a:r>
          </a:p>
          <a:p>
            <a:r>
              <a:rPr lang="zh-TW" altLang="en-US" dirty="0"/>
              <a:t>計算資料特徵矩陣</a:t>
            </a:r>
            <a:endParaRPr lang="en-US" altLang="zh-TW" dirty="0"/>
          </a:p>
          <a:p>
            <a:r>
              <a:rPr lang="zh-TW" altLang="en-US" dirty="0"/>
              <a:t>根據歐式距離最小的</a:t>
            </a:r>
            <a:r>
              <a:rPr lang="en-US" altLang="zh-TW" dirty="0"/>
              <a:t>K</a:t>
            </a:r>
            <a:r>
              <a:rPr lang="zh-TW" altLang="en-US" dirty="0"/>
              <a:t>筆數據辨識數字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49ABF6-86A4-4D24-B696-EE8D9AD2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DA457B94-FE3D-4863-B6DC-377FB80125AF}"/>
              </a:ext>
            </a:extLst>
          </p:cNvPr>
          <p:cNvSpPr txBox="1">
            <a:spLocks/>
          </p:cNvSpPr>
          <p:nvPr/>
        </p:nvSpPr>
        <p:spPr>
          <a:xfrm>
            <a:off x="3939619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5A482-6528-4588-A614-643074A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讀取資料、標籤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F3C20B-F662-4982-97A0-4A084A3C4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335" y="2675019"/>
            <a:ext cx="108133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hlinkClick r:id="rId2"/>
              </a:rPr>
              <a:t>train-images-idx3-ubyte.gz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  training set images (9912422 bytes)</a:t>
            </a:r>
            <a:r>
              <a:rPr lang="en-US" altLang="zh-TW" sz="20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+mj-lt"/>
              </a:rPr>
              <a:t>60000</a:t>
            </a:r>
            <a:r>
              <a:rPr lang="zh-TW" altLang="en-US" sz="2000" dirty="0">
                <a:solidFill>
                  <a:srgbClr val="000000"/>
                </a:solidFill>
                <a:latin typeface="Arial Unicode MS"/>
              </a:rPr>
              <a:t>張</a:t>
            </a:r>
            <a:r>
              <a:rPr lang="en-US" altLang="zh-TW" sz="2000" dirty="0">
                <a:solidFill>
                  <a:srgbClr val="000000"/>
                </a:solidFill>
                <a:latin typeface="Arial Unicode MS"/>
              </a:rPr>
              <a:t>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hlinkClick r:id="rId3"/>
              </a:rPr>
              <a:t>train-labels-idx1-ubyte.gz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  training set labels (28881 bytes)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hlinkClick r:id="rId4"/>
              </a:rPr>
              <a:t>t10k-images-idx3-ubyte.gz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   test set images (1648877 bytes)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張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hlinkClick r:id="rId5"/>
              </a:rPr>
              <a:t>t10k-labels-idx1-ubyte.gz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   test set labels (4542 bytes)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2E77C4-4A32-4658-ABFD-D5BB3176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87E671-DABE-4AC6-B2E4-F18DA808C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36" y="4435868"/>
            <a:ext cx="720000" cy="7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C917FCB-0C25-4599-B80F-CB806E40D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36" y="4435868"/>
            <a:ext cx="720000" cy="7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A1C4C99-3184-4992-A44C-A240A1406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28" y="4435868"/>
            <a:ext cx="720000" cy="7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8E395EA-A623-49B5-A52D-ABC64B850A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20" y="4435868"/>
            <a:ext cx="720000" cy="7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5413189-1537-4D78-B36F-406DDE96F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12" y="4435868"/>
            <a:ext cx="720000" cy="72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72BDB8B-1A68-4950-8FF9-E2A972709F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36" y="5155868"/>
            <a:ext cx="720000" cy="72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4E9477C-0AAD-40C4-809D-0439182ADC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28" y="5146591"/>
            <a:ext cx="720000" cy="72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03315D20-4910-46E2-A2CA-E6433935FE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28" y="5155868"/>
            <a:ext cx="720000" cy="7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FDD91225-64C4-4209-9C8B-0530A45946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66" y="5109034"/>
            <a:ext cx="756000" cy="756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AC87A1A-2130-475A-9CB4-C2B8327398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03" y="5146591"/>
            <a:ext cx="720000" cy="720000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E5304EF6-3D3B-46A9-999B-662FAF5D1A47}"/>
              </a:ext>
            </a:extLst>
          </p:cNvPr>
          <p:cNvSpPr/>
          <p:nvPr/>
        </p:nvSpPr>
        <p:spPr>
          <a:xfrm>
            <a:off x="6712084" y="4767034"/>
            <a:ext cx="1659118" cy="72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3491D8-A706-4597-9E23-0D4718400680}"/>
              </a:ext>
            </a:extLst>
          </p:cNvPr>
          <p:cNvSpPr txBox="1"/>
          <p:nvPr/>
        </p:nvSpPr>
        <p:spPr>
          <a:xfrm>
            <a:off x="8575543" y="4847424"/>
            <a:ext cx="118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標楷體" panose="03000509000000000000" pitchFamily="65" charset="-120"/>
                <a:cs typeface="+mn-cs"/>
              </a:rPr>
              <a:t>28*28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5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FD26B-591F-43AD-9E5E-7A6372CB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讀取資料、標籤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D7745-D361-412B-89AA-E6F167A6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python </a:t>
            </a:r>
            <a:r>
              <a:rPr lang="en-US" altLang="zh-TW" dirty="0" err="1"/>
              <a:t>mnist</a:t>
            </a:r>
            <a:r>
              <a:rPr lang="en-US" altLang="zh-TW" dirty="0"/>
              <a:t> module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B59AD-E859-42B7-A47E-536CCEA3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83C387-C2B7-46C8-96E2-FDC54A61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55302"/>
            <a:ext cx="4562475" cy="108585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DE0256-FA0F-4BE6-8D55-9E52A905B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23815"/>
              </p:ext>
            </p:extLst>
          </p:nvPr>
        </p:nvGraphicFramePr>
        <p:xfrm>
          <a:off x="1295401" y="4373984"/>
          <a:ext cx="3828069" cy="173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5653">
                  <a:extLst>
                    <a:ext uri="{9D8B030D-6E8A-4147-A177-3AD203B41FA5}">
                      <a16:colId xmlns:a16="http://schemas.microsoft.com/office/drawing/2014/main" val="2358183159"/>
                    </a:ext>
                  </a:extLst>
                </a:gridCol>
                <a:gridCol w="1410341">
                  <a:extLst>
                    <a:ext uri="{9D8B030D-6E8A-4147-A177-3AD203B41FA5}">
                      <a16:colId xmlns:a16="http://schemas.microsoft.com/office/drawing/2014/main" val="3724771972"/>
                    </a:ext>
                  </a:extLst>
                </a:gridCol>
                <a:gridCol w="1192075">
                  <a:extLst>
                    <a:ext uri="{9D8B030D-6E8A-4147-A177-3AD203B41FA5}">
                      <a16:colId xmlns:a16="http://schemas.microsoft.com/office/drawing/2014/main" val="2349083612"/>
                    </a:ext>
                  </a:extLst>
                </a:gridCol>
              </a:tblGrid>
              <a:tr h="24919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shape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0279251"/>
                  </a:ext>
                </a:extLst>
              </a:tr>
              <a:tr h="4920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effectLst/>
                        </a:rPr>
                        <a:t>trainimages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numpy.ndarray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(60000,784)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7834013"/>
                  </a:ext>
                </a:extLst>
              </a:tr>
              <a:tr h="2491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trainlabels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array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6832001"/>
                  </a:ext>
                </a:extLst>
              </a:tr>
              <a:tr h="4920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effectLst/>
                        </a:rPr>
                        <a:t>testimages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numpy.ndarray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(10000,784)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7687033"/>
                  </a:ext>
                </a:extLst>
              </a:tr>
              <a:tr h="2491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testlabels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array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91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1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816F0-D798-4030-BC86-C233CCC4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Thresholding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64725-A063-4662-81D9-67BAF741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要把灰度值二值化以便做特徵矩陣計算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36019-A023-4FBF-8D74-EF51142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31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FB53A-1B06-491E-AE15-29E179F6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87E5A-63B4-4E18-AB0C-7A048E0C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31B1E-C7B7-4428-918D-D6F77B5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054A04-EBDA-4196-B086-A4412AF6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9438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3ED91F-4361-4EBE-8A36-48CCD166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99" y="0"/>
            <a:ext cx="5010701" cy="685800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C8E939BA-B1B2-484F-BFD8-9743CF17CA39}"/>
              </a:ext>
            </a:extLst>
          </p:cNvPr>
          <p:cNvSpPr/>
          <p:nvPr/>
        </p:nvSpPr>
        <p:spPr>
          <a:xfrm>
            <a:off x="5401559" y="2846895"/>
            <a:ext cx="1404594" cy="7258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84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C809-0530-416B-8AD8-91E0E1F3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計算資料特徵矩陣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43BDA3-7533-472E-B9B3-142B03915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66607"/>
              </p:ext>
            </p:extLst>
          </p:nvPr>
        </p:nvGraphicFramePr>
        <p:xfrm>
          <a:off x="838201" y="2740023"/>
          <a:ext cx="4883868" cy="3297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652">
                  <a:extLst>
                    <a:ext uri="{9D8B030D-6E8A-4147-A177-3AD203B41FA5}">
                      <a16:colId xmlns:a16="http://schemas.microsoft.com/office/drawing/2014/main" val="4114377294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3612046068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3569826611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4079140757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2843802366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1230608898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3982835103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133857275"/>
                    </a:ext>
                  </a:extLst>
                </a:gridCol>
                <a:gridCol w="542652">
                  <a:extLst>
                    <a:ext uri="{9D8B030D-6E8A-4147-A177-3AD203B41FA5}">
                      <a16:colId xmlns:a16="http://schemas.microsoft.com/office/drawing/2014/main" val="2084683309"/>
                    </a:ext>
                  </a:extLst>
                </a:gridCol>
              </a:tblGrid>
              <a:tr h="37187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83226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20268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03739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4808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9918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77405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57528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9113"/>
                  </a:ext>
                </a:extLst>
              </a:tr>
              <a:tr h="329807"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28350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0E6B25-FFF9-4210-AB1C-7D3FC0E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558" y="6741998"/>
            <a:ext cx="542697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6A62CA-D149-4A37-902B-9D5F6372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80692"/>
              </p:ext>
            </p:extLst>
          </p:nvPr>
        </p:nvGraphicFramePr>
        <p:xfrm>
          <a:off x="838201" y="2774554"/>
          <a:ext cx="4883868" cy="326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956">
                  <a:extLst>
                    <a:ext uri="{9D8B030D-6E8A-4147-A177-3AD203B41FA5}">
                      <a16:colId xmlns:a16="http://schemas.microsoft.com/office/drawing/2014/main" val="1648350610"/>
                    </a:ext>
                  </a:extLst>
                </a:gridCol>
                <a:gridCol w="1627956">
                  <a:extLst>
                    <a:ext uri="{9D8B030D-6E8A-4147-A177-3AD203B41FA5}">
                      <a16:colId xmlns:a16="http://schemas.microsoft.com/office/drawing/2014/main" val="322493484"/>
                    </a:ext>
                  </a:extLst>
                </a:gridCol>
                <a:gridCol w="1627956">
                  <a:extLst>
                    <a:ext uri="{9D8B030D-6E8A-4147-A177-3AD203B41FA5}">
                      <a16:colId xmlns:a16="http://schemas.microsoft.com/office/drawing/2014/main" val="599972903"/>
                    </a:ext>
                  </a:extLst>
                </a:gridCol>
              </a:tblGrid>
              <a:tr h="1087807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297069"/>
                  </a:ext>
                </a:extLst>
              </a:tr>
              <a:tr h="1087807"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02056"/>
                  </a:ext>
                </a:extLst>
              </a:tr>
              <a:tr h="1087807"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43395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76DB8BA5-9464-4FD0-B02E-A4D73673B367}"/>
              </a:ext>
            </a:extLst>
          </p:cNvPr>
          <p:cNvSpPr/>
          <p:nvPr/>
        </p:nvSpPr>
        <p:spPr>
          <a:xfrm>
            <a:off x="6042581" y="4052758"/>
            <a:ext cx="1611984" cy="70701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094D5B-BE0B-4D10-9FF3-8B30E340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95266"/>
              </p:ext>
            </p:extLst>
          </p:nvPr>
        </p:nvGraphicFramePr>
        <p:xfrm>
          <a:off x="8038969" y="3829969"/>
          <a:ext cx="3171597" cy="1163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596439479"/>
                    </a:ext>
                  </a:extLst>
                </a:gridCol>
                <a:gridCol w="1057199">
                  <a:extLst>
                    <a:ext uri="{9D8B030D-6E8A-4147-A177-3AD203B41FA5}">
                      <a16:colId xmlns:a16="http://schemas.microsoft.com/office/drawing/2014/main" val="1838033083"/>
                    </a:ext>
                  </a:extLst>
                </a:gridCol>
                <a:gridCol w="1057199">
                  <a:extLst>
                    <a:ext uri="{9D8B030D-6E8A-4147-A177-3AD203B41FA5}">
                      <a16:colId xmlns:a16="http://schemas.microsoft.com/office/drawing/2014/main" val="3394648888"/>
                    </a:ext>
                  </a:extLst>
                </a:gridCol>
              </a:tblGrid>
              <a:tr h="387849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48666"/>
                  </a:ext>
                </a:extLst>
              </a:tr>
              <a:tr h="387849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07147"/>
                  </a:ext>
                </a:extLst>
              </a:tr>
              <a:tr h="387849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3749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9813C6D-FF45-4026-8021-E0EB0A9DBFA7}"/>
              </a:ext>
            </a:extLst>
          </p:cNvPr>
          <p:cNvSpPr txBox="1"/>
          <p:nvPr/>
        </p:nvSpPr>
        <p:spPr>
          <a:xfrm>
            <a:off x="6042581" y="3506803"/>
            <a:ext cx="161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‘255’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之個數為特徵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F057C9-FA44-4F5D-908C-3BC65AD2428E}"/>
              </a:ext>
            </a:extLst>
          </p:cNvPr>
          <p:cNvSpPr txBox="1"/>
          <p:nvPr/>
        </p:nvSpPr>
        <p:spPr>
          <a:xfrm>
            <a:off x="9059158" y="3337089"/>
            <a:ext cx="11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特徵矩陣</a:t>
            </a:r>
          </a:p>
        </p:txBody>
      </p:sp>
    </p:spTree>
    <p:extLst>
      <p:ext uri="{BB962C8B-B14F-4D97-AF65-F5344CB8AC3E}">
        <p14:creationId xmlns:p14="http://schemas.microsoft.com/office/powerpoint/2010/main" val="12659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EE8317-57F6-4741-A383-D0BDC5EA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根據歐式距離最小的</a:t>
            </a:r>
            <a:r>
              <a:rPr lang="en-US" altLang="zh-TW" dirty="0"/>
              <a:t>K</a:t>
            </a:r>
            <a:r>
              <a:rPr lang="zh-TW" altLang="en-US" dirty="0"/>
              <a:t>筆數據辨識數字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B67B8B-10B1-4502-8C1E-DD69555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762240" cy="331893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歐式距離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訓練資料之特徵矩陣每個元素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待測資料特徵矩陣中每個元素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之平方和開根號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取出歐式距離最小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筆數據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根據多數做預測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值取奇數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若相同則需另寫判斷方式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044CD-335E-49C1-888A-3A1B228F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17B6164-08E6-4F91-95B4-86DFBD26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45" y="3549650"/>
            <a:ext cx="3790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92EB6-1134-4AB3-9408-221B5DA6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程式碼及實作結果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6DDCF-8478-4E8E-8AB7-BE58B3E72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038324-66B5-4721-9DF1-4D3766A3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A0354-5623-4FDA-BBE9-54D9CCACC26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5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Times 微軟正黑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488</Words>
  <Application>Microsoft Office PowerPoint</Application>
  <PresentationFormat>寬螢幕</PresentationFormat>
  <Paragraphs>156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 Unicode MS</vt:lpstr>
      <vt:lpstr>微軟正黑體</vt:lpstr>
      <vt:lpstr>新細明體</vt:lpstr>
      <vt:lpstr>標楷體</vt:lpstr>
      <vt:lpstr>Arial</vt:lpstr>
      <vt:lpstr>Calibri</vt:lpstr>
      <vt:lpstr>Times New Roman</vt:lpstr>
      <vt:lpstr>有機</vt:lpstr>
      <vt:lpstr>以KNN進行MNIST手寫數字辨識實作</vt:lpstr>
      <vt:lpstr>實驗步驟</vt:lpstr>
      <vt:lpstr>讀取資料、標籤</vt:lpstr>
      <vt:lpstr>讀取資料、標籤</vt:lpstr>
      <vt:lpstr>Thresholding</vt:lpstr>
      <vt:lpstr>PowerPoint 簡報</vt:lpstr>
      <vt:lpstr>計算資料特徵矩陣</vt:lpstr>
      <vt:lpstr>根據歐式距離最小的K筆數據辨識數字</vt:lpstr>
      <vt:lpstr>程式碼及實作結果</vt:lpstr>
      <vt:lpstr>PowerPoint 簡報</vt:lpstr>
      <vt:lpstr>PowerPoint 簡報</vt:lpstr>
      <vt:lpstr>PowerPoint 簡報</vt:lpstr>
      <vt:lpstr>參考資料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</dc:creator>
  <cp:lastModifiedBy>paul</cp:lastModifiedBy>
  <cp:revision>42</cp:revision>
  <dcterms:created xsi:type="dcterms:W3CDTF">2021-05-25T08:46:31Z</dcterms:created>
  <dcterms:modified xsi:type="dcterms:W3CDTF">2021-06-10T03:07:17Z</dcterms:modified>
</cp:coreProperties>
</file>