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sldIdLst>
    <p:sldId id="270" r:id="rId2"/>
    <p:sldId id="271" r:id="rId3"/>
    <p:sldId id="257" r:id="rId4"/>
    <p:sldId id="272" r:id="rId5"/>
    <p:sldId id="258" r:id="rId6"/>
    <p:sldId id="259" r:id="rId7"/>
    <p:sldId id="260" r:id="rId8"/>
    <p:sldId id="261" r:id="rId9"/>
    <p:sldId id="292" r:id="rId10"/>
    <p:sldId id="266" r:id="rId11"/>
    <p:sldId id="293" r:id="rId12"/>
    <p:sldId id="265" r:id="rId13"/>
    <p:sldId id="263" r:id="rId14"/>
    <p:sldId id="262" r:id="rId15"/>
    <p:sldId id="267" r:id="rId16"/>
    <p:sldId id="264" r:id="rId17"/>
    <p:sldId id="269" r:id="rId18"/>
    <p:sldId id="268"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14A43D-F206-4BC7-92CA-B42F8D2988E9}" type="datetimeFigureOut">
              <a:rPr lang="zh-TW" altLang="en-US" smtClean="0"/>
              <a:t>2021/6/10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A60B6F-45B1-4A7C-BF68-90E1E8999CF1}" type="slidenum">
              <a:rPr lang="zh-TW" altLang="en-US" smtClean="0"/>
              <a:t>‹#›</a:t>
            </a:fld>
            <a:endParaRPr lang="zh-TW" altLang="en-US"/>
          </a:p>
        </p:txBody>
      </p:sp>
    </p:spTree>
    <p:extLst>
      <p:ext uri="{BB962C8B-B14F-4D97-AF65-F5344CB8AC3E}">
        <p14:creationId xmlns:p14="http://schemas.microsoft.com/office/powerpoint/2010/main" val="1033746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B3A917F-B8D9-4710-8D77-29F566E4FEE5}" type="datetime1">
              <a:rPr lang="zh-TW" altLang="en-US" smtClean="0"/>
              <a:t>2021/6/10</a:t>
            </a:fld>
            <a:endParaRPr lang="zh-TW" altLang="en-US"/>
          </a:p>
        </p:txBody>
      </p:sp>
      <p:sp>
        <p:nvSpPr>
          <p:cNvPr id="5" name="Footer Placeholder 4"/>
          <p:cNvSpPr>
            <a:spLocks noGrp="1"/>
          </p:cNvSpPr>
          <p:nvPr>
            <p:ph type="ftr" sz="quarter" idx="11"/>
          </p:nvPr>
        </p:nvSpPr>
        <p:spPr>
          <a:xfrm>
            <a:off x="2692397" y="5037663"/>
            <a:ext cx="5214635" cy="279400"/>
          </a:xfrm>
        </p:spPr>
        <p:txBody>
          <a:bodyPr/>
          <a:lstStyle/>
          <a:p>
            <a:endParaRPr lang="zh-TW" altLang="en-US"/>
          </a:p>
        </p:txBody>
      </p:sp>
      <p:sp>
        <p:nvSpPr>
          <p:cNvPr id="6" name="Slide Number Placeholder 5"/>
          <p:cNvSpPr>
            <a:spLocks noGrp="1"/>
          </p:cNvSpPr>
          <p:nvPr>
            <p:ph type="sldNum" sz="quarter" idx="12"/>
          </p:nvPr>
        </p:nvSpPr>
        <p:spPr>
          <a:xfrm>
            <a:off x="8956900" y="5037663"/>
            <a:ext cx="551167" cy="279400"/>
          </a:xfrm>
        </p:spPr>
        <p:txBody>
          <a:bodyPr/>
          <a:lstStyle/>
          <a:p>
            <a:fld id="{E8DB0693-1AFA-4BB6-B0FB-0866EB04C461}" type="slidenum">
              <a:rPr lang="zh-TW" altLang="en-US" smtClean="0"/>
              <a:t>‹#›</a:t>
            </a:fld>
            <a:endParaRPr lang="zh-TW"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3742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F777781B-2314-4A2E-AF33-BDBE60158C84}" type="datetime1">
              <a:rPr lang="zh-TW" altLang="en-US" smtClean="0"/>
              <a:t>2021/6/10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8DB0693-1AFA-4BB6-B0FB-0866EB04C461}" type="slidenum">
              <a:rPr lang="zh-TW" altLang="en-US" smtClean="0"/>
              <a:t>‹#›</a:t>
            </a:fld>
            <a:endParaRPr lang="zh-TW" altLang="en-US"/>
          </a:p>
        </p:txBody>
      </p:sp>
    </p:spTree>
    <p:extLst>
      <p:ext uri="{BB962C8B-B14F-4D97-AF65-F5344CB8AC3E}">
        <p14:creationId xmlns:p14="http://schemas.microsoft.com/office/powerpoint/2010/main" val="351824974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F777781B-2314-4A2E-AF33-BDBE60158C84}" type="datetime1">
              <a:rPr lang="zh-TW" altLang="en-US" smtClean="0"/>
              <a:t>2021/6/10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8DB0693-1AFA-4BB6-B0FB-0866EB04C461}" type="slidenum">
              <a:rPr lang="zh-TW" altLang="en-US" smtClean="0"/>
              <a:t>‹#›</a:t>
            </a:fld>
            <a:endParaRPr lang="zh-TW"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082946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F777781B-2314-4A2E-AF33-BDBE60158C84}" type="datetime1">
              <a:rPr lang="zh-TW" altLang="en-US" smtClean="0"/>
              <a:t>2021/6/10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8DB0693-1AFA-4BB6-B0FB-0866EB04C461}" type="slidenum">
              <a:rPr lang="zh-TW" altLang="en-US" smtClean="0"/>
              <a:t>‹#›</a:t>
            </a:fld>
            <a:endParaRPr lang="zh-TW"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108850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F777781B-2314-4A2E-AF33-BDBE60158C84}" type="datetime1">
              <a:rPr lang="zh-TW" altLang="en-US" smtClean="0"/>
              <a:t>2021/6/10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8DB0693-1AFA-4BB6-B0FB-0866EB04C461}" type="slidenum">
              <a:rPr lang="zh-TW" altLang="en-US" smtClean="0"/>
              <a:t>‹#›</a:t>
            </a:fld>
            <a:endParaRPr lang="zh-TW" altLang="en-US"/>
          </a:p>
        </p:txBody>
      </p:sp>
    </p:spTree>
    <p:extLst>
      <p:ext uri="{BB962C8B-B14F-4D97-AF65-F5344CB8AC3E}">
        <p14:creationId xmlns:p14="http://schemas.microsoft.com/office/powerpoint/2010/main" val="389467636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TW" altLang="en-US"/>
              <a:t>按一下以編輯母片標題樣式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F777781B-2314-4A2E-AF33-BDBE60158C84}" type="datetime1">
              <a:rPr lang="zh-TW" altLang="en-US" smtClean="0"/>
              <a:t>2021/6/10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8DB0693-1AFA-4BB6-B0FB-0866EB04C461}" type="slidenum">
              <a:rPr lang="zh-TW" altLang="en-US" smtClean="0"/>
              <a:t>‹#›</a:t>
            </a:fld>
            <a:endParaRPr lang="zh-TW"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571243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TW" altLang="en-US"/>
              <a:t>按一下以編輯母片標題樣式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F777781B-2314-4A2E-AF33-BDBE60158C84}" type="datetime1">
              <a:rPr lang="zh-TW" altLang="en-US" smtClean="0"/>
              <a:t>2021/6/10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8DB0693-1AFA-4BB6-B0FB-0866EB04C461}" type="slidenum">
              <a:rPr lang="zh-TW" altLang="en-US" smtClean="0"/>
              <a:t>‹#›</a:t>
            </a:fld>
            <a:endParaRPr lang="zh-TW"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145830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3B62EDF-5BAE-4B19-A1F7-994C4901734D}" type="datetime1">
              <a:rPr lang="zh-TW" altLang="en-US" smtClean="0"/>
              <a:t>2021/6/10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8DB0693-1AFA-4BB6-B0FB-0866EB04C461}" type="slidenum">
              <a:rPr lang="zh-TW" altLang="en-US" smtClean="0"/>
              <a:t>‹#›</a:t>
            </a:fld>
            <a:endParaRPr lang="zh-TW"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5498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CD3126F-47FC-4473-BCA7-2AA76E4AB8E8}" type="datetime1">
              <a:rPr lang="zh-TW" altLang="en-US" smtClean="0"/>
              <a:t>2021/6/10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8DB0693-1AFA-4BB6-B0FB-0866EB04C461}" type="slidenum">
              <a:rPr lang="zh-TW" altLang="en-US" smtClean="0"/>
              <a:t>‹#›</a:t>
            </a:fld>
            <a:endParaRPr lang="zh-TW"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277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777781B-2314-4A2E-AF33-BDBE60158C84}" type="datetime1">
              <a:rPr lang="zh-TW" altLang="en-US" smtClean="0"/>
              <a:t>2021/6/10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8DB0693-1AFA-4BB6-B0FB-0866EB04C461}" type="slidenum">
              <a:rPr lang="zh-TW" altLang="en-US" smtClean="0"/>
              <a:t>‹#›</a:t>
            </a:fld>
            <a:endParaRPr lang="zh-TW" altLang="en-US"/>
          </a:p>
        </p:txBody>
      </p:sp>
    </p:spTree>
    <p:extLst>
      <p:ext uri="{BB962C8B-B14F-4D97-AF65-F5344CB8AC3E}">
        <p14:creationId xmlns:p14="http://schemas.microsoft.com/office/powerpoint/2010/main" val="400538149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A2236444-0409-463B-8911-ACF0119C930A}" type="datetime1">
              <a:rPr lang="zh-TW" altLang="en-US" smtClean="0"/>
              <a:t>2021/6/10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8DB0693-1AFA-4BB6-B0FB-0866EB04C461}" type="slidenum">
              <a:rPr lang="zh-TW" altLang="en-US" smtClean="0"/>
              <a:t>‹#›</a:t>
            </a:fld>
            <a:endParaRPr lang="zh-TW"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9470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F777781B-2314-4A2E-AF33-BDBE60158C84}" type="datetime1">
              <a:rPr lang="zh-TW" altLang="en-US" smtClean="0"/>
              <a:t>2021/6/10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8DB0693-1AFA-4BB6-B0FB-0866EB04C461}" type="slidenum">
              <a:rPr lang="zh-TW" altLang="en-US" smtClean="0"/>
              <a:t>‹#›</a:t>
            </a:fld>
            <a:endParaRPr lang="zh-TW" altLang="en-US"/>
          </a:p>
        </p:txBody>
      </p:sp>
    </p:spTree>
    <p:extLst>
      <p:ext uri="{BB962C8B-B14F-4D97-AF65-F5344CB8AC3E}">
        <p14:creationId xmlns:p14="http://schemas.microsoft.com/office/powerpoint/2010/main" val="126194250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F777781B-2314-4A2E-AF33-BDBE60158C84}" type="datetime1">
              <a:rPr lang="zh-TW" altLang="en-US" smtClean="0"/>
              <a:t>2021/6/10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8DB0693-1AFA-4BB6-B0FB-0866EB04C461}" type="slidenum">
              <a:rPr lang="zh-TW" altLang="en-US" smtClean="0"/>
              <a:t>‹#›</a:t>
            </a:fld>
            <a:endParaRPr lang="zh-TW"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801100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FC31F078-E703-4956-93E7-C0180F0CB349}" type="datetime1">
              <a:rPr lang="zh-TW" altLang="en-US" smtClean="0"/>
              <a:t>2021/6/10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8DB0693-1AFA-4BB6-B0FB-0866EB04C461}" type="slidenum">
              <a:rPr lang="zh-TW" altLang="en-US" smtClean="0"/>
              <a:t>‹#›</a:t>
            </a:fld>
            <a:endParaRPr lang="zh-TW"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7251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03D769-73F9-4894-8EFF-087D2AB8B037}" type="datetime1">
              <a:rPr lang="zh-TW" altLang="en-US" smtClean="0"/>
              <a:t>2021/6/10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E8DB0693-1AFA-4BB6-B0FB-0866EB04C461}" type="slidenum">
              <a:rPr lang="zh-TW" altLang="en-US" smtClean="0"/>
              <a:t>‹#›</a:t>
            </a:fld>
            <a:endParaRPr lang="zh-TW" altLang="en-US"/>
          </a:p>
        </p:txBody>
      </p:sp>
    </p:spTree>
    <p:extLst>
      <p:ext uri="{BB962C8B-B14F-4D97-AF65-F5344CB8AC3E}">
        <p14:creationId xmlns:p14="http://schemas.microsoft.com/office/powerpoint/2010/main" val="3136317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60F75168-FA41-4A1E-AD28-9B5451924FF9}" type="datetime1">
              <a:rPr lang="zh-TW" altLang="en-US" smtClean="0"/>
              <a:t>2021/6/10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8DB0693-1AFA-4BB6-B0FB-0866EB04C461}" type="slidenum">
              <a:rPr lang="zh-TW" altLang="en-US" smtClean="0"/>
              <a:t>‹#›</a:t>
            </a:fld>
            <a:endParaRPr lang="zh-TW"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4899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TW" altLang="en-US"/>
              <a:t>按一下以編輯母片標題樣式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BEB48840-4A7D-4DFA-BEF5-12592FFF3FF4}" type="datetime1">
              <a:rPr lang="zh-TW" altLang="en-US" smtClean="0"/>
              <a:t>2021/6/10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8DB0693-1AFA-4BB6-B0FB-0866EB04C461}" type="slidenum">
              <a:rPr lang="zh-TW" altLang="en-US" smtClean="0"/>
              <a:t>‹#›</a:t>
            </a:fld>
            <a:endParaRPr lang="zh-TW" altLang="en-US"/>
          </a:p>
        </p:txBody>
      </p:sp>
    </p:spTree>
    <p:extLst>
      <p:ext uri="{BB962C8B-B14F-4D97-AF65-F5344CB8AC3E}">
        <p14:creationId xmlns:p14="http://schemas.microsoft.com/office/powerpoint/2010/main" val="3853308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77781B-2314-4A2E-AF33-BDBE60158C84}" type="datetime1">
              <a:rPr lang="zh-TW" altLang="en-US" smtClean="0"/>
              <a:t>2021/6/10</a:t>
            </a:fld>
            <a:endParaRPr lang="zh-TW"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TW"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DB0693-1AFA-4BB6-B0FB-0866EB04C461}" type="slidenum">
              <a:rPr lang="zh-TW" altLang="en-US" smtClean="0"/>
              <a:t>‹#›</a:t>
            </a:fld>
            <a:endParaRPr lang="zh-TW" altLang="en-US"/>
          </a:p>
        </p:txBody>
      </p:sp>
    </p:spTree>
    <p:extLst>
      <p:ext uri="{BB962C8B-B14F-4D97-AF65-F5344CB8AC3E}">
        <p14:creationId xmlns:p14="http://schemas.microsoft.com/office/powerpoint/2010/main" val="8173428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yann.lecun.com/exdb/mnist/"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hyperlink" Target="http://yann.lecun.com/exdb/mnist/train-labels-idx1-ubyte.gz" TargetMode="External"/><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hyperlink" Target="http://yann.lecun.com/exdb/mnist/train-images-idx3-ubyte.gz" TargetMode="Externa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hyperlink" Target="http://yann.lecun.com/exdb/mnist/t10k-labels-idx1-ubyte.gz" TargetMode="External"/><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hyperlink" Target="http://yann.lecun.com/exdb/mnist/t10k-images-idx3-ubyte.gz" TargetMode="External"/><Relationship Id="rId9" Type="http://schemas.openxmlformats.org/officeDocument/2006/relationships/image" Target="../media/image17.png"/><Relationship Id="rId1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docs.opencv.org/3.4/d8/d4b/tutorial_py_knn_opencv.html" TargetMode="External"/><Relationship Id="rId2" Type="http://schemas.openxmlformats.org/officeDocument/2006/relationships/hyperlink" Target="https://docs.opencv.org/3.4/d5/d26/tutorial_py_knn_understanding.html" TargetMode="External"/><Relationship Id="rId1" Type="http://schemas.openxmlformats.org/officeDocument/2006/relationships/slideLayout" Target="../slideLayouts/slideLayout2.xml"/><Relationship Id="rId6" Type="http://schemas.openxmlformats.org/officeDocument/2006/relationships/hyperlink" Target="http://scholarpedia.org/article/K-nearest_neighbor" TargetMode="External"/><Relationship Id="rId5" Type="http://schemas.openxmlformats.org/officeDocument/2006/relationships/hyperlink" Target="http://yann.lecun.com/exdb/mnist/" TargetMode="External"/><Relationship Id="rId4" Type="http://schemas.openxmlformats.org/officeDocument/2006/relationships/hyperlink" Target="https://www.books.com.tw/products/0010836462"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影像處理期末專題</a:t>
            </a:r>
            <a:r>
              <a:rPr lang="en-US" altLang="zh-TW" dirty="0"/>
              <a:t/>
            </a:r>
            <a:br>
              <a:rPr lang="en-US" altLang="zh-TW" dirty="0"/>
            </a:br>
            <a:r>
              <a:rPr lang="zh-TW" altLang="en-US" dirty="0"/>
              <a:t>手寫數字辨識</a:t>
            </a:r>
          </a:p>
        </p:txBody>
      </p:sp>
      <p:sp>
        <p:nvSpPr>
          <p:cNvPr id="3" name="副標題 2"/>
          <p:cNvSpPr>
            <a:spLocks noGrp="1"/>
          </p:cNvSpPr>
          <p:nvPr>
            <p:ph type="subTitle" idx="1"/>
          </p:nvPr>
        </p:nvSpPr>
        <p:spPr/>
        <p:txBody>
          <a:bodyPr>
            <a:normAutofit lnSpcReduction="10000"/>
          </a:bodyPr>
          <a:lstStyle/>
          <a:p>
            <a:endParaRPr lang="en-US" altLang="zh-TW" dirty="0"/>
          </a:p>
          <a:p>
            <a:r>
              <a:rPr lang="zh-TW" altLang="en-US" dirty="0"/>
              <a:t>組別</a:t>
            </a:r>
            <a:r>
              <a:rPr lang="en-US" altLang="zh-TW" dirty="0"/>
              <a:t>:</a:t>
            </a:r>
            <a:r>
              <a:rPr lang="zh-TW" altLang="en-US" dirty="0"/>
              <a:t>第六組</a:t>
            </a:r>
            <a:endParaRPr lang="en-US" altLang="zh-TW" dirty="0"/>
          </a:p>
          <a:p>
            <a:r>
              <a:rPr lang="zh-TW" altLang="en-US" dirty="0"/>
              <a:t>組員</a:t>
            </a:r>
            <a:r>
              <a:rPr lang="en-US" altLang="zh-TW" dirty="0"/>
              <a:t>:</a:t>
            </a:r>
            <a:r>
              <a:rPr lang="zh-TW" altLang="en-US" dirty="0"/>
              <a:t>王樸、葉昱禛</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3B7B1D6E-A86E-4377-80DC-B4F3BF0F8E43}"/>
              </a:ext>
            </a:extLst>
          </p:cNvPr>
          <p:cNvSpPr>
            <a:spLocks noGrp="1"/>
          </p:cNvSpPr>
          <p:nvPr>
            <p:ph type="sldNum" sz="quarter" idx="12"/>
          </p:nvPr>
        </p:nvSpPr>
        <p:spPr/>
        <p:txBody>
          <a:bodyPr/>
          <a:lstStyle/>
          <a:p>
            <a:fld id="{E8DB0693-1AFA-4BB6-B0FB-0866EB04C461}" type="slidenum">
              <a:rPr lang="zh-TW" altLang="en-US" smtClean="0"/>
              <a:t>1</a:t>
            </a:fld>
            <a:endParaRPr lang="zh-TW" altLang="en-US"/>
          </a:p>
        </p:txBody>
      </p:sp>
    </p:spTree>
    <p:extLst>
      <p:ext uri="{BB962C8B-B14F-4D97-AF65-F5344CB8AC3E}">
        <p14:creationId xmlns:p14="http://schemas.microsoft.com/office/powerpoint/2010/main" val="2586187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KNN</a:t>
            </a:r>
            <a:r>
              <a:rPr lang="zh-TW" altLang="en-US" dirty="0"/>
              <a:t>的</a:t>
            </a:r>
            <a:r>
              <a:rPr lang="zh-TW" altLang="en-US" dirty="0" smtClean="0"/>
              <a:t>特性</a:t>
            </a:r>
            <a:endParaRPr lang="zh-TW" altLang="en-US" dirty="0"/>
          </a:p>
        </p:txBody>
      </p:sp>
      <p:sp>
        <p:nvSpPr>
          <p:cNvPr id="3" name="內容版面配置區 2"/>
          <p:cNvSpPr>
            <a:spLocks noGrp="1"/>
          </p:cNvSpPr>
          <p:nvPr>
            <p:ph idx="1"/>
          </p:nvPr>
        </p:nvSpPr>
        <p:spPr>
          <a:xfrm>
            <a:off x="1295401" y="2556932"/>
            <a:ext cx="9601196" cy="626843"/>
          </a:xfrm>
        </p:spPr>
        <p:txBody>
          <a:bodyPr>
            <a:normAutofit fontScale="92500" lnSpcReduction="10000"/>
          </a:bodyPr>
          <a:lstStyle/>
          <a:p>
            <a:r>
              <a:rPr lang="zh-TW" altLang="en-US" sz="3600" dirty="0">
                <a:latin typeface="+mn-ea"/>
              </a:rPr>
              <a:t>監督式學習</a:t>
            </a:r>
            <a:r>
              <a:rPr lang="en-US" altLang="zh-TW" sz="3600" dirty="0">
                <a:latin typeface="+mn-ea"/>
              </a:rPr>
              <a:t>(</a:t>
            </a:r>
            <a:r>
              <a:rPr lang="zh-TW" altLang="en-US" sz="3600" dirty="0">
                <a:latin typeface="+mn-ea"/>
              </a:rPr>
              <a:t>需要</a:t>
            </a:r>
            <a:r>
              <a:rPr lang="en-US" altLang="zh-TW" sz="3600" dirty="0">
                <a:latin typeface="+mn-ea"/>
              </a:rPr>
              <a:t>label</a:t>
            </a:r>
            <a:r>
              <a:rPr lang="en-US" altLang="zh-TW" sz="3600" dirty="0" smtClean="0">
                <a:latin typeface="+mn-ea"/>
              </a:rPr>
              <a:t>)</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558F6156-8EC8-4B63-86BA-FA4524164E51}"/>
              </a:ext>
            </a:extLst>
          </p:cNvPr>
          <p:cNvSpPr>
            <a:spLocks noGrp="1"/>
          </p:cNvSpPr>
          <p:nvPr>
            <p:ph type="sldNum" sz="quarter" idx="12"/>
          </p:nvPr>
        </p:nvSpPr>
        <p:spPr/>
        <p:txBody>
          <a:bodyPr/>
          <a:lstStyle/>
          <a:p>
            <a:fld id="{E8DB0693-1AFA-4BB6-B0FB-0866EB04C461}" type="slidenum">
              <a:rPr lang="zh-TW" altLang="en-US" smtClean="0"/>
              <a:t>10</a:t>
            </a:fld>
            <a:endParaRPr lang="zh-TW" altLang="en-US"/>
          </a:p>
        </p:txBody>
      </p:sp>
      <p:sp>
        <p:nvSpPr>
          <p:cNvPr id="5" name="矩形 4"/>
          <p:cNvSpPr/>
          <p:nvPr/>
        </p:nvSpPr>
        <p:spPr>
          <a:xfrm>
            <a:off x="1295401" y="3454708"/>
            <a:ext cx="9601196" cy="2308324"/>
          </a:xfrm>
          <a:prstGeom prst="rect">
            <a:avLst/>
          </a:prstGeom>
        </p:spPr>
        <p:txBody>
          <a:bodyPr wrap="square">
            <a:spAutoFit/>
          </a:bodyPr>
          <a:lstStyle/>
          <a:p>
            <a:r>
              <a:rPr lang="en-US" altLang="zh-TW" sz="2400" dirty="0"/>
              <a:t>During the training process, we use only the true class ω of each training sample to train the classifier, while during testing we predict the class ω^ of each test sample. It warrants noting that </a:t>
            </a:r>
            <a:r>
              <a:rPr lang="en-US" altLang="zh-TW" sz="2400" dirty="0" err="1"/>
              <a:t>kNN</a:t>
            </a:r>
            <a:r>
              <a:rPr lang="en-US" altLang="zh-TW" sz="2400" dirty="0"/>
              <a:t> is a "supervised" classification method in that it uses the class labels of the training data. Unsupervised classification methods, or "clustering" methods, on the other hand, do not employ the class labels of the training data.</a:t>
            </a:r>
            <a:endParaRPr lang="zh-TW" altLang="en-US" sz="2400" dirty="0"/>
          </a:p>
        </p:txBody>
      </p:sp>
    </p:spTree>
    <p:extLst>
      <p:ext uri="{BB962C8B-B14F-4D97-AF65-F5344CB8AC3E}">
        <p14:creationId xmlns:p14="http://schemas.microsoft.com/office/powerpoint/2010/main" val="22717626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KNN</a:t>
            </a:r>
            <a:r>
              <a:rPr lang="zh-TW" altLang="en-US" dirty="0"/>
              <a:t>的特性</a:t>
            </a:r>
          </a:p>
        </p:txBody>
      </p:sp>
      <p:sp>
        <p:nvSpPr>
          <p:cNvPr id="3" name="內容版面配置區 2"/>
          <p:cNvSpPr>
            <a:spLocks noGrp="1"/>
          </p:cNvSpPr>
          <p:nvPr>
            <p:ph idx="1"/>
          </p:nvPr>
        </p:nvSpPr>
        <p:spPr/>
        <p:txBody>
          <a:bodyPr/>
          <a:lstStyle/>
          <a:p>
            <a:r>
              <a:rPr lang="zh-TW" altLang="en-US" sz="3600" dirty="0">
                <a:latin typeface="+mn-ea"/>
              </a:rPr>
              <a:t>耗費空間和</a:t>
            </a:r>
            <a:r>
              <a:rPr lang="zh-TW" altLang="en-US" sz="3600" dirty="0" smtClean="0">
                <a:latin typeface="+mn-ea"/>
              </a:rPr>
              <a:t>時間</a:t>
            </a:r>
            <a:endParaRPr lang="en-US" altLang="zh-TW" sz="3600" dirty="0" smtClean="0">
              <a:latin typeface="+mn-ea"/>
            </a:endParaRPr>
          </a:p>
          <a:p>
            <a:endParaRPr lang="en-US" altLang="zh-TW" sz="3600" dirty="0">
              <a:latin typeface="+mn-ea"/>
            </a:endParaRPr>
          </a:p>
          <a:p>
            <a:r>
              <a:rPr lang="en-US" altLang="zh-TW" sz="3600" dirty="0" smtClean="0">
                <a:latin typeface="+mn-ea"/>
              </a:rPr>
              <a:t>K</a:t>
            </a:r>
            <a:r>
              <a:rPr lang="zh-TW" altLang="en-US" sz="3600" dirty="0">
                <a:latin typeface="+mn-ea"/>
              </a:rPr>
              <a:t>值過</a:t>
            </a:r>
            <a:r>
              <a:rPr lang="zh-TW" altLang="en-US" sz="3600" dirty="0" smtClean="0">
                <a:latin typeface="+mn-ea"/>
              </a:rPr>
              <a:t>低</a:t>
            </a:r>
            <a:r>
              <a:rPr lang="zh-TW" altLang="en-US" sz="3600" dirty="0">
                <a:latin typeface="+mn-ea"/>
              </a:rPr>
              <a:t>時</a:t>
            </a:r>
            <a:r>
              <a:rPr lang="zh-TW" altLang="en-US" sz="3600" dirty="0" smtClean="0">
                <a:latin typeface="+mn-ea"/>
              </a:rPr>
              <a:t>，</a:t>
            </a:r>
            <a:r>
              <a:rPr lang="zh-TW" altLang="en-US" sz="3600" dirty="0">
                <a:latin typeface="+mn-ea"/>
              </a:rPr>
              <a:t>對</a:t>
            </a:r>
            <a:r>
              <a:rPr lang="en-US" altLang="zh-TW" sz="3600" dirty="0" smtClean="0">
                <a:latin typeface="+mn-ea"/>
              </a:rPr>
              <a:t>noise</a:t>
            </a:r>
            <a:r>
              <a:rPr lang="zh-TW" altLang="en-US" sz="3600" dirty="0" smtClean="0">
                <a:latin typeface="+mn-ea"/>
              </a:rPr>
              <a:t>敏感</a:t>
            </a:r>
            <a:endParaRPr lang="en-US" altLang="zh-TW" sz="3600" dirty="0">
              <a:latin typeface="+mn-ea"/>
            </a:endParaRPr>
          </a:p>
          <a:p>
            <a:endParaRPr lang="en-US" altLang="zh-TW" sz="3600" dirty="0">
              <a:latin typeface="+mn-ea"/>
            </a:endParaRPr>
          </a:p>
          <a:p>
            <a:endParaRPr lang="zh-TW" altLang="en-US" dirty="0"/>
          </a:p>
        </p:txBody>
      </p:sp>
      <p:sp>
        <p:nvSpPr>
          <p:cNvPr id="4" name="投影片編號版面配置區 3"/>
          <p:cNvSpPr>
            <a:spLocks noGrp="1"/>
          </p:cNvSpPr>
          <p:nvPr>
            <p:ph type="sldNum" sz="quarter" idx="12"/>
          </p:nvPr>
        </p:nvSpPr>
        <p:spPr/>
        <p:txBody>
          <a:bodyPr/>
          <a:lstStyle/>
          <a:p>
            <a:fld id="{E8DB0693-1AFA-4BB6-B0FB-0866EB04C461}" type="slidenum">
              <a:rPr lang="zh-TW" altLang="en-US" smtClean="0"/>
              <a:t>11</a:t>
            </a:fld>
            <a:endParaRPr lang="zh-TW" altLang="en-US"/>
          </a:p>
        </p:txBody>
      </p:sp>
    </p:spTree>
    <p:extLst>
      <p:ext uri="{BB962C8B-B14F-4D97-AF65-F5344CB8AC3E}">
        <p14:creationId xmlns:p14="http://schemas.microsoft.com/office/powerpoint/2010/main" val="18181049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橢圓 13"/>
          <p:cNvSpPr/>
          <p:nvPr/>
        </p:nvSpPr>
        <p:spPr>
          <a:xfrm>
            <a:off x="6535497" y="3058106"/>
            <a:ext cx="1008611" cy="914400"/>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5" name="文字方塊 14"/>
          <p:cNvSpPr txBox="1"/>
          <p:nvPr/>
        </p:nvSpPr>
        <p:spPr>
          <a:xfrm>
            <a:off x="6763850" y="3049176"/>
            <a:ext cx="590920"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rPr>
              <a:t>1</a:t>
            </a:r>
            <a:endParaRPr kumimoji="0" lang="zh-TW" altLang="en-US"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endParaRPr>
          </a:p>
        </p:txBody>
      </p:sp>
      <p:sp>
        <p:nvSpPr>
          <p:cNvPr id="18" name="矩形 17"/>
          <p:cNvSpPr/>
          <p:nvPr/>
        </p:nvSpPr>
        <p:spPr>
          <a:xfrm>
            <a:off x="3708739" y="1737212"/>
            <a:ext cx="913482" cy="91348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 name="文字方塊 18"/>
          <p:cNvSpPr txBox="1"/>
          <p:nvPr/>
        </p:nvSpPr>
        <p:spPr>
          <a:xfrm>
            <a:off x="3878382" y="1686121"/>
            <a:ext cx="574196"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2</a:t>
            </a:r>
            <a:endParaRPr kumimoji="0" lang="zh-TW" altLang="en-US"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24" name="矩形 23"/>
          <p:cNvSpPr/>
          <p:nvPr/>
        </p:nvSpPr>
        <p:spPr>
          <a:xfrm>
            <a:off x="6763850" y="1280471"/>
            <a:ext cx="913482" cy="91348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5" name="文字方塊 24"/>
          <p:cNvSpPr txBox="1"/>
          <p:nvPr/>
        </p:nvSpPr>
        <p:spPr>
          <a:xfrm>
            <a:off x="6933493" y="1229380"/>
            <a:ext cx="574196"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2</a:t>
            </a:r>
            <a:endParaRPr kumimoji="0" lang="zh-TW" altLang="en-US"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28" name="矩形 27"/>
          <p:cNvSpPr/>
          <p:nvPr/>
        </p:nvSpPr>
        <p:spPr>
          <a:xfrm>
            <a:off x="9525768" y="2800463"/>
            <a:ext cx="913482" cy="91348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9" name="文字方塊 28"/>
          <p:cNvSpPr txBox="1"/>
          <p:nvPr/>
        </p:nvSpPr>
        <p:spPr>
          <a:xfrm>
            <a:off x="9695411" y="2749372"/>
            <a:ext cx="574196"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2</a:t>
            </a:r>
            <a:endParaRPr kumimoji="0" lang="zh-TW" altLang="en-US"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34" name="矩形 33"/>
          <p:cNvSpPr/>
          <p:nvPr/>
        </p:nvSpPr>
        <p:spPr>
          <a:xfrm>
            <a:off x="9875286" y="5010075"/>
            <a:ext cx="913482" cy="91348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35" name="文字方塊 34"/>
          <p:cNvSpPr txBox="1"/>
          <p:nvPr/>
        </p:nvSpPr>
        <p:spPr>
          <a:xfrm>
            <a:off x="10044929" y="4958984"/>
            <a:ext cx="574196"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2</a:t>
            </a:r>
            <a:endParaRPr kumimoji="0" lang="zh-TW" altLang="en-US"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20" name="矩形 19"/>
          <p:cNvSpPr/>
          <p:nvPr/>
        </p:nvSpPr>
        <p:spPr>
          <a:xfrm>
            <a:off x="5332099" y="4451153"/>
            <a:ext cx="913482" cy="91348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1" name="文字方塊 20"/>
          <p:cNvSpPr txBox="1"/>
          <p:nvPr/>
        </p:nvSpPr>
        <p:spPr>
          <a:xfrm>
            <a:off x="5501742" y="4400062"/>
            <a:ext cx="574196"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2</a:t>
            </a:r>
            <a:endParaRPr kumimoji="0" lang="zh-TW" altLang="en-US"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22" name="矩形 21"/>
          <p:cNvSpPr/>
          <p:nvPr/>
        </p:nvSpPr>
        <p:spPr>
          <a:xfrm>
            <a:off x="1969648" y="2749372"/>
            <a:ext cx="913482" cy="91348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3" name="文字方塊 22"/>
          <p:cNvSpPr txBox="1"/>
          <p:nvPr/>
        </p:nvSpPr>
        <p:spPr>
          <a:xfrm>
            <a:off x="2139291" y="2698281"/>
            <a:ext cx="574196"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2</a:t>
            </a:r>
            <a:endParaRPr kumimoji="0" lang="zh-TW" altLang="en-US"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26" name="矩形 25"/>
          <p:cNvSpPr/>
          <p:nvPr/>
        </p:nvSpPr>
        <p:spPr>
          <a:xfrm>
            <a:off x="3481231" y="3816126"/>
            <a:ext cx="913482" cy="91348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7" name="文字方塊 26"/>
          <p:cNvSpPr txBox="1"/>
          <p:nvPr/>
        </p:nvSpPr>
        <p:spPr>
          <a:xfrm>
            <a:off x="3650874" y="3765035"/>
            <a:ext cx="574196"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2</a:t>
            </a:r>
            <a:endParaRPr kumimoji="0" lang="zh-TW" altLang="en-US"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30" name="矩形 29"/>
          <p:cNvSpPr/>
          <p:nvPr/>
        </p:nvSpPr>
        <p:spPr>
          <a:xfrm>
            <a:off x="7956170" y="4502244"/>
            <a:ext cx="913482" cy="91348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31" name="文字方塊 30"/>
          <p:cNvSpPr txBox="1"/>
          <p:nvPr/>
        </p:nvSpPr>
        <p:spPr>
          <a:xfrm>
            <a:off x="8125813" y="4451153"/>
            <a:ext cx="574196"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2</a:t>
            </a:r>
            <a:endParaRPr kumimoji="0" lang="zh-TW" altLang="en-US"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36" name="矩形 35"/>
          <p:cNvSpPr/>
          <p:nvPr/>
        </p:nvSpPr>
        <p:spPr>
          <a:xfrm>
            <a:off x="8787388" y="900212"/>
            <a:ext cx="913482" cy="91348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37" name="文字方塊 36"/>
          <p:cNvSpPr txBox="1"/>
          <p:nvPr/>
        </p:nvSpPr>
        <p:spPr>
          <a:xfrm>
            <a:off x="8957031" y="849121"/>
            <a:ext cx="574196"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2</a:t>
            </a:r>
            <a:endParaRPr kumimoji="0" lang="zh-TW" altLang="en-US"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38" name="矩形 37"/>
          <p:cNvSpPr/>
          <p:nvPr/>
        </p:nvSpPr>
        <p:spPr>
          <a:xfrm>
            <a:off x="5008242" y="415205"/>
            <a:ext cx="913482" cy="91348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39" name="文字方塊 38"/>
          <p:cNvSpPr txBox="1"/>
          <p:nvPr/>
        </p:nvSpPr>
        <p:spPr>
          <a:xfrm>
            <a:off x="5177885" y="364114"/>
            <a:ext cx="574196"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2</a:t>
            </a:r>
            <a:endParaRPr kumimoji="0" lang="zh-TW" altLang="en-US"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40" name="六邊形 39"/>
          <p:cNvSpPr/>
          <p:nvPr/>
        </p:nvSpPr>
        <p:spPr>
          <a:xfrm>
            <a:off x="5332099" y="2776107"/>
            <a:ext cx="1147156" cy="988928"/>
          </a:xfrm>
          <a:prstGeom prst="hexagon">
            <a:avLst/>
          </a:prstGeom>
          <a:no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1" name="文字方塊 40"/>
          <p:cNvSpPr txBox="1"/>
          <p:nvPr/>
        </p:nvSpPr>
        <p:spPr>
          <a:xfrm>
            <a:off x="5635410" y="2776107"/>
            <a:ext cx="540533" cy="1015663"/>
          </a:xfrm>
          <a:prstGeom prst="rect">
            <a:avLst/>
          </a:prstGeom>
          <a:noFill/>
        </p:spPr>
        <p:txBody>
          <a:bodyPr wrap="none" rtlCol="0">
            <a:spAutoFit/>
          </a:bodyPr>
          <a:lstStyle/>
          <a:p>
            <a:r>
              <a:rPr lang="en-US" altLang="zh-TW" sz="6000" dirty="0">
                <a:solidFill>
                  <a:srgbClr val="92D050"/>
                </a:solidFill>
              </a:rPr>
              <a:t>?</a:t>
            </a:r>
          </a:p>
        </p:txBody>
      </p:sp>
      <p:sp>
        <p:nvSpPr>
          <p:cNvPr id="43" name="橢圓 42"/>
          <p:cNvSpPr/>
          <p:nvPr/>
        </p:nvSpPr>
        <p:spPr>
          <a:xfrm>
            <a:off x="5106306" y="2014804"/>
            <a:ext cx="2680221" cy="2538268"/>
          </a:xfrm>
          <a:prstGeom prst="ellipse">
            <a:avLst/>
          </a:prstGeom>
          <a:noFill/>
          <a:ln w="762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44" name="文字方塊 43"/>
          <p:cNvSpPr txBox="1"/>
          <p:nvPr/>
        </p:nvSpPr>
        <p:spPr>
          <a:xfrm>
            <a:off x="4914241" y="5287405"/>
            <a:ext cx="1749197" cy="1323439"/>
          </a:xfrm>
          <a:prstGeom prst="rect">
            <a:avLst/>
          </a:prstGeom>
          <a:noFill/>
        </p:spPr>
        <p:txBody>
          <a:bodyPr wrap="none" rtlCol="0">
            <a:spAutoFit/>
          </a:bodyPr>
          <a:lstStyle/>
          <a:p>
            <a:r>
              <a:rPr lang="en-US" altLang="zh-TW" sz="8000" dirty="0">
                <a:solidFill>
                  <a:srgbClr val="C00000"/>
                </a:solidFill>
              </a:rPr>
              <a:t>K=1</a:t>
            </a:r>
            <a:endParaRPr lang="zh-TW" altLang="en-US" sz="8000" dirty="0">
              <a:solidFill>
                <a:srgbClr val="C00000"/>
              </a:solidFill>
            </a:endParaRPr>
          </a:p>
        </p:txBody>
      </p:sp>
      <p:sp>
        <p:nvSpPr>
          <p:cNvPr id="45" name="橢圓 44"/>
          <p:cNvSpPr/>
          <p:nvPr/>
        </p:nvSpPr>
        <p:spPr>
          <a:xfrm>
            <a:off x="5389924" y="2823226"/>
            <a:ext cx="1008611" cy="914400"/>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46" name="文字方塊 45"/>
          <p:cNvSpPr txBox="1"/>
          <p:nvPr/>
        </p:nvSpPr>
        <p:spPr>
          <a:xfrm>
            <a:off x="5618277" y="2814296"/>
            <a:ext cx="590920"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rPr>
              <a:t>1</a:t>
            </a:r>
            <a:endParaRPr kumimoji="0" lang="zh-TW" altLang="en-US"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endParaRPr>
          </a:p>
        </p:txBody>
      </p:sp>
      <p:sp>
        <p:nvSpPr>
          <p:cNvPr id="47" name="橢圓 46"/>
          <p:cNvSpPr/>
          <p:nvPr/>
        </p:nvSpPr>
        <p:spPr>
          <a:xfrm>
            <a:off x="1026370" y="3981436"/>
            <a:ext cx="1008611" cy="914400"/>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48" name="文字方塊 47"/>
          <p:cNvSpPr txBox="1"/>
          <p:nvPr/>
        </p:nvSpPr>
        <p:spPr>
          <a:xfrm>
            <a:off x="1254723" y="3972506"/>
            <a:ext cx="590920"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rPr>
              <a:t>1</a:t>
            </a:r>
            <a:endParaRPr kumimoji="0" lang="zh-TW" altLang="en-US"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endParaRPr>
          </a:p>
        </p:txBody>
      </p:sp>
      <p:sp>
        <p:nvSpPr>
          <p:cNvPr id="49" name="橢圓 48"/>
          <p:cNvSpPr/>
          <p:nvPr/>
        </p:nvSpPr>
        <p:spPr>
          <a:xfrm>
            <a:off x="1850389" y="4511174"/>
            <a:ext cx="1008611" cy="914400"/>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50" name="文字方塊 49"/>
          <p:cNvSpPr txBox="1"/>
          <p:nvPr/>
        </p:nvSpPr>
        <p:spPr>
          <a:xfrm>
            <a:off x="2078742" y="4502244"/>
            <a:ext cx="590920"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rPr>
              <a:t>1</a:t>
            </a:r>
            <a:endParaRPr kumimoji="0" lang="zh-TW" altLang="en-US"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endParaRPr>
          </a:p>
        </p:txBody>
      </p:sp>
      <p:sp>
        <p:nvSpPr>
          <p:cNvPr id="51" name="橢圓 50"/>
          <p:cNvSpPr/>
          <p:nvPr/>
        </p:nvSpPr>
        <p:spPr>
          <a:xfrm>
            <a:off x="810467" y="4962990"/>
            <a:ext cx="1008611" cy="914400"/>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52" name="文字方塊 51"/>
          <p:cNvSpPr txBox="1"/>
          <p:nvPr/>
        </p:nvSpPr>
        <p:spPr>
          <a:xfrm>
            <a:off x="1038820" y="4954060"/>
            <a:ext cx="590920"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rPr>
              <a:t>1</a:t>
            </a:r>
            <a:endParaRPr kumimoji="0" lang="zh-TW" altLang="en-US"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endParaRPr>
          </a:p>
        </p:txBody>
      </p:sp>
      <p:sp>
        <p:nvSpPr>
          <p:cNvPr id="55" name="橢圓 54"/>
          <p:cNvSpPr/>
          <p:nvPr/>
        </p:nvSpPr>
        <p:spPr>
          <a:xfrm>
            <a:off x="1711442" y="5521912"/>
            <a:ext cx="1008611" cy="914400"/>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56" name="文字方塊 55"/>
          <p:cNvSpPr txBox="1"/>
          <p:nvPr/>
        </p:nvSpPr>
        <p:spPr>
          <a:xfrm>
            <a:off x="1939795" y="5512982"/>
            <a:ext cx="590920"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rPr>
              <a:t>1</a:t>
            </a:r>
            <a:endParaRPr kumimoji="0" lang="zh-TW" altLang="en-US"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endParaRPr>
          </a:p>
        </p:txBody>
      </p:sp>
      <p:sp>
        <p:nvSpPr>
          <p:cNvPr id="57" name="橢圓 56"/>
          <p:cNvSpPr/>
          <p:nvPr/>
        </p:nvSpPr>
        <p:spPr>
          <a:xfrm>
            <a:off x="21077" y="5096915"/>
            <a:ext cx="1008611" cy="914400"/>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58" name="文字方塊 57"/>
          <p:cNvSpPr txBox="1"/>
          <p:nvPr/>
        </p:nvSpPr>
        <p:spPr>
          <a:xfrm>
            <a:off x="249430" y="5087985"/>
            <a:ext cx="590920"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rPr>
              <a:t>1</a:t>
            </a:r>
            <a:endParaRPr kumimoji="0" lang="zh-TW" altLang="en-US"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endParaRPr>
          </a:p>
        </p:txBody>
      </p:sp>
      <p:sp>
        <p:nvSpPr>
          <p:cNvPr id="59" name="橢圓 58"/>
          <p:cNvSpPr/>
          <p:nvPr/>
        </p:nvSpPr>
        <p:spPr>
          <a:xfrm>
            <a:off x="71331" y="4327963"/>
            <a:ext cx="1008611" cy="914400"/>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60" name="文字方塊 59"/>
          <p:cNvSpPr txBox="1"/>
          <p:nvPr/>
        </p:nvSpPr>
        <p:spPr>
          <a:xfrm>
            <a:off x="299684" y="4319033"/>
            <a:ext cx="590920"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rPr>
              <a:t>1</a:t>
            </a:r>
            <a:endParaRPr kumimoji="0" lang="zh-TW" altLang="en-US"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endParaRPr>
          </a:p>
        </p:txBody>
      </p:sp>
      <p:sp>
        <p:nvSpPr>
          <p:cNvPr id="61" name="橢圓 60"/>
          <p:cNvSpPr/>
          <p:nvPr/>
        </p:nvSpPr>
        <p:spPr>
          <a:xfrm>
            <a:off x="372846" y="5745075"/>
            <a:ext cx="1008611" cy="914400"/>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62" name="文字方塊 61"/>
          <p:cNvSpPr txBox="1"/>
          <p:nvPr/>
        </p:nvSpPr>
        <p:spPr>
          <a:xfrm>
            <a:off x="601199" y="5736145"/>
            <a:ext cx="590920"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rPr>
              <a:t>1</a:t>
            </a:r>
            <a:endParaRPr kumimoji="0" lang="zh-TW" altLang="en-US"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endParaRPr>
          </a:p>
        </p:txBody>
      </p:sp>
      <p:sp>
        <p:nvSpPr>
          <p:cNvPr id="67" name="橢圓 66"/>
          <p:cNvSpPr/>
          <p:nvPr/>
        </p:nvSpPr>
        <p:spPr>
          <a:xfrm>
            <a:off x="1008937" y="5821159"/>
            <a:ext cx="1008611" cy="914400"/>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68" name="文字方塊 67"/>
          <p:cNvSpPr txBox="1"/>
          <p:nvPr/>
        </p:nvSpPr>
        <p:spPr>
          <a:xfrm>
            <a:off x="1237290" y="5812229"/>
            <a:ext cx="590920"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rPr>
              <a:t>1</a:t>
            </a:r>
            <a:endParaRPr kumimoji="0" lang="zh-TW" altLang="en-US"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endParaRPr>
          </a:p>
        </p:txBody>
      </p:sp>
      <p:sp>
        <p:nvSpPr>
          <p:cNvPr id="2" name="投影片編號版面配置區 1">
            <a:extLst>
              <a:ext uri="{FF2B5EF4-FFF2-40B4-BE49-F238E27FC236}">
                <a16:creationId xmlns:a16="http://schemas.microsoft.com/office/drawing/2014/main" id="{C13ED0D9-B903-4FB4-8D52-DB2FC4E4FB13}"/>
              </a:ext>
            </a:extLst>
          </p:cNvPr>
          <p:cNvSpPr>
            <a:spLocks noGrp="1"/>
          </p:cNvSpPr>
          <p:nvPr>
            <p:ph type="sldNum" sz="quarter" idx="12"/>
          </p:nvPr>
        </p:nvSpPr>
        <p:spPr/>
        <p:txBody>
          <a:bodyPr/>
          <a:lstStyle/>
          <a:p>
            <a:fld id="{E8DB0693-1AFA-4BB6-B0FB-0866EB04C461}" type="slidenum">
              <a:rPr lang="zh-TW" altLang="en-US" smtClean="0"/>
              <a:t>12</a:t>
            </a:fld>
            <a:endParaRPr lang="zh-TW" altLang="en-US"/>
          </a:p>
        </p:txBody>
      </p:sp>
    </p:spTree>
    <p:extLst>
      <p:ext uri="{BB962C8B-B14F-4D97-AF65-F5344CB8AC3E}">
        <p14:creationId xmlns:p14="http://schemas.microsoft.com/office/powerpoint/2010/main" val="283712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1000" fill="hold"/>
                                        <p:tgtEl>
                                          <p:spTgt spid="44"/>
                                        </p:tgtEl>
                                        <p:attrNameLst>
                                          <p:attrName>ppt_w</p:attrName>
                                        </p:attrNameLst>
                                      </p:cBhvr>
                                      <p:tavLst>
                                        <p:tav tm="0">
                                          <p:val>
                                            <p:fltVal val="0"/>
                                          </p:val>
                                        </p:tav>
                                        <p:tav tm="100000">
                                          <p:val>
                                            <p:strVal val="#ppt_w"/>
                                          </p:val>
                                        </p:tav>
                                      </p:tavLst>
                                    </p:anim>
                                    <p:anim calcmode="lin" valueType="num">
                                      <p:cBhvr>
                                        <p:cTn id="8" dur="1000" fill="hold"/>
                                        <p:tgtEl>
                                          <p:spTgt spid="44"/>
                                        </p:tgtEl>
                                        <p:attrNameLst>
                                          <p:attrName>ppt_h</p:attrName>
                                        </p:attrNameLst>
                                      </p:cBhvr>
                                      <p:tavLst>
                                        <p:tav tm="0">
                                          <p:val>
                                            <p:fltVal val="0"/>
                                          </p:val>
                                        </p:tav>
                                        <p:tav tm="100000">
                                          <p:val>
                                            <p:strVal val="#ppt_h"/>
                                          </p:val>
                                        </p:tav>
                                      </p:tavLst>
                                    </p:anim>
                                    <p:anim calcmode="lin" valueType="num">
                                      <p:cBhvr>
                                        <p:cTn id="9" dur="1000" fill="hold"/>
                                        <p:tgtEl>
                                          <p:spTgt spid="44"/>
                                        </p:tgtEl>
                                        <p:attrNameLst>
                                          <p:attrName>style.rotation</p:attrName>
                                        </p:attrNameLst>
                                      </p:cBhvr>
                                      <p:tavLst>
                                        <p:tav tm="0">
                                          <p:val>
                                            <p:fltVal val="90"/>
                                          </p:val>
                                        </p:tav>
                                        <p:tav tm="100000">
                                          <p:val>
                                            <p:fltVal val="0"/>
                                          </p:val>
                                        </p:tav>
                                      </p:tavLst>
                                    </p:anim>
                                    <p:animEffect transition="in" filter="fade">
                                      <p:cBhvr>
                                        <p:cTn id="10" dur="1000"/>
                                        <p:tgtEl>
                                          <p:spTgt spid="4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p:cTn id="13" dur="1000" fill="hold"/>
                                        <p:tgtEl>
                                          <p:spTgt spid="43"/>
                                        </p:tgtEl>
                                        <p:attrNameLst>
                                          <p:attrName>ppt_w</p:attrName>
                                        </p:attrNameLst>
                                      </p:cBhvr>
                                      <p:tavLst>
                                        <p:tav tm="0">
                                          <p:val>
                                            <p:fltVal val="0"/>
                                          </p:val>
                                        </p:tav>
                                        <p:tav tm="100000">
                                          <p:val>
                                            <p:strVal val="#ppt_w"/>
                                          </p:val>
                                        </p:tav>
                                      </p:tavLst>
                                    </p:anim>
                                    <p:anim calcmode="lin" valueType="num">
                                      <p:cBhvr>
                                        <p:cTn id="14" dur="1000" fill="hold"/>
                                        <p:tgtEl>
                                          <p:spTgt spid="43"/>
                                        </p:tgtEl>
                                        <p:attrNameLst>
                                          <p:attrName>ppt_h</p:attrName>
                                        </p:attrNameLst>
                                      </p:cBhvr>
                                      <p:tavLst>
                                        <p:tav tm="0">
                                          <p:val>
                                            <p:fltVal val="0"/>
                                          </p:val>
                                        </p:tav>
                                        <p:tav tm="100000">
                                          <p:val>
                                            <p:strVal val="#ppt_h"/>
                                          </p:val>
                                        </p:tav>
                                      </p:tavLst>
                                    </p:anim>
                                    <p:anim calcmode="lin" valueType="num">
                                      <p:cBhvr>
                                        <p:cTn id="15" dur="1000" fill="hold"/>
                                        <p:tgtEl>
                                          <p:spTgt spid="43"/>
                                        </p:tgtEl>
                                        <p:attrNameLst>
                                          <p:attrName>style.rotation</p:attrName>
                                        </p:attrNameLst>
                                      </p:cBhvr>
                                      <p:tavLst>
                                        <p:tav tm="0">
                                          <p:val>
                                            <p:fltVal val="90"/>
                                          </p:val>
                                        </p:tav>
                                        <p:tav tm="100000">
                                          <p:val>
                                            <p:fltVal val="0"/>
                                          </p:val>
                                        </p:tav>
                                      </p:tavLst>
                                    </p:anim>
                                    <p:animEffect transition="in" filter="fade">
                                      <p:cBhvr>
                                        <p:cTn id="16" dur="1000"/>
                                        <p:tgtEl>
                                          <p:spTgt spid="4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3" grpId="0" animBg="1"/>
      <p:bldP spid="44" grpId="0"/>
      <p:bldP spid="45" grpId="0" animBg="1"/>
      <p:bldP spid="4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48553" y="3021613"/>
            <a:ext cx="10515600" cy="1325563"/>
          </a:xfrm>
        </p:spPr>
        <p:txBody>
          <a:bodyPr>
            <a:normAutofit/>
          </a:bodyPr>
          <a:lstStyle/>
          <a:p>
            <a:r>
              <a:rPr lang="en-US" altLang="zh-TW" sz="6000" dirty="0"/>
              <a:t>MNIST</a:t>
            </a:r>
            <a:endParaRPr lang="zh-TW" altLang="en-US" sz="6000" dirty="0"/>
          </a:p>
        </p:txBody>
      </p:sp>
      <p:sp>
        <p:nvSpPr>
          <p:cNvPr id="3" name="投影片編號版面配置區 2">
            <a:extLst>
              <a:ext uri="{FF2B5EF4-FFF2-40B4-BE49-F238E27FC236}">
                <a16:creationId xmlns:a16="http://schemas.microsoft.com/office/drawing/2014/main" id="{F4C1F8A6-B327-4700-9EFA-DE9B723736DD}"/>
              </a:ext>
            </a:extLst>
          </p:cNvPr>
          <p:cNvSpPr>
            <a:spLocks noGrp="1"/>
          </p:cNvSpPr>
          <p:nvPr>
            <p:ph type="sldNum" sz="quarter" idx="12"/>
          </p:nvPr>
        </p:nvSpPr>
        <p:spPr/>
        <p:txBody>
          <a:bodyPr/>
          <a:lstStyle/>
          <a:p>
            <a:fld id="{E8DB0693-1AFA-4BB6-B0FB-0866EB04C461}" type="slidenum">
              <a:rPr lang="zh-TW" altLang="en-US" smtClean="0"/>
              <a:t>13</a:t>
            </a:fld>
            <a:endParaRPr lang="zh-TW" altLang="en-US"/>
          </a:p>
        </p:txBody>
      </p:sp>
    </p:spTree>
    <p:extLst>
      <p:ext uri="{BB962C8B-B14F-4D97-AF65-F5344CB8AC3E}">
        <p14:creationId xmlns:p14="http://schemas.microsoft.com/office/powerpoint/2010/main" val="30381351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4060" y="3633233"/>
            <a:ext cx="6884894" cy="2554545"/>
          </a:xfrm>
          <a:prstGeom prst="rect">
            <a:avLst/>
          </a:prstGeom>
        </p:spPr>
        <p:txBody>
          <a:bodyPr wrap="square">
            <a:spAutoFit/>
          </a:bodyPr>
          <a:lstStyle/>
          <a:p>
            <a:r>
              <a:rPr lang="en-US" altLang="zh-TW" sz="3200" dirty="0">
                <a:solidFill>
                  <a:srgbClr val="FF0000"/>
                </a:solidFill>
              </a:rPr>
              <a:t>m</a:t>
            </a:r>
            <a:r>
              <a:rPr lang="en-US" altLang="zh-TW" sz="3200" dirty="0"/>
              <a:t>odified </a:t>
            </a:r>
          </a:p>
          <a:p>
            <a:r>
              <a:rPr lang="en-US" altLang="zh-TW" sz="3200" dirty="0">
                <a:solidFill>
                  <a:srgbClr val="FF0000"/>
                </a:solidFill>
              </a:rPr>
              <a:t>n</a:t>
            </a:r>
            <a:r>
              <a:rPr lang="en-US" altLang="zh-TW" sz="3200" dirty="0"/>
              <a:t>ational </a:t>
            </a:r>
          </a:p>
          <a:p>
            <a:r>
              <a:rPr lang="en-US" altLang="zh-TW" sz="3200" dirty="0">
                <a:solidFill>
                  <a:srgbClr val="FF0000"/>
                </a:solidFill>
              </a:rPr>
              <a:t>i</a:t>
            </a:r>
            <a:r>
              <a:rPr lang="en-US" altLang="zh-TW" sz="3200" dirty="0"/>
              <a:t>nstitute of </a:t>
            </a:r>
          </a:p>
          <a:p>
            <a:r>
              <a:rPr lang="en-US" altLang="zh-TW" sz="3200" dirty="0">
                <a:solidFill>
                  <a:srgbClr val="FF0000"/>
                </a:solidFill>
              </a:rPr>
              <a:t>s</a:t>
            </a:r>
            <a:r>
              <a:rPr lang="en-US" altLang="zh-TW" sz="3200" dirty="0"/>
              <a:t>tandards and </a:t>
            </a:r>
          </a:p>
          <a:p>
            <a:r>
              <a:rPr lang="en-US" altLang="zh-TW" sz="3200" dirty="0">
                <a:solidFill>
                  <a:srgbClr val="FF0000"/>
                </a:solidFill>
              </a:rPr>
              <a:t>t</a:t>
            </a:r>
            <a:r>
              <a:rPr lang="en-US" altLang="zh-TW" sz="3200" dirty="0"/>
              <a:t>echnology database</a:t>
            </a:r>
            <a:endParaRPr lang="zh-TW" altLang="en-US" sz="3200" dirty="0"/>
          </a:p>
        </p:txBody>
      </p:sp>
      <p:sp>
        <p:nvSpPr>
          <p:cNvPr id="5" name="文字方塊 4"/>
          <p:cNvSpPr txBox="1"/>
          <p:nvPr/>
        </p:nvSpPr>
        <p:spPr>
          <a:xfrm>
            <a:off x="3585513" y="2533067"/>
            <a:ext cx="7567781" cy="2554545"/>
          </a:xfrm>
          <a:prstGeom prst="rect">
            <a:avLst/>
          </a:prstGeom>
          <a:noFill/>
        </p:spPr>
        <p:txBody>
          <a:bodyPr wrap="square" rtlCol="0">
            <a:spAutoFit/>
          </a:bodyPr>
          <a:lstStyle/>
          <a:p>
            <a:r>
              <a:rPr lang="zh-TW" altLang="en-US" sz="3200" dirty="0">
                <a:latin typeface="+mn-ea"/>
              </a:rPr>
              <a:t>用於機器學習</a:t>
            </a:r>
            <a:r>
              <a:rPr lang="en-US" altLang="zh-TW" sz="3200" dirty="0">
                <a:latin typeface="+mn-ea"/>
              </a:rPr>
              <a:t>/</a:t>
            </a:r>
            <a:r>
              <a:rPr lang="zh-TW" altLang="en-US" sz="3200" dirty="0">
                <a:latin typeface="+mn-ea"/>
              </a:rPr>
              <a:t>深度學習的資料集</a:t>
            </a:r>
            <a:endParaRPr lang="en-US" altLang="zh-TW" sz="3200" dirty="0">
              <a:latin typeface="+mn-ea"/>
            </a:endParaRPr>
          </a:p>
          <a:p>
            <a:endParaRPr lang="en-US" altLang="zh-TW" sz="3200" dirty="0">
              <a:latin typeface="+mn-ea"/>
            </a:endParaRPr>
          </a:p>
          <a:p>
            <a:r>
              <a:rPr lang="en-US" altLang="zh-TW" sz="3200" dirty="0">
                <a:latin typeface="+mn-ea"/>
              </a:rPr>
              <a:t>60000</a:t>
            </a:r>
            <a:r>
              <a:rPr lang="zh-TW" altLang="en-US" sz="3200" dirty="0">
                <a:latin typeface="+mn-ea"/>
              </a:rPr>
              <a:t>筆訓練資料及</a:t>
            </a:r>
            <a:r>
              <a:rPr lang="en-US" altLang="zh-TW" sz="3200" dirty="0">
                <a:latin typeface="+mn-ea"/>
              </a:rPr>
              <a:t>10000</a:t>
            </a:r>
            <a:r>
              <a:rPr lang="zh-TW" altLang="en-US" sz="3200" dirty="0">
                <a:latin typeface="+mn-ea"/>
              </a:rPr>
              <a:t>筆測試</a:t>
            </a:r>
            <a:r>
              <a:rPr lang="zh-TW" altLang="en-US" sz="3200" dirty="0" smtClean="0">
                <a:latin typeface="+mn-ea"/>
              </a:rPr>
              <a:t>資料</a:t>
            </a:r>
            <a:endParaRPr lang="en-US" altLang="zh-TW" sz="3200" dirty="0" smtClean="0">
              <a:latin typeface="+mn-ea"/>
            </a:endParaRPr>
          </a:p>
          <a:p>
            <a:endParaRPr lang="en-US" altLang="zh-TW" sz="3200" dirty="0" smtClean="0">
              <a:latin typeface="+mn-ea"/>
            </a:endParaRPr>
          </a:p>
          <a:p>
            <a:r>
              <a:rPr lang="zh-TW" altLang="en-US" sz="3200" dirty="0" smtClean="0">
                <a:latin typeface="+mn-ea"/>
              </a:rPr>
              <a:t>包含</a:t>
            </a:r>
            <a:r>
              <a:rPr lang="en-US" altLang="zh-TW" sz="3200" dirty="0">
                <a:latin typeface="+mn-ea"/>
              </a:rPr>
              <a:t>0~9</a:t>
            </a:r>
            <a:r>
              <a:rPr lang="zh-TW" altLang="en-US" sz="3200" dirty="0">
                <a:latin typeface="+mn-ea"/>
              </a:rPr>
              <a:t>的手寫</a:t>
            </a:r>
            <a:r>
              <a:rPr lang="zh-TW" altLang="en-US" sz="3200" dirty="0" smtClean="0">
                <a:latin typeface="+mn-ea"/>
              </a:rPr>
              <a:t>數字</a:t>
            </a:r>
            <a:endParaRPr lang="en-US" altLang="zh-TW" sz="3200" dirty="0">
              <a:latin typeface="+mn-ea"/>
            </a:endParaRPr>
          </a:p>
        </p:txBody>
      </p:sp>
      <p:sp>
        <p:nvSpPr>
          <p:cNvPr id="6" name="標題 1"/>
          <p:cNvSpPr>
            <a:spLocks noGrp="1"/>
          </p:cNvSpPr>
          <p:nvPr>
            <p:ph type="title"/>
          </p:nvPr>
        </p:nvSpPr>
        <p:spPr/>
        <p:txBody>
          <a:bodyPr/>
          <a:lstStyle/>
          <a:p>
            <a:r>
              <a:rPr lang="en-US" altLang="zh-TW" dirty="0"/>
              <a:t>MNIST</a:t>
            </a:r>
            <a:endParaRPr lang="zh-TW" altLang="en-US" dirty="0"/>
          </a:p>
        </p:txBody>
      </p:sp>
      <p:sp>
        <p:nvSpPr>
          <p:cNvPr id="2" name="投影片編號版面配置區 1">
            <a:extLst>
              <a:ext uri="{FF2B5EF4-FFF2-40B4-BE49-F238E27FC236}">
                <a16:creationId xmlns:a16="http://schemas.microsoft.com/office/drawing/2014/main" id="{952E0708-1D89-47F3-8147-08E7EF2B02E4}"/>
              </a:ext>
            </a:extLst>
          </p:cNvPr>
          <p:cNvSpPr>
            <a:spLocks noGrp="1"/>
          </p:cNvSpPr>
          <p:nvPr>
            <p:ph type="sldNum" sz="quarter" idx="12"/>
          </p:nvPr>
        </p:nvSpPr>
        <p:spPr/>
        <p:txBody>
          <a:bodyPr/>
          <a:lstStyle/>
          <a:p>
            <a:fld id="{E8DB0693-1AFA-4BB6-B0FB-0866EB04C461}" type="slidenum">
              <a:rPr lang="zh-TW" altLang="en-US" smtClean="0"/>
              <a:t>14</a:t>
            </a:fld>
            <a:endParaRPr lang="zh-TW" altLang="en-US"/>
          </a:p>
        </p:txBody>
      </p:sp>
    </p:spTree>
    <p:extLst>
      <p:ext uri="{BB962C8B-B14F-4D97-AF65-F5344CB8AC3E}">
        <p14:creationId xmlns:p14="http://schemas.microsoft.com/office/powerpoint/2010/main" val="2231576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9164"/>
            <a:ext cx="15150353" cy="7575177"/>
          </a:xfrm>
          <a:prstGeom prst="rect">
            <a:avLst/>
          </a:prstGeom>
        </p:spPr>
      </p:pic>
      <p:sp>
        <p:nvSpPr>
          <p:cNvPr id="2" name="投影片編號版面配置區 1">
            <a:extLst>
              <a:ext uri="{FF2B5EF4-FFF2-40B4-BE49-F238E27FC236}">
                <a16:creationId xmlns:a16="http://schemas.microsoft.com/office/drawing/2014/main" id="{0C54091F-8A33-4E19-BA6C-E20009BDE792}"/>
              </a:ext>
            </a:extLst>
          </p:cNvPr>
          <p:cNvSpPr>
            <a:spLocks noGrp="1"/>
          </p:cNvSpPr>
          <p:nvPr>
            <p:ph type="sldNum" sz="quarter" idx="12"/>
          </p:nvPr>
        </p:nvSpPr>
        <p:spPr/>
        <p:txBody>
          <a:bodyPr/>
          <a:lstStyle/>
          <a:p>
            <a:fld id="{E8DB0693-1AFA-4BB6-B0FB-0866EB04C461}" type="slidenum">
              <a:rPr lang="zh-TW" altLang="en-US" smtClean="0"/>
              <a:t>15</a:t>
            </a:fld>
            <a:endParaRPr lang="zh-TW" altLang="en-US"/>
          </a:p>
        </p:txBody>
      </p:sp>
    </p:spTree>
    <p:extLst>
      <p:ext uri="{BB962C8B-B14F-4D97-AF65-F5344CB8AC3E}">
        <p14:creationId xmlns:p14="http://schemas.microsoft.com/office/powerpoint/2010/main" val="20827266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rotWithShape="1">
          <a:blip r:embed="rId2"/>
          <a:srcRect t="6666" r="956" b="3791"/>
          <a:stretch/>
        </p:blipFill>
        <p:spPr>
          <a:xfrm>
            <a:off x="0" y="340651"/>
            <a:ext cx="12227062" cy="6217920"/>
          </a:xfrm>
          <a:prstGeom prst="rect">
            <a:avLst/>
          </a:prstGeom>
        </p:spPr>
      </p:pic>
      <p:pic>
        <p:nvPicPr>
          <p:cNvPr id="5" name="圖片 4"/>
          <p:cNvPicPr>
            <a:picLocks noChangeAspect="1"/>
          </p:cNvPicPr>
          <p:nvPr/>
        </p:nvPicPr>
        <p:blipFill rotWithShape="1">
          <a:blip r:embed="rId2"/>
          <a:srcRect t="39434" r="75229" b="53916"/>
          <a:stretch/>
        </p:blipFill>
        <p:spPr>
          <a:xfrm>
            <a:off x="0" y="2049508"/>
            <a:ext cx="8311322" cy="1255060"/>
          </a:xfrm>
          <a:prstGeom prst="rect">
            <a:avLst/>
          </a:prstGeom>
        </p:spPr>
      </p:pic>
      <p:sp>
        <p:nvSpPr>
          <p:cNvPr id="6" name="文字方塊 5"/>
          <p:cNvSpPr txBox="1"/>
          <p:nvPr/>
        </p:nvSpPr>
        <p:spPr>
          <a:xfrm>
            <a:off x="8535964" y="6373905"/>
            <a:ext cx="3539495" cy="369332"/>
          </a:xfrm>
          <a:prstGeom prst="rect">
            <a:avLst/>
          </a:prstGeom>
          <a:noFill/>
        </p:spPr>
        <p:txBody>
          <a:bodyPr wrap="none" rtlCol="0">
            <a:spAutoFit/>
          </a:bodyPr>
          <a:lstStyle/>
          <a:p>
            <a:r>
              <a:rPr lang="en-US" altLang="zh-TW" dirty="0">
                <a:hlinkClick r:id="rId3"/>
              </a:rPr>
              <a:t>http://yann.lecun.com/exdb/mnist/</a:t>
            </a:r>
            <a:endParaRPr lang="zh-TW" altLang="en-US" dirty="0"/>
          </a:p>
        </p:txBody>
      </p:sp>
      <p:sp>
        <p:nvSpPr>
          <p:cNvPr id="2" name="投影片編號版面配置區 1">
            <a:extLst>
              <a:ext uri="{FF2B5EF4-FFF2-40B4-BE49-F238E27FC236}">
                <a16:creationId xmlns:a16="http://schemas.microsoft.com/office/drawing/2014/main" id="{02768925-949E-48C5-A667-ADDE61FDBBDB}"/>
              </a:ext>
            </a:extLst>
          </p:cNvPr>
          <p:cNvSpPr>
            <a:spLocks noGrp="1"/>
          </p:cNvSpPr>
          <p:nvPr>
            <p:ph type="sldNum" sz="quarter" idx="12"/>
          </p:nvPr>
        </p:nvSpPr>
        <p:spPr/>
        <p:txBody>
          <a:bodyPr/>
          <a:lstStyle/>
          <a:p>
            <a:fld id="{E8DB0693-1AFA-4BB6-B0FB-0866EB04C461}" type="slidenum">
              <a:rPr lang="zh-TW" altLang="en-US" smtClean="0"/>
              <a:t>16</a:t>
            </a:fld>
            <a:endParaRPr lang="zh-TW" altLang="en-US"/>
          </a:p>
        </p:txBody>
      </p:sp>
    </p:spTree>
    <p:extLst>
      <p:ext uri="{BB962C8B-B14F-4D97-AF65-F5344CB8AC3E}">
        <p14:creationId xmlns:p14="http://schemas.microsoft.com/office/powerpoint/2010/main" val="89036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1350" y="1603375"/>
            <a:ext cx="730250" cy="730250"/>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9650" y="1603375"/>
            <a:ext cx="730250" cy="730250"/>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7950" y="1603375"/>
            <a:ext cx="730250" cy="730250"/>
          </a:xfrm>
          <a:prstGeom prst="rect">
            <a:avLst/>
          </a:prstGeom>
        </p:spPr>
      </p:pic>
      <p:pic>
        <p:nvPicPr>
          <p:cNvPr id="7" name="圖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6250" y="1603375"/>
            <a:ext cx="730250" cy="730250"/>
          </a:xfrm>
          <a:prstGeom prst="rect">
            <a:avLst/>
          </a:prstGeom>
        </p:spPr>
      </p:pic>
      <p:sp>
        <p:nvSpPr>
          <p:cNvPr id="8" name="文字方塊 7"/>
          <p:cNvSpPr txBox="1"/>
          <p:nvPr/>
        </p:nvSpPr>
        <p:spPr>
          <a:xfrm>
            <a:off x="1179769" y="1561009"/>
            <a:ext cx="1577804" cy="769441"/>
          </a:xfrm>
          <a:prstGeom prst="rect">
            <a:avLst/>
          </a:prstGeom>
          <a:noFill/>
        </p:spPr>
        <p:txBody>
          <a:bodyPr wrap="none" rtlCol="0">
            <a:spAutoFit/>
          </a:bodyPr>
          <a:lstStyle/>
          <a:p>
            <a:r>
              <a:rPr lang="en-US" altLang="zh-TW" sz="4400" dirty="0"/>
              <a:t>image</a:t>
            </a:r>
            <a:endParaRPr lang="zh-TW" altLang="en-US" sz="4400" dirty="0"/>
          </a:p>
        </p:txBody>
      </p:sp>
      <p:sp>
        <p:nvSpPr>
          <p:cNvPr id="9" name="文字方塊 8"/>
          <p:cNvSpPr txBox="1"/>
          <p:nvPr/>
        </p:nvSpPr>
        <p:spPr>
          <a:xfrm>
            <a:off x="1322500" y="3821609"/>
            <a:ext cx="1292341" cy="769441"/>
          </a:xfrm>
          <a:prstGeom prst="rect">
            <a:avLst/>
          </a:prstGeom>
          <a:noFill/>
        </p:spPr>
        <p:txBody>
          <a:bodyPr wrap="none" rtlCol="0">
            <a:spAutoFit/>
          </a:bodyPr>
          <a:lstStyle/>
          <a:p>
            <a:r>
              <a:rPr lang="en-US" altLang="zh-TW" sz="4400" dirty="0"/>
              <a:t>label</a:t>
            </a:r>
            <a:endParaRPr lang="zh-TW" altLang="en-US" sz="4400" dirty="0"/>
          </a:p>
        </p:txBody>
      </p:sp>
      <p:sp>
        <p:nvSpPr>
          <p:cNvPr id="10" name="文字方塊 9"/>
          <p:cNvSpPr txBox="1"/>
          <p:nvPr/>
        </p:nvSpPr>
        <p:spPr>
          <a:xfrm>
            <a:off x="3297329" y="3652331"/>
            <a:ext cx="614271" cy="1107996"/>
          </a:xfrm>
          <a:prstGeom prst="rect">
            <a:avLst/>
          </a:prstGeom>
          <a:noFill/>
        </p:spPr>
        <p:txBody>
          <a:bodyPr wrap="none" rtlCol="0">
            <a:spAutoFit/>
          </a:bodyPr>
          <a:lstStyle/>
          <a:p>
            <a:r>
              <a:rPr lang="en-US" altLang="zh-TW" sz="6600" dirty="0">
                <a:solidFill>
                  <a:srgbClr val="FF0000"/>
                </a:solidFill>
              </a:rPr>
              <a:t>5</a:t>
            </a:r>
            <a:endParaRPr lang="zh-TW" altLang="en-US" sz="6600" dirty="0">
              <a:solidFill>
                <a:srgbClr val="FF0000"/>
              </a:solidFill>
            </a:endParaRPr>
          </a:p>
        </p:txBody>
      </p:sp>
      <p:sp>
        <p:nvSpPr>
          <p:cNvPr id="13" name="文字方塊 12"/>
          <p:cNvSpPr txBox="1"/>
          <p:nvPr/>
        </p:nvSpPr>
        <p:spPr>
          <a:xfrm>
            <a:off x="4877639" y="3652331"/>
            <a:ext cx="614271" cy="1107996"/>
          </a:xfrm>
          <a:prstGeom prst="rect">
            <a:avLst/>
          </a:prstGeom>
          <a:noFill/>
        </p:spPr>
        <p:txBody>
          <a:bodyPr wrap="none" rtlCol="0">
            <a:spAutoFit/>
          </a:bodyPr>
          <a:lstStyle/>
          <a:p>
            <a:r>
              <a:rPr lang="en-US" altLang="zh-TW" sz="6600" dirty="0">
                <a:solidFill>
                  <a:srgbClr val="FF0000"/>
                </a:solidFill>
              </a:rPr>
              <a:t>0</a:t>
            </a:r>
            <a:endParaRPr lang="zh-TW" altLang="en-US" sz="6600" dirty="0">
              <a:solidFill>
                <a:srgbClr val="FF0000"/>
              </a:solidFill>
            </a:endParaRPr>
          </a:p>
        </p:txBody>
      </p:sp>
      <p:sp>
        <p:nvSpPr>
          <p:cNvPr id="14" name="文字方塊 13"/>
          <p:cNvSpPr txBox="1"/>
          <p:nvPr/>
        </p:nvSpPr>
        <p:spPr>
          <a:xfrm>
            <a:off x="6573929" y="3652331"/>
            <a:ext cx="614271" cy="1107996"/>
          </a:xfrm>
          <a:prstGeom prst="rect">
            <a:avLst/>
          </a:prstGeom>
          <a:noFill/>
        </p:spPr>
        <p:txBody>
          <a:bodyPr wrap="none" rtlCol="0">
            <a:spAutoFit/>
          </a:bodyPr>
          <a:lstStyle/>
          <a:p>
            <a:r>
              <a:rPr lang="en-US" altLang="zh-TW" sz="6600" dirty="0">
                <a:solidFill>
                  <a:srgbClr val="FF0000"/>
                </a:solidFill>
              </a:rPr>
              <a:t>4</a:t>
            </a:r>
            <a:endParaRPr lang="zh-TW" altLang="en-US" sz="6600" dirty="0">
              <a:solidFill>
                <a:srgbClr val="FF0000"/>
              </a:solidFill>
            </a:endParaRPr>
          </a:p>
        </p:txBody>
      </p:sp>
      <p:sp>
        <p:nvSpPr>
          <p:cNvPr id="15" name="文字方塊 14"/>
          <p:cNvSpPr txBox="1"/>
          <p:nvPr/>
        </p:nvSpPr>
        <p:spPr>
          <a:xfrm>
            <a:off x="8159749" y="3652331"/>
            <a:ext cx="614271" cy="1107996"/>
          </a:xfrm>
          <a:prstGeom prst="rect">
            <a:avLst/>
          </a:prstGeom>
          <a:noFill/>
        </p:spPr>
        <p:txBody>
          <a:bodyPr wrap="none" rtlCol="0">
            <a:spAutoFit/>
          </a:bodyPr>
          <a:lstStyle/>
          <a:p>
            <a:r>
              <a:rPr lang="en-US" altLang="zh-TW" sz="6600" dirty="0">
                <a:solidFill>
                  <a:srgbClr val="FF0000"/>
                </a:solidFill>
              </a:rPr>
              <a:t>1</a:t>
            </a:r>
            <a:endParaRPr lang="zh-TW" altLang="en-US" sz="6600" dirty="0">
              <a:solidFill>
                <a:srgbClr val="FF0000"/>
              </a:solidFill>
            </a:endParaRPr>
          </a:p>
        </p:txBody>
      </p:sp>
      <p:sp>
        <p:nvSpPr>
          <p:cNvPr id="2" name="投影片編號版面配置區 1">
            <a:extLst>
              <a:ext uri="{FF2B5EF4-FFF2-40B4-BE49-F238E27FC236}">
                <a16:creationId xmlns:a16="http://schemas.microsoft.com/office/drawing/2014/main" id="{83C79DBF-87A9-4D9C-AFA5-EF417A956610}"/>
              </a:ext>
            </a:extLst>
          </p:cNvPr>
          <p:cNvSpPr>
            <a:spLocks noGrp="1"/>
          </p:cNvSpPr>
          <p:nvPr>
            <p:ph type="sldNum" sz="quarter" idx="12"/>
          </p:nvPr>
        </p:nvSpPr>
        <p:spPr/>
        <p:txBody>
          <a:bodyPr/>
          <a:lstStyle/>
          <a:p>
            <a:fld id="{E8DB0693-1AFA-4BB6-B0FB-0866EB04C461}" type="slidenum">
              <a:rPr lang="zh-TW" altLang="en-US" smtClean="0"/>
              <a:t>17</a:t>
            </a:fld>
            <a:endParaRPr lang="zh-TW" altLang="en-US"/>
          </a:p>
        </p:txBody>
      </p:sp>
    </p:spTree>
    <p:extLst>
      <p:ext uri="{BB962C8B-B14F-4D97-AF65-F5344CB8AC3E}">
        <p14:creationId xmlns:p14="http://schemas.microsoft.com/office/powerpoint/2010/main" val="746304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988823128"/>
              </p:ext>
            </p:extLst>
          </p:nvPr>
        </p:nvGraphicFramePr>
        <p:xfrm>
          <a:off x="812800" y="4530605"/>
          <a:ext cx="9262536" cy="2270038"/>
        </p:xfrm>
        <a:graphic>
          <a:graphicData uri="http://schemas.openxmlformats.org/drawingml/2006/table">
            <a:tbl>
              <a:tblPr/>
              <a:tblGrid>
                <a:gridCol w="2315634">
                  <a:extLst>
                    <a:ext uri="{9D8B030D-6E8A-4147-A177-3AD203B41FA5}">
                      <a16:colId xmlns:a16="http://schemas.microsoft.com/office/drawing/2014/main" val="1092649405"/>
                    </a:ext>
                  </a:extLst>
                </a:gridCol>
                <a:gridCol w="2315634">
                  <a:extLst>
                    <a:ext uri="{9D8B030D-6E8A-4147-A177-3AD203B41FA5}">
                      <a16:colId xmlns:a16="http://schemas.microsoft.com/office/drawing/2014/main" val="810013079"/>
                    </a:ext>
                  </a:extLst>
                </a:gridCol>
                <a:gridCol w="2315634">
                  <a:extLst>
                    <a:ext uri="{9D8B030D-6E8A-4147-A177-3AD203B41FA5}">
                      <a16:colId xmlns:a16="http://schemas.microsoft.com/office/drawing/2014/main" val="558917420"/>
                    </a:ext>
                  </a:extLst>
                </a:gridCol>
                <a:gridCol w="2315634">
                  <a:extLst>
                    <a:ext uri="{9D8B030D-6E8A-4147-A177-3AD203B41FA5}">
                      <a16:colId xmlns:a16="http://schemas.microsoft.com/office/drawing/2014/main" val="2862528447"/>
                    </a:ext>
                  </a:extLst>
                </a:gridCol>
              </a:tblGrid>
              <a:tr h="289958">
                <a:tc>
                  <a:txBody>
                    <a:bodyPr/>
                    <a:lstStyle/>
                    <a:p>
                      <a:pPr algn="l" fontAlgn="ctr"/>
                      <a:r>
                        <a:rPr lang="en-US" sz="1500" b="1">
                          <a:effectLst/>
                        </a:rPr>
                        <a:t>Offset</a:t>
                      </a:r>
                    </a:p>
                  </a:txBody>
                  <a:tcPr marL="31517" marR="31517" marT="31517" marB="3151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500" b="1">
                          <a:effectLst/>
                        </a:rPr>
                        <a:t>Type</a:t>
                      </a:r>
                    </a:p>
                  </a:txBody>
                  <a:tcPr marL="31517" marR="31517" marT="31517" marB="3151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500" b="1" dirty="0">
                          <a:effectLst/>
                        </a:rPr>
                        <a:t>Value</a:t>
                      </a:r>
                    </a:p>
                  </a:txBody>
                  <a:tcPr marL="31517" marR="31517" marT="31517" marB="3151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500" b="1">
                          <a:effectLst/>
                        </a:rPr>
                        <a:t>Description</a:t>
                      </a:r>
                    </a:p>
                  </a:txBody>
                  <a:tcPr marL="31517" marR="31517" marT="31517" marB="3151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86174820"/>
                  </a:ext>
                </a:extLst>
              </a:tr>
              <a:tr h="289958">
                <a:tc>
                  <a:txBody>
                    <a:bodyPr/>
                    <a:lstStyle/>
                    <a:p>
                      <a:pPr algn="l" fontAlgn="ctr"/>
                      <a:r>
                        <a:rPr lang="en-US" altLang="zh-TW" sz="1500">
                          <a:effectLst/>
                        </a:rPr>
                        <a:t>0000</a:t>
                      </a:r>
                    </a:p>
                  </a:txBody>
                  <a:tcPr marL="31517" marR="31517" marT="31517" marB="3151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500">
                          <a:effectLst/>
                        </a:rPr>
                        <a:t>4 byte integer</a:t>
                      </a:r>
                    </a:p>
                  </a:txBody>
                  <a:tcPr marL="31517" marR="31517" marT="31517" marB="3151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500">
                          <a:effectLst/>
                        </a:rPr>
                        <a:t>0x00000801(2049)</a:t>
                      </a:r>
                    </a:p>
                  </a:txBody>
                  <a:tcPr marL="31517" marR="31517" marT="31517" marB="3151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500">
                          <a:effectLst/>
                        </a:rPr>
                        <a:t>magic number (MSB first)</a:t>
                      </a:r>
                    </a:p>
                  </a:txBody>
                  <a:tcPr marL="31517" marR="31517" marT="31517" marB="3151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12345218"/>
                  </a:ext>
                </a:extLst>
              </a:tr>
              <a:tr h="516881">
                <a:tc>
                  <a:txBody>
                    <a:bodyPr/>
                    <a:lstStyle/>
                    <a:p>
                      <a:pPr algn="l" fontAlgn="ctr"/>
                      <a:r>
                        <a:rPr lang="en-US" altLang="zh-TW" sz="1500">
                          <a:effectLst/>
                        </a:rPr>
                        <a:t>0004</a:t>
                      </a:r>
                    </a:p>
                  </a:txBody>
                  <a:tcPr marL="31517" marR="31517" marT="31517" marB="3151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500">
                          <a:effectLst/>
                        </a:rPr>
                        <a:t>4 byte integer</a:t>
                      </a:r>
                    </a:p>
                  </a:txBody>
                  <a:tcPr marL="31517" marR="31517" marT="31517" marB="3151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500">
                          <a:effectLst/>
                        </a:rPr>
                        <a:t>10000 or 60000</a:t>
                      </a:r>
                    </a:p>
                  </a:txBody>
                  <a:tcPr marL="31517" marR="31517" marT="31517" marB="3151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500">
                          <a:effectLst/>
                        </a:rPr>
                        <a:t>number of items (test or train)</a:t>
                      </a:r>
                    </a:p>
                  </a:txBody>
                  <a:tcPr marL="31517" marR="31517" marT="31517" marB="3151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1931303"/>
                  </a:ext>
                </a:extLst>
              </a:tr>
              <a:tr h="289958">
                <a:tc>
                  <a:txBody>
                    <a:bodyPr/>
                    <a:lstStyle/>
                    <a:p>
                      <a:pPr algn="l" fontAlgn="ctr"/>
                      <a:r>
                        <a:rPr lang="en-US" altLang="zh-TW" sz="1500">
                          <a:effectLst/>
                        </a:rPr>
                        <a:t>0008</a:t>
                      </a:r>
                    </a:p>
                  </a:txBody>
                  <a:tcPr marL="31517" marR="31517" marT="31517" marB="3151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500">
                          <a:effectLst/>
                        </a:rPr>
                        <a:t>unsigned byte</a:t>
                      </a:r>
                    </a:p>
                  </a:txBody>
                  <a:tcPr marL="31517" marR="31517" marT="31517" marB="3151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TW" sz="1500">
                          <a:effectLst/>
                        </a:rPr>
                        <a:t>??</a:t>
                      </a:r>
                    </a:p>
                  </a:txBody>
                  <a:tcPr marL="31517" marR="31517" marT="31517" marB="3151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500">
                          <a:effectLst/>
                        </a:rPr>
                        <a:t>label</a:t>
                      </a:r>
                    </a:p>
                  </a:txBody>
                  <a:tcPr marL="31517" marR="31517" marT="31517" marB="3151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57173447"/>
                  </a:ext>
                </a:extLst>
              </a:tr>
              <a:tr h="289958">
                <a:tc>
                  <a:txBody>
                    <a:bodyPr/>
                    <a:lstStyle/>
                    <a:p>
                      <a:pPr algn="l" fontAlgn="ctr"/>
                      <a:r>
                        <a:rPr lang="en-US" altLang="zh-TW" sz="1500">
                          <a:effectLst/>
                        </a:rPr>
                        <a:t>0009</a:t>
                      </a:r>
                    </a:p>
                  </a:txBody>
                  <a:tcPr marL="31517" marR="31517" marT="31517" marB="3151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500">
                          <a:effectLst/>
                        </a:rPr>
                        <a:t>unsigned byte</a:t>
                      </a:r>
                    </a:p>
                  </a:txBody>
                  <a:tcPr marL="31517" marR="31517" marT="31517" marB="3151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TW" sz="1500">
                          <a:effectLst/>
                        </a:rPr>
                        <a:t>??</a:t>
                      </a:r>
                    </a:p>
                  </a:txBody>
                  <a:tcPr marL="31517" marR="31517" marT="31517" marB="3151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500" dirty="0">
                          <a:effectLst/>
                        </a:rPr>
                        <a:t>label</a:t>
                      </a:r>
                    </a:p>
                  </a:txBody>
                  <a:tcPr marL="31517" marR="31517" marT="31517" marB="3151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41635361"/>
                  </a:ext>
                </a:extLst>
              </a:tr>
              <a:tr h="289958">
                <a:tc>
                  <a:txBody>
                    <a:bodyPr/>
                    <a:lstStyle/>
                    <a:p>
                      <a:pPr algn="l" fontAlgn="ctr"/>
                      <a:r>
                        <a:rPr lang="en-US" altLang="zh-TW" sz="1500">
                          <a:effectLst/>
                        </a:rPr>
                        <a:t>...</a:t>
                      </a:r>
                    </a:p>
                  </a:txBody>
                  <a:tcPr marL="31517" marR="31517" marT="31517" marB="3151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TW" sz="1500">
                          <a:effectLst/>
                        </a:rPr>
                        <a:t>...</a:t>
                      </a:r>
                    </a:p>
                  </a:txBody>
                  <a:tcPr marL="31517" marR="31517" marT="31517" marB="3151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TW" sz="1500">
                          <a:effectLst/>
                        </a:rPr>
                        <a:t>...</a:t>
                      </a:r>
                    </a:p>
                  </a:txBody>
                  <a:tcPr marL="31517" marR="31517" marT="31517" marB="3151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TW" sz="1500">
                          <a:effectLst/>
                        </a:rPr>
                        <a:t>...</a:t>
                      </a:r>
                    </a:p>
                  </a:txBody>
                  <a:tcPr marL="31517" marR="31517" marT="31517" marB="3151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80212940"/>
                  </a:ext>
                </a:extLst>
              </a:tr>
              <a:tr h="289958">
                <a:tc>
                  <a:txBody>
                    <a:bodyPr/>
                    <a:lstStyle/>
                    <a:p>
                      <a:pPr algn="l" fontAlgn="ctr"/>
                      <a:r>
                        <a:rPr lang="en-US" sz="1500" dirty="0" err="1">
                          <a:effectLst/>
                        </a:rPr>
                        <a:t>xxxx</a:t>
                      </a:r>
                      <a:endParaRPr lang="en-US" sz="1500" dirty="0">
                        <a:effectLst/>
                      </a:endParaRPr>
                    </a:p>
                  </a:txBody>
                  <a:tcPr marL="31517" marR="31517" marT="31517" marB="3151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500">
                          <a:effectLst/>
                        </a:rPr>
                        <a:t>unsigned byte</a:t>
                      </a:r>
                    </a:p>
                  </a:txBody>
                  <a:tcPr marL="31517" marR="31517" marT="31517" marB="3151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TW" sz="1500">
                          <a:effectLst/>
                        </a:rPr>
                        <a:t>??</a:t>
                      </a:r>
                    </a:p>
                  </a:txBody>
                  <a:tcPr marL="31517" marR="31517" marT="31517" marB="3151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500" dirty="0">
                          <a:effectLst/>
                        </a:rPr>
                        <a:t>label</a:t>
                      </a:r>
                    </a:p>
                  </a:txBody>
                  <a:tcPr marL="31517" marR="31517" marT="31517" marB="3151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40155597"/>
                  </a:ext>
                </a:extLst>
              </a:tr>
            </a:tbl>
          </a:graphicData>
        </a:graphic>
      </p:graphicFrame>
      <p:sp>
        <p:nvSpPr>
          <p:cNvPr id="5" name="Rectangle 1"/>
          <p:cNvSpPr>
            <a:spLocks noChangeArrowheads="1"/>
          </p:cNvSpPr>
          <p:nvPr/>
        </p:nvSpPr>
        <p:spPr bwMode="auto">
          <a:xfrm>
            <a:off x="119268" y="-693637"/>
            <a:ext cx="1391478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800" b="0" i="0" u="none" strike="noStrike" cap="none" normalizeH="0" baseline="0">
                <a:ln>
                  <a:noFill/>
                </a:ln>
                <a:solidFill>
                  <a:schemeClr val="tx1"/>
                </a:solidFill>
                <a:effectLst/>
                <a:latin typeface="Arial" panose="020B0604020202020204" pitchFamily="34" charset="0"/>
              </a:rPr>
              <a:t/>
            </a:r>
            <a:br>
              <a:rPr kumimoji="0" lang="zh-TW" altLang="zh-TW" sz="1800" b="0" i="0" u="none" strike="noStrike" cap="none" normalizeH="0" baseline="0">
                <a:ln>
                  <a:noFill/>
                </a:ln>
                <a:solidFill>
                  <a:schemeClr val="tx1"/>
                </a:solidFill>
                <a:effectLst/>
                <a:latin typeface="Arial" panose="020B0604020202020204" pitchFamily="34" charset="0"/>
              </a:rPr>
            </a:br>
            <a:endParaRPr kumimoji="0" lang="zh-TW" altLang="zh-TW" sz="1800" b="0" i="0" u="none" strike="noStrike" cap="none" normalizeH="0" baseline="0">
              <a:ln>
                <a:noFill/>
              </a:ln>
              <a:solidFill>
                <a:schemeClr val="tx1"/>
              </a:solidFill>
              <a:effectLst/>
              <a:latin typeface="Arial" panose="020B0604020202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2763725164"/>
              </p:ext>
            </p:extLst>
          </p:nvPr>
        </p:nvGraphicFramePr>
        <p:xfrm>
          <a:off x="812800" y="1106605"/>
          <a:ext cx="9262536" cy="2738192"/>
        </p:xfrm>
        <a:graphic>
          <a:graphicData uri="http://schemas.openxmlformats.org/drawingml/2006/table">
            <a:tbl>
              <a:tblPr/>
              <a:tblGrid>
                <a:gridCol w="2315634">
                  <a:extLst>
                    <a:ext uri="{9D8B030D-6E8A-4147-A177-3AD203B41FA5}">
                      <a16:colId xmlns:a16="http://schemas.microsoft.com/office/drawing/2014/main" val="2973693859"/>
                    </a:ext>
                  </a:extLst>
                </a:gridCol>
                <a:gridCol w="2315634">
                  <a:extLst>
                    <a:ext uri="{9D8B030D-6E8A-4147-A177-3AD203B41FA5}">
                      <a16:colId xmlns:a16="http://schemas.microsoft.com/office/drawing/2014/main" val="3510123062"/>
                    </a:ext>
                  </a:extLst>
                </a:gridCol>
                <a:gridCol w="2315634">
                  <a:extLst>
                    <a:ext uri="{9D8B030D-6E8A-4147-A177-3AD203B41FA5}">
                      <a16:colId xmlns:a16="http://schemas.microsoft.com/office/drawing/2014/main" val="3290295109"/>
                    </a:ext>
                  </a:extLst>
                </a:gridCol>
                <a:gridCol w="2315634">
                  <a:extLst>
                    <a:ext uri="{9D8B030D-6E8A-4147-A177-3AD203B41FA5}">
                      <a16:colId xmlns:a16="http://schemas.microsoft.com/office/drawing/2014/main" val="643851782"/>
                    </a:ext>
                  </a:extLst>
                </a:gridCol>
              </a:tblGrid>
              <a:tr h="279904">
                <a:tc>
                  <a:txBody>
                    <a:bodyPr/>
                    <a:lstStyle/>
                    <a:p>
                      <a:pPr algn="l" fontAlgn="ctr"/>
                      <a:r>
                        <a:rPr lang="en-US" sz="1400" b="1" dirty="0">
                          <a:effectLst/>
                        </a:rPr>
                        <a:t>Offset</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1" dirty="0">
                          <a:effectLst/>
                        </a:rPr>
                        <a:t>Type</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1" dirty="0">
                          <a:effectLst/>
                        </a:rPr>
                        <a:t>Value</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1">
                          <a:effectLst/>
                        </a:rPr>
                        <a:t>Description</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61037424"/>
                  </a:ext>
                </a:extLst>
              </a:tr>
              <a:tr h="279904">
                <a:tc>
                  <a:txBody>
                    <a:bodyPr/>
                    <a:lstStyle/>
                    <a:p>
                      <a:pPr algn="l" fontAlgn="ctr"/>
                      <a:r>
                        <a:rPr lang="en-US" altLang="zh-TW" sz="1400">
                          <a:effectLst/>
                        </a:rPr>
                        <a:t>0000</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dirty="0">
                          <a:effectLst/>
                        </a:rPr>
                        <a:t>4 byte integer</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a:effectLst/>
                        </a:rPr>
                        <a:t>0x00000801(2051)</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a:effectLst/>
                        </a:rPr>
                        <a:t>magic number (MSB first)</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54568061"/>
                  </a:ext>
                </a:extLst>
              </a:tr>
              <a:tr h="498960">
                <a:tc>
                  <a:txBody>
                    <a:bodyPr/>
                    <a:lstStyle/>
                    <a:p>
                      <a:pPr algn="l" fontAlgn="ctr"/>
                      <a:r>
                        <a:rPr lang="en-US" altLang="zh-TW" sz="1400">
                          <a:effectLst/>
                        </a:rPr>
                        <a:t>0004</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dirty="0">
                          <a:effectLst/>
                        </a:rPr>
                        <a:t>4 byte integer</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a:effectLst/>
                        </a:rPr>
                        <a:t>10000 or 60000</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a:effectLst/>
                        </a:rPr>
                        <a:t>number of images (test or train)</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29255707"/>
                  </a:ext>
                </a:extLst>
              </a:tr>
              <a:tr h="279904">
                <a:tc>
                  <a:txBody>
                    <a:bodyPr/>
                    <a:lstStyle/>
                    <a:p>
                      <a:pPr algn="l" fontAlgn="ctr"/>
                      <a:r>
                        <a:rPr lang="en-US" altLang="zh-TW" sz="1400">
                          <a:effectLst/>
                        </a:rPr>
                        <a:t>0008</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a:effectLst/>
                        </a:rPr>
                        <a:t>4 byte integer</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TW" sz="1400">
                          <a:effectLst/>
                        </a:rPr>
                        <a:t>28</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a:effectLst/>
                        </a:rPr>
                        <a:t>number of rows</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3278452"/>
                  </a:ext>
                </a:extLst>
              </a:tr>
              <a:tr h="279904">
                <a:tc>
                  <a:txBody>
                    <a:bodyPr/>
                    <a:lstStyle/>
                    <a:p>
                      <a:pPr algn="l" fontAlgn="ctr"/>
                      <a:r>
                        <a:rPr lang="en-US" altLang="zh-TW" sz="1400">
                          <a:effectLst/>
                        </a:rPr>
                        <a:t>0012</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a:effectLst/>
                        </a:rPr>
                        <a:t>4 byte integer</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TW" sz="1400" dirty="0">
                          <a:effectLst/>
                        </a:rPr>
                        <a:t>28</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dirty="0">
                          <a:effectLst/>
                        </a:rPr>
                        <a:t>number of columns</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52807153"/>
                  </a:ext>
                </a:extLst>
              </a:tr>
              <a:tr h="279904">
                <a:tc>
                  <a:txBody>
                    <a:bodyPr/>
                    <a:lstStyle/>
                    <a:p>
                      <a:pPr algn="l" fontAlgn="ctr"/>
                      <a:r>
                        <a:rPr lang="en-US" altLang="zh-TW" sz="1400">
                          <a:effectLst/>
                        </a:rPr>
                        <a:t>0016</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a:effectLst/>
                        </a:rPr>
                        <a:t>unsigned byte</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TW" sz="1400" dirty="0">
                          <a:effectLst/>
                        </a:rPr>
                        <a:t>??</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a:effectLst/>
                        </a:rPr>
                        <a:t>pixel intensity (0-255)</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96462735"/>
                  </a:ext>
                </a:extLst>
              </a:tr>
              <a:tr h="279904">
                <a:tc>
                  <a:txBody>
                    <a:bodyPr/>
                    <a:lstStyle/>
                    <a:p>
                      <a:pPr algn="l" fontAlgn="ctr"/>
                      <a:r>
                        <a:rPr lang="en-US" altLang="zh-TW" sz="1400">
                          <a:effectLst/>
                        </a:rPr>
                        <a:t>0017</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a:effectLst/>
                        </a:rPr>
                        <a:t>unsigned byte</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TW" sz="1400" dirty="0">
                          <a:effectLst/>
                        </a:rPr>
                        <a:t>??</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dirty="0">
                          <a:effectLst/>
                        </a:rPr>
                        <a:t>pixel intensity (0-255)</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5284371"/>
                  </a:ext>
                </a:extLst>
              </a:tr>
              <a:tr h="279904">
                <a:tc>
                  <a:txBody>
                    <a:bodyPr/>
                    <a:lstStyle/>
                    <a:p>
                      <a:pPr algn="l" fontAlgn="ctr"/>
                      <a:r>
                        <a:rPr lang="en-US" altLang="zh-TW" sz="1400">
                          <a:effectLst/>
                        </a:rPr>
                        <a:t>...</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TW" sz="1400">
                          <a:effectLst/>
                        </a:rPr>
                        <a:t>...</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TW" sz="1400">
                          <a:effectLst/>
                        </a:rPr>
                        <a:t>...</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TW" sz="1400" dirty="0">
                          <a:effectLst/>
                        </a:rPr>
                        <a:t>...</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79031276"/>
                  </a:ext>
                </a:extLst>
              </a:tr>
              <a:tr h="279904">
                <a:tc>
                  <a:txBody>
                    <a:bodyPr/>
                    <a:lstStyle/>
                    <a:p>
                      <a:pPr algn="l" fontAlgn="ctr"/>
                      <a:r>
                        <a:rPr lang="en-US" sz="1400">
                          <a:effectLst/>
                        </a:rPr>
                        <a:t>xxxx</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a:effectLst/>
                        </a:rPr>
                        <a:t>unsigned byte</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TW" sz="1400" dirty="0">
                          <a:effectLst/>
                        </a:rPr>
                        <a:t>??</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dirty="0">
                          <a:effectLst/>
                        </a:rPr>
                        <a:t>pixel intensity (0-255)</a:t>
                      </a:r>
                    </a:p>
                  </a:txBody>
                  <a:tcPr marL="30424" marR="30424" marT="30424" marB="3042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66135771"/>
                  </a:ext>
                </a:extLst>
              </a:tr>
            </a:tbl>
          </a:graphicData>
        </a:graphic>
      </p:graphicFrame>
      <p:sp>
        <p:nvSpPr>
          <p:cNvPr id="7" name="Rectangle 2"/>
          <p:cNvSpPr>
            <a:spLocks noChangeArrowheads="1"/>
          </p:cNvSpPr>
          <p:nvPr/>
        </p:nvSpPr>
        <p:spPr bwMode="auto">
          <a:xfrm>
            <a:off x="88899" y="2789923"/>
            <a:ext cx="1391478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800" b="0" i="0" u="none" strike="noStrike" cap="none" normalizeH="0" baseline="0">
                <a:ln>
                  <a:noFill/>
                </a:ln>
                <a:solidFill>
                  <a:schemeClr val="tx1"/>
                </a:solidFill>
                <a:effectLst/>
                <a:latin typeface="Arial" panose="020B0604020202020204" pitchFamily="34" charset="0"/>
              </a:rPr>
              <a:t/>
            </a:r>
            <a:br>
              <a:rPr kumimoji="0" lang="zh-TW" altLang="zh-TW" sz="1800" b="0" i="0" u="none" strike="noStrike" cap="none" normalizeH="0" baseline="0">
                <a:ln>
                  <a:noFill/>
                </a:ln>
                <a:solidFill>
                  <a:schemeClr val="tx1"/>
                </a:solidFill>
                <a:effectLst/>
                <a:latin typeface="Arial" panose="020B0604020202020204" pitchFamily="34" charset="0"/>
              </a:rPr>
            </a:br>
            <a:endParaRPr kumimoji="0" lang="zh-TW" altLang="zh-TW" sz="1800" b="0" i="0" u="none" strike="noStrike" cap="none" normalizeH="0" baseline="0">
              <a:ln>
                <a:noFill/>
              </a:ln>
              <a:solidFill>
                <a:schemeClr val="tx1"/>
              </a:solidFill>
              <a:effectLst/>
              <a:latin typeface="Arial" panose="020B0604020202020204" pitchFamily="34" charset="0"/>
            </a:endParaRPr>
          </a:p>
        </p:txBody>
      </p:sp>
      <p:sp>
        <p:nvSpPr>
          <p:cNvPr id="2" name="文字方塊 1"/>
          <p:cNvSpPr txBox="1"/>
          <p:nvPr/>
        </p:nvSpPr>
        <p:spPr>
          <a:xfrm>
            <a:off x="736600" y="567285"/>
            <a:ext cx="2334293" cy="461665"/>
          </a:xfrm>
          <a:prstGeom prst="rect">
            <a:avLst/>
          </a:prstGeom>
          <a:noFill/>
        </p:spPr>
        <p:txBody>
          <a:bodyPr wrap="none" rtlCol="0">
            <a:spAutoFit/>
          </a:bodyPr>
          <a:lstStyle/>
          <a:p>
            <a:r>
              <a:rPr lang="en-US" altLang="zh-TW" sz="2400" dirty="0">
                <a:solidFill>
                  <a:srgbClr val="FF0000"/>
                </a:solidFill>
              </a:rPr>
              <a:t>Image file format</a:t>
            </a:r>
            <a:endParaRPr lang="zh-TW" altLang="en-US" sz="2400" dirty="0">
              <a:solidFill>
                <a:srgbClr val="FF0000"/>
              </a:solidFill>
            </a:endParaRPr>
          </a:p>
        </p:txBody>
      </p:sp>
      <p:sp>
        <p:nvSpPr>
          <p:cNvPr id="9" name="文字方塊 8"/>
          <p:cNvSpPr txBox="1"/>
          <p:nvPr/>
        </p:nvSpPr>
        <p:spPr>
          <a:xfrm>
            <a:off x="812800" y="4015781"/>
            <a:ext cx="2162772" cy="461665"/>
          </a:xfrm>
          <a:prstGeom prst="rect">
            <a:avLst/>
          </a:prstGeom>
          <a:noFill/>
        </p:spPr>
        <p:txBody>
          <a:bodyPr wrap="none" rtlCol="0">
            <a:spAutoFit/>
          </a:bodyPr>
          <a:lstStyle/>
          <a:p>
            <a:r>
              <a:rPr lang="en-US" altLang="zh-TW" sz="2400" dirty="0">
                <a:solidFill>
                  <a:srgbClr val="FF0000"/>
                </a:solidFill>
              </a:rPr>
              <a:t>label file format</a:t>
            </a:r>
            <a:endParaRPr lang="zh-TW" altLang="en-US" sz="2400" dirty="0">
              <a:solidFill>
                <a:srgbClr val="FF0000"/>
              </a:solidFill>
            </a:endParaRPr>
          </a:p>
        </p:txBody>
      </p:sp>
      <p:sp>
        <p:nvSpPr>
          <p:cNvPr id="3" name="矩形 2"/>
          <p:cNvSpPr/>
          <p:nvPr/>
        </p:nvSpPr>
        <p:spPr>
          <a:xfrm>
            <a:off x="812800" y="1409800"/>
            <a:ext cx="9262536" cy="1346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812800" y="4829462"/>
            <a:ext cx="9262536" cy="80767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10337059" y="1786326"/>
            <a:ext cx="924356" cy="369332"/>
          </a:xfrm>
          <a:prstGeom prst="rect">
            <a:avLst/>
          </a:prstGeom>
          <a:noFill/>
        </p:spPr>
        <p:txBody>
          <a:bodyPr wrap="none" rtlCol="0">
            <a:spAutoFit/>
          </a:bodyPr>
          <a:lstStyle/>
          <a:p>
            <a:r>
              <a:rPr lang="en-US" altLang="zh-TW" dirty="0">
                <a:solidFill>
                  <a:srgbClr val="C00000"/>
                </a:solidFill>
              </a:rPr>
              <a:t>16bytes</a:t>
            </a:r>
            <a:endParaRPr lang="zh-TW" altLang="en-US" dirty="0">
              <a:solidFill>
                <a:srgbClr val="C00000"/>
              </a:solidFill>
            </a:endParaRPr>
          </a:p>
        </p:txBody>
      </p:sp>
      <p:sp>
        <p:nvSpPr>
          <p:cNvPr id="12" name="文字方塊 11"/>
          <p:cNvSpPr txBox="1"/>
          <p:nvPr/>
        </p:nvSpPr>
        <p:spPr>
          <a:xfrm>
            <a:off x="10221580" y="5074117"/>
            <a:ext cx="807337" cy="369332"/>
          </a:xfrm>
          <a:prstGeom prst="rect">
            <a:avLst/>
          </a:prstGeom>
          <a:noFill/>
        </p:spPr>
        <p:txBody>
          <a:bodyPr wrap="none" rtlCol="0">
            <a:spAutoFit/>
          </a:bodyPr>
          <a:lstStyle/>
          <a:p>
            <a:r>
              <a:rPr lang="en-US" altLang="zh-TW" dirty="0">
                <a:solidFill>
                  <a:srgbClr val="C00000"/>
                </a:solidFill>
              </a:rPr>
              <a:t>8bytes</a:t>
            </a:r>
            <a:endParaRPr lang="zh-TW" altLang="en-US" dirty="0">
              <a:solidFill>
                <a:srgbClr val="C00000"/>
              </a:solidFill>
            </a:endParaRPr>
          </a:p>
        </p:txBody>
      </p:sp>
      <p:sp>
        <p:nvSpPr>
          <p:cNvPr id="8" name="投影片編號版面配置區 7">
            <a:extLst>
              <a:ext uri="{FF2B5EF4-FFF2-40B4-BE49-F238E27FC236}">
                <a16:creationId xmlns:a16="http://schemas.microsoft.com/office/drawing/2014/main" id="{E6E1D492-9899-41DE-A116-13708C4303D8}"/>
              </a:ext>
            </a:extLst>
          </p:cNvPr>
          <p:cNvSpPr>
            <a:spLocks noGrp="1"/>
          </p:cNvSpPr>
          <p:nvPr>
            <p:ph type="sldNum" sz="quarter" idx="12"/>
          </p:nvPr>
        </p:nvSpPr>
        <p:spPr/>
        <p:txBody>
          <a:bodyPr/>
          <a:lstStyle/>
          <a:p>
            <a:fld id="{E8DB0693-1AFA-4BB6-B0FB-0866EB04C461}" type="slidenum">
              <a:rPr lang="zh-TW" altLang="en-US" smtClean="0"/>
              <a:t>18</a:t>
            </a:fld>
            <a:endParaRPr lang="zh-TW" altLang="en-US"/>
          </a:p>
        </p:txBody>
      </p:sp>
    </p:spTree>
    <p:extLst>
      <p:ext uri="{BB962C8B-B14F-4D97-AF65-F5344CB8AC3E}">
        <p14:creationId xmlns:p14="http://schemas.microsoft.com/office/powerpoint/2010/main" val="96771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9C42A3-A0A7-49D8-9D67-49E661417DDC}"/>
              </a:ext>
            </a:extLst>
          </p:cNvPr>
          <p:cNvSpPr>
            <a:spLocks noGrp="1"/>
          </p:cNvSpPr>
          <p:nvPr>
            <p:ph type="title"/>
          </p:nvPr>
        </p:nvSpPr>
        <p:spPr>
          <a:xfrm>
            <a:off x="1552368" y="1752606"/>
            <a:ext cx="9344230" cy="1822514"/>
          </a:xfrm>
        </p:spPr>
        <p:txBody>
          <a:bodyPr/>
          <a:lstStyle/>
          <a:p>
            <a:r>
              <a:rPr lang="zh-TW" altLang="en-US" dirty="0">
                <a:latin typeface="Times New Roman" panose="02020603050405020304" pitchFamily="18" charset="0"/>
                <a:cs typeface="Times New Roman" panose="02020603050405020304" pitchFamily="18" charset="0"/>
              </a:rPr>
              <a:t>以</a:t>
            </a:r>
            <a:r>
              <a:rPr lang="en-US" altLang="zh-TW" dirty="0">
                <a:latin typeface="Times New Roman" panose="02020603050405020304" pitchFamily="18" charset="0"/>
                <a:cs typeface="Times New Roman" panose="02020603050405020304" pitchFamily="18" charset="0"/>
              </a:rPr>
              <a:t>KNN</a:t>
            </a:r>
            <a:r>
              <a:rPr lang="zh-TW" altLang="en-US" dirty="0">
                <a:latin typeface="Times New Roman" panose="02020603050405020304" pitchFamily="18" charset="0"/>
                <a:cs typeface="Times New Roman" panose="02020603050405020304" pitchFamily="18" charset="0"/>
              </a:rPr>
              <a:t>進行</a:t>
            </a:r>
            <a:r>
              <a:rPr lang="en-US" altLang="zh-TW" dirty="0">
                <a:latin typeface="Times New Roman" panose="02020603050405020304" pitchFamily="18" charset="0"/>
                <a:cs typeface="Times New Roman" panose="02020603050405020304" pitchFamily="18" charset="0"/>
              </a:rPr>
              <a:t>MNIST</a:t>
            </a:r>
            <a:r>
              <a:rPr lang="zh-TW" altLang="en-US" dirty="0">
                <a:latin typeface="Times New Roman" panose="02020603050405020304" pitchFamily="18" charset="0"/>
                <a:cs typeface="Times New Roman" panose="02020603050405020304" pitchFamily="18" charset="0"/>
              </a:rPr>
              <a:t>手寫數字辨識實作</a:t>
            </a:r>
          </a:p>
        </p:txBody>
      </p:sp>
      <p:sp>
        <p:nvSpPr>
          <p:cNvPr id="5" name="文字版面配置區 4">
            <a:extLst>
              <a:ext uri="{FF2B5EF4-FFF2-40B4-BE49-F238E27FC236}">
                <a16:creationId xmlns:a16="http://schemas.microsoft.com/office/drawing/2014/main" id="{B0DD0275-5466-4DA6-B1FE-D2D6ACFE9080}"/>
              </a:ext>
            </a:extLst>
          </p:cNvPr>
          <p:cNvSpPr>
            <a:spLocks noGrp="1"/>
          </p:cNvSpPr>
          <p:nvPr>
            <p:ph type="body" idx="1"/>
          </p:nvPr>
        </p:nvSpPr>
        <p:spPr/>
        <p:txBody>
          <a:bodyPr/>
          <a:lstStyle/>
          <a:p>
            <a:endParaRPr lang="zh-TW" altLang="en-US"/>
          </a:p>
        </p:txBody>
      </p:sp>
      <p:sp>
        <p:nvSpPr>
          <p:cNvPr id="3" name="投影片編號版面配置區 2">
            <a:extLst>
              <a:ext uri="{FF2B5EF4-FFF2-40B4-BE49-F238E27FC236}">
                <a16:creationId xmlns:a16="http://schemas.microsoft.com/office/drawing/2014/main" id="{2DC3B768-43A5-441F-8E3E-A07495E9916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2A0354-5623-4FDA-BBE9-54D9CCACC26A}"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384661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專題目標</a:t>
            </a:r>
          </a:p>
        </p:txBody>
      </p:sp>
      <p:sp>
        <p:nvSpPr>
          <p:cNvPr id="3" name="內容版面配置區 2"/>
          <p:cNvSpPr>
            <a:spLocks noGrp="1"/>
          </p:cNvSpPr>
          <p:nvPr>
            <p:ph idx="1"/>
          </p:nvPr>
        </p:nvSpPr>
        <p:spPr/>
        <p:txBody>
          <a:bodyPr>
            <a:normAutofit/>
          </a:bodyPr>
          <a:lstStyle/>
          <a:p>
            <a:pPr marL="0" indent="0">
              <a:buNone/>
            </a:pPr>
            <a:r>
              <a:rPr lang="zh-TW" altLang="en-US" sz="4000" dirty="0">
                <a:latin typeface="Times New Roman" panose="02020603050405020304" pitchFamily="18" charset="0"/>
                <a:cs typeface="Times New Roman" panose="02020603050405020304" pitchFamily="18" charset="0"/>
              </a:rPr>
              <a:t>使用</a:t>
            </a:r>
            <a:r>
              <a:rPr lang="en-US" altLang="zh-TW" sz="4000" dirty="0">
                <a:latin typeface="Times New Roman" panose="02020603050405020304" pitchFamily="18" charset="0"/>
                <a:cs typeface="Times New Roman" panose="02020603050405020304" pitchFamily="18" charset="0"/>
              </a:rPr>
              <a:t>MNIST</a:t>
            </a:r>
            <a:r>
              <a:rPr lang="zh-TW" altLang="en-US" sz="4000" dirty="0">
                <a:latin typeface="Times New Roman" panose="02020603050405020304" pitchFamily="18" charset="0"/>
                <a:cs typeface="Times New Roman" panose="02020603050405020304" pitchFamily="18" charset="0"/>
              </a:rPr>
              <a:t>資料集和</a:t>
            </a:r>
            <a:r>
              <a:rPr lang="en-US" altLang="zh-TW" sz="4000" dirty="0" err="1">
                <a:latin typeface="Times New Roman" panose="02020603050405020304" pitchFamily="18" charset="0"/>
                <a:cs typeface="Times New Roman" panose="02020603050405020304" pitchFamily="18" charset="0"/>
              </a:rPr>
              <a:t>opencv</a:t>
            </a:r>
            <a:r>
              <a:rPr lang="zh-TW" altLang="en-US" sz="4000" dirty="0">
                <a:latin typeface="Times New Roman" panose="02020603050405020304" pitchFamily="18" charset="0"/>
                <a:cs typeface="Times New Roman" panose="02020603050405020304" pitchFamily="18" charset="0"/>
              </a:rPr>
              <a:t>的</a:t>
            </a:r>
            <a:r>
              <a:rPr lang="en-US" altLang="zh-TW" sz="4000" dirty="0" err="1">
                <a:latin typeface="Times New Roman" panose="02020603050405020304" pitchFamily="18" charset="0"/>
                <a:cs typeface="Times New Roman" panose="02020603050405020304" pitchFamily="18" charset="0"/>
              </a:rPr>
              <a:t>knn</a:t>
            </a:r>
            <a:r>
              <a:rPr lang="zh-TW" altLang="en-US" sz="4000" dirty="0">
                <a:latin typeface="Times New Roman" panose="02020603050405020304" pitchFamily="18" charset="0"/>
                <a:cs typeface="Times New Roman" panose="02020603050405020304" pitchFamily="18" charset="0"/>
              </a:rPr>
              <a:t>函式做分類學習，以分辨手寫數字</a:t>
            </a:r>
          </a:p>
        </p:txBody>
      </p:sp>
      <p:sp>
        <p:nvSpPr>
          <p:cNvPr id="4" name="投影片編號版面配置區 3">
            <a:extLst>
              <a:ext uri="{FF2B5EF4-FFF2-40B4-BE49-F238E27FC236}">
                <a16:creationId xmlns:a16="http://schemas.microsoft.com/office/drawing/2014/main" id="{8EF51CF2-F1AD-4B91-A2A3-FC9FCF7EF427}"/>
              </a:ext>
            </a:extLst>
          </p:cNvPr>
          <p:cNvSpPr>
            <a:spLocks noGrp="1"/>
          </p:cNvSpPr>
          <p:nvPr>
            <p:ph type="sldNum" sz="quarter" idx="12"/>
          </p:nvPr>
        </p:nvSpPr>
        <p:spPr/>
        <p:txBody>
          <a:bodyPr/>
          <a:lstStyle/>
          <a:p>
            <a:fld id="{E8DB0693-1AFA-4BB6-B0FB-0866EB04C461}" type="slidenum">
              <a:rPr lang="zh-TW" altLang="en-US" smtClean="0"/>
              <a:t>2</a:t>
            </a:fld>
            <a:endParaRPr lang="zh-TW" altLang="en-US"/>
          </a:p>
        </p:txBody>
      </p:sp>
    </p:spTree>
    <p:extLst>
      <p:ext uri="{BB962C8B-B14F-4D97-AF65-F5344CB8AC3E}">
        <p14:creationId xmlns:p14="http://schemas.microsoft.com/office/powerpoint/2010/main" val="3617031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292A4BC3-5856-4AD9-B6AE-75BA6993AA92}"/>
              </a:ext>
            </a:extLst>
          </p:cNvPr>
          <p:cNvSpPr>
            <a:spLocks noGrp="1"/>
          </p:cNvSpPr>
          <p:nvPr>
            <p:ph type="title"/>
          </p:nvPr>
        </p:nvSpPr>
        <p:spPr/>
        <p:txBody>
          <a:bodyPr/>
          <a:lstStyle/>
          <a:p>
            <a:r>
              <a:rPr lang="zh-TW" altLang="en-US" dirty="0"/>
              <a:t>實驗步驟</a:t>
            </a:r>
          </a:p>
        </p:txBody>
      </p:sp>
      <p:sp>
        <p:nvSpPr>
          <p:cNvPr id="5" name="內容版面配置區 4">
            <a:extLst>
              <a:ext uri="{FF2B5EF4-FFF2-40B4-BE49-F238E27FC236}">
                <a16:creationId xmlns:a16="http://schemas.microsoft.com/office/drawing/2014/main" id="{00533D1E-C2CB-436D-BFE8-150463B46C98}"/>
              </a:ext>
            </a:extLst>
          </p:cNvPr>
          <p:cNvSpPr>
            <a:spLocks noGrp="1"/>
          </p:cNvSpPr>
          <p:nvPr>
            <p:ph idx="1"/>
          </p:nvPr>
        </p:nvSpPr>
        <p:spPr/>
        <p:txBody>
          <a:bodyPr/>
          <a:lstStyle/>
          <a:p>
            <a:r>
              <a:rPr lang="zh-TW" altLang="en-US" dirty="0"/>
              <a:t>讀取資料、標籤</a:t>
            </a:r>
            <a:endParaRPr lang="en-US" altLang="zh-TW" dirty="0"/>
          </a:p>
          <a:p>
            <a:r>
              <a:rPr lang="en-US" altLang="zh-TW" dirty="0"/>
              <a:t>Thresholding</a:t>
            </a:r>
          </a:p>
          <a:p>
            <a:r>
              <a:rPr lang="zh-TW" altLang="en-US" dirty="0"/>
              <a:t>計算資料特徵矩陣</a:t>
            </a:r>
            <a:endParaRPr lang="en-US" altLang="zh-TW" dirty="0"/>
          </a:p>
          <a:p>
            <a:r>
              <a:rPr lang="zh-TW" altLang="en-US" dirty="0"/>
              <a:t>根據歐式距離最小的</a:t>
            </a:r>
            <a:r>
              <a:rPr lang="en-US" altLang="zh-TW" dirty="0"/>
              <a:t>K</a:t>
            </a:r>
            <a:r>
              <a:rPr lang="zh-TW" altLang="en-US" dirty="0"/>
              <a:t>筆數據辨識數字</a:t>
            </a:r>
            <a:endParaRPr lang="en-US" altLang="zh-TW" dirty="0"/>
          </a:p>
          <a:p>
            <a:endParaRPr lang="en-US" altLang="zh-TW" dirty="0"/>
          </a:p>
          <a:p>
            <a:pPr marL="0" indent="0">
              <a:buNone/>
            </a:pPr>
            <a:endParaRPr lang="en-US" altLang="zh-TW" dirty="0"/>
          </a:p>
          <a:p>
            <a:endParaRPr lang="zh-TW" altLang="en-US" dirty="0"/>
          </a:p>
        </p:txBody>
      </p:sp>
      <p:sp>
        <p:nvSpPr>
          <p:cNvPr id="2" name="投影片編號版面配置區 1">
            <a:extLst>
              <a:ext uri="{FF2B5EF4-FFF2-40B4-BE49-F238E27FC236}">
                <a16:creationId xmlns:a16="http://schemas.microsoft.com/office/drawing/2014/main" id="{5449ABF6-86A4-4D24-B696-EE8D9AD20C4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2A0354-5623-4FDA-BBE9-54D9CCACC26A}"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
        <p:nvSpPr>
          <p:cNvPr id="6" name="標題 3">
            <a:extLst>
              <a:ext uri="{FF2B5EF4-FFF2-40B4-BE49-F238E27FC236}">
                <a16:creationId xmlns:a16="http://schemas.microsoft.com/office/drawing/2014/main" id="{DA457B94-FE3D-4863-B6DC-377FB80125AF}"/>
              </a:ext>
            </a:extLst>
          </p:cNvPr>
          <p:cNvSpPr txBox="1">
            <a:spLocks/>
          </p:cNvSpPr>
          <p:nvPr/>
        </p:nvSpPr>
        <p:spPr>
          <a:xfrm>
            <a:off x="3939619" y="45503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zh-TW" altLang="en-US" sz="4400" b="0" i="0" u="none" strike="noStrike" kern="1200" cap="none" spc="0" normalizeH="0" baseline="0" noProof="0" dirty="0">
              <a:ln>
                <a:noFill/>
              </a:ln>
              <a:solidFill>
                <a:prstClr val="black"/>
              </a:solidFill>
              <a:effectLst/>
              <a:uLnTx/>
              <a:uFillTx/>
              <a:latin typeface="Times New Roman"/>
              <a:ea typeface="微軟正黑體"/>
              <a:cs typeface="+mj-cs"/>
            </a:endParaRPr>
          </a:p>
        </p:txBody>
      </p:sp>
    </p:spTree>
    <p:extLst>
      <p:ext uri="{BB962C8B-B14F-4D97-AF65-F5344CB8AC3E}">
        <p14:creationId xmlns:p14="http://schemas.microsoft.com/office/powerpoint/2010/main" val="21135230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45A482-6528-4588-A614-643074A4F20E}"/>
              </a:ext>
            </a:extLst>
          </p:cNvPr>
          <p:cNvSpPr>
            <a:spLocks noGrp="1"/>
          </p:cNvSpPr>
          <p:nvPr>
            <p:ph type="title"/>
          </p:nvPr>
        </p:nvSpPr>
        <p:spPr/>
        <p:txBody>
          <a:bodyPr/>
          <a:lstStyle/>
          <a:p>
            <a:r>
              <a:rPr lang="zh-TW" altLang="en-US" dirty="0"/>
              <a:t>讀取資料、標籤</a:t>
            </a:r>
          </a:p>
        </p:txBody>
      </p:sp>
      <p:sp>
        <p:nvSpPr>
          <p:cNvPr id="4" name="Rectangle 1">
            <a:extLst>
              <a:ext uri="{FF2B5EF4-FFF2-40B4-BE49-F238E27FC236}">
                <a16:creationId xmlns:a16="http://schemas.microsoft.com/office/drawing/2014/main" id="{E7F3C20B-F662-4982-97A0-4A084A3C4BF8}"/>
              </a:ext>
            </a:extLst>
          </p:cNvPr>
          <p:cNvSpPr>
            <a:spLocks noGrp="1" noChangeArrowheads="1"/>
          </p:cNvSpPr>
          <p:nvPr>
            <p:ph idx="1"/>
          </p:nvPr>
        </p:nvSpPr>
        <p:spPr bwMode="auto">
          <a:xfrm>
            <a:off x="689335" y="2675019"/>
            <a:ext cx="10813330"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000" b="0" i="0" u="none" strike="noStrike" cap="none" normalizeH="0" baseline="0" dirty="0">
                <a:ln>
                  <a:noFill/>
                </a:ln>
                <a:solidFill>
                  <a:srgbClr val="000000"/>
                </a:solidFill>
                <a:effectLst/>
                <a:latin typeface="Arial Unicode MS"/>
                <a:hlinkClick r:id="rId2"/>
              </a:rPr>
              <a:t>train-images-idx3-ubyte.gz</a:t>
            </a:r>
            <a:r>
              <a:rPr kumimoji="0" lang="zh-TW" altLang="zh-TW" sz="2000" b="0" i="0" u="none" strike="noStrike" cap="none" normalizeH="0" baseline="0" dirty="0">
                <a:ln>
                  <a:noFill/>
                </a:ln>
                <a:solidFill>
                  <a:srgbClr val="000000"/>
                </a:solidFill>
                <a:effectLst/>
                <a:latin typeface="Arial Unicode MS"/>
              </a:rPr>
              <a:t>:  training set images (9912422 bytes)</a:t>
            </a:r>
            <a:r>
              <a:rPr lang="en-US" altLang="zh-TW" sz="2000" dirty="0">
                <a:solidFill>
                  <a:srgbClr val="000000"/>
                </a:solidFill>
                <a:latin typeface="Arial Unicode MS"/>
              </a:rPr>
              <a:t>(</a:t>
            </a:r>
            <a:r>
              <a:rPr lang="en-US" altLang="zh-TW" sz="2000" dirty="0">
                <a:solidFill>
                  <a:srgbClr val="000000"/>
                </a:solidFill>
                <a:latin typeface="+mj-lt"/>
              </a:rPr>
              <a:t>60000</a:t>
            </a:r>
            <a:r>
              <a:rPr lang="zh-TW" altLang="en-US" sz="2000" dirty="0">
                <a:solidFill>
                  <a:srgbClr val="000000"/>
                </a:solidFill>
                <a:latin typeface="Arial Unicode MS"/>
              </a:rPr>
              <a:t>張</a:t>
            </a:r>
            <a:r>
              <a:rPr lang="en-US" altLang="zh-TW" sz="2000" dirty="0">
                <a:solidFill>
                  <a:srgbClr val="000000"/>
                </a:solidFill>
                <a:latin typeface="Arial Unicode MS"/>
              </a:rPr>
              <a:t>)</a:t>
            </a:r>
            <a:r>
              <a:rPr kumimoji="0" lang="zh-TW" altLang="zh-TW" sz="1600" b="0" i="0" u="none" strike="noStrike" cap="none" normalizeH="0" baseline="0" dirty="0">
                <a:ln>
                  <a:noFill/>
                </a:ln>
                <a:solidFill>
                  <a:schemeClr val="tx1"/>
                </a:solidFill>
                <a:effectLst/>
              </a:rPr>
              <a:t/>
            </a:r>
            <a:br>
              <a:rPr kumimoji="0" lang="zh-TW" altLang="zh-TW" sz="1600" b="0" i="0" u="none" strike="noStrike" cap="none" normalizeH="0" baseline="0" dirty="0">
                <a:ln>
                  <a:noFill/>
                </a:ln>
                <a:solidFill>
                  <a:schemeClr val="tx1"/>
                </a:solidFill>
                <a:effectLst/>
              </a:rPr>
            </a:br>
            <a:r>
              <a:rPr kumimoji="0" lang="zh-TW" altLang="zh-TW" sz="2000" b="0" i="0" u="none" strike="noStrike" cap="none" normalizeH="0" baseline="0" dirty="0">
                <a:ln>
                  <a:noFill/>
                </a:ln>
                <a:solidFill>
                  <a:srgbClr val="000000"/>
                </a:solidFill>
                <a:effectLst/>
                <a:latin typeface="Arial Unicode MS"/>
                <a:hlinkClick r:id="rId3"/>
              </a:rPr>
              <a:t>train-labels-idx1-ubyte.gz</a:t>
            </a:r>
            <a:r>
              <a:rPr kumimoji="0" lang="zh-TW" altLang="zh-TW" sz="2000" b="0" i="0" u="none" strike="noStrike" cap="none" normalizeH="0" baseline="0" dirty="0">
                <a:ln>
                  <a:noFill/>
                </a:ln>
                <a:solidFill>
                  <a:srgbClr val="000000"/>
                </a:solidFill>
                <a:effectLst/>
                <a:latin typeface="Arial Unicode MS"/>
              </a:rPr>
              <a:t>:  training set labels (28881 bytes)</a:t>
            </a:r>
            <a:r>
              <a:rPr kumimoji="0" lang="zh-TW" altLang="zh-TW" sz="1600" b="0" i="0" u="none" strike="noStrike" cap="none" normalizeH="0" baseline="0" dirty="0">
                <a:ln>
                  <a:noFill/>
                </a:ln>
                <a:solidFill>
                  <a:schemeClr val="tx1"/>
                </a:solidFill>
                <a:effectLst/>
              </a:rPr>
              <a:t/>
            </a:r>
            <a:br>
              <a:rPr kumimoji="0" lang="zh-TW" altLang="zh-TW" sz="1600" b="0" i="0" u="none" strike="noStrike" cap="none" normalizeH="0" baseline="0" dirty="0">
                <a:ln>
                  <a:noFill/>
                </a:ln>
                <a:solidFill>
                  <a:schemeClr val="tx1"/>
                </a:solidFill>
                <a:effectLst/>
              </a:rPr>
            </a:br>
            <a:r>
              <a:rPr kumimoji="0" lang="zh-TW" altLang="zh-TW" sz="2000" b="0" i="0" u="none" strike="noStrike" cap="none" normalizeH="0" baseline="0" dirty="0">
                <a:ln>
                  <a:noFill/>
                </a:ln>
                <a:solidFill>
                  <a:srgbClr val="000000"/>
                </a:solidFill>
                <a:effectLst/>
                <a:latin typeface="Arial Unicode MS"/>
                <a:hlinkClick r:id="rId4"/>
              </a:rPr>
              <a:t>t10k-images-idx3-ubyte.gz</a:t>
            </a:r>
            <a:r>
              <a:rPr kumimoji="0" lang="zh-TW" altLang="zh-TW" sz="2000" b="0" i="0" u="none" strike="noStrike" cap="none" normalizeH="0" baseline="0" dirty="0">
                <a:ln>
                  <a:noFill/>
                </a:ln>
                <a:solidFill>
                  <a:srgbClr val="000000"/>
                </a:solidFill>
                <a:effectLst/>
                <a:latin typeface="Arial Unicode MS"/>
              </a:rPr>
              <a:t>:   test set images (1648877 bytes)</a:t>
            </a:r>
            <a:r>
              <a:rPr kumimoji="0" lang="en-US" altLang="zh-TW" sz="2000" b="0" i="0" u="none" strike="noStrike" cap="none" normalizeH="0" baseline="0" dirty="0">
                <a:ln>
                  <a:noFill/>
                </a:ln>
                <a:solidFill>
                  <a:srgbClr val="000000"/>
                </a:solidFill>
                <a:effectLst/>
                <a:latin typeface="Arial Unicode MS"/>
              </a:rPr>
              <a:t>(</a:t>
            </a:r>
            <a:r>
              <a:rPr kumimoji="0" lang="en-US" altLang="zh-TW"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10000</a:t>
            </a:r>
            <a:r>
              <a:rPr kumimoji="0" lang="zh-TW" altLang="en-US" sz="2000" b="0" i="0" u="none" strike="noStrike" cap="none" normalizeH="0" baseline="0" dirty="0">
                <a:ln>
                  <a:noFill/>
                </a:ln>
                <a:solidFill>
                  <a:srgbClr val="000000"/>
                </a:solidFill>
                <a:effectLst/>
                <a:latin typeface="Arial Unicode MS"/>
              </a:rPr>
              <a:t>張</a:t>
            </a:r>
            <a:r>
              <a:rPr kumimoji="0" lang="en-US" altLang="zh-TW" sz="2000" b="0" i="0" u="none" strike="noStrike" cap="none" normalizeH="0" baseline="0" dirty="0">
                <a:ln>
                  <a:noFill/>
                </a:ln>
                <a:solidFill>
                  <a:srgbClr val="000000"/>
                </a:solidFill>
                <a:effectLst/>
                <a:latin typeface="Arial Unicode MS"/>
              </a:rPr>
              <a:t>)</a:t>
            </a:r>
            <a:r>
              <a:rPr kumimoji="0" lang="zh-TW" altLang="zh-TW" sz="1600" b="0" i="0" u="none" strike="noStrike" cap="none" normalizeH="0" baseline="0" dirty="0">
                <a:ln>
                  <a:noFill/>
                </a:ln>
                <a:solidFill>
                  <a:schemeClr val="tx1"/>
                </a:solidFill>
                <a:effectLst/>
              </a:rPr>
              <a:t/>
            </a:r>
            <a:br>
              <a:rPr kumimoji="0" lang="zh-TW" altLang="zh-TW" sz="1600" b="0" i="0" u="none" strike="noStrike" cap="none" normalizeH="0" baseline="0" dirty="0">
                <a:ln>
                  <a:noFill/>
                </a:ln>
                <a:solidFill>
                  <a:schemeClr val="tx1"/>
                </a:solidFill>
                <a:effectLst/>
              </a:rPr>
            </a:br>
            <a:r>
              <a:rPr kumimoji="0" lang="zh-TW" altLang="zh-TW" sz="2000" b="0" i="0" u="none" strike="noStrike" cap="none" normalizeH="0" baseline="0" dirty="0">
                <a:ln>
                  <a:noFill/>
                </a:ln>
                <a:solidFill>
                  <a:srgbClr val="000000"/>
                </a:solidFill>
                <a:effectLst/>
                <a:latin typeface="Arial Unicode MS"/>
                <a:hlinkClick r:id="rId5"/>
              </a:rPr>
              <a:t>t10k-labels-idx1-ubyte.gz</a:t>
            </a:r>
            <a:r>
              <a:rPr kumimoji="0" lang="zh-TW" altLang="zh-TW" sz="2000" b="0" i="0" u="none" strike="noStrike" cap="none" normalizeH="0" baseline="0" dirty="0">
                <a:ln>
                  <a:noFill/>
                </a:ln>
                <a:solidFill>
                  <a:srgbClr val="000000"/>
                </a:solidFill>
                <a:effectLst/>
                <a:latin typeface="Arial Unicode MS"/>
              </a:rPr>
              <a:t>:   test set labels (4542 bytes)</a:t>
            </a:r>
            <a:r>
              <a:rPr kumimoji="0" lang="zh-TW" altLang="zh-TW" sz="1600" b="0" i="0" u="none" strike="noStrike" cap="none" normalizeH="0" baseline="0" dirty="0">
                <a:ln>
                  <a:noFill/>
                </a:ln>
                <a:solidFill>
                  <a:schemeClr val="tx1"/>
                </a:solidFill>
                <a:effectLst/>
              </a:rPr>
              <a:t> </a:t>
            </a:r>
            <a:endParaRPr kumimoji="0" lang="zh-TW" altLang="zh-TW" sz="4400" b="0" i="0" u="none" strike="noStrike" cap="none" normalizeH="0" baseline="0" dirty="0">
              <a:ln>
                <a:noFill/>
              </a:ln>
              <a:solidFill>
                <a:schemeClr val="tx1"/>
              </a:solidFill>
              <a:effectLst/>
              <a:latin typeface="Arial" panose="020B0604020202020204" pitchFamily="34" charset="0"/>
            </a:endParaRPr>
          </a:p>
        </p:txBody>
      </p:sp>
      <p:sp>
        <p:nvSpPr>
          <p:cNvPr id="3" name="投影片編號版面配置區 2">
            <a:extLst>
              <a:ext uri="{FF2B5EF4-FFF2-40B4-BE49-F238E27FC236}">
                <a16:creationId xmlns:a16="http://schemas.microsoft.com/office/drawing/2014/main" id="{F32E77C4-4A32-4658-ABFD-D5BB31769CE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2A0354-5623-4FDA-BBE9-54D9CCACC26A}"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pic>
        <p:nvPicPr>
          <p:cNvPr id="8" name="圖片 7">
            <a:extLst>
              <a:ext uri="{FF2B5EF4-FFF2-40B4-BE49-F238E27FC236}">
                <a16:creationId xmlns:a16="http://schemas.microsoft.com/office/drawing/2014/main" id="{6C87E671-DABE-4AC6-B2E4-F18DA808C5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83336" y="4435868"/>
            <a:ext cx="720000" cy="720000"/>
          </a:xfrm>
          <a:prstGeom prst="rect">
            <a:avLst/>
          </a:prstGeom>
        </p:spPr>
      </p:pic>
      <p:pic>
        <p:nvPicPr>
          <p:cNvPr id="10" name="圖片 9">
            <a:extLst>
              <a:ext uri="{FF2B5EF4-FFF2-40B4-BE49-F238E27FC236}">
                <a16:creationId xmlns:a16="http://schemas.microsoft.com/office/drawing/2014/main" id="{8C917FCB-0C25-4599-B80F-CB806E40D8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03336" y="4435868"/>
            <a:ext cx="720000" cy="720000"/>
          </a:xfrm>
          <a:prstGeom prst="rect">
            <a:avLst/>
          </a:prstGeom>
        </p:spPr>
      </p:pic>
      <p:pic>
        <p:nvPicPr>
          <p:cNvPr id="12" name="圖片 11">
            <a:extLst>
              <a:ext uri="{FF2B5EF4-FFF2-40B4-BE49-F238E27FC236}">
                <a16:creationId xmlns:a16="http://schemas.microsoft.com/office/drawing/2014/main" id="{9A1C4C99-3184-4992-A44C-A240A140623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1428" y="4435868"/>
            <a:ext cx="720000" cy="720000"/>
          </a:xfrm>
          <a:prstGeom prst="rect">
            <a:avLst/>
          </a:prstGeom>
        </p:spPr>
      </p:pic>
      <p:pic>
        <p:nvPicPr>
          <p:cNvPr id="14" name="圖片 13">
            <a:extLst>
              <a:ext uri="{FF2B5EF4-FFF2-40B4-BE49-F238E27FC236}">
                <a16:creationId xmlns:a16="http://schemas.microsoft.com/office/drawing/2014/main" id="{38E395EA-A623-49B5-A52D-ABC64B850AF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39520" y="4435868"/>
            <a:ext cx="720000" cy="720000"/>
          </a:xfrm>
          <a:prstGeom prst="rect">
            <a:avLst/>
          </a:prstGeom>
        </p:spPr>
      </p:pic>
      <p:pic>
        <p:nvPicPr>
          <p:cNvPr id="16" name="圖片 15">
            <a:extLst>
              <a:ext uri="{FF2B5EF4-FFF2-40B4-BE49-F238E27FC236}">
                <a16:creationId xmlns:a16="http://schemas.microsoft.com/office/drawing/2014/main" id="{F5413189-1537-4D78-B36F-406DDE96F94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57612" y="4435868"/>
            <a:ext cx="720000" cy="720000"/>
          </a:xfrm>
          <a:prstGeom prst="rect">
            <a:avLst/>
          </a:prstGeom>
        </p:spPr>
      </p:pic>
      <p:pic>
        <p:nvPicPr>
          <p:cNvPr id="18" name="圖片 17">
            <a:extLst>
              <a:ext uri="{FF2B5EF4-FFF2-40B4-BE49-F238E27FC236}">
                <a16:creationId xmlns:a16="http://schemas.microsoft.com/office/drawing/2014/main" id="{472BDB8B-1A68-4950-8FF9-E2A972709FA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83336" y="5155868"/>
            <a:ext cx="720000" cy="720000"/>
          </a:xfrm>
          <a:prstGeom prst="rect">
            <a:avLst/>
          </a:prstGeom>
        </p:spPr>
      </p:pic>
      <p:pic>
        <p:nvPicPr>
          <p:cNvPr id="24" name="圖片 23">
            <a:extLst>
              <a:ext uri="{FF2B5EF4-FFF2-40B4-BE49-F238E27FC236}">
                <a16:creationId xmlns:a16="http://schemas.microsoft.com/office/drawing/2014/main" id="{44E9477C-0AAD-40C4-809D-0439182ADCA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01428" y="5146591"/>
            <a:ext cx="720000" cy="720000"/>
          </a:xfrm>
          <a:prstGeom prst="rect">
            <a:avLst/>
          </a:prstGeom>
        </p:spPr>
      </p:pic>
      <p:pic>
        <p:nvPicPr>
          <p:cNvPr id="28" name="圖片 27">
            <a:extLst>
              <a:ext uri="{FF2B5EF4-FFF2-40B4-BE49-F238E27FC236}">
                <a16:creationId xmlns:a16="http://schemas.microsoft.com/office/drawing/2014/main" id="{03315D20-4910-46E2-A2CA-E6433935FEC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21428" y="5155868"/>
            <a:ext cx="720000" cy="720000"/>
          </a:xfrm>
          <a:prstGeom prst="rect">
            <a:avLst/>
          </a:prstGeom>
        </p:spPr>
      </p:pic>
      <p:pic>
        <p:nvPicPr>
          <p:cNvPr id="30" name="圖片 29">
            <a:extLst>
              <a:ext uri="{FF2B5EF4-FFF2-40B4-BE49-F238E27FC236}">
                <a16:creationId xmlns:a16="http://schemas.microsoft.com/office/drawing/2014/main" id="{FDD91225-64C4-4209-9C8B-0530A459463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29066" y="5109034"/>
            <a:ext cx="756000" cy="756000"/>
          </a:xfrm>
          <a:prstGeom prst="rect">
            <a:avLst/>
          </a:prstGeom>
        </p:spPr>
      </p:pic>
      <p:pic>
        <p:nvPicPr>
          <p:cNvPr id="32" name="圖片 31">
            <a:extLst>
              <a:ext uri="{FF2B5EF4-FFF2-40B4-BE49-F238E27FC236}">
                <a16:creationId xmlns:a16="http://schemas.microsoft.com/office/drawing/2014/main" id="{CAC87A1A-2130-475A-9CB4-C2B83273980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672703" y="5146591"/>
            <a:ext cx="720000" cy="720000"/>
          </a:xfrm>
          <a:prstGeom prst="rect">
            <a:avLst/>
          </a:prstGeom>
        </p:spPr>
      </p:pic>
      <p:sp>
        <p:nvSpPr>
          <p:cNvPr id="33" name="箭號: 向右 32">
            <a:extLst>
              <a:ext uri="{FF2B5EF4-FFF2-40B4-BE49-F238E27FC236}">
                <a16:creationId xmlns:a16="http://schemas.microsoft.com/office/drawing/2014/main" id="{E5304EF6-3D3B-46A9-999B-662FAF5D1A47}"/>
              </a:ext>
            </a:extLst>
          </p:cNvPr>
          <p:cNvSpPr/>
          <p:nvPr/>
        </p:nvSpPr>
        <p:spPr>
          <a:xfrm>
            <a:off x="6712084" y="4767034"/>
            <a:ext cx="1659118" cy="72000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endParaRPr>
          </a:p>
        </p:txBody>
      </p:sp>
      <p:sp>
        <p:nvSpPr>
          <p:cNvPr id="34" name="文字方塊 33">
            <a:extLst>
              <a:ext uri="{FF2B5EF4-FFF2-40B4-BE49-F238E27FC236}">
                <a16:creationId xmlns:a16="http://schemas.microsoft.com/office/drawing/2014/main" id="{603491D8-A706-4597-9E23-0D4718400680}"/>
              </a:ext>
            </a:extLst>
          </p:cNvPr>
          <p:cNvSpPr txBox="1"/>
          <p:nvPr/>
        </p:nvSpPr>
        <p:spPr>
          <a:xfrm>
            <a:off x="8575543" y="4847424"/>
            <a:ext cx="118119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a:ln>
                  <a:noFill/>
                </a:ln>
                <a:solidFill>
                  <a:prstClr val="black"/>
                </a:solidFill>
                <a:effectLst/>
                <a:uLnTx/>
                <a:uFillTx/>
                <a:latin typeface="Times New Roman"/>
                <a:ea typeface="標楷體" panose="03000509000000000000" pitchFamily="65" charset="-120"/>
                <a:cs typeface="+mn-cs"/>
              </a:rPr>
              <a:t>28*28</a:t>
            </a:r>
            <a:endParaRPr kumimoji="0" lang="zh-TW" altLang="en-US" sz="2800" b="0" i="0" u="none" strike="noStrike" kern="1200" cap="none" spc="0" normalizeH="0" baseline="0" noProof="0" dirty="0">
              <a:ln>
                <a:noFill/>
              </a:ln>
              <a:solidFill>
                <a:prstClr val="black"/>
              </a:solidFill>
              <a:effectLst/>
              <a:uLnTx/>
              <a:uFillTx/>
              <a:latin typeface="Times New Roman"/>
              <a:ea typeface="標楷體" panose="03000509000000000000" pitchFamily="65" charset="-120"/>
              <a:cs typeface="+mn-cs"/>
            </a:endParaRPr>
          </a:p>
        </p:txBody>
      </p:sp>
    </p:spTree>
    <p:extLst>
      <p:ext uri="{BB962C8B-B14F-4D97-AF65-F5344CB8AC3E}">
        <p14:creationId xmlns:p14="http://schemas.microsoft.com/office/powerpoint/2010/main" val="41022572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FFD26B-591F-43AD-9E5E-7A6372CB7D33}"/>
              </a:ext>
            </a:extLst>
          </p:cNvPr>
          <p:cNvSpPr>
            <a:spLocks noGrp="1"/>
          </p:cNvSpPr>
          <p:nvPr>
            <p:ph type="title"/>
          </p:nvPr>
        </p:nvSpPr>
        <p:spPr/>
        <p:txBody>
          <a:bodyPr/>
          <a:lstStyle/>
          <a:p>
            <a:r>
              <a:rPr lang="zh-TW" altLang="en-US" dirty="0"/>
              <a:t>讀取資料、標籤</a:t>
            </a:r>
          </a:p>
        </p:txBody>
      </p:sp>
      <p:sp>
        <p:nvSpPr>
          <p:cNvPr id="3" name="內容版面配置區 2">
            <a:extLst>
              <a:ext uri="{FF2B5EF4-FFF2-40B4-BE49-F238E27FC236}">
                <a16:creationId xmlns:a16="http://schemas.microsoft.com/office/drawing/2014/main" id="{795D7745-D361-412B-89AA-E6F167A6C6E5}"/>
              </a:ext>
            </a:extLst>
          </p:cNvPr>
          <p:cNvSpPr>
            <a:spLocks noGrp="1"/>
          </p:cNvSpPr>
          <p:nvPr>
            <p:ph idx="1"/>
          </p:nvPr>
        </p:nvSpPr>
        <p:spPr/>
        <p:txBody>
          <a:bodyPr/>
          <a:lstStyle/>
          <a:p>
            <a:r>
              <a:rPr lang="zh-TW" altLang="en-US" dirty="0"/>
              <a:t>使用</a:t>
            </a:r>
            <a:r>
              <a:rPr lang="en-US" altLang="zh-TW" dirty="0"/>
              <a:t>python </a:t>
            </a:r>
            <a:r>
              <a:rPr lang="en-US" altLang="zh-TW" dirty="0" err="1"/>
              <a:t>mnist</a:t>
            </a:r>
            <a:r>
              <a:rPr lang="en-US" altLang="zh-TW" dirty="0"/>
              <a:t> module</a:t>
            </a:r>
          </a:p>
          <a:p>
            <a:endParaRPr lang="en-US" altLang="zh-TW" dirty="0"/>
          </a:p>
          <a:p>
            <a:pPr marL="0" indent="0">
              <a:buNone/>
            </a:pPr>
            <a:endParaRPr lang="en-US" altLang="zh-TW" dirty="0"/>
          </a:p>
          <a:p>
            <a:endParaRPr lang="en-US" altLang="zh-TW" dirty="0"/>
          </a:p>
          <a:p>
            <a:pPr marL="0" indent="0">
              <a:buNone/>
            </a:pPr>
            <a:endParaRPr lang="en-US" altLang="zh-TW" dirty="0"/>
          </a:p>
          <a:p>
            <a:pPr marL="0" indent="0">
              <a:buNone/>
            </a:pPr>
            <a:endParaRPr lang="zh-TW" altLang="en-US" dirty="0"/>
          </a:p>
        </p:txBody>
      </p:sp>
      <p:sp>
        <p:nvSpPr>
          <p:cNvPr id="6" name="投影片編號版面配置區 5">
            <a:extLst>
              <a:ext uri="{FF2B5EF4-FFF2-40B4-BE49-F238E27FC236}">
                <a16:creationId xmlns:a16="http://schemas.microsoft.com/office/drawing/2014/main" id="{C1DB59AD-E859-42B7-A47E-536CCEA3DC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2A0354-5623-4FDA-BBE9-54D9CCACC26A}"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pic>
        <p:nvPicPr>
          <p:cNvPr id="4" name="圖片 3">
            <a:extLst>
              <a:ext uri="{FF2B5EF4-FFF2-40B4-BE49-F238E27FC236}">
                <a16:creationId xmlns:a16="http://schemas.microsoft.com/office/drawing/2014/main" id="{FC83C387-C2B7-46C8-96E2-FDC54A61A8F9}"/>
              </a:ext>
            </a:extLst>
          </p:cNvPr>
          <p:cNvPicPr>
            <a:picLocks noChangeAspect="1"/>
          </p:cNvPicPr>
          <p:nvPr/>
        </p:nvPicPr>
        <p:blipFill>
          <a:blip r:embed="rId2"/>
          <a:stretch>
            <a:fillRect/>
          </a:stretch>
        </p:blipFill>
        <p:spPr>
          <a:xfrm>
            <a:off x="1295401" y="3055302"/>
            <a:ext cx="4562475" cy="1085850"/>
          </a:xfrm>
          <a:prstGeom prst="rect">
            <a:avLst/>
          </a:prstGeom>
        </p:spPr>
      </p:pic>
      <p:graphicFrame>
        <p:nvGraphicFramePr>
          <p:cNvPr id="5" name="表格 4">
            <a:extLst>
              <a:ext uri="{FF2B5EF4-FFF2-40B4-BE49-F238E27FC236}">
                <a16:creationId xmlns:a16="http://schemas.microsoft.com/office/drawing/2014/main" id="{B8DE0256-FA0F-4BE6-8D55-9E52A905B3CB}"/>
              </a:ext>
            </a:extLst>
          </p:cNvPr>
          <p:cNvGraphicFramePr>
            <a:graphicFrameLocks noGrp="1"/>
          </p:cNvGraphicFramePr>
          <p:nvPr>
            <p:extLst/>
          </p:nvPr>
        </p:nvGraphicFramePr>
        <p:xfrm>
          <a:off x="1295401" y="4373984"/>
          <a:ext cx="3828069" cy="1734716"/>
        </p:xfrm>
        <a:graphic>
          <a:graphicData uri="http://schemas.openxmlformats.org/drawingml/2006/table">
            <a:tbl>
              <a:tblPr>
                <a:tableStyleId>{5940675A-B579-460E-94D1-54222C63F5DA}</a:tableStyleId>
              </a:tblPr>
              <a:tblGrid>
                <a:gridCol w="1225653">
                  <a:extLst>
                    <a:ext uri="{9D8B030D-6E8A-4147-A177-3AD203B41FA5}">
                      <a16:colId xmlns:a16="http://schemas.microsoft.com/office/drawing/2014/main" val="2358183159"/>
                    </a:ext>
                  </a:extLst>
                </a:gridCol>
                <a:gridCol w="1410341">
                  <a:extLst>
                    <a:ext uri="{9D8B030D-6E8A-4147-A177-3AD203B41FA5}">
                      <a16:colId xmlns:a16="http://schemas.microsoft.com/office/drawing/2014/main" val="3724771972"/>
                    </a:ext>
                  </a:extLst>
                </a:gridCol>
                <a:gridCol w="1192075">
                  <a:extLst>
                    <a:ext uri="{9D8B030D-6E8A-4147-A177-3AD203B41FA5}">
                      <a16:colId xmlns:a16="http://schemas.microsoft.com/office/drawing/2014/main" val="2349083612"/>
                    </a:ext>
                  </a:extLst>
                </a:gridCol>
              </a:tblGrid>
              <a:tr h="249199">
                <a:tc>
                  <a:txBody>
                    <a:bodyPr/>
                    <a:lstStyle/>
                    <a:p>
                      <a:pPr algn="l" fontAlgn="ctr"/>
                      <a:r>
                        <a:rPr lang="zh-TW" altLang="en-US" sz="1600" u="none" strike="noStrike" dirty="0">
                          <a:effectLst/>
                        </a:rPr>
                        <a:t>　</a:t>
                      </a:r>
                      <a:endParaRPr lang="zh-TW" altLang="en-US" sz="1600" b="0" i="0" u="none" strike="noStrike" dirty="0">
                        <a:solidFill>
                          <a:srgbClr val="000000"/>
                        </a:solidFill>
                        <a:effectLst/>
                        <a:latin typeface="標楷體" panose="03000509000000000000" pitchFamily="65" charset="-120"/>
                        <a:ea typeface="標楷體" panose="03000509000000000000" pitchFamily="65" charset="-120"/>
                      </a:endParaRPr>
                    </a:p>
                  </a:txBody>
                  <a:tcPr marL="6350" marR="6350" marT="6350" marB="0" anchor="ctr"/>
                </a:tc>
                <a:tc>
                  <a:txBody>
                    <a:bodyPr/>
                    <a:lstStyle/>
                    <a:p>
                      <a:pPr algn="l" fontAlgn="ctr"/>
                      <a:r>
                        <a:rPr lang="en-US" sz="1600" u="none" strike="noStrike" dirty="0">
                          <a:effectLst/>
                        </a:rPr>
                        <a:t>type</a:t>
                      </a:r>
                      <a:endParaRPr lang="en-US" sz="1600" b="0" i="0" u="none" strike="noStrike" dirty="0">
                        <a:solidFill>
                          <a:srgbClr val="000000"/>
                        </a:solidFill>
                        <a:effectLst/>
                        <a:latin typeface="標楷體" panose="03000509000000000000" pitchFamily="65" charset="-120"/>
                        <a:ea typeface="標楷體" panose="03000509000000000000" pitchFamily="65" charset="-120"/>
                      </a:endParaRPr>
                    </a:p>
                  </a:txBody>
                  <a:tcPr marL="6350" marR="6350" marT="6350" marB="0" anchor="ctr"/>
                </a:tc>
                <a:tc>
                  <a:txBody>
                    <a:bodyPr/>
                    <a:lstStyle/>
                    <a:p>
                      <a:pPr algn="l" fontAlgn="ctr"/>
                      <a:r>
                        <a:rPr lang="en-US" sz="1600" u="none" strike="noStrike">
                          <a:effectLst/>
                        </a:rPr>
                        <a:t>shape</a:t>
                      </a:r>
                      <a:endParaRPr lang="en-US" sz="1600" b="0" i="0" u="none" strike="noStrike">
                        <a:solidFill>
                          <a:srgbClr val="000000"/>
                        </a:solidFill>
                        <a:effectLst/>
                        <a:latin typeface="標楷體" panose="03000509000000000000" pitchFamily="65" charset="-120"/>
                        <a:ea typeface="標楷體" panose="03000509000000000000" pitchFamily="65" charset="-120"/>
                      </a:endParaRPr>
                    </a:p>
                  </a:txBody>
                  <a:tcPr marL="6350" marR="6350" marT="6350" marB="0" anchor="ctr"/>
                </a:tc>
                <a:extLst>
                  <a:ext uri="{0D108BD9-81ED-4DB2-BD59-A6C34878D82A}">
                    <a16:rowId xmlns:a16="http://schemas.microsoft.com/office/drawing/2014/main" val="570279251"/>
                  </a:ext>
                </a:extLst>
              </a:tr>
              <a:tr h="492073">
                <a:tc>
                  <a:txBody>
                    <a:bodyPr/>
                    <a:lstStyle/>
                    <a:p>
                      <a:pPr algn="l" rtl="0" fontAlgn="ctr"/>
                      <a:r>
                        <a:rPr lang="en-US" sz="1600" u="none" strike="noStrike" dirty="0" err="1">
                          <a:effectLst/>
                        </a:rPr>
                        <a:t>trainimages</a:t>
                      </a:r>
                      <a:endParaRPr lang="en-US" sz="1600" b="0" i="0" u="none" strike="noStrike" dirty="0">
                        <a:solidFill>
                          <a:srgbClr val="000000"/>
                        </a:solidFill>
                        <a:effectLst/>
                        <a:latin typeface="標楷體" panose="03000509000000000000" pitchFamily="65" charset="-120"/>
                        <a:ea typeface="標楷體" panose="03000509000000000000" pitchFamily="65" charset="-120"/>
                      </a:endParaRPr>
                    </a:p>
                  </a:txBody>
                  <a:tcPr marL="6350" marR="6350" marT="6350" marB="0" anchor="ctr"/>
                </a:tc>
                <a:tc>
                  <a:txBody>
                    <a:bodyPr/>
                    <a:lstStyle/>
                    <a:p>
                      <a:pPr algn="l" fontAlgn="ctr"/>
                      <a:r>
                        <a:rPr lang="en-US" sz="1600" u="none" strike="noStrike" dirty="0" err="1">
                          <a:effectLst/>
                        </a:rPr>
                        <a:t>numpy.ndarray</a:t>
                      </a:r>
                      <a:endParaRPr lang="en-US" sz="1600" b="0" i="0" u="none" strike="noStrike" dirty="0">
                        <a:solidFill>
                          <a:srgbClr val="000000"/>
                        </a:solidFill>
                        <a:effectLst/>
                        <a:latin typeface="標楷體" panose="03000509000000000000" pitchFamily="65" charset="-120"/>
                        <a:ea typeface="標楷體" panose="03000509000000000000" pitchFamily="65" charset="-120"/>
                      </a:endParaRPr>
                    </a:p>
                  </a:txBody>
                  <a:tcPr marL="6350" marR="6350" marT="6350" marB="0" anchor="ctr"/>
                </a:tc>
                <a:tc>
                  <a:txBody>
                    <a:bodyPr/>
                    <a:lstStyle/>
                    <a:p>
                      <a:pPr algn="l" fontAlgn="ctr"/>
                      <a:r>
                        <a:rPr lang="en-US" altLang="zh-TW" sz="1600" u="none" strike="noStrike" dirty="0">
                          <a:effectLst/>
                        </a:rPr>
                        <a:t>(60000,784)</a:t>
                      </a:r>
                      <a:endParaRPr lang="en-US" altLang="zh-TW" sz="1600" b="0" i="0" u="none" strike="noStrike" dirty="0">
                        <a:solidFill>
                          <a:srgbClr val="000000"/>
                        </a:solidFill>
                        <a:effectLst/>
                        <a:latin typeface="標楷體" panose="03000509000000000000" pitchFamily="65" charset="-120"/>
                        <a:ea typeface="標楷體" panose="03000509000000000000" pitchFamily="65" charset="-120"/>
                      </a:endParaRPr>
                    </a:p>
                  </a:txBody>
                  <a:tcPr marL="6350" marR="6350" marT="6350" marB="0" anchor="ctr"/>
                </a:tc>
                <a:extLst>
                  <a:ext uri="{0D108BD9-81ED-4DB2-BD59-A6C34878D82A}">
                    <a16:rowId xmlns:a16="http://schemas.microsoft.com/office/drawing/2014/main" val="1287834013"/>
                  </a:ext>
                </a:extLst>
              </a:tr>
              <a:tr h="249199">
                <a:tc>
                  <a:txBody>
                    <a:bodyPr/>
                    <a:lstStyle/>
                    <a:p>
                      <a:pPr algn="l" rtl="0" fontAlgn="ctr"/>
                      <a:r>
                        <a:rPr lang="en-US" sz="1600" u="none" strike="noStrike">
                          <a:effectLst/>
                        </a:rPr>
                        <a:t>trainlabels</a:t>
                      </a:r>
                      <a:endParaRPr lang="en-US" sz="1600" b="0" i="0" u="none" strike="noStrike">
                        <a:solidFill>
                          <a:srgbClr val="000000"/>
                        </a:solidFill>
                        <a:effectLst/>
                        <a:latin typeface="標楷體" panose="03000509000000000000" pitchFamily="65" charset="-120"/>
                        <a:ea typeface="標楷體" panose="03000509000000000000" pitchFamily="65" charset="-120"/>
                      </a:endParaRPr>
                    </a:p>
                  </a:txBody>
                  <a:tcPr marL="6350" marR="6350" marT="6350" marB="0" anchor="ctr"/>
                </a:tc>
                <a:tc>
                  <a:txBody>
                    <a:bodyPr/>
                    <a:lstStyle/>
                    <a:p>
                      <a:pPr algn="l" fontAlgn="ctr"/>
                      <a:r>
                        <a:rPr lang="en-US" sz="1600" u="none" strike="noStrike">
                          <a:effectLst/>
                        </a:rPr>
                        <a:t>array</a:t>
                      </a:r>
                      <a:endParaRPr lang="en-US" sz="1600" b="0" i="0" u="none" strike="noStrike">
                        <a:solidFill>
                          <a:srgbClr val="000000"/>
                        </a:solidFill>
                        <a:effectLst/>
                        <a:latin typeface="標楷體" panose="03000509000000000000" pitchFamily="65" charset="-120"/>
                        <a:ea typeface="標楷體" panose="03000509000000000000" pitchFamily="65" charset="-120"/>
                      </a:endParaRPr>
                    </a:p>
                  </a:txBody>
                  <a:tcPr marL="6350" marR="6350" marT="6350" marB="0" anchor="ctr"/>
                </a:tc>
                <a:tc>
                  <a:txBody>
                    <a:bodyPr/>
                    <a:lstStyle/>
                    <a:p>
                      <a:pPr algn="l" fontAlgn="ctr"/>
                      <a:r>
                        <a:rPr lang="zh-TW" altLang="en-US" sz="1600" u="none" strike="noStrike">
                          <a:effectLst/>
                        </a:rPr>
                        <a:t>　</a:t>
                      </a:r>
                      <a:endParaRPr lang="zh-TW" altLang="en-US" sz="1600" b="0" i="0" u="none" strike="noStrike">
                        <a:solidFill>
                          <a:srgbClr val="000000"/>
                        </a:solidFill>
                        <a:effectLst/>
                        <a:latin typeface="標楷體" panose="03000509000000000000" pitchFamily="65" charset="-120"/>
                        <a:ea typeface="標楷體" panose="03000509000000000000" pitchFamily="65" charset="-120"/>
                      </a:endParaRPr>
                    </a:p>
                  </a:txBody>
                  <a:tcPr marL="6350" marR="6350" marT="6350" marB="0" anchor="ctr"/>
                </a:tc>
                <a:extLst>
                  <a:ext uri="{0D108BD9-81ED-4DB2-BD59-A6C34878D82A}">
                    <a16:rowId xmlns:a16="http://schemas.microsoft.com/office/drawing/2014/main" val="4056832001"/>
                  </a:ext>
                </a:extLst>
              </a:tr>
              <a:tr h="492073">
                <a:tc>
                  <a:txBody>
                    <a:bodyPr/>
                    <a:lstStyle/>
                    <a:p>
                      <a:pPr algn="l" rtl="0" fontAlgn="ctr"/>
                      <a:r>
                        <a:rPr lang="en-US" sz="1600" u="none" strike="noStrike" dirty="0" err="1">
                          <a:effectLst/>
                        </a:rPr>
                        <a:t>testimages</a:t>
                      </a:r>
                      <a:endParaRPr lang="en-US" sz="1600" b="0" i="0" u="none" strike="noStrike" dirty="0">
                        <a:solidFill>
                          <a:srgbClr val="000000"/>
                        </a:solidFill>
                        <a:effectLst/>
                        <a:latin typeface="標楷體" panose="03000509000000000000" pitchFamily="65" charset="-120"/>
                        <a:ea typeface="標楷體" panose="03000509000000000000" pitchFamily="65" charset="-120"/>
                      </a:endParaRPr>
                    </a:p>
                  </a:txBody>
                  <a:tcPr marL="6350" marR="6350" marT="6350" marB="0" anchor="ctr"/>
                </a:tc>
                <a:tc>
                  <a:txBody>
                    <a:bodyPr/>
                    <a:lstStyle/>
                    <a:p>
                      <a:pPr algn="l" fontAlgn="ctr"/>
                      <a:r>
                        <a:rPr lang="en-US" sz="1600" u="none" strike="noStrike">
                          <a:effectLst/>
                        </a:rPr>
                        <a:t>numpy.ndarray</a:t>
                      </a:r>
                      <a:endParaRPr lang="en-US" sz="1600" b="0" i="0" u="none" strike="noStrike">
                        <a:solidFill>
                          <a:srgbClr val="000000"/>
                        </a:solidFill>
                        <a:effectLst/>
                        <a:latin typeface="標楷體" panose="03000509000000000000" pitchFamily="65" charset="-120"/>
                        <a:ea typeface="標楷體" panose="03000509000000000000" pitchFamily="65" charset="-120"/>
                      </a:endParaRPr>
                    </a:p>
                  </a:txBody>
                  <a:tcPr marL="6350" marR="6350" marT="6350" marB="0" anchor="ctr"/>
                </a:tc>
                <a:tc>
                  <a:txBody>
                    <a:bodyPr/>
                    <a:lstStyle/>
                    <a:p>
                      <a:pPr algn="l" fontAlgn="ctr"/>
                      <a:r>
                        <a:rPr lang="en-US" altLang="zh-TW" sz="1600" u="none" strike="noStrike">
                          <a:effectLst/>
                        </a:rPr>
                        <a:t>(10000,784)</a:t>
                      </a:r>
                      <a:endParaRPr lang="en-US" altLang="zh-TW" sz="1600" b="0" i="0" u="none" strike="noStrike">
                        <a:solidFill>
                          <a:srgbClr val="000000"/>
                        </a:solidFill>
                        <a:effectLst/>
                        <a:latin typeface="標楷體" panose="03000509000000000000" pitchFamily="65" charset="-120"/>
                        <a:ea typeface="標楷體" panose="03000509000000000000" pitchFamily="65" charset="-120"/>
                      </a:endParaRPr>
                    </a:p>
                  </a:txBody>
                  <a:tcPr marL="6350" marR="6350" marT="6350" marB="0" anchor="ctr"/>
                </a:tc>
                <a:extLst>
                  <a:ext uri="{0D108BD9-81ED-4DB2-BD59-A6C34878D82A}">
                    <a16:rowId xmlns:a16="http://schemas.microsoft.com/office/drawing/2014/main" val="1727687033"/>
                  </a:ext>
                </a:extLst>
              </a:tr>
              <a:tr h="249199">
                <a:tc>
                  <a:txBody>
                    <a:bodyPr/>
                    <a:lstStyle/>
                    <a:p>
                      <a:pPr algn="l" rtl="0" fontAlgn="ctr"/>
                      <a:r>
                        <a:rPr lang="en-US" sz="1600" u="none" strike="noStrike">
                          <a:effectLst/>
                        </a:rPr>
                        <a:t>testlabels</a:t>
                      </a:r>
                      <a:endParaRPr lang="en-US" sz="1600" b="0" i="0" u="none" strike="noStrike">
                        <a:solidFill>
                          <a:srgbClr val="000000"/>
                        </a:solidFill>
                        <a:effectLst/>
                        <a:latin typeface="標楷體" panose="03000509000000000000" pitchFamily="65" charset="-120"/>
                        <a:ea typeface="標楷體" panose="03000509000000000000" pitchFamily="65" charset="-120"/>
                      </a:endParaRPr>
                    </a:p>
                  </a:txBody>
                  <a:tcPr marL="6350" marR="6350" marT="6350" marB="0" anchor="ctr"/>
                </a:tc>
                <a:tc>
                  <a:txBody>
                    <a:bodyPr/>
                    <a:lstStyle/>
                    <a:p>
                      <a:pPr algn="l" fontAlgn="ctr"/>
                      <a:r>
                        <a:rPr lang="en-US" sz="1600" u="none" strike="noStrike" dirty="0">
                          <a:effectLst/>
                        </a:rPr>
                        <a:t>array</a:t>
                      </a:r>
                      <a:endParaRPr lang="en-US" sz="1600" b="0" i="0" u="none" strike="noStrike" dirty="0">
                        <a:solidFill>
                          <a:srgbClr val="000000"/>
                        </a:solidFill>
                        <a:effectLst/>
                        <a:latin typeface="標楷體" panose="03000509000000000000" pitchFamily="65" charset="-120"/>
                        <a:ea typeface="標楷體" panose="03000509000000000000" pitchFamily="65" charset="-120"/>
                      </a:endParaRPr>
                    </a:p>
                  </a:txBody>
                  <a:tcPr marL="6350" marR="6350" marT="6350" marB="0" anchor="ctr"/>
                </a:tc>
                <a:tc>
                  <a:txBody>
                    <a:bodyPr/>
                    <a:lstStyle/>
                    <a:p>
                      <a:pPr algn="l" fontAlgn="ctr"/>
                      <a:r>
                        <a:rPr lang="zh-TW" altLang="en-US" sz="1600" u="none" strike="noStrike" dirty="0">
                          <a:effectLst/>
                        </a:rPr>
                        <a:t>　</a:t>
                      </a:r>
                      <a:endParaRPr lang="zh-TW" altLang="en-US" sz="1600" b="0" i="0" u="none" strike="noStrike" dirty="0">
                        <a:solidFill>
                          <a:srgbClr val="000000"/>
                        </a:solidFill>
                        <a:effectLst/>
                        <a:latin typeface="標楷體" panose="03000509000000000000" pitchFamily="65" charset="-120"/>
                        <a:ea typeface="標楷體" panose="03000509000000000000" pitchFamily="65" charset="-120"/>
                      </a:endParaRPr>
                    </a:p>
                  </a:txBody>
                  <a:tcPr marL="6350" marR="6350" marT="6350" marB="0" anchor="ctr"/>
                </a:tc>
                <a:extLst>
                  <a:ext uri="{0D108BD9-81ED-4DB2-BD59-A6C34878D82A}">
                    <a16:rowId xmlns:a16="http://schemas.microsoft.com/office/drawing/2014/main" val="3209161467"/>
                  </a:ext>
                </a:extLst>
              </a:tr>
            </a:tbl>
          </a:graphicData>
        </a:graphic>
      </p:graphicFrame>
    </p:spTree>
    <p:extLst>
      <p:ext uri="{BB962C8B-B14F-4D97-AF65-F5344CB8AC3E}">
        <p14:creationId xmlns:p14="http://schemas.microsoft.com/office/powerpoint/2010/main" val="4508563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A816F0-D798-4030-BC86-C233CCC4DE9A}"/>
              </a:ext>
            </a:extLst>
          </p:cNvPr>
          <p:cNvSpPr>
            <a:spLocks noGrp="1"/>
          </p:cNvSpPr>
          <p:nvPr>
            <p:ph type="title"/>
          </p:nvPr>
        </p:nvSpPr>
        <p:spPr/>
        <p:txBody>
          <a:bodyPr/>
          <a:lstStyle/>
          <a:p>
            <a:r>
              <a:rPr lang="en-US" altLang="zh-TW" dirty="0"/>
              <a:t>Thresholding</a:t>
            </a:r>
            <a:endParaRPr lang="zh-TW" altLang="en-US" dirty="0"/>
          </a:p>
        </p:txBody>
      </p:sp>
      <p:sp>
        <p:nvSpPr>
          <p:cNvPr id="3" name="內容版面配置區 2">
            <a:extLst>
              <a:ext uri="{FF2B5EF4-FFF2-40B4-BE49-F238E27FC236}">
                <a16:creationId xmlns:a16="http://schemas.microsoft.com/office/drawing/2014/main" id="{E8564725-A063-4662-81D9-67BAF741FAE3}"/>
              </a:ext>
            </a:extLst>
          </p:cNvPr>
          <p:cNvSpPr>
            <a:spLocks noGrp="1"/>
          </p:cNvSpPr>
          <p:nvPr>
            <p:ph idx="1"/>
          </p:nvPr>
        </p:nvSpPr>
        <p:spPr/>
        <p:txBody>
          <a:bodyPr/>
          <a:lstStyle/>
          <a:p>
            <a:r>
              <a:rPr lang="zh-TW" altLang="en-US" dirty="0"/>
              <a:t>要把灰度值二值化以便做特徵矩陣計算</a:t>
            </a:r>
            <a:endParaRPr lang="en-US" altLang="zh-TW" dirty="0"/>
          </a:p>
          <a:p>
            <a:pPr marL="0" indent="0">
              <a:buNone/>
            </a:pPr>
            <a:endParaRPr lang="zh-TW" altLang="en-US" dirty="0"/>
          </a:p>
        </p:txBody>
      </p:sp>
      <p:sp>
        <p:nvSpPr>
          <p:cNvPr id="4" name="投影片編號版面配置區 3">
            <a:extLst>
              <a:ext uri="{FF2B5EF4-FFF2-40B4-BE49-F238E27FC236}">
                <a16:creationId xmlns:a16="http://schemas.microsoft.com/office/drawing/2014/main" id="{F4136019-A023-4FBF-8D74-EF51142FDD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2A0354-5623-4FDA-BBE9-54D9CCACC26A}"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4701669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BFB53A-1B06-491E-AE15-29E179F6FA8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0B387E5A-63B4-4E18-AB0C-7A048E0C67D6}"/>
              </a:ext>
            </a:extLst>
          </p:cNvPr>
          <p:cNvSpPr>
            <a:spLocks noGrp="1"/>
          </p:cNvSpPr>
          <p:nvPr>
            <p:ph idx="1"/>
          </p:nvPr>
        </p:nvSpPr>
        <p:spPr/>
        <p:txBody>
          <a:bodyPr/>
          <a:lstStyle/>
          <a:p>
            <a:endParaRPr lang="zh-TW" altLang="en-US" dirty="0"/>
          </a:p>
        </p:txBody>
      </p:sp>
      <p:sp>
        <p:nvSpPr>
          <p:cNvPr id="7" name="投影片編號版面配置區 6">
            <a:extLst>
              <a:ext uri="{FF2B5EF4-FFF2-40B4-BE49-F238E27FC236}">
                <a16:creationId xmlns:a16="http://schemas.microsoft.com/office/drawing/2014/main" id="{C6431B1E-C7B7-4428-918D-D6F77B59F1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2A0354-5623-4FDA-BBE9-54D9CCACC26A}"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pic>
        <p:nvPicPr>
          <p:cNvPr id="4" name="圖片 3">
            <a:extLst>
              <a:ext uri="{FF2B5EF4-FFF2-40B4-BE49-F238E27FC236}">
                <a16:creationId xmlns:a16="http://schemas.microsoft.com/office/drawing/2014/main" id="{B8054A04-EBDA-4196-B086-A4412AF6DB98}"/>
              </a:ext>
            </a:extLst>
          </p:cNvPr>
          <p:cNvPicPr>
            <a:picLocks noChangeAspect="1"/>
          </p:cNvPicPr>
          <p:nvPr/>
        </p:nvPicPr>
        <p:blipFill>
          <a:blip r:embed="rId2"/>
          <a:stretch>
            <a:fillRect/>
          </a:stretch>
        </p:blipFill>
        <p:spPr>
          <a:xfrm>
            <a:off x="0" y="0"/>
            <a:ext cx="4929438" cy="6858000"/>
          </a:xfrm>
          <a:prstGeom prst="rect">
            <a:avLst/>
          </a:prstGeom>
        </p:spPr>
      </p:pic>
      <p:pic>
        <p:nvPicPr>
          <p:cNvPr id="5" name="圖片 4">
            <a:extLst>
              <a:ext uri="{FF2B5EF4-FFF2-40B4-BE49-F238E27FC236}">
                <a16:creationId xmlns:a16="http://schemas.microsoft.com/office/drawing/2014/main" id="{293ED91F-4361-4EBE-8A36-48CCD16650DD}"/>
              </a:ext>
            </a:extLst>
          </p:cNvPr>
          <p:cNvPicPr>
            <a:picLocks noChangeAspect="1"/>
          </p:cNvPicPr>
          <p:nvPr/>
        </p:nvPicPr>
        <p:blipFill>
          <a:blip r:embed="rId3"/>
          <a:stretch>
            <a:fillRect/>
          </a:stretch>
        </p:blipFill>
        <p:spPr>
          <a:xfrm>
            <a:off x="7181299" y="0"/>
            <a:ext cx="5010701" cy="6858000"/>
          </a:xfrm>
          <a:prstGeom prst="rect">
            <a:avLst/>
          </a:prstGeom>
        </p:spPr>
      </p:pic>
      <p:sp>
        <p:nvSpPr>
          <p:cNvPr id="6" name="箭號: 向右 5">
            <a:extLst>
              <a:ext uri="{FF2B5EF4-FFF2-40B4-BE49-F238E27FC236}">
                <a16:creationId xmlns:a16="http://schemas.microsoft.com/office/drawing/2014/main" id="{C8E939BA-B1B2-484F-BFD8-9743CF17CA39}"/>
              </a:ext>
            </a:extLst>
          </p:cNvPr>
          <p:cNvSpPr/>
          <p:nvPr/>
        </p:nvSpPr>
        <p:spPr>
          <a:xfrm>
            <a:off x="5401559" y="2846895"/>
            <a:ext cx="1404594" cy="72586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5223984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4BC809-0530-416B-8AD8-91E0E1F3FAB1}"/>
              </a:ext>
            </a:extLst>
          </p:cNvPr>
          <p:cNvSpPr>
            <a:spLocks noGrp="1"/>
          </p:cNvSpPr>
          <p:nvPr>
            <p:ph type="title"/>
          </p:nvPr>
        </p:nvSpPr>
        <p:spPr/>
        <p:txBody>
          <a:bodyPr/>
          <a:lstStyle/>
          <a:p>
            <a:r>
              <a:rPr lang="zh-TW" altLang="en-US" dirty="0"/>
              <a:t>計算資料特徵矩陣</a:t>
            </a:r>
          </a:p>
        </p:txBody>
      </p:sp>
      <p:graphicFrame>
        <p:nvGraphicFramePr>
          <p:cNvPr id="4" name="內容版面配置區 3">
            <a:extLst>
              <a:ext uri="{FF2B5EF4-FFF2-40B4-BE49-F238E27FC236}">
                <a16:creationId xmlns:a16="http://schemas.microsoft.com/office/drawing/2014/main" id="{7E43BDA3-7533-472E-B9B3-142B03915EA7}"/>
              </a:ext>
            </a:extLst>
          </p:cNvPr>
          <p:cNvGraphicFramePr>
            <a:graphicFrameLocks noGrp="1"/>
          </p:cNvGraphicFramePr>
          <p:nvPr>
            <p:ph idx="1"/>
            <p:extLst/>
          </p:nvPr>
        </p:nvGraphicFramePr>
        <p:xfrm>
          <a:off x="838201" y="2740023"/>
          <a:ext cx="4883868" cy="3297950"/>
        </p:xfrm>
        <a:graphic>
          <a:graphicData uri="http://schemas.openxmlformats.org/drawingml/2006/table">
            <a:tbl>
              <a:tblPr firstRow="1" bandRow="1">
                <a:tableStyleId>{5940675A-B579-460E-94D1-54222C63F5DA}</a:tableStyleId>
              </a:tblPr>
              <a:tblGrid>
                <a:gridCol w="542652">
                  <a:extLst>
                    <a:ext uri="{9D8B030D-6E8A-4147-A177-3AD203B41FA5}">
                      <a16:colId xmlns:a16="http://schemas.microsoft.com/office/drawing/2014/main" val="4114377294"/>
                    </a:ext>
                  </a:extLst>
                </a:gridCol>
                <a:gridCol w="542652">
                  <a:extLst>
                    <a:ext uri="{9D8B030D-6E8A-4147-A177-3AD203B41FA5}">
                      <a16:colId xmlns:a16="http://schemas.microsoft.com/office/drawing/2014/main" val="3612046068"/>
                    </a:ext>
                  </a:extLst>
                </a:gridCol>
                <a:gridCol w="542652">
                  <a:extLst>
                    <a:ext uri="{9D8B030D-6E8A-4147-A177-3AD203B41FA5}">
                      <a16:colId xmlns:a16="http://schemas.microsoft.com/office/drawing/2014/main" val="3569826611"/>
                    </a:ext>
                  </a:extLst>
                </a:gridCol>
                <a:gridCol w="542652">
                  <a:extLst>
                    <a:ext uri="{9D8B030D-6E8A-4147-A177-3AD203B41FA5}">
                      <a16:colId xmlns:a16="http://schemas.microsoft.com/office/drawing/2014/main" val="4079140757"/>
                    </a:ext>
                  </a:extLst>
                </a:gridCol>
                <a:gridCol w="542652">
                  <a:extLst>
                    <a:ext uri="{9D8B030D-6E8A-4147-A177-3AD203B41FA5}">
                      <a16:colId xmlns:a16="http://schemas.microsoft.com/office/drawing/2014/main" val="2843802366"/>
                    </a:ext>
                  </a:extLst>
                </a:gridCol>
                <a:gridCol w="542652">
                  <a:extLst>
                    <a:ext uri="{9D8B030D-6E8A-4147-A177-3AD203B41FA5}">
                      <a16:colId xmlns:a16="http://schemas.microsoft.com/office/drawing/2014/main" val="1230608898"/>
                    </a:ext>
                  </a:extLst>
                </a:gridCol>
                <a:gridCol w="542652">
                  <a:extLst>
                    <a:ext uri="{9D8B030D-6E8A-4147-A177-3AD203B41FA5}">
                      <a16:colId xmlns:a16="http://schemas.microsoft.com/office/drawing/2014/main" val="3982835103"/>
                    </a:ext>
                  </a:extLst>
                </a:gridCol>
                <a:gridCol w="542652">
                  <a:extLst>
                    <a:ext uri="{9D8B030D-6E8A-4147-A177-3AD203B41FA5}">
                      <a16:colId xmlns:a16="http://schemas.microsoft.com/office/drawing/2014/main" val="133857275"/>
                    </a:ext>
                  </a:extLst>
                </a:gridCol>
                <a:gridCol w="542652">
                  <a:extLst>
                    <a:ext uri="{9D8B030D-6E8A-4147-A177-3AD203B41FA5}">
                      <a16:colId xmlns:a16="http://schemas.microsoft.com/office/drawing/2014/main" val="2084683309"/>
                    </a:ext>
                  </a:extLst>
                </a:gridCol>
              </a:tblGrid>
              <a:tr h="371870">
                <a:tc>
                  <a:txBody>
                    <a:bodyPr/>
                    <a:lstStyle/>
                    <a:p>
                      <a:r>
                        <a:rPr lang="en-US" altLang="zh-TW" dirty="0"/>
                        <a:t>0</a:t>
                      </a:r>
                      <a:endParaRPr lang="zh-TW" altLang="en-US" dirty="0"/>
                    </a:p>
                  </a:txBody>
                  <a:tcPr/>
                </a:tc>
                <a:tc>
                  <a:txBody>
                    <a:bodyPr/>
                    <a:lstStyle/>
                    <a:p>
                      <a:r>
                        <a:rPr lang="en-US" altLang="zh-TW" dirty="0"/>
                        <a:t>255</a:t>
                      </a:r>
                      <a:endParaRPr lang="zh-TW" altLang="en-US" dirty="0"/>
                    </a:p>
                  </a:txBody>
                  <a:tcPr/>
                </a:tc>
                <a:tc>
                  <a:txBody>
                    <a:bodyPr/>
                    <a:lstStyle/>
                    <a:p>
                      <a:r>
                        <a:rPr lang="en-US" altLang="zh-TW" dirty="0"/>
                        <a:t>255</a:t>
                      </a:r>
                      <a:endParaRPr lang="zh-TW" altLang="en-US" dirty="0"/>
                    </a:p>
                  </a:txBody>
                  <a:tcPr/>
                </a:tc>
                <a:tc>
                  <a:txBody>
                    <a:bodyPr/>
                    <a:lstStyle/>
                    <a:p>
                      <a:r>
                        <a:rPr lang="en-US" altLang="zh-TW" dirty="0"/>
                        <a:t>255</a:t>
                      </a:r>
                      <a:endParaRPr lang="zh-TW" altLang="en-US" dirty="0"/>
                    </a:p>
                  </a:txBody>
                  <a:tcPr/>
                </a:tc>
                <a:tc>
                  <a:txBody>
                    <a:bodyPr/>
                    <a:lstStyle/>
                    <a:p>
                      <a:r>
                        <a:rPr lang="en-US" altLang="zh-TW" dirty="0"/>
                        <a:t>0</a:t>
                      </a:r>
                      <a:endParaRPr lang="zh-TW" altLang="en-US" dirty="0"/>
                    </a:p>
                  </a:txBody>
                  <a:tcPr/>
                </a:tc>
                <a:tc>
                  <a:txBody>
                    <a:bodyPr/>
                    <a:lstStyle/>
                    <a:p>
                      <a:r>
                        <a:rPr lang="en-US" altLang="zh-TW" dirty="0"/>
                        <a:t>0</a:t>
                      </a:r>
                      <a:endParaRPr lang="zh-TW" altLang="en-US" dirty="0"/>
                    </a:p>
                  </a:txBody>
                  <a:tcPr/>
                </a:tc>
                <a:tc>
                  <a:txBody>
                    <a:bodyPr/>
                    <a:lstStyle/>
                    <a:p>
                      <a:r>
                        <a:rPr lang="en-US" altLang="zh-TW" dirty="0"/>
                        <a:t>0</a:t>
                      </a:r>
                      <a:endParaRPr lang="zh-TW" altLang="en-US" dirty="0"/>
                    </a:p>
                  </a:txBody>
                  <a:tcPr/>
                </a:tc>
                <a:tc>
                  <a:txBody>
                    <a:bodyPr/>
                    <a:lstStyle/>
                    <a:p>
                      <a:r>
                        <a:rPr lang="en-US" altLang="zh-TW" dirty="0"/>
                        <a:t>0</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1083883226"/>
                  </a:ext>
                </a:extLst>
              </a:tr>
              <a:tr h="329807">
                <a:tc>
                  <a:txBody>
                    <a:bodyPr/>
                    <a:lstStyle/>
                    <a:p>
                      <a:r>
                        <a:rPr lang="en-US" altLang="zh-TW" dirty="0"/>
                        <a:t>255</a:t>
                      </a:r>
                      <a:endParaRPr lang="zh-TW" altLang="en-US" dirty="0"/>
                    </a:p>
                  </a:txBody>
                  <a:tcPr/>
                </a:tc>
                <a:tc>
                  <a:txBody>
                    <a:bodyPr/>
                    <a:lstStyle/>
                    <a:p>
                      <a:r>
                        <a:rPr lang="en-US" altLang="zh-TW" dirty="0"/>
                        <a:t>0</a:t>
                      </a:r>
                      <a:endParaRPr lang="zh-TW" altLang="en-US" dirty="0"/>
                    </a:p>
                  </a:txBody>
                  <a:tcPr/>
                </a:tc>
                <a:tc>
                  <a:txBody>
                    <a:bodyPr/>
                    <a:lstStyle/>
                    <a:p>
                      <a:r>
                        <a:rPr lang="en-US" altLang="zh-TW" dirty="0"/>
                        <a:t>255</a:t>
                      </a:r>
                      <a:endParaRPr lang="zh-TW" altLang="en-US" dirty="0"/>
                    </a:p>
                  </a:txBody>
                  <a:tcPr/>
                </a:tc>
                <a:tc>
                  <a:txBody>
                    <a:bodyPr/>
                    <a:lstStyle/>
                    <a:p>
                      <a:r>
                        <a:rPr lang="en-US" altLang="zh-TW" dirty="0"/>
                        <a:t>0</a:t>
                      </a:r>
                      <a:endParaRPr lang="zh-TW" altLang="en-US" dirty="0"/>
                    </a:p>
                  </a:txBody>
                  <a:tcPr/>
                </a:tc>
                <a:tc>
                  <a:txBody>
                    <a:bodyPr/>
                    <a:lstStyle/>
                    <a:p>
                      <a:r>
                        <a:rPr lang="en-US" altLang="zh-TW" dirty="0"/>
                        <a:t>255</a:t>
                      </a:r>
                      <a:endParaRPr lang="zh-TW" altLang="en-US" dirty="0"/>
                    </a:p>
                  </a:txBody>
                  <a:tcPr/>
                </a:tc>
                <a:tc>
                  <a:txBody>
                    <a:bodyPr/>
                    <a:lstStyle/>
                    <a:p>
                      <a:r>
                        <a:rPr lang="en-US" altLang="zh-TW" dirty="0"/>
                        <a:t>255</a:t>
                      </a:r>
                      <a:endParaRPr lang="zh-TW" altLang="en-US" dirty="0"/>
                    </a:p>
                  </a:txBody>
                  <a:tcPr/>
                </a:tc>
                <a:tc>
                  <a:txBody>
                    <a:bodyPr/>
                    <a:lstStyle/>
                    <a:p>
                      <a:r>
                        <a:rPr lang="en-US" altLang="zh-TW" dirty="0"/>
                        <a:t>0</a:t>
                      </a:r>
                      <a:endParaRPr lang="zh-TW" altLang="en-US" dirty="0"/>
                    </a:p>
                  </a:txBody>
                  <a:tcPr/>
                </a:tc>
                <a:tc>
                  <a:txBody>
                    <a:bodyPr/>
                    <a:lstStyle/>
                    <a:p>
                      <a:r>
                        <a:rPr lang="en-US" altLang="zh-TW" dirty="0"/>
                        <a:t>0</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1512020268"/>
                  </a:ext>
                </a:extLst>
              </a:tr>
              <a:tr h="329807">
                <a:tc>
                  <a:txBody>
                    <a:bodyPr/>
                    <a:lstStyle/>
                    <a:p>
                      <a:r>
                        <a:rPr lang="en-US" altLang="zh-TW" dirty="0"/>
                        <a:t>255</a:t>
                      </a:r>
                      <a:endParaRPr lang="zh-TW" altLang="en-US" dirty="0"/>
                    </a:p>
                  </a:txBody>
                  <a:tcPr/>
                </a:tc>
                <a:tc>
                  <a:txBody>
                    <a:bodyPr/>
                    <a:lstStyle/>
                    <a:p>
                      <a:r>
                        <a:rPr lang="en-US" altLang="zh-TW" dirty="0"/>
                        <a:t>0</a:t>
                      </a:r>
                      <a:endParaRPr lang="zh-TW" altLang="en-US" dirty="0"/>
                    </a:p>
                  </a:txBody>
                  <a:tcPr/>
                </a:tc>
                <a:tc>
                  <a:txBody>
                    <a:bodyPr/>
                    <a:lstStyle/>
                    <a:p>
                      <a:r>
                        <a:rPr lang="en-US" altLang="zh-TW" dirty="0"/>
                        <a:t>0</a:t>
                      </a:r>
                      <a:endParaRPr lang="zh-TW" altLang="en-US" dirty="0"/>
                    </a:p>
                  </a:txBody>
                  <a:tcPr/>
                </a:tc>
                <a:tc>
                  <a:txBody>
                    <a:bodyPr/>
                    <a:lstStyle/>
                    <a:p>
                      <a:r>
                        <a:rPr lang="en-US" altLang="zh-TW" dirty="0"/>
                        <a:t>0</a:t>
                      </a:r>
                      <a:endParaRPr lang="zh-TW" altLang="en-US" dirty="0"/>
                    </a:p>
                  </a:txBody>
                  <a:tcPr/>
                </a:tc>
                <a:tc>
                  <a:txBody>
                    <a:bodyPr/>
                    <a:lstStyle/>
                    <a:p>
                      <a:r>
                        <a:rPr lang="en-US" altLang="zh-TW" dirty="0"/>
                        <a:t>0</a:t>
                      </a:r>
                      <a:endParaRPr lang="zh-TW" altLang="en-US" dirty="0"/>
                    </a:p>
                  </a:txBody>
                  <a:tcPr/>
                </a:tc>
                <a:tc>
                  <a:txBody>
                    <a:bodyPr/>
                    <a:lstStyle/>
                    <a:p>
                      <a:r>
                        <a:rPr lang="en-US" altLang="zh-TW" dirty="0"/>
                        <a:t>255</a:t>
                      </a:r>
                      <a:endParaRPr lang="zh-TW" altLang="en-US" dirty="0"/>
                    </a:p>
                  </a:txBody>
                  <a:tcPr/>
                </a:tc>
                <a:tc>
                  <a:txBody>
                    <a:bodyPr/>
                    <a:lstStyle/>
                    <a:p>
                      <a:r>
                        <a:rPr lang="en-US" altLang="zh-TW" dirty="0"/>
                        <a:t>0</a:t>
                      </a:r>
                      <a:endParaRPr lang="zh-TW" altLang="en-US" dirty="0"/>
                    </a:p>
                  </a:txBody>
                  <a:tcPr/>
                </a:tc>
                <a:tc>
                  <a:txBody>
                    <a:bodyPr/>
                    <a:lstStyle/>
                    <a:p>
                      <a:r>
                        <a:rPr lang="en-US" altLang="zh-TW" dirty="0"/>
                        <a:t>0</a:t>
                      </a:r>
                      <a:endParaRPr lang="zh-TW" altLang="en-US" dirty="0"/>
                    </a:p>
                  </a:txBody>
                  <a:tcPr/>
                </a:tc>
                <a:tc>
                  <a:txBody>
                    <a:bodyPr/>
                    <a:lstStyle/>
                    <a:p>
                      <a:r>
                        <a:rPr lang="en-US" altLang="zh-TW" dirty="0"/>
                        <a:t>255</a:t>
                      </a:r>
                      <a:endParaRPr lang="zh-TW" altLang="en-US" dirty="0"/>
                    </a:p>
                  </a:txBody>
                  <a:tcPr/>
                </a:tc>
                <a:extLst>
                  <a:ext uri="{0D108BD9-81ED-4DB2-BD59-A6C34878D82A}">
                    <a16:rowId xmlns:a16="http://schemas.microsoft.com/office/drawing/2014/main" val="1100203739"/>
                  </a:ext>
                </a:extLst>
              </a:tr>
              <a:tr h="329807">
                <a:tc>
                  <a:txBody>
                    <a:bodyPr/>
                    <a:lstStyle/>
                    <a:p>
                      <a:r>
                        <a:rPr lang="en-US" altLang="zh-TW" dirty="0"/>
                        <a:t>255</a:t>
                      </a:r>
                      <a:endParaRPr lang="zh-TW" altLang="en-US" dirty="0"/>
                    </a:p>
                  </a:txBody>
                  <a:tcPr/>
                </a:tc>
                <a:tc>
                  <a:txBody>
                    <a:bodyPr/>
                    <a:lstStyle/>
                    <a:p>
                      <a:r>
                        <a:rPr lang="en-US" altLang="zh-TW" dirty="0"/>
                        <a:t>255</a:t>
                      </a:r>
                      <a:endParaRPr lang="zh-TW" altLang="en-US" dirty="0"/>
                    </a:p>
                  </a:txBody>
                  <a:tcPr/>
                </a:tc>
                <a:tc>
                  <a:txBody>
                    <a:bodyPr/>
                    <a:lstStyle/>
                    <a:p>
                      <a:r>
                        <a:rPr lang="en-US" altLang="zh-TW" dirty="0"/>
                        <a:t>255</a:t>
                      </a:r>
                      <a:endParaRPr lang="zh-TW" altLang="en-US" dirty="0"/>
                    </a:p>
                  </a:txBody>
                  <a:tcPr/>
                </a:tc>
                <a:tc>
                  <a:txBody>
                    <a:bodyPr/>
                    <a:lstStyle/>
                    <a:p>
                      <a:r>
                        <a:rPr lang="en-US" altLang="zh-TW" dirty="0"/>
                        <a:t>255</a:t>
                      </a:r>
                      <a:endParaRPr lang="zh-TW" altLang="en-US" dirty="0"/>
                    </a:p>
                  </a:txBody>
                  <a:tcPr/>
                </a:tc>
                <a:tc>
                  <a:txBody>
                    <a:bodyPr/>
                    <a:lstStyle/>
                    <a:p>
                      <a:r>
                        <a:rPr lang="en-US" altLang="zh-TW" dirty="0"/>
                        <a:t>255</a:t>
                      </a:r>
                      <a:endParaRPr lang="zh-TW" altLang="en-US" dirty="0"/>
                    </a:p>
                  </a:txBody>
                  <a:tcPr/>
                </a:tc>
                <a:tc>
                  <a:txBody>
                    <a:bodyPr/>
                    <a:lstStyle/>
                    <a:p>
                      <a:r>
                        <a:rPr lang="en-US" altLang="zh-TW" dirty="0"/>
                        <a:t>255</a:t>
                      </a:r>
                      <a:endParaRPr lang="zh-TW" altLang="en-US" dirty="0"/>
                    </a:p>
                  </a:txBody>
                  <a:tcPr/>
                </a:tc>
                <a:tc>
                  <a:txBody>
                    <a:bodyPr/>
                    <a:lstStyle/>
                    <a:p>
                      <a:r>
                        <a:rPr lang="en-US" altLang="zh-TW" dirty="0"/>
                        <a:t>0</a:t>
                      </a:r>
                      <a:endParaRPr lang="zh-TW" altLang="en-US" dirty="0"/>
                    </a:p>
                  </a:txBody>
                  <a:tcPr/>
                </a:tc>
                <a:tc>
                  <a:txBody>
                    <a:bodyPr/>
                    <a:lstStyle/>
                    <a:p>
                      <a:r>
                        <a:rPr lang="en-US" altLang="zh-TW" dirty="0"/>
                        <a:t>0</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3208764808"/>
                  </a:ext>
                </a:extLst>
              </a:tr>
              <a:tr h="329807">
                <a:tc>
                  <a:txBody>
                    <a:bodyPr/>
                    <a:lstStyle/>
                    <a:p>
                      <a:r>
                        <a:rPr lang="en-US" altLang="zh-TW" dirty="0"/>
                        <a:t>255</a:t>
                      </a:r>
                      <a:endParaRPr lang="zh-TW" altLang="en-US" dirty="0"/>
                    </a:p>
                  </a:txBody>
                  <a:tcPr/>
                </a:tc>
                <a:tc>
                  <a:txBody>
                    <a:bodyPr/>
                    <a:lstStyle/>
                    <a:p>
                      <a:r>
                        <a:rPr lang="en-US" altLang="zh-TW" dirty="0"/>
                        <a:t>255</a:t>
                      </a:r>
                      <a:endParaRPr lang="zh-TW" altLang="en-US" dirty="0"/>
                    </a:p>
                  </a:txBody>
                  <a:tcPr/>
                </a:tc>
                <a:tc>
                  <a:txBody>
                    <a:bodyPr/>
                    <a:lstStyle/>
                    <a:p>
                      <a:r>
                        <a:rPr lang="en-US" altLang="zh-TW" dirty="0"/>
                        <a:t>255</a:t>
                      </a:r>
                      <a:endParaRPr lang="zh-TW" altLang="en-US" dirty="0"/>
                    </a:p>
                  </a:txBody>
                  <a:tcPr/>
                </a:tc>
                <a:tc>
                  <a:txBody>
                    <a:bodyPr/>
                    <a:lstStyle/>
                    <a:p>
                      <a:r>
                        <a:rPr lang="en-US" altLang="zh-TW" dirty="0"/>
                        <a:t>0</a:t>
                      </a:r>
                      <a:endParaRPr lang="zh-TW" altLang="en-US" dirty="0"/>
                    </a:p>
                  </a:txBody>
                  <a:tcPr/>
                </a:tc>
                <a:tc>
                  <a:txBody>
                    <a:bodyPr/>
                    <a:lstStyle/>
                    <a:p>
                      <a:r>
                        <a:rPr lang="en-US" altLang="zh-TW" dirty="0"/>
                        <a:t>0</a:t>
                      </a:r>
                      <a:endParaRPr lang="zh-TW" altLang="en-US" dirty="0"/>
                    </a:p>
                  </a:txBody>
                  <a:tcPr/>
                </a:tc>
                <a:tc>
                  <a:txBody>
                    <a:bodyPr/>
                    <a:lstStyle/>
                    <a:p>
                      <a:r>
                        <a:rPr lang="en-US" altLang="zh-TW" dirty="0"/>
                        <a:t>0</a:t>
                      </a:r>
                      <a:endParaRPr lang="zh-TW" altLang="en-US" dirty="0"/>
                    </a:p>
                  </a:txBody>
                  <a:tcPr/>
                </a:tc>
                <a:tc>
                  <a:txBody>
                    <a:bodyPr/>
                    <a:lstStyle/>
                    <a:p>
                      <a:r>
                        <a:rPr lang="en-US" altLang="zh-TW" dirty="0"/>
                        <a:t>255</a:t>
                      </a:r>
                      <a:endParaRPr lang="zh-TW" altLang="en-US" dirty="0"/>
                    </a:p>
                  </a:txBody>
                  <a:tcPr/>
                </a:tc>
                <a:tc>
                  <a:txBody>
                    <a:bodyPr/>
                    <a:lstStyle/>
                    <a:p>
                      <a:r>
                        <a:rPr lang="en-US" altLang="zh-TW" dirty="0"/>
                        <a:t>255</a:t>
                      </a:r>
                      <a:endParaRPr lang="zh-TW" altLang="en-US" dirty="0"/>
                    </a:p>
                  </a:txBody>
                  <a:tcPr/>
                </a:tc>
                <a:tc>
                  <a:txBody>
                    <a:bodyPr/>
                    <a:lstStyle/>
                    <a:p>
                      <a:r>
                        <a:rPr lang="en-US" altLang="zh-TW" dirty="0"/>
                        <a:t>255</a:t>
                      </a:r>
                      <a:endParaRPr lang="zh-TW" altLang="en-US" dirty="0"/>
                    </a:p>
                  </a:txBody>
                  <a:tcPr/>
                </a:tc>
                <a:extLst>
                  <a:ext uri="{0D108BD9-81ED-4DB2-BD59-A6C34878D82A}">
                    <a16:rowId xmlns:a16="http://schemas.microsoft.com/office/drawing/2014/main" val="1628949918"/>
                  </a:ext>
                </a:extLst>
              </a:tr>
              <a:tr h="329807">
                <a:tc>
                  <a:txBody>
                    <a:bodyPr/>
                    <a:lstStyle/>
                    <a:p>
                      <a:r>
                        <a:rPr lang="en-US" altLang="zh-TW" dirty="0"/>
                        <a:t>255</a:t>
                      </a:r>
                      <a:endParaRPr lang="zh-TW" altLang="en-US" dirty="0"/>
                    </a:p>
                  </a:txBody>
                  <a:tcPr/>
                </a:tc>
                <a:tc>
                  <a:txBody>
                    <a:bodyPr/>
                    <a:lstStyle/>
                    <a:p>
                      <a:r>
                        <a:rPr lang="en-US" altLang="zh-TW" dirty="0"/>
                        <a:t>0</a:t>
                      </a:r>
                      <a:endParaRPr lang="zh-TW" altLang="en-US" dirty="0"/>
                    </a:p>
                  </a:txBody>
                  <a:tcPr/>
                </a:tc>
                <a:tc>
                  <a:txBody>
                    <a:bodyPr/>
                    <a:lstStyle/>
                    <a:p>
                      <a:r>
                        <a:rPr lang="en-US" altLang="zh-TW" dirty="0"/>
                        <a:t>0</a:t>
                      </a:r>
                      <a:endParaRPr lang="zh-TW" altLang="en-US" dirty="0"/>
                    </a:p>
                  </a:txBody>
                  <a:tcPr/>
                </a:tc>
                <a:tc>
                  <a:txBody>
                    <a:bodyPr/>
                    <a:lstStyle/>
                    <a:p>
                      <a:r>
                        <a:rPr lang="en-US" altLang="zh-TW" dirty="0"/>
                        <a:t>0</a:t>
                      </a:r>
                      <a:endParaRPr lang="zh-TW" altLang="en-US" dirty="0"/>
                    </a:p>
                  </a:txBody>
                  <a:tcPr/>
                </a:tc>
                <a:tc>
                  <a:txBody>
                    <a:bodyPr/>
                    <a:lstStyle/>
                    <a:p>
                      <a:r>
                        <a:rPr lang="en-US" altLang="zh-TW" dirty="0"/>
                        <a:t>255</a:t>
                      </a:r>
                      <a:endParaRPr lang="zh-TW" altLang="en-US" dirty="0"/>
                    </a:p>
                  </a:txBody>
                  <a:tcPr/>
                </a:tc>
                <a:tc>
                  <a:txBody>
                    <a:bodyPr/>
                    <a:lstStyle/>
                    <a:p>
                      <a:r>
                        <a:rPr lang="en-US" altLang="zh-TW" dirty="0"/>
                        <a:t>0</a:t>
                      </a:r>
                      <a:endParaRPr lang="zh-TW" altLang="en-US" dirty="0"/>
                    </a:p>
                  </a:txBody>
                  <a:tcPr/>
                </a:tc>
                <a:tc>
                  <a:txBody>
                    <a:bodyPr/>
                    <a:lstStyle/>
                    <a:p>
                      <a:r>
                        <a:rPr lang="en-US" altLang="zh-TW" dirty="0"/>
                        <a:t>255</a:t>
                      </a:r>
                      <a:endParaRPr lang="zh-TW" altLang="en-US" dirty="0"/>
                    </a:p>
                  </a:txBody>
                  <a:tcPr/>
                </a:tc>
                <a:tc>
                  <a:txBody>
                    <a:bodyPr/>
                    <a:lstStyle/>
                    <a:p>
                      <a:r>
                        <a:rPr lang="en-US" altLang="zh-TW" dirty="0"/>
                        <a:t>0</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1537377405"/>
                  </a:ext>
                </a:extLst>
              </a:tr>
              <a:tr h="329807">
                <a:tc>
                  <a:txBody>
                    <a:bodyPr/>
                    <a:lstStyle/>
                    <a:p>
                      <a:r>
                        <a:rPr lang="en-US" altLang="zh-TW" dirty="0"/>
                        <a:t>0</a:t>
                      </a:r>
                      <a:endParaRPr lang="zh-TW" altLang="en-US" dirty="0"/>
                    </a:p>
                  </a:txBody>
                  <a:tcPr/>
                </a:tc>
                <a:tc>
                  <a:txBody>
                    <a:bodyPr/>
                    <a:lstStyle/>
                    <a:p>
                      <a:r>
                        <a:rPr lang="en-US" altLang="zh-TW" dirty="0"/>
                        <a:t>255</a:t>
                      </a:r>
                      <a:endParaRPr lang="zh-TW" altLang="en-US" dirty="0"/>
                    </a:p>
                  </a:txBody>
                  <a:tcPr/>
                </a:tc>
                <a:tc>
                  <a:txBody>
                    <a:bodyPr/>
                    <a:lstStyle/>
                    <a:p>
                      <a:r>
                        <a:rPr lang="en-US" altLang="zh-TW" dirty="0"/>
                        <a:t>255</a:t>
                      </a:r>
                      <a:endParaRPr lang="zh-TW" altLang="en-US" dirty="0"/>
                    </a:p>
                  </a:txBody>
                  <a:tcPr/>
                </a:tc>
                <a:tc>
                  <a:txBody>
                    <a:bodyPr/>
                    <a:lstStyle/>
                    <a:p>
                      <a:r>
                        <a:rPr lang="en-US" altLang="zh-TW" dirty="0"/>
                        <a:t>255</a:t>
                      </a:r>
                      <a:endParaRPr lang="zh-TW" altLang="en-US" dirty="0"/>
                    </a:p>
                  </a:txBody>
                  <a:tcPr/>
                </a:tc>
                <a:tc>
                  <a:txBody>
                    <a:bodyPr/>
                    <a:lstStyle/>
                    <a:p>
                      <a:r>
                        <a:rPr lang="en-US" altLang="zh-TW" dirty="0"/>
                        <a:t>0</a:t>
                      </a:r>
                      <a:endParaRPr lang="zh-TW" altLang="en-US" dirty="0"/>
                    </a:p>
                  </a:txBody>
                  <a:tcPr/>
                </a:tc>
                <a:tc>
                  <a:txBody>
                    <a:bodyPr/>
                    <a:lstStyle/>
                    <a:p>
                      <a:r>
                        <a:rPr lang="en-US" altLang="zh-TW" dirty="0"/>
                        <a:t>255</a:t>
                      </a:r>
                      <a:endParaRPr lang="zh-TW" altLang="en-US" dirty="0"/>
                    </a:p>
                  </a:txBody>
                  <a:tcPr/>
                </a:tc>
                <a:tc>
                  <a:txBody>
                    <a:bodyPr/>
                    <a:lstStyle/>
                    <a:p>
                      <a:r>
                        <a:rPr lang="en-US" altLang="zh-TW" dirty="0"/>
                        <a:t>0</a:t>
                      </a:r>
                      <a:endParaRPr lang="zh-TW" altLang="en-US" dirty="0"/>
                    </a:p>
                  </a:txBody>
                  <a:tcPr/>
                </a:tc>
                <a:tc>
                  <a:txBody>
                    <a:bodyPr/>
                    <a:lstStyle/>
                    <a:p>
                      <a:r>
                        <a:rPr lang="en-US" altLang="zh-TW" dirty="0"/>
                        <a:t>255</a:t>
                      </a:r>
                      <a:endParaRPr lang="zh-TW" altLang="en-US" dirty="0"/>
                    </a:p>
                  </a:txBody>
                  <a:tcPr/>
                </a:tc>
                <a:tc>
                  <a:txBody>
                    <a:bodyPr/>
                    <a:lstStyle/>
                    <a:p>
                      <a:r>
                        <a:rPr lang="en-US" altLang="zh-TW" dirty="0"/>
                        <a:t>0</a:t>
                      </a:r>
                      <a:endParaRPr lang="zh-TW" altLang="en-US" dirty="0"/>
                    </a:p>
                  </a:txBody>
                  <a:tcPr/>
                </a:tc>
                <a:extLst>
                  <a:ext uri="{0D108BD9-81ED-4DB2-BD59-A6C34878D82A}">
                    <a16:rowId xmlns:a16="http://schemas.microsoft.com/office/drawing/2014/main" val="973857528"/>
                  </a:ext>
                </a:extLst>
              </a:tr>
              <a:tr h="329807">
                <a:tc>
                  <a:txBody>
                    <a:bodyPr/>
                    <a:lstStyle/>
                    <a:p>
                      <a:r>
                        <a:rPr lang="en-US" altLang="zh-TW" dirty="0"/>
                        <a:t>0</a:t>
                      </a:r>
                      <a:endParaRPr lang="zh-TW" altLang="en-US" dirty="0"/>
                    </a:p>
                  </a:txBody>
                  <a:tcPr/>
                </a:tc>
                <a:tc>
                  <a:txBody>
                    <a:bodyPr/>
                    <a:lstStyle/>
                    <a:p>
                      <a:r>
                        <a:rPr lang="en-US" altLang="zh-TW" dirty="0"/>
                        <a:t>255</a:t>
                      </a:r>
                      <a:endParaRPr lang="zh-TW" altLang="en-US" dirty="0"/>
                    </a:p>
                  </a:txBody>
                  <a:tcPr/>
                </a:tc>
                <a:tc>
                  <a:txBody>
                    <a:bodyPr/>
                    <a:lstStyle/>
                    <a:p>
                      <a:r>
                        <a:rPr lang="en-US" altLang="zh-TW" dirty="0"/>
                        <a:t>255</a:t>
                      </a:r>
                      <a:endParaRPr lang="zh-TW" altLang="en-US" dirty="0"/>
                    </a:p>
                  </a:txBody>
                  <a:tcPr/>
                </a:tc>
                <a:tc>
                  <a:txBody>
                    <a:bodyPr/>
                    <a:lstStyle/>
                    <a:p>
                      <a:r>
                        <a:rPr lang="en-US" altLang="zh-TW" dirty="0"/>
                        <a:t>255</a:t>
                      </a:r>
                      <a:endParaRPr lang="zh-TW" altLang="en-US" dirty="0"/>
                    </a:p>
                  </a:txBody>
                  <a:tcPr/>
                </a:tc>
                <a:tc>
                  <a:txBody>
                    <a:bodyPr/>
                    <a:lstStyle/>
                    <a:p>
                      <a:r>
                        <a:rPr lang="en-US" altLang="zh-TW" dirty="0"/>
                        <a:t>0</a:t>
                      </a:r>
                      <a:endParaRPr lang="zh-TW" altLang="en-US" dirty="0"/>
                    </a:p>
                  </a:txBody>
                  <a:tcPr/>
                </a:tc>
                <a:tc>
                  <a:txBody>
                    <a:bodyPr/>
                    <a:lstStyle/>
                    <a:p>
                      <a:r>
                        <a:rPr lang="en-US" altLang="zh-TW" dirty="0"/>
                        <a:t>0</a:t>
                      </a:r>
                      <a:endParaRPr lang="zh-TW" altLang="en-US" dirty="0"/>
                    </a:p>
                  </a:txBody>
                  <a:tcPr/>
                </a:tc>
                <a:tc>
                  <a:txBody>
                    <a:bodyPr/>
                    <a:lstStyle/>
                    <a:p>
                      <a:r>
                        <a:rPr lang="en-US" altLang="zh-TW" dirty="0"/>
                        <a:t>255</a:t>
                      </a:r>
                      <a:endParaRPr lang="zh-TW" altLang="en-US" dirty="0"/>
                    </a:p>
                  </a:txBody>
                  <a:tcPr/>
                </a:tc>
                <a:tc>
                  <a:txBody>
                    <a:bodyPr/>
                    <a:lstStyle/>
                    <a:p>
                      <a:r>
                        <a:rPr lang="en-US" altLang="zh-TW" dirty="0"/>
                        <a:t>0</a:t>
                      </a:r>
                      <a:endParaRPr lang="zh-TW" altLang="en-US" dirty="0"/>
                    </a:p>
                  </a:txBody>
                  <a:tcPr/>
                </a:tc>
                <a:tc>
                  <a:txBody>
                    <a:bodyPr/>
                    <a:lstStyle/>
                    <a:p>
                      <a:r>
                        <a:rPr lang="en-US" altLang="zh-TW" dirty="0"/>
                        <a:t>255</a:t>
                      </a:r>
                      <a:endParaRPr lang="zh-TW" altLang="en-US" dirty="0"/>
                    </a:p>
                  </a:txBody>
                  <a:tcPr/>
                </a:tc>
                <a:extLst>
                  <a:ext uri="{0D108BD9-81ED-4DB2-BD59-A6C34878D82A}">
                    <a16:rowId xmlns:a16="http://schemas.microsoft.com/office/drawing/2014/main" val="1347769113"/>
                  </a:ext>
                </a:extLst>
              </a:tr>
              <a:tr h="329807">
                <a:tc>
                  <a:txBody>
                    <a:bodyPr/>
                    <a:lstStyle/>
                    <a:p>
                      <a:r>
                        <a:rPr lang="en-US" altLang="zh-TW" dirty="0"/>
                        <a:t>255</a:t>
                      </a:r>
                      <a:endParaRPr lang="zh-TW" altLang="en-US" dirty="0"/>
                    </a:p>
                  </a:txBody>
                  <a:tcPr/>
                </a:tc>
                <a:tc>
                  <a:txBody>
                    <a:bodyPr/>
                    <a:lstStyle/>
                    <a:p>
                      <a:r>
                        <a:rPr lang="en-US" altLang="zh-TW" dirty="0"/>
                        <a:t>0</a:t>
                      </a:r>
                      <a:endParaRPr lang="zh-TW" altLang="en-US" dirty="0"/>
                    </a:p>
                  </a:txBody>
                  <a:tcPr/>
                </a:tc>
                <a:tc>
                  <a:txBody>
                    <a:bodyPr/>
                    <a:lstStyle/>
                    <a:p>
                      <a:r>
                        <a:rPr lang="en-US" altLang="zh-TW" dirty="0"/>
                        <a:t>0</a:t>
                      </a:r>
                      <a:endParaRPr lang="zh-TW" altLang="en-US" dirty="0"/>
                    </a:p>
                  </a:txBody>
                  <a:tcPr/>
                </a:tc>
                <a:tc>
                  <a:txBody>
                    <a:bodyPr/>
                    <a:lstStyle/>
                    <a:p>
                      <a:r>
                        <a:rPr lang="en-US" altLang="zh-TW" dirty="0"/>
                        <a:t>255</a:t>
                      </a:r>
                      <a:endParaRPr lang="zh-TW" altLang="en-US" dirty="0"/>
                    </a:p>
                  </a:txBody>
                  <a:tcPr/>
                </a:tc>
                <a:tc>
                  <a:txBody>
                    <a:bodyPr/>
                    <a:lstStyle/>
                    <a:p>
                      <a:r>
                        <a:rPr lang="en-US" altLang="zh-TW" dirty="0"/>
                        <a:t>255</a:t>
                      </a:r>
                      <a:endParaRPr lang="zh-TW" altLang="en-US" dirty="0"/>
                    </a:p>
                  </a:txBody>
                  <a:tcPr/>
                </a:tc>
                <a:tc>
                  <a:txBody>
                    <a:bodyPr/>
                    <a:lstStyle/>
                    <a:p>
                      <a:r>
                        <a:rPr lang="en-US" altLang="zh-TW" dirty="0"/>
                        <a:t>255</a:t>
                      </a:r>
                      <a:endParaRPr lang="zh-TW" altLang="en-US" dirty="0"/>
                    </a:p>
                  </a:txBody>
                  <a:tcPr/>
                </a:tc>
                <a:tc>
                  <a:txBody>
                    <a:bodyPr/>
                    <a:lstStyle/>
                    <a:p>
                      <a:r>
                        <a:rPr lang="en-US" altLang="zh-TW" dirty="0"/>
                        <a:t>0</a:t>
                      </a:r>
                      <a:endParaRPr lang="zh-TW" altLang="en-US" dirty="0"/>
                    </a:p>
                  </a:txBody>
                  <a:tcPr/>
                </a:tc>
                <a:tc>
                  <a:txBody>
                    <a:bodyPr/>
                    <a:lstStyle/>
                    <a:p>
                      <a:r>
                        <a:rPr lang="en-US" altLang="zh-TW" dirty="0"/>
                        <a:t>0</a:t>
                      </a:r>
                      <a:endParaRPr lang="zh-TW" altLang="en-US" dirty="0"/>
                    </a:p>
                  </a:txBody>
                  <a:tcPr/>
                </a:tc>
                <a:tc>
                  <a:txBody>
                    <a:bodyPr/>
                    <a:lstStyle/>
                    <a:p>
                      <a:r>
                        <a:rPr lang="en-US" altLang="zh-TW" dirty="0"/>
                        <a:t>255</a:t>
                      </a:r>
                      <a:endParaRPr lang="zh-TW" altLang="en-US" dirty="0"/>
                    </a:p>
                  </a:txBody>
                  <a:tcPr/>
                </a:tc>
                <a:extLst>
                  <a:ext uri="{0D108BD9-81ED-4DB2-BD59-A6C34878D82A}">
                    <a16:rowId xmlns:a16="http://schemas.microsoft.com/office/drawing/2014/main" val="3382928350"/>
                  </a:ext>
                </a:extLst>
              </a:tr>
            </a:tbl>
          </a:graphicData>
        </a:graphic>
      </p:graphicFrame>
      <p:sp>
        <p:nvSpPr>
          <p:cNvPr id="3" name="投影片編號版面配置區 2">
            <a:extLst>
              <a:ext uri="{FF2B5EF4-FFF2-40B4-BE49-F238E27FC236}">
                <a16:creationId xmlns:a16="http://schemas.microsoft.com/office/drawing/2014/main" id="{E80E6B25-FFF9-4210-AB1C-7D3FC0E0B961}"/>
              </a:ext>
            </a:extLst>
          </p:cNvPr>
          <p:cNvSpPr>
            <a:spLocks noGrp="1"/>
          </p:cNvSpPr>
          <p:nvPr>
            <p:ph type="sldNum" sz="quarter" idx="12"/>
          </p:nvPr>
        </p:nvSpPr>
        <p:spPr>
          <a:xfrm>
            <a:off x="10655558" y="6741998"/>
            <a:ext cx="542697" cy="2794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2A0354-5623-4FDA-BBE9-54D9CCACC26A}"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graphicFrame>
        <p:nvGraphicFramePr>
          <p:cNvPr id="5" name="表格 4">
            <a:extLst>
              <a:ext uri="{FF2B5EF4-FFF2-40B4-BE49-F238E27FC236}">
                <a16:creationId xmlns:a16="http://schemas.microsoft.com/office/drawing/2014/main" id="{266A62CA-D149-4A37-902B-9D5F6372D49F}"/>
              </a:ext>
            </a:extLst>
          </p:cNvPr>
          <p:cNvGraphicFramePr>
            <a:graphicFrameLocks noGrp="1"/>
          </p:cNvGraphicFramePr>
          <p:nvPr>
            <p:extLst/>
          </p:nvPr>
        </p:nvGraphicFramePr>
        <p:xfrm>
          <a:off x="838201" y="2774554"/>
          <a:ext cx="4883868" cy="3263421"/>
        </p:xfrm>
        <a:graphic>
          <a:graphicData uri="http://schemas.openxmlformats.org/drawingml/2006/table">
            <a:tbl>
              <a:tblPr firstRow="1" bandRow="1">
                <a:tableStyleId>{5940675A-B579-460E-94D1-54222C63F5DA}</a:tableStyleId>
              </a:tblPr>
              <a:tblGrid>
                <a:gridCol w="1627956">
                  <a:extLst>
                    <a:ext uri="{9D8B030D-6E8A-4147-A177-3AD203B41FA5}">
                      <a16:colId xmlns:a16="http://schemas.microsoft.com/office/drawing/2014/main" val="1648350610"/>
                    </a:ext>
                  </a:extLst>
                </a:gridCol>
                <a:gridCol w="1627956">
                  <a:extLst>
                    <a:ext uri="{9D8B030D-6E8A-4147-A177-3AD203B41FA5}">
                      <a16:colId xmlns:a16="http://schemas.microsoft.com/office/drawing/2014/main" val="322493484"/>
                    </a:ext>
                  </a:extLst>
                </a:gridCol>
                <a:gridCol w="1627956">
                  <a:extLst>
                    <a:ext uri="{9D8B030D-6E8A-4147-A177-3AD203B41FA5}">
                      <a16:colId xmlns:a16="http://schemas.microsoft.com/office/drawing/2014/main" val="599972903"/>
                    </a:ext>
                  </a:extLst>
                </a:gridCol>
              </a:tblGrid>
              <a:tr h="1087807">
                <a:tc>
                  <a:txBody>
                    <a:bodyPr/>
                    <a:lstStyle/>
                    <a:p>
                      <a:endParaRPr lang="zh-TW" altLang="en-US" dirty="0">
                        <a:ln>
                          <a:solidFill>
                            <a:srgbClr val="C00000"/>
                          </a:solidFill>
                        </a:ln>
                        <a:solidFill>
                          <a:srgbClr val="C00000"/>
                        </a:solidFill>
                        <a:latin typeface="Times New Roman" panose="02020603050405020304" pitchFamily="18" charset="0"/>
                        <a:cs typeface="Times New Roman" panose="02020603050405020304" pitchFamily="18" charset="0"/>
                      </a:endParaRPr>
                    </a:p>
                  </a:txBody>
                  <a:tcPr>
                    <a:lnL w="57150" cap="flat" cmpd="sng" algn="ctr">
                      <a:solidFill>
                        <a:srgbClr val="C00000"/>
                      </a:solidFill>
                      <a:prstDash val="solid"/>
                      <a:round/>
                      <a:headEnd type="none" w="med" len="med"/>
                      <a:tailEnd type="none" w="med" len="med"/>
                    </a:lnL>
                    <a:lnR w="57150" cap="flat" cmpd="sng" algn="ctr">
                      <a:solidFill>
                        <a:srgbClr val="C00000"/>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tcPr>
                </a:tc>
                <a:tc>
                  <a:txBody>
                    <a:bodyPr/>
                    <a:lstStyle/>
                    <a:p>
                      <a:endParaRPr lang="zh-TW" altLang="en-US" dirty="0">
                        <a:ln>
                          <a:solidFill>
                            <a:srgbClr val="C00000"/>
                          </a:solidFill>
                        </a:ln>
                        <a:solidFill>
                          <a:srgbClr val="C00000"/>
                        </a:solidFill>
                        <a:latin typeface="Times New Roman" panose="02020603050405020304" pitchFamily="18" charset="0"/>
                        <a:cs typeface="Times New Roman" panose="02020603050405020304" pitchFamily="18" charset="0"/>
                      </a:endParaRPr>
                    </a:p>
                  </a:txBody>
                  <a:tcPr>
                    <a:lnL w="57150" cap="flat" cmpd="sng" algn="ctr">
                      <a:solidFill>
                        <a:srgbClr val="C00000"/>
                      </a:solidFill>
                      <a:prstDash val="solid"/>
                      <a:round/>
                      <a:headEnd type="none" w="med" len="med"/>
                      <a:tailEnd type="none" w="med" len="med"/>
                    </a:lnL>
                    <a:lnR w="57150" cap="flat" cmpd="sng" algn="ctr">
                      <a:solidFill>
                        <a:srgbClr val="C00000"/>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dirty="0">
                        <a:ln>
                          <a:solidFill>
                            <a:srgbClr val="C00000"/>
                          </a:solidFill>
                        </a:ln>
                        <a:solidFill>
                          <a:srgbClr val="C00000"/>
                        </a:solidFill>
                        <a:latin typeface="Times New Roman" panose="02020603050405020304" pitchFamily="18" charset="0"/>
                        <a:cs typeface="Times New Roman" panose="02020603050405020304" pitchFamily="18" charset="0"/>
                      </a:endParaRPr>
                    </a:p>
                  </a:txBody>
                  <a:tcPr>
                    <a:lnL w="57150" cap="flat" cmpd="sng" algn="ctr">
                      <a:solidFill>
                        <a:srgbClr val="C00000"/>
                      </a:solidFill>
                      <a:prstDash val="solid"/>
                      <a:round/>
                      <a:headEnd type="none" w="med" len="med"/>
                      <a:tailEnd type="none" w="med" len="med"/>
                    </a:lnL>
                    <a:lnR w="57150" cap="flat" cmpd="sng" algn="ctr">
                      <a:solidFill>
                        <a:srgbClr val="C00000"/>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3429297069"/>
                  </a:ext>
                </a:extLst>
              </a:tr>
              <a:tr h="1087807">
                <a:tc>
                  <a:txBody>
                    <a:bodyPr/>
                    <a:lstStyle/>
                    <a:p>
                      <a:endParaRPr lang="zh-TW" altLang="en-US">
                        <a:ln>
                          <a:solidFill>
                            <a:srgbClr val="C00000"/>
                          </a:solidFill>
                        </a:ln>
                        <a:solidFill>
                          <a:srgbClr val="C00000"/>
                        </a:solidFill>
                        <a:latin typeface="Times New Roman" panose="02020603050405020304" pitchFamily="18" charset="0"/>
                        <a:cs typeface="Times New Roman" panose="02020603050405020304" pitchFamily="18" charset="0"/>
                      </a:endParaRPr>
                    </a:p>
                  </a:txBody>
                  <a:tcPr>
                    <a:lnL w="57150" cap="flat" cmpd="sng" algn="ctr">
                      <a:solidFill>
                        <a:srgbClr val="C00000"/>
                      </a:solidFill>
                      <a:prstDash val="solid"/>
                      <a:round/>
                      <a:headEnd type="none" w="med" len="med"/>
                      <a:tailEnd type="none" w="med" len="med"/>
                    </a:lnL>
                    <a:lnR w="57150" cap="flat" cmpd="sng" algn="ctr">
                      <a:solidFill>
                        <a:srgbClr val="C00000"/>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tcPr>
                </a:tc>
                <a:tc>
                  <a:txBody>
                    <a:bodyPr/>
                    <a:lstStyle/>
                    <a:p>
                      <a:endParaRPr lang="zh-TW" altLang="en-US">
                        <a:ln>
                          <a:solidFill>
                            <a:srgbClr val="C00000"/>
                          </a:solidFill>
                        </a:ln>
                        <a:solidFill>
                          <a:srgbClr val="C00000"/>
                        </a:solidFill>
                        <a:latin typeface="Times New Roman" panose="02020603050405020304" pitchFamily="18" charset="0"/>
                        <a:cs typeface="Times New Roman" panose="02020603050405020304" pitchFamily="18" charset="0"/>
                      </a:endParaRPr>
                    </a:p>
                  </a:txBody>
                  <a:tcPr>
                    <a:lnL w="57150" cap="flat" cmpd="sng" algn="ctr">
                      <a:solidFill>
                        <a:srgbClr val="C00000"/>
                      </a:solidFill>
                      <a:prstDash val="solid"/>
                      <a:round/>
                      <a:headEnd type="none" w="med" len="med"/>
                      <a:tailEnd type="none" w="med" len="med"/>
                    </a:lnL>
                    <a:lnR w="57150" cap="flat" cmpd="sng" algn="ctr">
                      <a:solidFill>
                        <a:srgbClr val="C00000"/>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tcPr>
                </a:tc>
                <a:tc>
                  <a:txBody>
                    <a:bodyPr/>
                    <a:lstStyle/>
                    <a:p>
                      <a:endParaRPr lang="zh-TW" altLang="en-US">
                        <a:ln>
                          <a:solidFill>
                            <a:srgbClr val="C00000"/>
                          </a:solidFill>
                        </a:ln>
                        <a:solidFill>
                          <a:srgbClr val="C00000"/>
                        </a:solidFill>
                        <a:latin typeface="Times New Roman" panose="02020603050405020304" pitchFamily="18" charset="0"/>
                        <a:cs typeface="Times New Roman" panose="02020603050405020304" pitchFamily="18" charset="0"/>
                      </a:endParaRPr>
                    </a:p>
                  </a:txBody>
                  <a:tcPr>
                    <a:lnL w="57150" cap="flat" cmpd="sng" algn="ctr">
                      <a:solidFill>
                        <a:srgbClr val="C00000"/>
                      </a:solidFill>
                      <a:prstDash val="solid"/>
                      <a:round/>
                      <a:headEnd type="none" w="med" len="med"/>
                      <a:tailEnd type="none" w="med" len="med"/>
                    </a:lnL>
                    <a:lnR w="57150" cap="flat" cmpd="sng" algn="ctr">
                      <a:solidFill>
                        <a:srgbClr val="C00000"/>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903702056"/>
                  </a:ext>
                </a:extLst>
              </a:tr>
              <a:tr h="1087807">
                <a:tc>
                  <a:txBody>
                    <a:bodyPr/>
                    <a:lstStyle/>
                    <a:p>
                      <a:endParaRPr lang="zh-TW" altLang="en-US">
                        <a:ln>
                          <a:solidFill>
                            <a:srgbClr val="C00000"/>
                          </a:solidFill>
                        </a:ln>
                        <a:solidFill>
                          <a:srgbClr val="C00000"/>
                        </a:solidFill>
                        <a:latin typeface="Times New Roman" panose="02020603050405020304" pitchFamily="18" charset="0"/>
                        <a:cs typeface="Times New Roman" panose="02020603050405020304" pitchFamily="18" charset="0"/>
                      </a:endParaRPr>
                    </a:p>
                  </a:txBody>
                  <a:tcPr>
                    <a:lnL w="57150" cap="flat" cmpd="sng" algn="ctr">
                      <a:solidFill>
                        <a:srgbClr val="C00000"/>
                      </a:solidFill>
                      <a:prstDash val="solid"/>
                      <a:round/>
                      <a:headEnd type="none" w="med" len="med"/>
                      <a:tailEnd type="none" w="med" len="med"/>
                    </a:lnL>
                    <a:lnR w="57150" cap="flat" cmpd="sng" algn="ctr">
                      <a:solidFill>
                        <a:srgbClr val="C00000"/>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tcPr>
                </a:tc>
                <a:tc>
                  <a:txBody>
                    <a:bodyPr/>
                    <a:lstStyle/>
                    <a:p>
                      <a:endParaRPr lang="zh-TW" altLang="en-US" dirty="0">
                        <a:ln>
                          <a:solidFill>
                            <a:srgbClr val="C00000"/>
                          </a:solidFill>
                        </a:ln>
                        <a:solidFill>
                          <a:srgbClr val="C00000"/>
                        </a:solidFill>
                        <a:latin typeface="Times New Roman" panose="02020603050405020304" pitchFamily="18" charset="0"/>
                        <a:cs typeface="Times New Roman" panose="02020603050405020304" pitchFamily="18" charset="0"/>
                      </a:endParaRPr>
                    </a:p>
                  </a:txBody>
                  <a:tcPr>
                    <a:lnL w="57150" cap="flat" cmpd="sng" algn="ctr">
                      <a:solidFill>
                        <a:srgbClr val="C00000"/>
                      </a:solidFill>
                      <a:prstDash val="solid"/>
                      <a:round/>
                      <a:headEnd type="none" w="med" len="med"/>
                      <a:tailEnd type="none" w="med" len="med"/>
                    </a:lnL>
                    <a:lnR w="57150" cap="flat" cmpd="sng" algn="ctr">
                      <a:solidFill>
                        <a:srgbClr val="C00000"/>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tcPr>
                </a:tc>
                <a:tc>
                  <a:txBody>
                    <a:bodyPr/>
                    <a:lstStyle/>
                    <a:p>
                      <a:endParaRPr lang="zh-TW" altLang="en-US" dirty="0">
                        <a:ln>
                          <a:solidFill>
                            <a:srgbClr val="C00000"/>
                          </a:solidFill>
                        </a:ln>
                        <a:solidFill>
                          <a:srgbClr val="C00000"/>
                        </a:solidFill>
                        <a:latin typeface="Times New Roman" panose="02020603050405020304" pitchFamily="18" charset="0"/>
                        <a:cs typeface="Times New Roman" panose="02020603050405020304" pitchFamily="18" charset="0"/>
                      </a:endParaRPr>
                    </a:p>
                  </a:txBody>
                  <a:tcPr>
                    <a:lnL w="57150" cap="flat" cmpd="sng" algn="ctr">
                      <a:solidFill>
                        <a:srgbClr val="C00000"/>
                      </a:solidFill>
                      <a:prstDash val="solid"/>
                      <a:round/>
                      <a:headEnd type="none" w="med" len="med"/>
                      <a:tailEnd type="none" w="med" len="med"/>
                    </a:lnL>
                    <a:lnR w="57150" cap="flat" cmpd="sng" algn="ctr">
                      <a:solidFill>
                        <a:srgbClr val="C00000"/>
                      </a:solidFill>
                      <a:prstDash val="solid"/>
                      <a:round/>
                      <a:headEnd type="none" w="med" len="med"/>
                      <a:tailEnd type="none" w="med" len="med"/>
                    </a:lnR>
                    <a:lnT w="57150" cap="flat" cmpd="sng" algn="ctr">
                      <a:solidFill>
                        <a:srgbClr val="C00000"/>
                      </a:solidFill>
                      <a:prstDash val="solid"/>
                      <a:round/>
                      <a:headEnd type="none" w="med" len="med"/>
                      <a:tailEnd type="none" w="med" len="med"/>
                    </a:lnT>
                    <a:lnB w="5715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843143395"/>
                  </a:ext>
                </a:extLst>
              </a:tr>
            </a:tbl>
          </a:graphicData>
        </a:graphic>
      </p:graphicFrame>
      <p:sp>
        <p:nvSpPr>
          <p:cNvPr id="8" name="箭號: 向右 7">
            <a:extLst>
              <a:ext uri="{FF2B5EF4-FFF2-40B4-BE49-F238E27FC236}">
                <a16:creationId xmlns:a16="http://schemas.microsoft.com/office/drawing/2014/main" id="{76DB8BA5-9464-4FD0-B02E-A4D73673B367}"/>
              </a:ext>
            </a:extLst>
          </p:cNvPr>
          <p:cNvSpPr/>
          <p:nvPr/>
        </p:nvSpPr>
        <p:spPr>
          <a:xfrm>
            <a:off x="6042581" y="4052758"/>
            <a:ext cx="1611984" cy="70701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aphicFrame>
        <p:nvGraphicFramePr>
          <p:cNvPr id="9" name="表格 8">
            <a:extLst>
              <a:ext uri="{FF2B5EF4-FFF2-40B4-BE49-F238E27FC236}">
                <a16:creationId xmlns:a16="http://schemas.microsoft.com/office/drawing/2014/main" id="{CA094D5B-BE0B-4D10-9FF3-8B30E340B768}"/>
              </a:ext>
            </a:extLst>
          </p:cNvPr>
          <p:cNvGraphicFramePr>
            <a:graphicFrameLocks noGrp="1"/>
          </p:cNvGraphicFramePr>
          <p:nvPr>
            <p:extLst/>
          </p:nvPr>
        </p:nvGraphicFramePr>
        <p:xfrm>
          <a:off x="8038969" y="3829969"/>
          <a:ext cx="3171597" cy="1163547"/>
        </p:xfrm>
        <a:graphic>
          <a:graphicData uri="http://schemas.openxmlformats.org/drawingml/2006/table">
            <a:tbl>
              <a:tblPr firstRow="1" bandRow="1">
                <a:tableStyleId>{5940675A-B579-460E-94D1-54222C63F5DA}</a:tableStyleId>
              </a:tblPr>
              <a:tblGrid>
                <a:gridCol w="1057199">
                  <a:extLst>
                    <a:ext uri="{9D8B030D-6E8A-4147-A177-3AD203B41FA5}">
                      <a16:colId xmlns:a16="http://schemas.microsoft.com/office/drawing/2014/main" val="596439479"/>
                    </a:ext>
                  </a:extLst>
                </a:gridCol>
                <a:gridCol w="1057199">
                  <a:extLst>
                    <a:ext uri="{9D8B030D-6E8A-4147-A177-3AD203B41FA5}">
                      <a16:colId xmlns:a16="http://schemas.microsoft.com/office/drawing/2014/main" val="1838033083"/>
                    </a:ext>
                  </a:extLst>
                </a:gridCol>
                <a:gridCol w="1057199">
                  <a:extLst>
                    <a:ext uri="{9D8B030D-6E8A-4147-A177-3AD203B41FA5}">
                      <a16:colId xmlns:a16="http://schemas.microsoft.com/office/drawing/2014/main" val="3394648888"/>
                    </a:ext>
                  </a:extLst>
                </a:gridCol>
              </a:tblGrid>
              <a:tr h="387849">
                <a:tc>
                  <a:txBody>
                    <a:bodyPr/>
                    <a:lstStyle/>
                    <a:p>
                      <a:r>
                        <a:rPr lang="en-US" altLang="zh-TW" dirty="0"/>
                        <a:t>5</a:t>
                      </a:r>
                      <a:endParaRPr lang="zh-TW" altLang="en-US" dirty="0"/>
                    </a:p>
                  </a:txBody>
                  <a:tcPr/>
                </a:tc>
                <a:tc>
                  <a:txBody>
                    <a:bodyPr/>
                    <a:lstStyle/>
                    <a:p>
                      <a:r>
                        <a:rPr lang="en-US" altLang="zh-TW" dirty="0"/>
                        <a:t>4</a:t>
                      </a:r>
                      <a:endParaRPr lang="zh-TW" altLang="en-US" dirty="0"/>
                    </a:p>
                  </a:txBody>
                  <a:tcPr/>
                </a:tc>
                <a:tc>
                  <a:txBody>
                    <a:bodyPr/>
                    <a:lstStyle/>
                    <a:p>
                      <a:r>
                        <a:rPr lang="en-US" altLang="zh-TW" dirty="0"/>
                        <a:t>1</a:t>
                      </a:r>
                      <a:endParaRPr lang="zh-TW" altLang="en-US" dirty="0"/>
                    </a:p>
                  </a:txBody>
                  <a:tcPr/>
                </a:tc>
                <a:extLst>
                  <a:ext uri="{0D108BD9-81ED-4DB2-BD59-A6C34878D82A}">
                    <a16:rowId xmlns:a16="http://schemas.microsoft.com/office/drawing/2014/main" val="3060948666"/>
                  </a:ext>
                </a:extLst>
              </a:tr>
              <a:tr h="387849">
                <a:tc>
                  <a:txBody>
                    <a:bodyPr/>
                    <a:lstStyle/>
                    <a:p>
                      <a:r>
                        <a:rPr lang="en-US" altLang="zh-TW" dirty="0"/>
                        <a:t>7</a:t>
                      </a:r>
                      <a:endParaRPr lang="zh-TW" altLang="en-US" dirty="0"/>
                    </a:p>
                  </a:txBody>
                  <a:tcPr/>
                </a:tc>
                <a:tc>
                  <a:txBody>
                    <a:bodyPr/>
                    <a:lstStyle/>
                    <a:p>
                      <a:r>
                        <a:rPr lang="en-US" altLang="zh-TW" dirty="0"/>
                        <a:t>4</a:t>
                      </a:r>
                      <a:endParaRPr lang="zh-TW" altLang="en-US" dirty="0"/>
                    </a:p>
                  </a:txBody>
                  <a:tcPr/>
                </a:tc>
                <a:tc>
                  <a:txBody>
                    <a:bodyPr/>
                    <a:lstStyle/>
                    <a:p>
                      <a:r>
                        <a:rPr lang="en-US" altLang="zh-TW" dirty="0"/>
                        <a:t>4</a:t>
                      </a:r>
                      <a:endParaRPr lang="zh-TW" altLang="en-US" dirty="0"/>
                    </a:p>
                  </a:txBody>
                  <a:tcPr/>
                </a:tc>
                <a:extLst>
                  <a:ext uri="{0D108BD9-81ED-4DB2-BD59-A6C34878D82A}">
                    <a16:rowId xmlns:a16="http://schemas.microsoft.com/office/drawing/2014/main" val="3585207147"/>
                  </a:ext>
                </a:extLst>
              </a:tr>
              <a:tr h="387849">
                <a:tc>
                  <a:txBody>
                    <a:bodyPr/>
                    <a:lstStyle/>
                    <a:p>
                      <a:r>
                        <a:rPr lang="en-US" altLang="zh-TW" dirty="0"/>
                        <a:t>5</a:t>
                      </a:r>
                      <a:endParaRPr lang="zh-TW" altLang="en-US" dirty="0"/>
                    </a:p>
                  </a:txBody>
                  <a:tcPr/>
                </a:tc>
                <a:tc>
                  <a:txBody>
                    <a:bodyPr/>
                    <a:lstStyle/>
                    <a:p>
                      <a:r>
                        <a:rPr lang="en-US" altLang="zh-TW" dirty="0"/>
                        <a:t>6</a:t>
                      </a:r>
                      <a:endParaRPr lang="zh-TW" altLang="en-US" dirty="0"/>
                    </a:p>
                  </a:txBody>
                  <a:tcPr/>
                </a:tc>
                <a:tc>
                  <a:txBody>
                    <a:bodyPr/>
                    <a:lstStyle/>
                    <a:p>
                      <a:r>
                        <a:rPr lang="en-US" altLang="zh-TW" dirty="0"/>
                        <a:t>4</a:t>
                      </a:r>
                      <a:endParaRPr lang="zh-TW" altLang="en-US" dirty="0"/>
                    </a:p>
                  </a:txBody>
                  <a:tcPr/>
                </a:tc>
                <a:extLst>
                  <a:ext uri="{0D108BD9-81ED-4DB2-BD59-A6C34878D82A}">
                    <a16:rowId xmlns:a16="http://schemas.microsoft.com/office/drawing/2014/main" val="988837493"/>
                  </a:ext>
                </a:extLst>
              </a:tr>
            </a:tbl>
          </a:graphicData>
        </a:graphic>
      </p:graphicFrame>
      <p:sp>
        <p:nvSpPr>
          <p:cNvPr id="10" name="文字方塊 9">
            <a:extLst>
              <a:ext uri="{FF2B5EF4-FFF2-40B4-BE49-F238E27FC236}">
                <a16:creationId xmlns:a16="http://schemas.microsoft.com/office/drawing/2014/main" id="{49813C6D-FF45-4026-8021-E0EB0A9DBFA7}"/>
              </a:ext>
            </a:extLst>
          </p:cNvPr>
          <p:cNvSpPr txBox="1"/>
          <p:nvPr/>
        </p:nvSpPr>
        <p:spPr>
          <a:xfrm>
            <a:off x="6042581" y="3506803"/>
            <a:ext cx="161198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微軟正黑體"/>
                <a:cs typeface="Times New Roman" panose="02020603050405020304" pitchFamily="18" charset="0"/>
              </a:rPr>
              <a:t>取</a:t>
            </a:r>
            <a:r>
              <a:rPr kumimoji="0" lang="en-US" altLang="zh-TW" sz="1800" b="0" i="0" u="none" strike="noStrike" kern="1200" cap="none" spc="0" normalizeH="0" baseline="0" noProof="0" dirty="0">
                <a:ln>
                  <a:noFill/>
                </a:ln>
                <a:solidFill>
                  <a:prstClr val="black"/>
                </a:solidFill>
                <a:effectLst/>
                <a:uLnTx/>
                <a:uFillTx/>
                <a:latin typeface="Times New Roman" panose="02020603050405020304" pitchFamily="18" charset="0"/>
                <a:ea typeface="微軟正黑體"/>
                <a:cs typeface="Times New Roman" panose="02020603050405020304" pitchFamily="18" charset="0"/>
              </a:rPr>
              <a:t>‘255’</a:t>
            </a:r>
            <a:r>
              <a:rPr kumimoji="0" lang="zh-TW"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微軟正黑體"/>
                <a:cs typeface="Times New Roman" panose="02020603050405020304" pitchFamily="18" charset="0"/>
              </a:rPr>
              <a:t>之個數為特徵</a:t>
            </a:r>
          </a:p>
        </p:txBody>
      </p:sp>
      <p:sp>
        <p:nvSpPr>
          <p:cNvPr id="11" name="文字方塊 10">
            <a:extLst>
              <a:ext uri="{FF2B5EF4-FFF2-40B4-BE49-F238E27FC236}">
                <a16:creationId xmlns:a16="http://schemas.microsoft.com/office/drawing/2014/main" id="{31F057C9-FA44-4F5D-908C-3BC65AD2428E}"/>
              </a:ext>
            </a:extLst>
          </p:cNvPr>
          <p:cNvSpPr txBox="1"/>
          <p:nvPr/>
        </p:nvSpPr>
        <p:spPr>
          <a:xfrm>
            <a:off x="9059158" y="3337089"/>
            <a:ext cx="11406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srgbClr val="FF0000"/>
                </a:solidFill>
                <a:effectLst/>
                <a:uLnTx/>
                <a:uFillTx/>
                <a:latin typeface="微軟正黑體"/>
                <a:ea typeface="微軟正黑體"/>
                <a:cs typeface="+mn-cs"/>
              </a:rPr>
              <a:t>特徵矩陣</a:t>
            </a:r>
          </a:p>
        </p:txBody>
      </p:sp>
    </p:spTree>
    <p:extLst>
      <p:ext uri="{BB962C8B-B14F-4D97-AF65-F5344CB8AC3E}">
        <p14:creationId xmlns:p14="http://schemas.microsoft.com/office/powerpoint/2010/main" val="32804804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BEE8317-57F6-4741-A383-D0BDC5EA64D8}"/>
              </a:ext>
            </a:extLst>
          </p:cNvPr>
          <p:cNvSpPr>
            <a:spLocks noGrp="1"/>
          </p:cNvSpPr>
          <p:nvPr>
            <p:ph type="title"/>
          </p:nvPr>
        </p:nvSpPr>
        <p:spPr/>
        <p:txBody>
          <a:bodyPr/>
          <a:lstStyle/>
          <a:p>
            <a:r>
              <a:rPr lang="zh-TW" altLang="en-US" dirty="0"/>
              <a:t>根據歐式距離最小的</a:t>
            </a:r>
            <a:r>
              <a:rPr lang="en-US" altLang="zh-TW" dirty="0"/>
              <a:t>K</a:t>
            </a:r>
            <a:r>
              <a:rPr lang="zh-TW" altLang="en-US" dirty="0"/>
              <a:t>筆數據辨識數字</a:t>
            </a:r>
          </a:p>
        </p:txBody>
      </p:sp>
      <p:sp>
        <p:nvSpPr>
          <p:cNvPr id="5" name="內容版面配置區 4">
            <a:extLst>
              <a:ext uri="{FF2B5EF4-FFF2-40B4-BE49-F238E27FC236}">
                <a16:creationId xmlns:a16="http://schemas.microsoft.com/office/drawing/2014/main" id="{C3B67B8B-10B1-4502-8C1E-DD69555EC34A}"/>
              </a:ext>
            </a:extLst>
          </p:cNvPr>
          <p:cNvSpPr>
            <a:spLocks noGrp="1"/>
          </p:cNvSpPr>
          <p:nvPr>
            <p:ph idx="1"/>
          </p:nvPr>
        </p:nvSpPr>
        <p:spPr>
          <a:xfrm>
            <a:off x="1295401" y="2556932"/>
            <a:ext cx="9762240" cy="3318936"/>
          </a:xfrm>
        </p:spPr>
        <p:txBody>
          <a:bodyPr>
            <a:normAutofit fontScale="92500" lnSpcReduction="10000"/>
          </a:bodyPr>
          <a:lstStyle/>
          <a:p>
            <a:r>
              <a:rPr lang="zh-TW" altLang="en-US" dirty="0">
                <a:latin typeface="Times New Roman" panose="02020603050405020304" pitchFamily="18" charset="0"/>
                <a:cs typeface="Times New Roman" panose="02020603050405020304" pitchFamily="18" charset="0"/>
              </a:rPr>
              <a:t>歐式距離</a:t>
            </a:r>
            <a:r>
              <a:rPr lang="en-US" altLang="zh-TW" dirty="0">
                <a:latin typeface="Times New Roman" panose="02020603050405020304" pitchFamily="18" charset="0"/>
                <a:cs typeface="Times New Roman" panose="02020603050405020304" pitchFamily="18" charset="0"/>
              </a:rPr>
              <a:t>:</a:t>
            </a:r>
          </a:p>
          <a:p>
            <a:pPr marL="0" indent="0">
              <a:buNone/>
            </a:pPr>
            <a:r>
              <a:rPr lang="en-US" altLang="zh-TW"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訓練資料之特徵矩陣每個元素</a:t>
            </a:r>
            <a:r>
              <a:rPr lang="en-US" altLang="zh-TW"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待測資料特徵矩陣中每個元素</a:t>
            </a:r>
            <a:r>
              <a:rPr lang="en-US" altLang="zh-TW"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之平方和開根號</a:t>
            </a:r>
            <a:endParaRPr lang="en-US" altLang="zh-TW" dirty="0">
              <a:latin typeface="Times New Roman" panose="02020603050405020304" pitchFamily="18" charset="0"/>
              <a:cs typeface="Times New Roman" panose="02020603050405020304" pitchFamily="18" charset="0"/>
            </a:endParaRPr>
          </a:p>
          <a:p>
            <a:pPr marL="0" indent="0">
              <a:buNone/>
            </a:pPr>
            <a:endParaRPr lang="en-US" altLang="zh-TW" dirty="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取出歐式距離最小</a:t>
            </a:r>
            <a:r>
              <a:rPr lang="en-US" altLang="zh-TW" dirty="0">
                <a:latin typeface="Times New Roman" panose="02020603050405020304" pitchFamily="18" charset="0"/>
                <a:cs typeface="Times New Roman" panose="02020603050405020304" pitchFamily="18" charset="0"/>
              </a:rPr>
              <a:t>K</a:t>
            </a:r>
            <a:r>
              <a:rPr lang="zh-TW" altLang="en-US" dirty="0">
                <a:latin typeface="Times New Roman" panose="02020603050405020304" pitchFamily="18" charset="0"/>
                <a:cs typeface="Times New Roman" panose="02020603050405020304" pitchFamily="18" charset="0"/>
              </a:rPr>
              <a:t>筆數據</a:t>
            </a:r>
            <a:r>
              <a:rPr lang="en-US" altLang="zh-TW"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根據多數做預測</a:t>
            </a:r>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K</a:t>
            </a:r>
            <a:r>
              <a:rPr lang="zh-TW" altLang="en-US" dirty="0">
                <a:latin typeface="Times New Roman" panose="02020603050405020304" pitchFamily="18" charset="0"/>
                <a:cs typeface="Times New Roman" panose="02020603050405020304" pitchFamily="18" charset="0"/>
              </a:rPr>
              <a:t>值取奇數</a:t>
            </a:r>
            <a:endParaRPr lang="en-US" altLang="zh-TW" dirty="0">
              <a:latin typeface="Times New Roman" panose="02020603050405020304" pitchFamily="18" charset="0"/>
              <a:cs typeface="Times New Roman" panose="02020603050405020304" pitchFamily="18" charset="0"/>
            </a:endParaRPr>
          </a:p>
          <a:p>
            <a:r>
              <a:rPr lang="zh-TW" altLang="en-US" dirty="0">
                <a:latin typeface="Times New Roman" panose="02020603050405020304" pitchFamily="18" charset="0"/>
                <a:cs typeface="Times New Roman" panose="02020603050405020304" pitchFamily="18" charset="0"/>
              </a:rPr>
              <a:t>若相同則需另寫判斷方式</a:t>
            </a:r>
            <a:endParaRPr lang="en-US" altLang="zh-TW" dirty="0">
              <a:latin typeface="Times New Roman" panose="02020603050405020304" pitchFamily="18" charset="0"/>
              <a:cs typeface="Times New Roman" panose="02020603050405020304" pitchFamily="18" charset="0"/>
            </a:endParaRPr>
          </a:p>
          <a:p>
            <a:pPr marL="0" indent="0">
              <a:buNone/>
            </a:pPr>
            <a:endParaRPr lang="en-US" altLang="zh-TW" dirty="0">
              <a:latin typeface="Times New Roman" panose="02020603050405020304" pitchFamily="18" charset="0"/>
              <a:cs typeface="Times New Roman" panose="02020603050405020304" pitchFamily="18" charset="0"/>
            </a:endParaRPr>
          </a:p>
          <a:p>
            <a:pPr marL="0" indent="0">
              <a:buNone/>
            </a:pPr>
            <a:endParaRPr lang="en-US" altLang="zh-TW" dirty="0">
              <a:latin typeface="Times New Roman" panose="02020603050405020304" pitchFamily="18" charset="0"/>
              <a:cs typeface="Times New Roman" panose="02020603050405020304" pitchFamily="18" charset="0"/>
            </a:endParaRPr>
          </a:p>
          <a:p>
            <a:pPr marL="0" indent="0">
              <a:buNone/>
            </a:pPr>
            <a:endParaRPr lang="en-US" altLang="zh-TW" dirty="0">
              <a:latin typeface="Times New Roman" panose="02020603050405020304" pitchFamily="18" charset="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B93044CD-335E-49C1-888A-3A1B228F53B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2A0354-5623-4FDA-BBE9-54D9CCACC26A}"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pic>
        <p:nvPicPr>
          <p:cNvPr id="8" name="圖片 7">
            <a:extLst>
              <a:ext uri="{FF2B5EF4-FFF2-40B4-BE49-F238E27FC236}">
                <a16:creationId xmlns:a16="http://schemas.microsoft.com/office/drawing/2014/main" id="{717B6164-08E6-4F91-95B4-86DFBD26C8D7}"/>
              </a:ext>
            </a:extLst>
          </p:cNvPr>
          <p:cNvPicPr>
            <a:picLocks noChangeAspect="1"/>
          </p:cNvPicPr>
          <p:nvPr/>
        </p:nvPicPr>
        <p:blipFill>
          <a:blip r:embed="rId2"/>
          <a:stretch>
            <a:fillRect/>
          </a:stretch>
        </p:blipFill>
        <p:spPr>
          <a:xfrm>
            <a:off x="1429045" y="3549650"/>
            <a:ext cx="3790950" cy="666750"/>
          </a:xfrm>
          <a:prstGeom prst="rect">
            <a:avLst/>
          </a:prstGeom>
        </p:spPr>
      </p:pic>
    </p:spTree>
    <p:extLst>
      <p:ext uri="{BB962C8B-B14F-4D97-AF65-F5344CB8AC3E}">
        <p14:creationId xmlns:p14="http://schemas.microsoft.com/office/powerpoint/2010/main" val="26684576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B92EB6-1134-4AB3-9408-221B5DA6EC92}"/>
              </a:ext>
            </a:extLst>
          </p:cNvPr>
          <p:cNvSpPr>
            <a:spLocks noGrp="1"/>
          </p:cNvSpPr>
          <p:nvPr>
            <p:ph type="title"/>
          </p:nvPr>
        </p:nvSpPr>
        <p:spPr/>
        <p:txBody>
          <a:bodyPr/>
          <a:lstStyle/>
          <a:p>
            <a:r>
              <a:rPr lang="zh-TW" altLang="en-US"/>
              <a:t>程式碼及實作結果</a:t>
            </a:r>
            <a:endParaRPr lang="zh-TW" altLang="en-US" dirty="0"/>
          </a:p>
        </p:txBody>
      </p:sp>
      <p:sp>
        <p:nvSpPr>
          <p:cNvPr id="3" name="內容版面配置區 2">
            <a:extLst>
              <a:ext uri="{FF2B5EF4-FFF2-40B4-BE49-F238E27FC236}">
                <a16:creationId xmlns:a16="http://schemas.microsoft.com/office/drawing/2014/main" id="{83B6DDCF-8478-4E8E-8AB7-BE58B3E72E3A}"/>
              </a:ext>
            </a:extLst>
          </p:cNvPr>
          <p:cNvSpPr>
            <a:spLocks noGrp="1"/>
          </p:cNvSpPr>
          <p:nvPr>
            <p:ph type="body" idx="1"/>
          </p:nvPr>
        </p:nvSpPr>
        <p:spPr/>
        <p:txBody>
          <a:bodyPr/>
          <a:lstStyle/>
          <a:p>
            <a:endParaRPr lang="zh-TW" altLang="en-US" dirty="0"/>
          </a:p>
        </p:txBody>
      </p:sp>
      <p:sp>
        <p:nvSpPr>
          <p:cNvPr id="5" name="投影片編號版面配置區 4">
            <a:extLst>
              <a:ext uri="{FF2B5EF4-FFF2-40B4-BE49-F238E27FC236}">
                <a16:creationId xmlns:a16="http://schemas.microsoft.com/office/drawing/2014/main" id="{C5038324-66B5-4721-9DF1-4D3766A3D40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2A0354-5623-4FDA-BBE9-54D9CCACC26A}"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4657691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569E76-8AF6-4DC9-976A-B60192745305}"/>
              </a:ext>
            </a:extLst>
          </p:cNvPr>
          <p:cNvSpPr>
            <a:spLocks noGrp="1"/>
          </p:cNvSpPr>
          <p:nvPr>
            <p:ph type="title"/>
          </p:nvPr>
        </p:nvSpPr>
        <p:spPr/>
        <p:txBody>
          <a:bodyPr/>
          <a:lstStyle/>
          <a:p>
            <a:endParaRPr lang="zh-TW" altLang="en-US"/>
          </a:p>
        </p:txBody>
      </p:sp>
      <p:sp>
        <p:nvSpPr>
          <p:cNvPr id="3" name="文字版面配置區 2">
            <a:extLst>
              <a:ext uri="{FF2B5EF4-FFF2-40B4-BE49-F238E27FC236}">
                <a16:creationId xmlns:a16="http://schemas.microsoft.com/office/drawing/2014/main" id="{734027AD-A967-4341-8110-47283A13F088}"/>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5C12A459-5C4C-4C94-B60D-E8DFC444D17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DB0693-1AFA-4BB6-B0FB-0866EB04C461}" type="slidenum">
              <a:rPr kumimoji="0" lang="zh-TW" altLang="en-US" sz="1000" b="0" i="0" u="none" strike="noStrike" kern="1200" cap="none" spc="0" normalizeH="0" baseline="0" noProof="0" smtClean="0">
                <a:ln>
                  <a:noFill/>
                </a:ln>
                <a:solidFill>
                  <a:prstClr val="black"/>
                </a:solidFill>
                <a:effectLst/>
                <a:uLnTx/>
                <a:uFillTx/>
                <a:latin typeface="Times New Roman"/>
                <a:ea typeface="微軟正黑體"/>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TW" altLang="en-US" sz="1000" b="0" i="0" u="none" strike="noStrike" kern="1200" cap="none" spc="0" normalizeH="0" baseline="0" noProof="0">
              <a:ln>
                <a:noFill/>
              </a:ln>
              <a:solidFill>
                <a:prstClr val="black"/>
              </a:solidFill>
              <a:effectLst/>
              <a:uLnTx/>
              <a:uFillTx/>
              <a:latin typeface="Times New Roman"/>
              <a:ea typeface="微軟正黑體"/>
              <a:cs typeface="+mn-cs"/>
            </a:endParaRPr>
          </a:p>
        </p:txBody>
      </p:sp>
      <p:pic>
        <p:nvPicPr>
          <p:cNvPr id="5" name="圖片 4">
            <a:extLst>
              <a:ext uri="{FF2B5EF4-FFF2-40B4-BE49-F238E27FC236}">
                <a16:creationId xmlns:a16="http://schemas.microsoft.com/office/drawing/2014/main" id="{B14C5136-ACF7-487C-A289-FB7C79C184BF}"/>
              </a:ext>
            </a:extLst>
          </p:cNvPr>
          <p:cNvPicPr>
            <a:picLocks noChangeAspect="1"/>
          </p:cNvPicPr>
          <p:nvPr/>
        </p:nvPicPr>
        <p:blipFill>
          <a:blip r:embed="rId2"/>
          <a:stretch>
            <a:fillRect/>
          </a:stretch>
        </p:blipFill>
        <p:spPr>
          <a:xfrm>
            <a:off x="1295402" y="609600"/>
            <a:ext cx="9772650" cy="5819775"/>
          </a:xfrm>
          <a:prstGeom prst="rect">
            <a:avLst/>
          </a:prstGeom>
        </p:spPr>
      </p:pic>
    </p:spTree>
    <p:extLst>
      <p:ext uri="{BB962C8B-B14F-4D97-AF65-F5344CB8AC3E}">
        <p14:creationId xmlns:p14="http://schemas.microsoft.com/office/powerpoint/2010/main" val="14353292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9C4C0E-7882-4110-929B-B5FE0D6652E0}"/>
              </a:ext>
            </a:extLst>
          </p:cNvPr>
          <p:cNvSpPr>
            <a:spLocks noGrp="1"/>
          </p:cNvSpPr>
          <p:nvPr>
            <p:ph type="title"/>
          </p:nvPr>
        </p:nvSpPr>
        <p:spPr/>
        <p:txBody>
          <a:bodyPr/>
          <a:lstStyle/>
          <a:p>
            <a:endParaRPr lang="zh-TW" altLang="en-US"/>
          </a:p>
        </p:txBody>
      </p:sp>
      <p:sp>
        <p:nvSpPr>
          <p:cNvPr id="3" name="文字版面配置區 2">
            <a:extLst>
              <a:ext uri="{FF2B5EF4-FFF2-40B4-BE49-F238E27FC236}">
                <a16:creationId xmlns:a16="http://schemas.microsoft.com/office/drawing/2014/main" id="{E59C47B6-21D9-4C7C-87CE-991DD16C779F}"/>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1CC5C9D5-F65C-41EF-8370-635A5C37156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DB0693-1AFA-4BB6-B0FB-0866EB04C461}" type="slidenum">
              <a:rPr kumimoji="0" lang="zh-TW" altLang="en-US" sz="1000" b="0" i="0" u="none" strike="noStrike" kern="1200" cap="none" spc="0" normalizeH="0" baseline="0" noProof="0" smtClean="0">
                <a:ln>
                  <a:noFill/>
                </a:ln>
                <a:solidFill>
                  <a:prstClr val="black"/>
                </a:solidFill>
                <a:effectLst/>
                <a:uLnTx/>
                <a:uFillTx/>
                <a:latin typeface="Times New Roman"/>
                <a:ea typeface="微軟正黑體"/>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TW" altLang="en-US" sz="1000" b="0" i="0" u="none" strike="noStrike" kern="1200" cap="none" spc="0" normalizeH="0" baseline="0" noProof="0">
              <a:ln>
                <a:noFill/>
              </a:ln>
              <a:solidFill>
                <a:prstClr val="black"/>
              </a:solidFill>
              <a:effectLst/>
              <a:uLnTx/>
              <a:uFillTx/>
              <a:latin typeface="Times New Roman"/>
              <a:ea typeface="微軟正黑體"/>
              <a:cs typeface="+mn-cs"/>
            </a:endParaRPr>
          </a:p>
        </p:txBody>
      </p:sp>
      <p:pic>
        <p:nvPicPr>
          <p:cNvPr id="5" name="圖片 4">
            <a:extLst>
              <a:ext uri="{FF2B5EF4-FFF2-40B4-BE49-F238E27FC236}">
                <a16:creationId xmlns:a16="http://schemas.microsoft.com/office/drawing/2014/main" id="{83B08FC2-9D83-46CC-A464-EBFCA6748B3C}"/>
              </a:ext>
            </a:extLst>
          </p:cNvPr>
          <p:cNvPicPr>
            <a:picLocks noChangeAspect="1"/>
          </p:cNvPicPr>
          <p:nvPr/>
        </p:nvPicPr>
        <p:blipFill>
          <a:blip r:embed="rId2"/>
          <a:stretch>
            <a:fillRect/>
          </a:stretch>
        </p:blipFill>
        <p:spPr>
          <a:xfrm>
            <a:off x="2469823" y="310134"/>
            <a:ext cx="7540952" cy="6485953"/>
          </a:xfrm>
          <a:prstGeom prst="rect">
            <a:avLst/>
          </a:prstGeom>
        </p:spPr>
      </p:pic>
    </p:spTree>
    <p:extLst>
      <p:ext uri="{BB962C8B-B14F-4D97-AF65-F5344CB8AC3E}">
        <p14:creationId xmlns:p14="http://schemas.microsoft.com/office/powerpoint/2010/main" val="2926040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15302" y="3279307"/>
            <a:ext cx="10515600" cy="1325563"/>
          </a:xfrm>
        </p:spPr>
        <p:txBody>
          <a:bodyPr>
            <a:normAutofit/>
          </a:bodyPr>
          <a:lstStyle/>
          <a:p>
            <a:r>
              <a:rPr lang="en-US" altLang="zh-TW" sz="6000" dirty="0">
                <a:latin typeface="Times New Roman" panose="02020603050405020304" pitchFamily="18" charset="0"/>
                <a:cs typeface="Times New Roman" panose="02020603050405020304" pitchFamily="18" charset="0"/>
              </a:rPr>
              <a:t>KNN</a:t>
            </a:r>
            <a:r>
              <a:rPr lang="zh-TW" altLang="en-US" sz="6000" dirty="0">
                <a:latin typeface="Times New Roman" panose="02020603050405020304" pitchFamily="18" charset="0"/>
                <a:cs typeface="Times New Roman" panose="02020603050405020304" pitchFamily="18" charset="0"/>
              </a:rPr>
              <a:t>分類器</a:t>
            </a:r>
          </a:p>
        </p:txBody>
      </p:sp>
      <p:sp>
        <p:nvSpPr>
          <p:cNvPr id="3" name="投影片編號版面配置區 2">
            <a:extLst>
              <a:ext uri="{FF2B5EF4-FFF2-40B4-BE49-F238E27FC236}">
                <a16:creationId xmlns:a16="http://schemas.microsoft.com/office/drawing/2014/main" id="{8FBC0478-6129-4E63-BC68-FAA72FB3113F}"/>
              </a:ext>
            </a:extLst>
          </p:cNvPr>
          <p:cNvSpPr>
            <a:spLocks noGrp="1"/>
          </p:cNvSpPr>
          <p:nvPr>
            <p:ph type="sldNum" sz="quarter" idx="12"/>
          </p:nvPr>
        </p:nvSpPr>
        <p:spPr/>
        <p:txBody>
          <a:bodyPr/>
          <a:lstStyle/>
          <a:p>
            <a:fld id="{E8DB0693-1AFA-4BB6-B0FB-0866EB04C461}" type="slidenum">
              <a:rPr lang="zh-TW" altLang="en-US" smtClean="0"/>
              <a:t>3</a:t>
            </a:fld>
            <a:endParaRPr lang="zh-TW" altLang="en-US"/>
          </a:p>
        </p:txBody>
      </p:sp>
    </p:spTree>
    <p:extLst>
      <p:ext uri="{BB962C8B-B14F-4D97-AF65-F5344CB8AC3E}">
        <p14:creationId xmlns:p14="http://schemas.microsoft.com/office/powerpoint/2010/main" val="11363785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B6EC829C-A00A-41E0-972C-B6358DBE1EF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DB0693-1AFA-4BB6-B0FB-0866EB04C461}" type="slidenum">
              <a:rPr kumimoji="0" lang="zh-TW" altLang="en-US" sz="1000" b="0" i="0" u="none" strike="noStrike" kern="1200" cap="none" spc="0" normalizeH="0" baseline="0" noProof="0" smtClean="0">
                <a:ln>
                  <a:noFill/>
                </a:ln>
                <a:solidFill>
                  <a:prstClr val="black"/>
                </a:solidFill>
                <a:effectLst/>
                <a:uLnTx/>
                <a:uFillTx/>
                <a:latin typeface="Times New Roman"/>
                <a:ea typeface="微軟正黑體"/>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TW" altLang="en-US" sz="1000" b="0" i="0" u="none" strike="noStrike" kern="1200" cap="none" spc="0" normalizeH="0" baseline="0" noProof="0">
              <a:ln>
                <a:noFill/>
              </a:ln>
              <a:solidFill>
                <a:prstClr val="black"/>
              </a:solidFill>
              <a:effectLst/>
              <a:uLnTx/>
              <a:uFillTx/>
              <a:latin typeface="Times New Roman"/>
              <a:ea typeface="微軟正黑體"/>
              <a:cs typeface="+mn-cs"/>
            </a:endParaRPr>
          </a:p>
        </p:txBody>
      </p:sp>
      <p:pic>
        <p:nvPicPr>
          <p:cNvPr id="6" name="圖片 5">
            <a:extLst>
              <a:ext uri="{FF2B5EF4-FFF2-40B4-BE49-F238E27FC236}">
                <a16:creationId xmlns:a16="http://schemas.microsoft.com/office/drawing/2014/main" id="{FFED094E-D47C-445B-8300-DB7347175E61}"/>
              </a:ext>
            </a:extLst>
          </p:cNvPr>
          <p:cNvPicPr>
            <a:picLocks noChangeAspect="1"/>
          </p:cNvPicPr>
          <p:nvPr/>
        </p:nvPicPr>
        <p:blipFill>
          <a:blip r:embed="rId2"/>
          <a:stretch>
            <a:fillRect/>
          </a:stretch>
        </p:blipFill>
        <p:spPr>
          <a:xfrm>
            <a:off x="2524125" y="565559"/>
            <a:ext cx="7143750" cy="5953125"/>
          </a:xfrm>
          <a:prstGeom prst="rect">
            <a:avLst/>
          </a:prstGeom>
        </p:spPr>
      </p:pic>
      <p:sp>
        <p:nvSpPr>
          <p:cNvPr id="7" name="矩形 6">
            <a:extLst>
              <a:ext uri="{FF2B5EF4-FFF2-40B4-BE49-F238E27FC236}">
                <a16:creationId xmlns:a16="http://schemas.microsoft.com/office/drawing/2014/main" id="{9147BCFE-22E5-4741-AA95-03D76B557EED}"/>
              </a:ext>
            </a:extLst>
          </p:cNvPr>
          <p:cNvSpPr/>
          <p:nvPr/>
        </p:nvSpPr>
        <p:spPr>
          <a:xfrm>
            <a:off x="2458137" y="6292441"/>
            <a:ext cx="1887620" cy="226243"/>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solidFill>
                  <a:srgbClr val="C00000"/>
                </a:solidFill>
              </a:ln>
              <a:noFill/>
              <a:effectLst/>
              <a:uLnTx/>
              <a:uFillTx/>
              <a:latin typeface="Times New Roman"/>
              <a:ea typeface="微軟正黑體"/>
              <a:cs typeface="+mn-cs"/>
            </a:endParaRPr>
          </a:p>
        </p:txBody>
      </p:sp>
    </p:spTree>
    <p:extLst>
      <p:ext uri="{BB962C8B-B14F-4D97-AF65-F5344CB8AC3E}">
        <p14:creationId xmlns:p14="http://schemas.microsoft.com/office/powerpoint/2010/main" val="5817893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897F80-2A3A-486C-A28D-8F8EA3128FAF}"/>
              </a:ext>
            </a:extLst>
          </p:cNvPr>
          <p:cNvSpPr>
            <a:spLocks noGrp="1"/>
          </p:cNvSpPr>
          <p:nvPr>
            <p:ph type="title"/>
          </p:nvPr>
        </p:nvSpPr>
        <p:spPr/>
        <p:txBody>
          <a:bodyPr/>
          <a:lstStyle/>
          <a:p>
            <a:r>
              <a:rPr lang="zh-TW" altLang="en-US" dirty="0"/>
              <a:t>參考資料</a:t>
            </a:r>
          </a:p>
        </p:txBody>
      </p:sp>
      <p:sp>
        <p:nvSpPr>
          <p:cNvPr id="3" name="內容版面配置區 2">
            <a:extLst>
              <a:ext uri="{FF2B5EF4-FFF2-40B4-BE49-F238E27FC236}">
                <a16:creationId xmlns:a16="http://schemas.microsoft.com/office/drawing/2014/main" id="{4A10F722-5C55-475F-A22E-EF5B4BCCD648}"/>
              </a:ext>
            </a:extLst>
          </p:cNvPr>
          <p:cNvSpPr>
            <a:spLocks noGrp="1"/>
          </p:cNvSpPr>
          <p:nvPr>
            <p:ph idx="1"/>
          </p:nvPr>
        </p:nvSpPr>
        <p:spPr/>
        <p:txBody>
          <a:bodyPr/>
          <a:lstStyle/>
          <a:p>
            <a:r>
              <a:rPr lang="en-US" altLang="zh-TW" dirty="0">
                <a:hlinkClick r:id="rId2"/>
              </a:rPr>
              <a:t>https://docs.opencv.org/3.4/d5/d26/tutorial_py_knn_understanding.html</a:t>
            </a:r>
            <a:endParaRPr lang="en-US" altLang="zh-TW" dirty="0"/>
          </a:p>
          <a:p>
            <a:r>
              <a:rPr lang="en-US" altLang="zh-TW" dirty="0">
                <a:hlinkClick r:id="rId3"/>
              </a:rPr>
              <a:t>https://docs.opencv.org/3.4/d8/d4b/tutorial_py_knn_opencv.html</a:t>
            </a:r>
            <a:endParaRPr lang="en-US" altLang="zh-TW" dirty="0"/>
          </a:p>
          <a:p>
            <a:r>
              <a:rPr lang="en-US" altLang="zh-TW" dirty="0">
                <a:hlinkClick r:id="rId4"/>
              </a:rPr>
              <a:t>https://www.books.com.tw/products/0010836462</a:t>
            </a:r>
            <a:endParaRPr lang="en-US" altLang="zh-TW" dirty="0"/>
          </a:p>
          <a:p>
            <a:r>
              <a:rPr lang="en-US" altLang="zh-TW" dirty="0">
                <a:hlinkClick r:id="rId5"/>
              </a:rPr>
              <a:t>http://yann.lecun.com/exdb/mnist/</a:t>
            </a:r>
            <a:endParaRPr lang="en-US" altLang="zh-TW" dirty="0"/>
          </a:p>
          <a:p>
            <a:r>
              <a:rPr lang="en-US" altLang="zh-TW" dirty="0">
                <a:hlinkClick r:id="rId6"/>
              </a:rPr>
              <a:t>http://scholarpedia.org/article/K-nearest_neighbor</a:t>
            </a:r>
            <a:endParaRPr lang="en-US" altLang="zh-TW" dirty="0"/>
          </a:p>
          <a:p>
            <a:endParaRPr lang="en-US" altLang="zh-TW" dirty="0"/>
          </a:p>
        </p:txBody>
      </p:sp>
      <p:sp>
        <p:nvSpPr>
          <p:cNvPr id="4" name="投影片編號版面配置區 3">
            <a:extLst>
              <a:ext uri="{FF2B5EF4-FFF2-40B4-BE49-F238E27FC236}">
                <a16:creationId xmlns:a16="http://schemas.microsoft.com/office/drawing/2014/main" id="{67E232CC-81F8-44DA-83B0-37E47DFA24C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2A0354-5623-4FDA-BBE9-54D9CCACC26A}"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8389952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DFCB22D0-6F74-4028-960B-99C606DEA570}"/>
              </a:ext>
            </a:extLst>
          </p:cNvPr>
          <p:cNvSpPr>
            <a:spLocks noGrp="1"/>
          </p:cNvSpPr>
          <p:nvPr>
            <p:ph type="ctrTitle"/>
          </p:nvPr>
        </p:nvSpPr>
        <p:spPr/>
        <p:txBody>
          <a:bodyPr/>
          <a:lstStyle/>
          <a:p>
            <a:r>
              <a:rPr lang="en-US" altLang="zh-TW" dirty="0"/>
              <a:t>Q&amp;A</a:t>
            </a:r>
            <a:endParaRPr lang="zh-TW" altLang="en-US" dirty="0"/>
          </a:p>
        </p:txBody>
      </p:sp>
      <p:sp>
        <p:nvSpPr>
          <p:cNvPr id="5" name="副標題 4">
            <a:extLst>
              <a:ext uri="{FF2B5EF4-FFF2-40B4-BE49-F238E27FC236}">
                <a16:creationId xmlns:a16="http://schemas.microsoft.com/office/drawing/2014/main" id="{AD93D083-405D-4EFD-A6A2-7A1F60304112}"/>
              </a:ext>
            </a:extLst>
          </p:cNvPr>
          <p:cNvSpPr>
            <a:spLocks noGrp="1"/>
          </p:cNvSpPr>
          <p:nvPr>
            <p:ph type="subTitle" idx="1"/>
          </p:nvPr>
        </p:nvSpPr>
        <p:spPr/>
        <p:txBody>
          <a:bodyPr/>
          <a:lstStyle/>
          <a:p>
            <a:endParaRPr lang="zh-TW" altLang="en-US"/>
          </a:p>
        </p:txBody>
      </p:sp>
      <p:sp>
        <p:nvSpPr>
          <p:cNvPr id="2" name="投影片編號版面配置區 1">
            <a:extLst>
              <a:ext uri="{FF2B5EF4-FFF2-40B4-BE49-F238E27FC236}">
                <a16:creationId xmlns:a16="http://schemas.microsoft.com/office/drawing/2014/main" id="{C42E0CDB-F313-4F44-B1DE-DA15A2A122A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2A0354-5623-4FDA-BBE9-54D9CCACC26A}" type="slidenum">
              <a:rPr kumimoji="0" lang="zh-TW"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TW" altLang="en-US" sz="1200" b="0" i="0" u="none" strike="noStrike" kern="1200" cap="none" spc="0" normalizeH="0" baseline="0" noProof="0">
              <a:ln>
                <a:noFill/>
              </a:ln>
              <a:solidFill>
                <a:prstClr val="black">
                  <a:tint val="75000"/>
                </a:prstClr>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802980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mn-ea"/>
              </a:rPr>
              <a:t>K-</a:t>
            </a:r>
            <a:r>
              <a:rPr lang="en-US" altLang="zh-TW" dirty="0" err="1">
                <a:latin typeface="+mn-ea"/>
              </a:rPr>
              <a:t>NearestNeighbor</a:t>
            </a:r>
            <a:endParaRPr lang="en-US" altLang="zh-TW" dirty="0">
              <a:latin typeface="+mn-ea"/>
            </a:endParaRPr>
          </a:p>
        </p:txBody>
      </p:sp>
      <p:sp>
        <p:nvSpPr>
          <p:cNvPr id="3" name="內容版面配置區 2"/>
          <p:cNvSpPr>
            <a:spLocks noGrp="1"/>
          </p:cNvSpPr>
          <p:nvPr>
            <p:ph idx="1"/>
          </p:nvPr>
        </p:nvSpPr>
        <p:spPr>
          <a:xfrm>
            <a:off x="1295401" y="2556932"/>
            <a:ext cx="9601196" cy="1106145"/>
          </a:xfrm>
        </p:spPr>
        <p:txBody>
          <a:bodyPr/>
          <a:lstStyle/>
          <a:p>
            <a:r>
              <a:rPr lang="zh-TW" altLang="en-US" sz="2800" dirty="0" smtClean="0">
                <a:latin typeface="+mn-ea"/>
              </a:rPr>
              <a:t>選取</a:t>
            </a:r>
            <a:r>
              <a:rPr lang="en-US" altLang="zh-TW" sz="2800" dirty="0">
                <a:latin typeface="+mn-ea"/>
              </a:rPr>
              <a:t>K</a:t>
            </a:r>
            <a:r>
              <a:rPr lang="zh-TW" altLang="en-US" sz="2800" dirty="0">
                <a:latin typeface="+mn-ea"/>
              </a:rPr>
              <a:t>個最近的資料來作為分類依據</a:t>
            </a:r>
            <a:endParaRPr lang="en-US" altLang="zh-TW" sz="2800" dirty="0">
              <a:latin typeface="+mn-ea"/>
            </a:endParaRPr>
          </a:p>
          <a:p>
            <a:endParaRPr lang="zh-TW" altLang="en-US" dirty="0"/>
          </a:p>
        </p:txBody>
      </p:sp>
      <p:sp>
        <p:nvSpPr>
          <p:cNvPr id="4" name="投影片編號版面配置區 3">
            <a:extLst>
              <a:ext uri="{FF2B5EF4-FFF2-40B4-BE49-F238E27FC236}">
                <a16:creationId xmlns:a16="http://schemas.microsoft.com/office/drawing/2014/main" id="{700B52BF-5D41-461A-A08F-B62C496276F1}"/>
              </a:ext>
            </a:extLst>
          </p:cNvPr>
          <p:cNvSpPr>
            <a:spLocks noGrp="1"/>
          </p:cNvSpPr>
          <p:nvPr>
            <p:ph type="sldNum" sz="quarter" idx="12"/>
          </p:nvPr>
        </p:nvSpPr>
        <p:spPr/>
        <p:txBody>
          <a:bodyPr/>
          <a:lstStyle/>
          <a:p>
            <a:fld id="{E8DB0693-1AFA-4BB6-B0FB-0866EB04C461}" type="slidenum">
              <a:rPr lang="zh-TW" altLang="en-US" smtClean="0"/>
              <a:t>4</a:t>
            </a:fld>
            <a:endParaRPr lang="zh-TW" altLang="en-US"/>
          </a:p>
        </p:txBody>
      </p:sp>
      <p:sp>
        <p:nvSpPr>
          <p:cNvPr id="5" name="矩形 4"/>
          <p:cNvSpPr/>
          <p:nvPr/>
        </p:nvSpPr>
        <p:spPr>
          <a:xfrm>
            <a:off x="1295401" y="3253094"/>
            <a:ext cx="9601196" cy="2677656"/>
          </a:xfrm>
          <a:prstGeom prst="rect">
            <a:avLst/>
          </a:prstGeom>
        </p:spPr>
        <p:txBody>
          <a:bodyPr wrap="square">
            <a:spAutoFit/>
          </a:bodyPr>
          <a:lstStyle/>
          <a:p>
            <a:r>
              <a:rPr lang="en-US" altLang="zh-TW" sz="2400" dirty="0"/>
              <a:t>With 1-nearest neighbor rule, the predicted class of test sample x is set equal to the true class ω of its nearest neighbor, where mi is a nearest neighbor to x if the </a:t>
            </a:r>
            <a:r>
              <a:rPr lang="en-US" altLang="zh-TW" sz="2400" dirty="0" smtClean="0"/>
              <a:t>distanced</a:t>
            </a:r>
          </a:p>
          <a:p>
            <a:r>
              <a:rPr lang="en-US" altLang="zh-TW" sz="2400" dirty="0" smtClean="0"/>
              <a:t>(</a:t>
            </a:r>
            <a:r>
              <a:rPr lang="en-US" altLang="zh-TW" sz="2400" dirty="0" err="1" smtClean="0"/>
              <a:t>mi,x</a:t>
            </a:r>
            <a:r>
              <a:rPr lang="en-US" altLang="zh-TW" sz="2400" dirty="0"/>
              <a:t>)=</a:t>
            </a:r>
            <a:r>
              <a:rPr lang="en-US" altLang="zh-TW" sz="2400" dirty="0" err="1"/>
              <a:t>minj</a:t>
            </a:r>
            <a:r>
              <a:rPr lang="en-US" altLang="zh-TW" sz="2400" dirty="0"/>
              <a:t>{d(</a:t>
            </a:r>
            <a:r>
              <a:rPr lang="en-US" altLang="zh-TW" sz="2400" dirty="0" err="1"/>
              <a:t>mj,x</a:t>
            </a:r>
            <a:r>
              <a:rPr lang="en-US" altLang="zh-TW" sz="2400" dirty="0" smtClean="0"/>
              <a:t>)}.</a:t>
            </a:r>
            <a:endParaRPr lang="en-US" altLang="zh-TW" sz="2400" dirty="0"/>
          </a:p>
          <a:p>
            <a:r>
              <a:rPr lang="en-US" altLang="zh-TW" sz="2400" dirty="0"/>
              <a:t>For k-nearest neighbors, the predicted class of test sample x is set equal to the most frequent true class among k nearest training samples. This forms the decision rule D:x→ω^ .</a:t>
            </a:r>
            <a:endParaRPr lang="zh-TW" altLang="en-US" sz="2400" dirty="0"/>
          </a:p>
        </p:txBody>
      </p:sp>
    </p:spTree>
    <p:extLst>
      <p:ext uri="{BB962C8B-B14F-4D97-AF65-F5344CB8AC3E}">
        <p14:creationId xmlns:p14="http://schemas.microsoft.com/office/powerpoint/2010/main" val="647955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2144684" y="1305098"/>
            <a:ext cx="914400" cy="914400"/>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2334022" y="1296168"/>
            <a:ext cx="535724" cy="923330"/>
          </a:xfrm>
          <a:prstGeom prst="rect">
            <a:avLst/>
          </a:prstGeom>
          <a:noFill/>
        </p:spPr>
        <p:txBody>
          <a:bodyPr wrap="none" rtlCol="0">
            <a:spAutoFit/>
          </a:bodyPr>
          <a:lstStyle/>
          <a:p>
            <a:r>
              <a:rPr lang="en-US" altLang="zh-TW" sz="5400" dirty="0">
                <a:solidFill>
                  <a:srgbClr val="00B0F0"/>
                </a:solidFill>
              </a:rPr>
              <a:t>1</a:t>
            </a:r>
            <a:endParaRPr lang="zh-TW" altLang="en-US" sz="5400" dirty="0">
              <a:solidFill>
                <a:srgbClr val="00B0F0"/>
              </a:solidFill>
            </a:endParaRPr>
          </a:p>
        </p:txBody>
      </p:sp>
      <p:sp>
        <p:nvSpPr>
          <p:cNvPr id="6" name="橢圓 5"/>
          <p:cNvSpPr/>
          <p:nvPr/>
        </p:nvSpPr>
        <p:spPr>
          <a:xfrm>
            <a:off x="1357745" y="4034443"/>
            <a:ext cx="914400" cy="914400"/>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1547083" y="4025513"/>
            <a:ext cx="535724" cy="923330"/>
          </a:xfrm>
          <a:prstGeom prst="rect">
            <a:avLst/>
          </a:prstGeom>
          <a:noFill/>
        </p:spPr>
        <p:txBody>
          <a:bodyPr wrap="none" rtlCol="0">
            <a:spAutoFit/>
          </a:bodyPr>
          <a:lstStyle/>
          <a:p>
            <a:r>
              <a:rPr lang="en-US" altLang="zh-TW" sz="5400" dirty="0">
                <a:solidFill>
                  <a:srgbClr val="00B0F0"/>
                </a:solidFill>
              </a:rPr>
              <a:t>1</a:t>
            </a:r>
            <a:endParaRPr lang="zh-TW" altLang="en-US" sz="5400" dirty="0">
              <a:solidFill>
                <a:srgbClr val="00B0F0"/>
              </a:solidFill>
            </a:endParaRPr>
          </a:p>
        </p:txBody>
      </p:sp>
      <p:sp>
        <p:nvSpPr>
          <p:cNvPr id="12" name="橢圓 11"/>
          <p:cNvSpPr/>
          <p:nvPr/>
        </p:nvSpPr>
        <p:spPr>
          <a:xfrm>
            <a:off x="8781011" y="775855"/>
            <a:ext cx="914400" cy="914400"/>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8970349" y="766925"/>
            <a:ext cx="535724" cy="923330"/>
          </a:xfrm>
          <a:prstGeom prst="rect">
            <a:avLst/>
          </a:prstGeom>
          <a:noFill/>
        </p:spPr>
        <p:txBody>
          <a:bodyPr wrap="none" rtlCol="0">
            <a:spAutoFit/>
          </a:bodyPr>
          <a:lstStyle/>
          <a:p>
            <a:r>
              <a:rPr lang="en-US" altLang="zh-TW" sz="5400" dirty="0">
                <a:solidFill>
                  <a:srgbClr val="00B0F0"/>
                </a:solidFill>
              </a:rPr>
              <a:t>1</a:t>
            </a:r>
            <a:endParaRPr lang="zh-TW" altLang="en-US" sz="5400" dirty="0">
              <a:solidFill>
                <a:srgbClr val="00B0F0"/>
              </a:solidFill>
            </a:endParaRPr>
          </a:p>
        </p:txBody>
      </p:sp>
      <p:sp>
        <p:nvSpPr>
          <p:cNvPr id="14" name="橢圓 13"/>
          <p:cNvSpPr/>
          <p:nvPr/>
        </p:nvSpPr>
        <p:spPr>
          <a:xfrm>
            <a:off x="9238211" y="4824153"/>
            <a:ext cx="914400" cy="914400"/>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9427549" y="4815223"/>
            <a:ext cx="535724" cy="923330"/>
          </a:xfrm>
          <a:prstGeom prst="rect">
            <a:avLst/>
          </a:prstGeom>
          <a:noFill/>
        </p:spPr>
        <p:txBody>
          <a:bodyPr wrap="none" rtlCol="0">
            <a:spAutoFit/>
          </a:bodyPr>
          <a:lstStyle/>
          <a:p>
            <a:r>
              <a:rPr lang="en-US" altLang="zh-TW" sz="5400" dirty="0">
                <a:solidFill>
                  <a:srgbClr val="00B0F0"/>
                </a:solidFill>
              </a:rPr>
              <a:t>1</a:t>
            </a:r>
            <a:endParaRPr lang="zh-TW" altLang="en-US" sz="5400" dirty="0">
              <a:solidFill>
                <a:srgbClr val="00B0F0"/>
              </a:solidFill>
            </a:endParaRPr>
          </a:p>
        </p:txBody>
      </p:sp>
      <p:sp>
        <p:nvSpPr>
          <p:cNvPr id="18" name="矩形 17"/>
          <p:cNvSpPr/>
          <p:nvPr/>
        </p:nvSpPr>
        <p:spPr>
          <a:xfrm>
            <a:off x="3708739" y="1737212"/>
            <a:ext cx="913482" cy="91348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3878382" y="1686121"/>
            <a:ext cx="574196" cy="1015663"/>
          </a:xfrm>
          <a:prstGeom prst="rect">
            <a:avLst/>
          </a:prstGeom>
          <a:noFill/>
        </p:spPr>
        <p:txBody>
          <a:bodyPr wrap="none" rtlCol="0">
            <a:spAutoFit/>
          </a:bodyPr>
          <a:lstStyle/>
          <a:p>
            <a:r>
              <a:rPr lang="en-US" altLang="zh-TW" sz="6000" dirty="0">
                <a:solidFill>
                  <a:srgbClr val="FF0000"/>
                </a:solidFill>
              </a:rPr>
              <a:t>2</a:t>
            </a:r>
            <a:endParaRPr lang="zh-TW" altLang="en-US" sz="6000" dirty="0">
              <a:solidFill>
                <a:srgbClr val="FF0000"/>
              </a:solidFill>
            </a:endParaRPr>
          </a:p>
        </p:txBody>
      </p:sp>
      <p:sp>
        <p:nvSpPr>
          <p:cNvPr id="24" name="矩形 23"/>
          <p:cNvSpPr/>
          <p:nvPr/>
        </p:nvSpPr>
        <p:spPr>
          <a:xfrm>
            <a:off x="6800269" y="1689506"/>
            <a:ext cx="913482" cy="91348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p:cNvSpPr txBox="1"/>
          <p:nvPr/>
        </p:nvSpPr>
        <p:spPr>
          <a:xfrm>
            <a:off x="6969912" y="1638415"/>
            <a:ext cx="574196" cy="1015663"/>
          </a:xfrm>
          <a:prstGeom prst="rect">
            <a:avLst/>
          </a:prstGeom>
          <a:noFill/>
        </p:spPr>
        <p:txBody>
          <a:bodyPr wrap="none" rtlCol="0">
            <a:spAutoFit/>
          </a:bodyPr>
          <a:lstStyle/>
          <a:p>
            <a:r>
              <a:rPr lang="en-US" altLang="zh-TW" sz="6000" dirty="0">
                <a:solidFill>
                  <a:srgbClr val="FF0000"/>
                </a:solidFill>
              </a:rPr>
              <a:t>2</a:t>
            </a:r>
            <a:endParaRPr lang="zh-TW" altLang="en-US" sz="6000" dirty="0">
              <a:solidFill>
                <a:srgbClr val="FF0000"/>
              </a:solidFill>
            </a:endParaRPr>
          </a:p>
        </p:txBody>
      </p:sp>
      <p:sp>
        <p:nvSpPr>
          <p:cNvPr id="28" name="矩形 27"/>
          <p:cNvSpPr/>
          <p:nvPr/>
        </p:nvSpPr>
        <p:spPr>
          <a:xfrm>
            <a:off x="9525768" y="2800463"/>
            <a:ext cx="913482" cy="91348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p:cNvSpPr txBox="1"/>
          <p:nvPr/>
        </p:nvSpPr>
        <p:spPr>
          <a:xfrm>
            <a:off x="9695411" y="2749372"/>
            <a:ext cx="574196" cy="1015663"/>
          </a:xfrm>
          <a:prstGeom prst="rect">
            <a:avLst/>
          </a:prstGeom>
          <a:noFill/>
        </p:spPr>
        <p:txBody>
          <a:bodyPr wrap="none" rtlCol="0">
            <a:spAutoFit/>
          </a:bodyPr>
          <a:lstStyle/>
          <a:p>
            <a:r>
              <a:rPr lang="en-US" altLang="zh-TW" sz="6000" dirty="0">
                <a:solidFill>
                  <a:srgbClr val="FF0000"/>
                </a:solidFill>
              </a:rPr>
              <a:t>2</a:t>
            </a:r>
            <a:endParaRPr lang="zh-TW" altLang="en-US" sz="6000" dirty="0">
              <a:solidFill>
                <a:srgbClr val="FF0000"/>
              </a:solidFill>
            </a:endParaRPr>
          </a:p>
        </p:txBody>
      </p:sp>
      <p:sp>
        <p:nvSpPr>
          <p:cNvPr id="32" name="橢圓 31"/>
          <p:cNvSpPr/>
          <p:nvPr/>
        </p:nvSpPr>
        <p:spPr>
          <a:xfrm>
            <a:off x="4935447" y="4034443"/>
            <a:ext cx="914400" cy="914400"/>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5124785" y="4025513"/>
            <a:ext cx="535724" cy="923330"/>
          </a:xfrm>
          <a:prstGeom prst="rect">
            <a:avLst/>
          </a:prstGeom>
          <a:noFill/>
        </p:spPr>
        <p:txBody>
          <a:bodyPr wrap="none" rtlCol="0">
            <a:spAutoFit/>
          </a:bodyPr>
          <a:lstStyle/>
          <a:p>
            <a:r>
              <a:rPr lang="en-US" altLang="zh-TW" sz="5400" dirty="0">
                <a:solidFill>
                  <a:srgbClr val="00B0F0"/>
                </a:solidFill>
              </a:rPr>
              <a:t>1</a:t>
            </a:r>
            <a:endParaRPr lang="zh-TW" altLang="en-US" sz="5400" dirty="0">
              <a:solidFill>
                <a:srgbClr val="00B0F0"/>
              </a:solidFill>
            </a:endParaRPr>
          </a:p>
        </p:txBody>
      </p:sp>
      <p:sp>
        <p:nvSpPr>
          <p:cNvPr id="34" name="矩形 33"/>
          <p:cNvSpPr/>
          <p:nvPr/>
        </p:nvSpPr>
        <p:spPr>
          <a:xfrm>
            <a:off x="1800005" y="5364635"/>
            <a:ext cx="913482" cy="91348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1969648" y="5313544"/>
            <a:ext cx="574196" cy="1015663"/>
          </a:xfrm>
          <a:prstGeom prst="rect">
            <a:avLst/>
          </a:prstGeom>
          <a:noFill/>
        </p:spPr>
        <p:txBody>
          <a:bodyPr wrap="none" rtlCol="0">
            <a:spAutoFit/>
          </a:bodyPr>
          <a:lstStyle/>
          <a:p>
            <a:r>
              <a:rPr lang="en-US" altLang="zh-TW" sz="6000" dirty="0">
                <a:solidFill>
                  <a:srgbClr val="FF0000"/>
                </a:solidFill>
              </a:rPr>
              <a:t>2</a:t>
            </a:r>
            <a:endParaRPr lang="zh-TW" altLang="en-US" sz="6000" dirty="0">
              <a:solidFill>
                <a:srgbClr val="FF0000"/>
              </a:solidFill>
            </a:endParaRPr>
          </a:p>
        </p:txBody>
      </p:sp>
      <p:sp>
        <p:nvSpPr>
          <p:cNvPr id="2" name="投影片編號版面配置區 1">
            <a:extLst>
              <a:ext uri="{FF2B5EF4-FFF2-40B4-BE49-F238E27FC236}">
                <a16:creationId xmlns:a16="http://schemas.microsoft.com/office/drawing/2014/main" id="{0C9C0FF8-BA1D-4C93-8A47-9FB7AF2FD461}"/>
              </a:ext>
            </a:extLst>
          </p:cNvPr>
          <p:cNvSpPr>
            <a:spLocks noGrp="1"/>
          </p:cNvSpPr>
          <p:nvPr>
            <p:ph type="sldNum" sz="quarter" idx="12"/>
          </p:nvPr>
        </p:nvSpPr>
        <p:spPr/>
        <p:txBody>
          <a:bodyPr/>
          <a:lstStyle/>
          <a:p>
            <a:fld id="{E8DB0693-1AFA-4BB6-B0FB-0866EB04C461}" type="slidenum">
              <a:rPr lang="zh-TW" altLang="en-US" smtClean="0"/>
              <a:t>5</a:t>
            </a:fld>
            <a:endParaRPr lang="zh-TW" altLang="en-US"/>
          </a:p>
        </p:txBody>
      </p:sp>
    </p:spTree>
    <p:extLst>
      <p:ext uri="{BB962C8B-B14F-4D97-AF65-F5344CB8AC3E}">
        <p14:creationId xmlns:p14="http://schemas.microsoft.com/office/powerpoint/2010/main" val="58606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2144684" y="1305098"/>
            <a:ext cx="914400" cy="914400"/>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5" name="文字方塊 4"/>
          <p:cNvSpPr txBox="1"/>
          <p:nvPr/>
        </p:nvSpPr>
        <p:spPr>
          <a:xfrm>
            <a:off x="2334022" y="1296168"/>
            <a:ext cx="535724"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rPr>
              <a:t>1</a:t>
            </a:r>
            <a:endParaRPr kumimoji="0" lang="zh-TW" altLang="en-US"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endParaRPr>
          </a:p>
        </p:txBody>
      </p:sp>
      <p:sp>
        <p:nvSpPr>
          <p:cNvPr id="6" name="橢圓 5"/>
          <p:cNvSpPr/>
          <p:nvPr/>
        </p:nvSpPr>
        <p:spPr>
          <a:xfrm>
            <a:off x="1357745" y="4034443"/>
            <a:ext cx="914400" cy="914400"/>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7" name="文字方塊 6"/>
          <p:cNvSpPr txBox="1"/>
          <p:nvPr/>
        </p:nvSpPr>
        <p:spPr>
          <a:xfrm>
            <a:off x="1547083" y="4025513"/>
            <a:ext cx="535724"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rPr>
              <a:t>1</a:t>
            </a:r>
            <a:endParaRPr kumimoji="0" lang="zh-TW" altLang="en-US"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endParaRPr>
          </a:p>
        </p:txBody>
      </p:sp>
      <p:sp>
        <p:nvSpPr>
          <p:cNvPr id="12" name="橢圓 11"/>
          <p:cNvSpPr/>
          <p:nvPr/>
        </p:nvSpPr>
        <p:spPr>
          <a:xfrm>
            <a:off x="8781011" y="775855"/>
            <a:ext cx="914400" cy="914400"/>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 name="文字方塊 12"/>
          <p:cNvSpPr txBox="1"/>
          <p:nvPr/>
        </p:nvSpPr>
        <p:spPr>
          <a:xfrm>
            <a:off x="8970349" y="766925"/>
            <a:ext cx="535724"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rPr>
              <a:t>1</a:t>
            </a:r>
            <a:endParaRPr kumimoji="0" lang="zh-TW" altLang="en-US"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endParaRPr>
          </a:p>
        </p:txBody>
      </p:sp>
      <p:sp>
        <p:nvSpPr>
          <p:cNvPr id="14" name="橢圓 13"/>
          <p:cNvSpPr/>
          <p:nvPr/>
        </p:nvSpPr>
        <p:spPr>
          <a:xfrm>
            <a:off x="9238211" y="4824153"/>
            <a:ext cx="914400" cy="914400"/>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5" name="文字方塊 14"/>
          <p:cNvSpPr txBox="1"/>
          <p:nvPr/>
        </p:nvSpPr>
        <p:spPr>
          <a:xfrm>
            <a:off x="9427549" y="4815223"/>
            <a:ext cx="535724"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rPr>
              <a:t>1</a:t>
            </a:r>
            <a:endParaRPr kumimoji="0" lang="zh-TW" altLang="en-US"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endParaRPr>
          </a:p>
        </p:txBody>
      </p:sp>
      <p:sp>
        <p:nvSpPr>
          <p:cNvPr id="18" name="矩形 17"/>
          <p:cNvSpPr/>
          <p:nvPr/>
        </p:nvSpPr>
        <p:spPr>
          <a:xfrm>
            <a:off x="3708739" y="1737212"/>
            <a:ext cx="913482" cy="91348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 name="文字方塊 18"/>
          <p:cNvSpPr txBox="1"/>
          <p:nvPr/>
        </p:nvSpPr>
        <p:spPr>
          <a:xfrm>
            <a:off x="3878382" y="1686121"/>
            <a:ext cx="574196"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2</a:t>
            </a:r>
            <a:endParaRPr kumimoji="0" lang="zh-TW" altLang="en-US"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24" name="矩形 23"/>
          <p:cNvSpPr/>
          <p:nvPr/>
        </p:nvSpPr>
        <p:spPr>
          <a:xfrm>
            <a:off x="6800269" y="1689506"/>
            <a:ext cx="913482" cy="91348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5" name="文字方塊 24"/>
          <p:cNvSpPr txBox="1"/>
          <p:nvPr/>
        </p:nvSpPr>
        <p:spPr>
          <a:xfrm>
            <a:off x="6969912" y="1638415"/>
            <a:ext cx="574196"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2</a:t>
            </a:r>
            <a:endParaRPr kumimoji="0" lang="zh-TW" altLang="en-US"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28" name="矩形 27"/>
          <p:cNvSpPr/>
          <p:nvPr/>
        </p:nvSpPr>
        <p:spPr>
          <a:xfrm>
            <a:off x="9525768" y="2800463"/>
            <a:ext cx="913482" cy="91348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9" name="文字方塊 28"/>
          <p:cNvSpPr txBox="1"/>
          <p:nvPr/>
        </p:nvSpPr>
        <p:spPr>
          <a:xfrm>
            <a:off x="9695411" y="2749372"/>
            <a:ext cx="574196"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2</a:t>
            </a:r>
            <a:endParaRPr kumimoji="0" lang="zh-TW" altLang="en-US"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32" name="橢圓 31"/>
          <p:cNvSpPr/>
          <p:nvPr/>
        </p:nvSpPr>
        <p:spPr>
          <a:xfrm>
            <a:off x="4935447" y="4034443"/>
            <a:ext cx="914400" cy="914400"/>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33" name="文字方塊 32"/>
          <p:cNvSpPr txBox="1"/>
          <p:nvPr/>
        </p:nvSpPr>
        <p:spPr>
          <a:xfrm>
            <a:off x="5124785" y="4025513"/>
            <a:ext cx="535724"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rPr>
              <a:t>1</a:t>
            </a:r>
            <a:endParaRPr kumimoji="0" lang="zh-TW" altLang="en-US"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endParaRPr>
          </a:p>
        </p:txBody>
      </p:sp>
      <p:sp>
        <p:nvSpPr>
          <p:cNvPr id="34" name="矩形 33"/>
          <p:cNvSpPr/>
          <p:nvPr/>
        </p:nvSpPr>
        <p:spPr>
          <a:xfrm>
            <a:off x="1800005" y="5364635"/>
            <a:ext cx="913482" cy="91348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35" name="文字方塊 34"/>
          <p:cNvSpPr txBox="1"/>
          <p:nvPr/>
        </p:nvSpPr>
        <p:spPr>
          <a:xfrm>
            <a:off x="1969648" y="5313544"/>
            <a:ext cx="574196"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2</a:t>
            </a:r>
            <a:endParaRPr kumimoji="0" lang="zh-TW" altLang="en-US"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2" name="六邊形 1"/>
          <p:cNvSpPr/>
          <p:nvPr/>
        </p:nvSpPr>
        <p:spPr>
          <a:xfrm>
            <a:off x="5193142" y="2926228"/>
            <a:ext cx="1147156" cy="988928"/>
          </a:xfrm>
          <a:prstGeom prst="hexagon">
            <a:avLst/>
          </a:prstGeom>
          <a:no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p:cNvSpPr txBox="1"/>
          <p:nvPr/>
        </p:nvSpPr>
        <p:spPr>
          <a:xfrm>
            <a:off x="5496453" y="2926228"/>
            <a:ext cx="540533" cy="1015663"/>
          </a:xfrm>
          <a:prstGeom prst="rect">
            <a:avLst/>
          </a:prstGeom>
          <a:noFill/>
        </p:spPr>
        <p:txBody>
          <a:bodyPr wrap="none" rtlCol="0">
            <a:spAutoFit/>
          </a:bodyPr>
          <a:lstStyle/>
          <a:p>
            <a:r>
              <a:rPr lang="en-US" altLang="zh-TW" sz="6000" dirty="0">
                <a:solidFill>
                  <a:srgbClr val="92D050"/>
                </a:solidFill>
              </a:rPr>
              <a:t>?</a:t>
            </a:r>
          </a:p>
        </p:txBody>
      </p:sp>
      <p:sp>
        <p:nvSpPr>
          <p:cNvPr id="8" name="投影片編號版面配置區 7">
            <a:extLst>
              <a:ext uri="{FF2B5EF4-FFF2-40B4-BE49-F238E27FC236}">
                <a16:creationId xmlns:a16="http://schemas.microsoft.com/office/drawing/2014/main" id="{CEAB36AF-8B8E-4873-874F-C4B43DD9D6B7}"/>
              </a:ext>
            </a:extLst>
          </p:cNvPr>
          <p:cNvSpPr>
            <a:spLocks noGrp="1"/>
          </p:cNvSpPr>
          <p:nvPr>
            <p:ph type="sldNum" sz="quarter" idx="12"/>
          </p:nvPr>
        </p:nvSpPr>
        <p:spPr/>
        <p:txBody>
          <a:bodyPr/>
          <a:lstStyle/>
          <a:p>
            <a:fld id="{E8DB0693-1AFA-4BB6-B0FB-0866EB04C461}" type="slidenum">
              <a:rPr lang="zh-TW" altLang="en-US" smtClean="0"/>
              <a:t>6</a:t>
            </a:fld>
            <a:endParaRPr lang="zh-TW" altLang="en-US"/>
          </a:p>
        </p:txBody>
      </p:sp>
    </p:spTree>
    <p:extLst>
      <p:ext uri="{BB962C8B-B14F-4D97-AF65-F5344CB8AC3E}">
        <p14:creationId xmlns:p14="http://schemas.microsoft.com/office/powerpoint/2010/main" val="2266445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2144684" y="1305098"/>
            <a:ext cx="914400" cy="914400"/>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5" name="文字方塊 4"/>
          <p:cNvSpPr txBox="1"/>
          <p:nvPr/>
        </p:nvSpPr>
        <p:spPr>
          <a:xfrm>
            <a:off x="2334022" y="1296168"/>
            <a:ext cx="535724"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rPr>
              <a:t>1</a:t>
            </a:r>
            <a:endParaRPr kumimoji="0" lang="zh-TW" altLang="en-US"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endParaRPr>
          </a:p>
        </p:txBody>
      </p:sp>
      <p:sp>
        <p:nvSpPr>
          <p:cNvPr id="6" name="橢圓 5"/>
          <p:cNvSpPr/>
          <p:nvPr/>
        </p:nvSpPr>
        <p:spPr>
          <a:xfrm>
            <a:off x="1357745" y="4034443"/>
            <a:ext cx="914400" cy="914400"/>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7" name="文字方塊 6"/>
          <p:cNvSpPr txBox="1"/>
          <p:nvPr/>
        </p:nvSpPr>
        <p:spPr>
          <a:xfrm>
            <a:off x="1547083" y="4025513"/>
            <a:ext cx="535724"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rPr>
              <a:t>1</a:t>
            </a:r>
            <a:endParaRPr kumimoji="0" lang="zh-TW" altLang="en-US"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endParaRPr>
          </a:p>
        </p:txBody>
      </p:sp>
      <p:sp>
        <p:nvSpPr>
          <p:cNvPr id="12" name="橢圓 11"/>
          <p:cNvSpPr/>
          <p:nvPr/>
        </p:nvSpPr>
        <p:spPr>
          <a:xfrm>
            <a:off x="8781011" y="775855"/>
            <a:ext cx="914400" cy="914400"/>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 name="文字方塊 12"/>
          <p:cNvSpPr txBox="1"/>
          <p:nvPr/>
        </p:nvSpPr>
        <p:spPr>
          <a:xfrm>
            <a:off x="8970349" y="766925"/>
            <a:ext cx="535724"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rPr>
              <a:t>1</a:t>
            </a:r>
            <a:endParaRPr kumimoji="0" lang="zh-TW" altLang="en-US"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endParaRPr>
          </a:p>
        </p:txBody>
      </p:sp>
      <p:sp>
        <p:nvSpPr>
          <p:cNvPr id="14" name="橢圓 13"/>
          <p:cNvSpPr/>
          <p:nvPr/>
        </p:nvSpPr>
        <p:spPr>
          <a:xfrm>
            <a:off x="9238211" y="4824153"/>
            <a:ext cx="914400" cy="914400"/>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5" name="文字方塊 14"/>
          <p:cNvSpPr txBox="1"/>
          <p:nvPr/>
        </p:nvSpPr>
        <p:spPr>
          <a:xfrm>
            <a:off x="9427549" y="4815223"/>
            <a:ext cx="535724"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rPr>
              <a:t>1</a:t>
            </a:r>
            <a:endParaRPr kumimoji="0" lang="zh-TW" altLang="en-US"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endParaRPr>
          </a:p>
        </p:txBody>
      </p:sp>
      <p:sp>
        <p:nvSpPr>
          <p:cNvPr id="18" name="矩形 17"/>
          <p:cNvSpPr/>
          <p:nvPr/>
        </p:nvSpPr>
        <p:spPr>
          <a:xfrm>
            <a:off x="3708739" y="1737212"/>
            <a:ext cx="913482" cy="91348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 name="文字方塊 18"/>
          <p:cNvSpPr txBox="1"/>
          <p:nvPr/>
        </p:nvSpPr>
        <p:spPr>
          <a:xfrm>
            <a:off x="3878382" y="1686121"/>
            <a:ext cx="574196"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2</a:t>
            </a:r>
            <a:endParaRPr kumimoji="0" lang="zh-TW" altLang="en-US"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24" name="矩形 23"/>
          <p:cNvSpPr/>
          <p:nvPr/>
        </p:nvSpPr>
        <p:spPr>
          <a:xfrm>
            <a:off x="6800269" y="1689506"/>
            <a:ext cx="913482" cy="91348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5" name="文字方塊 24"/>
          <p:cNvSpPr txBox="1"/>
          <p:nvPr/>
        </p:nvSpPr>
        <p:spPr>
          <a:xfrm>
            <a:off x="6969912" y="1638415"/>
            <a:ext cx="574196"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2</a:t>
            </a:r>
            <a:endParaRPr kumimoji="0" lang="zh-TW" altLang="en-US"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28" name="矩形 27"/>
          <p:cNvSpPr/>
          <p:nvPr/>
        </p:nvSpPr>
        <p:spPr>
          <a:xfrm>
            <a:off x="9525768" y="2800463"/>
            <a:ext cx="913482" cy="91348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9" name="文字方塊 28"/>
          <p:cNvSpPr txBox="1"/>
          <p:nvPr/>
        </p:nvSpPr>
        <p:spPr>
          <a:xfrm>
            <a:off x="9695411" y="2749372"/>
            <a:ext cx="574196"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2</a:t>
            </a:r>
            <a:endParaRPr kumimoji="0" lang="zh-TW" altLang="en-US"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32" name="橢圓 31"/>
          <p:cNvSpPr/>
          <p:nvPr/>
        </p:nvSpPr>
        <p:spPr>
          <a:xfrm>
            <a:off x="4935447" y="4034443"/>
            <a:ext cx="914400" cy="914400"/>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33" name="文字方塊 32"/>
          <p:cNvSpPr txBox="1"/>
          <p:nvPr/>
        </p:nvSpPr>
        <p:spPr>
          <a:xfrm>
            <a:off x="5124785" y="4025513"/>
            <a:ext cx="535724"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rPr>
              <a:t>1</a:t>
            </a:r>
            <a:endParaRPr kumimoji="0" lang="zh-TW" altLang="en-US"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endParaRPr>
          </a:p>
        </p:txBody>
      </p:sp>
      <p:sp>
        <p:nvSpPr>
          <p:cNvPr id="34" name="矩形 33"/>
          <p:cNvSpPr/>
          <p:nvPr/>
        </p:nvSpPr>
        <p:spPr>
          <a:xfrm>
            <a:off x="1800005" y="5364635"/>
            <a:ext cx="913482" cy="91348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35" name="文字方塊 34"/>
          <p:cNvSpPr txBox="1"/>
          <p:nvPr/>
        </p:nvSpPr>
        <p:spPr>
          <a:xfrm>
            <a:off x="1969648" y="5313544"/>
            <a:ext cx="574196"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2</a:t>
            </a:r>
            <a:endParaRPr kumimoji="0" lang="zh-TW" altLang="en-US"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2" name="六邊形 1"/>
          <p:cNvSpPr/>
          <p:nvPr/>
        </p:nvSpPr>
        <p:spPr>
          <a:xfrm>
            <a:off x="5193142" y="2926228"/>
            <a:ext cx="1147156" cy="988928"/>
          </a:xfrm>
          <a:prstGeom prst="hexagon">
            <a:avLst/>
          </a:prstGeom>
          <a:no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endParaRPr>
          </a:p>
        </p:txBody>
      </p:sp>
      <p:sp>
        <p:nvSpPr>
          <p:cNvPr id="3" name="文字方塊 2"/>
          <p:cNvSpPr txBox="1"/>
          <p:nvPr/>
        </p:nvSpPr>
        <p:spPr>
          <a:xfrm>
            <a:off x="5496453" y="2926228"/>
            <a:ext cx="540533"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6000" b="0" i="0" u="none" strike="noStrike" kern="1200" cap="none" spc="0" normalizeH="0" baseline="0" noProof="0" dirty="0">
                <a:ln>
                  <a:noFill/>
                </a:ln>
                <a:solidFill>
                  <a:srgbClr val="92D050"/>
                </a:solidFill>
                <a:effectLst/>
                <a:uLnTx/>
                <a:uFillTx/>
                <a:latin typeface="Calibri" panose="020F0502020204030204"/>
                <a:ea typeface="新細明體" panose="02020500000000000000" pitchFamily="18" charset="-120"/>
                <a:cs typeface="+mn-cs"/>
              </a:rPr>
              <a:t>?</a:t>
            </a:r>
          </a:p>
        </p:txBody>
      </p:sp>
      <p:sp>
        <p:nvSpPr>
          <p:cNvPr id="8" name="橢圓 7"/>
          <p:cNvSpPr/>
          <p:nvPr/>
        </p:nvSpPr>
        <p:spPr>
          <a:xfrm>
            <a:off x="4235810" y="2362673"/>
            <a:ext cx="2950871" cy="2950871"/>
          </a:xfrm>
          <a:prstGeom prst="ellipse">
            <a:avLst/>
          </a:prstGeom>
          <a:noFill/>
          <a:ln w="762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4886466" y="5337651"/>
            <a:ext cx="1749197" cy="1323439"/>
          </a:xfrm>
          <a:prstGeom prst="rect">
            <a:avLst/>
          </a:prstGeom>
          <a:noFill/>
        </p:spPr>
        <p:txBody>
          <a:bodyPr wrap="none" rtlCol="0">
            <a:spAutoFit/>
          </a:bodyPr>
          <a:lstStyle/>
          <a:p>
            <a:r>
              <a:rPr lang="en-US" altLang="zh-TW" sz="8000" dirty="0">
                <a:solidFill>
                  <a:srgbClr val="C00000"/>
                </a:solidFill>
              </a:rPr>
              <a:t>K=1</a:t>
            </a:r>
            <a:endParaRPr lang="zh-TW" altLang="en-US" sz="8000" dirty="0">
              <a:solidFill>
                <a:srgbClr val="C00000"/>
              </a:solidFill>
            </a:endParaRPr>
          </a:p>
        </p:txBody>
      </p:sp>
      <p:sp>
        <p:nvSpPr>
          <p:cNvPr id="30" name="橢圓 29"/>
          <p:cNvSpPr/>
          <p:nvPr/>
        </p:nvSpPr>
        <p:spPr>
          <a:xfrm>
            <a:off x="5303865" y="2935142"/>
            <a:ext cx="914400" cy="914400"/>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31" name="文字方塊 30"/>
          <p:cNvSpPr txBox="1"/>
          <p:nvPr/>
        </p:nvSpPr>
        <p:spPr>
          <a:xfrm>
            <a:off x="5493203" y="2926212"/>
            <a:ext cx="535724"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rPr>
              <a:t>1</a:t>
            </a:r>
            <a:endParaRPr kumimoji="0" lang="zh-TW" altLang="en-US"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endParaRPr>
          </a:p>
        </p:txBody>
      </p:sp>
      <p:sp>
        <p:nvSpPr>
          <p:cNvPr id="10" name="投影片編號版面配置區 9">
            <a:extLst>
              <a:ext uri="{FF2B5EF4-FFF2-40B4-BE49-F238E27FC236}">
                <a16:creationId xmlns:a16="http://schemas.microsoft.com/office/drawing/2014/main" id="{C84CA9A4-41BF-434F-89A1-9616C00EC363}"/>
              </a:ext>
            </a:extLst>
          </p:cNvPr>
          <p:cNvSpPr>
            <a:spLocks noGrp="1"/>
          </p:cNvSpPr>
          <p:nvPr>
            <p:ph type="sldNum" sz="quarter" idx="12"/>
          </p:nvPr>
        </p:nvSpPr>
        <p:spPr/>
        <p:txBody>
          <a:bodyPr/>
          <a:lstStyle/>
          <a:p>
            <a:fld id="{E8DB0693-1AFA-4BB6-B0FB-0866EB04C461}" type="slidenum">
              <a:rPr lang="zh-TW" altLang="en-US" smtClean="0"/>
              <a:t>7</a:t>
            </a:fld>
            <a:endParaRPr lang="zh-TW" altLang="en-US"/>
          </a:p>
        </p:txBody>
      </p:sp>
    </p:spTree>
    <p:extLst>
      <p:ext uri="{BB962C8B-B14F-4D97-AF65-F5344CB8AC3E}">
        <p14:creationId xmlns:p14="http://schemas.microsoft.com/office/powerpoint/2010/main" val="3206239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 presetClass="exit"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30" grpId="0" animBg="1"/>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2144684" y="1305098"/>
            <a:ext cx="914400" cy="914400"/>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5" name="文字方塊 4"/>
          <p:cNvSpPr txBox="1"/>
          <p:nvPr/>
        </p:nvSpPr>
        <p:spPr>
          <a:xfrm>
            <a:off x="2334022" y="1296168"/>
            <a:ext cx="535724"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rPr>
              <a:t>1</a:t>
            </a:r>
            <a:endParaRPr kumimoji="0" lang="zh-TW" altLang="en-US"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endParaRPr>
          </a:p>
        </p:txBody>
      </p:sp>
      <p:sp>
        <p:nvSpPr>
          <p:cNvPr id="6" name="橢圓 5"/>
          <p:cNvSpPr/>
          <p:nvPr/>
        </p:nvSpPr>
        <p:spPr>
          <a:xfrm>
            <a:off x="1357745" y="4034443"/>
            <a:ext cx="914400" cy="914400"/>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7" name="文字方塊 6"/>
          <p:cNvSpPr txBox="1"/>
          <p:nvPr/>
        </p:nvSpPr>
        <p:spPr>
          <a:xfrm>
            <a:off x="1547083" y="4025513"/>
            <a:ext cx="535724"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rPr>
              <a:t>1</a:t>
            </a:r>
            <a:endParaRPr kumimoji="0" lang="zh-TW" altLang="en-US"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endParaRPr>
          </a:p>
        </p:txBody>
      </p:sp>
      <p:sp>
        <p:nvSpPr>
          <p:cNvPr id="12" name="橢圓 11"/>
          <p:cNvSpPr/>
          <p:nvPr/>
        </p:nvSpPr>
        <p:spPr>
          <a:xfrm>
            <a:off x="8781011" y="775855"/>
            <a:ext cx="914400" cy="914400"/>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3" name="文字方塊 12"/>
          <p:cNvSpPr txBox="1"/>
          <p:nvPr/>
        </p:nvSpPr>
        <p:spPr>
          <a:xfrm>
            <a:off x="8970349" y="766925"/>
            <a:ext cx="535724"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rPr>
              <a:t>1</a:t>
            </a:r>
            <a:endParaRPr kumimoji="0" lang="zh-TW" altLang="en-US"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endParaRPr>
          </a:p>
        </p:txBody>
      </p:sp>
      <p:sp>
        <p:nvSpPr>
          <p:cNvPr id="14" name="橢圓 13"/>
          <p:cNvSpPr/>
          <p:nvPr/>
        </p:nvSpPr>
        <p:spPr>
          <a:xfrm>
            <a:off x="9238211" y="4824153"/>
            <a:ext cx="914400" cy="914400"/>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5" name="文字方塊 14"/>
          <p:cNvSpPr txBox="1"/>
          <p:nvPr/>
        </p:nvSpPr>
        <p:spPr>
          <a:xfrm>
            <a:off x="9427549" y="4815223"/>
            <a:ext cx="535724"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rPr>
              <a:t>1</a:t>
            </a:r>
            <a:endParaRPr kumimoji="0" lang="zh-TW" altLang="en-US"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endParaRPr>
          </a:p>
        </p:txBody>
      </p:sp>
      <p:sp>
        <p:nvSpPr>
          <p:cNvPr id="18" name="矩形 17"/>
          <p:cNvSpPr/>
          <p:nvPr/>
        </p:nvSpPr>
        <p:spPr>
          <a:xfrm>
            <a:off x="3708739" y="1737212"/>
            <a:ext cx="913482" cy="91348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 name="文字方塊 18"/>
          <p:cNvSpPr txBox="1"/>
          <p:nvPr/>
        </p:nvSpPr>
        <p:spPr>
          <a:xfrm>
            <a:off x="3878382" y="1686121"/>
            <a:ext cx="574196"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2</a:t>
            </a:r>
            <a:endParaRPr kumimoji="0" lang="zh-TW" altLang="en-US"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24" name="矩形 23"/>
          <p:cNvSpPr/>
          <p:nvPr/>
        </p:nvSpPr>
        <p:spPr>
          <a:xfrm>
            <a:off x="6800269" y="1689506"/>
            <a:ext cx="913482" cy="91348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5" name="文字方塊 24"/>
          <p:cNvSpPr txBox="1"/>
          <p:nvPr/>
        </p:nvSpPr>
        <p:spPr>
          <a:xfrm>
            <a:off x="6969912" y="1638415"/>
            <a:ext cx="574196"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2</a:t>
            </a:r>
            <a:endParaRPr kumimoji="0" lang="zh-TW" altLang="en-US"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28" name="矩形 27"/>
          <p:cNvSpPr/>
          <p:nvPr/>
        </p:nvSpPr>
        <p:spPr>
          <a:xfrm>
            <a:off x="9525768" y="2800463"/>
            <a:ext cx="913482" cy="91348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9" name="文字方塊 28"/>
          <p:cNvSpPr txBox="1"/>
          <p:nvPr/>
        </p:nvSpPr>
        <p:spPr>
          <a:xfrm>
            <a:off x="9695411" y="2749372"/>
            <a:ext cx="574196"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2</a:t>
            </a:r>
            <a:endParaRPr kumimoji="0" lang="zh-TW" altLang="en-US"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32" name="橢圓 31"/>
          <p:cNvSpPr/>
          <p:nvPr/>
        </p:nvSpPr>
        <p:spPr>
          <a:xfrm>
            <a:off x="4935447" y="4034443"/>
            <a:ext cx="914400" cy="914400"/>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33" name="文字方塊 32"/>
          <p:cNvSpPr txBox="1"/>
          <p:nvPr/>
        </p:nvSpPr>
        <p:spPr>
          <a:xfrm>
            <a:off x="5124785" y="4025513"/>
            <a:ext cx="535724"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rPr>
              <a:t>1</a:t>
            </a:r>
            <a:endParaRPr kumimoji="0" lang="zh-TW" altLang="en-US" sz="5400" b="0" i="0" u="none" strike="noStrike" kern="1200" cap="none" spc="0" normalizeH="0" baseline="0" noProof="0" dirty="0">
              <a:ln>
                <a:noFill/>
              </a:ln>
              <a:solidFill>
                <a:srgbClr val="00B0F0"/>
              </a:solidFill>
              <a:effectLst/>
              <a:uLnTx/>
              <a:uFillTx/>
              <a:latin typeface="Calibri" panose="020F0502020204030204"/>
              <a:ea typeface="新細明體" panose="02020500000000000000" pitchFamily="18" charset="-120"/>
              <a:cs typeface="+mn-cs"/>
            </a:endParaRPr>
          </a:p>
        </p:txBody>
      </p:sp>
      <p:sp>
        <p:nvSpPr>
          <p:cNvPr id="34" name="矩形 33"/>
          <p:cNvSpPr/>
          <p:nvPr/>
        </p:nvSpPr>
        <p:spPr>
          <a:xfrm>
            <a:off x="1800005" y="5364635"/>
            <a:ext cx="913482" cy="91348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35" name="文字方塊 34"/>
          <p:cNvSpPr txBox="1"/>
          <p:nvPr/>
        </p:nvSpPr>
        <p:spPr>
          <a:xfrm>
            <a:off x="1969648" y="5313544"/>
            <a:ext cx="574196"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2</a:t>
            </a:r>
            <a:endParaRPr kumimoji="0" lang="zh-TW" altLang="en-US"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2" name="六邊形 1"/>
          <p:cNvSpPr/>
          <p:nvPr/>
        </p:nvSpPr>
        <p:spPr>
          <a:xfrm>
            <a:off x="5193142" y="2926228"/>
            <a:ext cx="1147156" cy="988928"/>
          </a:xfrm>
          <a:prstGeom prst="hexagon">
            <a:avLst/>
          </a:prstGeom>
          <a:no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endParaRPr>
          </a:p>
        </p:txBody>
      </p:sp>
      <p:sp>
        <p:nvSpPr>
          <p:cNvPr id="3" name="文字方塊 2"/>
          <p:cNvSpPr txBox="1"/>
          <p:nvPr/>
        </p:nvSpPr>
        <p:spPr>
          <a:xfrm>
            <a:off x="5496453" y="2926228"/>
            <a:ext cx="540533"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6000" b="0" i="0" u="none" strike="noStrike" kern="1200" cap="none" spc="0" normalizeH="0" baseline="0" noProof="0" dirty="0">
                <a:ln>
                  <a:noFill/>
                </a:ln>
                <a:solidFill>
                  <a:srgbClr val="92D050"/>
                </a:solidFill>
                <a:effectLst/>
                <a:uLnTx/>
                <a:uFillTx/>
                <a:latin typeface="Calibri" panose="020F0502020204030204"/>
                <a:ea typeface="新細明體" panose="02020500000000000000" pitchFamily="18" charset="-120"/>
                <a:cs typeface="+mn-cs"/>
              </a:rPr>
              <a:t>?</a:t>
            </a:r>
          </a:p>
        </p:txBody>
      </p:sp>
      <p:sp>
        <p:nvSpPr>
          <p:cNvPr id="8" name="橢圓 7"/>
          <p:cNvSpPr/>
          <p:nvPr/>
        </p:nvSpPr>
        <p:spPr>
          <a:xfrm>
            <a:off x="3327114" y="606842"/>
            <a:ext cx="4835445" cy="4835445"/>
          </a:xfrm>
          <a:prstGeom prst="ellipse">
            <a:avLst/>
          </a:prstGeom>
          <a:noFill/>
          <a:ln w="762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9" name="文字方塊 8"/>
          <p:cNvSpPr txBox="1"/>
          <p:nvPr/>
        </p:nvSpPr>
        <p:spPr>
          <a:xfrm>
            <a:off x="4870237" y="5483670"/>
            <a:ext cx="1749197" cy="132343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8000" b="0" i="0" u="none" strike="noStrike" kern="1200" cap="none" spc="0" normalizeH="0" baseline="0" noProof="0" dirty="0">
                <a:ln>
                  <a:noFill/>
                </a:ln>
                <a:solidFill>
                  <a:srgbClr val="C00000"/>
                </a:solidFill>
                <a:effectLst/>
                <a:uLnTx/>
                <a:uFillTx/>
                <a:latin typeface="Calibri" panose="020F0502020204030204"/>
                <a:ea typeface="新細明體" panose="02020500000000000000" pitchFamily="18" charset="-120"/>
                <a:cs typeface="+mn-cs"/>
              </a:rPr>
              <a:t>K=3</a:t>
            </a:r>
            <a:endParaRPr kumimoji="0" lang="zh-TW" altLang="en-US" sz="8000" b="0" i="0" u="none" strike="noStrike" kern="1200" cap="none" spc="0" normalizeH="0" baseline="0" noProof="0" dirty="0">
              <a:ln>
                <a:noFill/>
              </a:ln>
              <a:solidFill>
                <a:srgbClr val="C00000"/>
              </a:solidFill>
              <a:effectLst/>
              <a:uLnTx/>
              <a:uFillTx/>
              <a:latin typeface="Calibri" panose="020F0502020204030204"/>
              <a:ea typeface="新細明體" panose="02020500000000000000" pitchFamily="18" charset="-120"/>
              <a:cs typeface="+mn-cs"/>
            </a:endParaRPr>
          </a:p>
        </p:txBody>
      </p:sp>
      <p:sp>
        <p:nvSpPr>
          <p:cNvPr id="26" name="矩形 25"/>
          <p:cNvSpPr/>
          <p:nvPr/>
        </p:nvSpPr>
        <p:spPr>
          <a:xfrm>
            <a:off x="5293147" y="2935936"/>
            <a:ext cx="913482" cy="91348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7" name="文字方塊 26"/>
          <p:cNvSpPr txBox="1"/>
          <p:nvPr/>
        </p:nvSpPr>
        <p:spPr>
          <a:xfrm>
            <a:off x="5462790" y="2884845"/>
            <a:ext cx="574196"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2</a:t>
            </a:r>
            <a:endParaRPr kumimoji="0" lang="zh-TW" altLang="en-US" sz="60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10" name="投影片編號版面配置區 9">
            <a:extLst>
              <a:ext uri="{FF2B5EF4-FFF2-40B4-BE49-F238E27FC236}">
                <a16:creationId xmlns:a16="http://schemas.microsoft.com/office/drawing/2014/main" id="{CA9F4B3B-9879-487A-BFE4-F26F57B69BEA}"/>
              </a:ext>
            </a:extLst>
          </p:cNvPr>
          <p:cNvSpPr>
            <a:spLocks noGrp="1"/>
          </p:cNvSpPr>
          <p:nvPr>
            <p:ph type="sldNum" sz="quarter" idx="12"/>
          </p:nvPr>
        </p:nvSpPr>
        <p:spPr/>
        <p:txBody>
          <a:bodyPr/>
          <a:lstStyle/>
          <a:p>
            <a:fld id="{E8DB0693-1AFA-4BB6-B0FB-0866EB04C461}" type="slidenum">
              <a:rPr lang="zh-TW" altLang="en-US" smtClean="0"/>
              <a:t>8</a:t>
            </a:fld>
            <a:endParaRPr lang="zh-TW" altLang="en-US"/>
          </a:p>
        </p:txBody>
      </p:sp>
    </p:spTree>
    <p:extLst>
      <p:ext uri="{BB962C8B-B14F-4D97-AF65-F5344CB8AC3E}">
        <p14:creationId xmlns:p14="http://schemas.microsoft.com/office/powerpoint/2010/main" val="343312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par>
                                <p:cTn id="9" presetID="10"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26" grpId="0" animBg="1"/>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normAutofit/>
          </a:bodyPr>
          <a:lstStyle/>
          <a:p>
            <a:r>
              <a:rPr lang="en-US" altLang="zh-TW" dirty="0"/>
              <a:t>Characteristics of </a:t>
            </a:r>
            <a:r>
              <a:rPr lang="en-US" altLang="zh-TW" dirty="0" err="1" smtClean="0"/>
              <a:t>kNN</a:t>
            </a:r>
            <a:endParaRPr lang="zh-TW" altLang="en-US" dirty="0"/>
          </a:p>
        </p:txBody>
      </p:sp>
      <p:sp>
        <p:nvSpPr>
          <p:cNvPr id="7" name="內容版面配置區 6"/>
          <p:cNvSpPr>
            <a:spLocks noGrp="1"/>
          </p:cNvSpPr>
          <p:nvPr>
            <p:ph idx="1"/>
          </p:nvPr>
        </p:nvSpPr>
        <p:spPr/>
        <p:txBody>
          <a:bodyPr>
            <a:normAutofit/>
          </a:bodyPr>
          <a:lstStyle/>
          <a:p>
            <a:r>
              <a:rPr lang="en-US" altLang="zh-TW" dirty="0"/>
              <a:t>The k-nearest-neighbor classifier is commonly based on the Euclidean distance between a test sample and the specified training samples. Let xi be an input sample with p features (xi1,xi2,…,</a:t>
            </a:r>
            <a:r>
              <a:rPr lang="en-US" altLang="zh-TW" dirty="0" err="1"/>
              <a:t>xip</a:t>
            </a:r>
            <a:r>
              <a:rPr lang="en-US" altLang="zh-TW" dirty="0"/>
              <a:t>) , n be the total number of input samples (</a:t>
            </a:r>
            <a:r>
              <a:rPr lang="en-US" altLang="zh-TW" dirty="0" err="1"/>
              <a:t>i</a:t>
            </a:r>
            <a:r>
              <a:rPr lang="en-US" altLang="zh-TW" dirty="0"/>
              <a:t>=1,2,…,n) and p the total number of features (j=1,2,…,p) . The Euclidean distance between sample xi and xl (l=1,2,…,n) is defined as</a:t>
            </a:r>
          </a:p>
          <a:p>
            <a:endParaRPr lang="en-US" altLang="zh-TW" dirty="0"/>
          </a:p>
        </p:txBody>
      </p:sp>
      <p:sp>
        <p:nvSpPr>
          <p:cNvPr id="2" name="投影片編號版面配置區 1"/>
          <p:cNvSpPr>
            <a:spLocks noGrp="1"/>
          </p:cNvSpPr>
          <p:nvPr>
            <p:ph type="sldNum" sz="quarter" idx="12"/>
          </p:nvPr>
        </p:nvSpPr>
        <p:spPr/>
        <p:txBody>
          <a:bodyPr/>
          <a:lstStyle/>
          <a:p>
            <a:fld id="{E8DB0693-1AFA-4BB6-B0FB-0866EB04C461}" type="slidenum">
              <a:rPr lang="zh-TW" altLang="en-US" smtClean="0"/>
              <a:t>9</a:t>
            </a:fld>
            <a:endParaRPr lang="zh-TW" altLang="en-US"/>
          </a:p>
        </p:txBody>
      </p:sp>
      <p:pic>
        <p:nvPicPr>
          <p:cNvPr id="5" name="圖片 4"/>
          <p:cNvPicPr>
            <a:picLocks noChangeAspect="1"/>
          </p:cNvPicPr>
          <p:nvPr/>
        </p:nvPicPr>
        <p:blipFill rotWithShape="1">
          <a:blip r:embed="rId2"/>
          <a:srcRect l="516" t="59183" r="53344" b="34301"/>
          <a:stretch/>
        </p:blipFill>
        <p:spPr>
          <a:xfrm>
            <a:off x="1537854" y="5000474"/>
            <a:ext cx="7738381" cy="614640"/>
          </a:xfrm>
          <a:prstGeom prst="rect">
            <a:avLst/>
          </a:prstGeom>
        </p:spPr>
      </p:pic>
    </p:spTree>
    <p:extLst>
      <p:ext uri="{BB962C8B-B14F-4D97-AF65-F5344CB8AC3E}">
        <p14:creationId xmlns:p14="http://schemas.microsoft.com/office/powerpoint/2010/main" val="16920792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有機">
  <a:themeElements>
    <a:clrScheme name="有機">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Times 微軟正黑">
      <a:majorFont>
        <a:latin typeface="Times New Roman"/>
        <a:ea typeface="微軟正黑體"/>
        <a:cs typeface=""/>
      </a:majorFont>
      <a:minorFont>
        <a:latin typeface="Times New Roman"/>
        <a:ea typeface="微軟正黑體"/>
        <a:cs typeface=""/>
      </a:minorFont>
    </a:fontScheme>
    <a:fmtScheme name="有機">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633</TotalTime>
  <Words>876</Words>
  <Application>Microsoft Office PowerPoint</Application>
  <PresentationFormat>寬螢幕</PresentationFormat>
  <Paragraphs>349</Paragraphs>
  <Slides>32</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32</vt:i4>
      </vt:variant>
    </vt:vector>
  </HeadingPairs>
  <TitlesOfParts>
    <vt:vector size="40" baseType="lpstr">
      <vt:lpstr>Arial Unicode MS</vt:lpstr>
      <vt:lpstr>微軟正黑體</vt:lpstr>
      <vt:lpstr>新細明體</vt:lpstr>
      <vt:lpstr>標楷體</vt:lpstr>
      <vt:lpstr>Arial</vt:lpstr>
      <vt:lpstr>Calibri</vt:lpstr>
      <vt:lpstr>Times New Roman</vt:lpstr>
      <vt:lpstr>有機</vt:lpstr>
      <vt:lpstr>影像處理期末專題 手寫數字辨識</vt:lpstr>
      <vt:lpstr>專題目標</vt:lpstr>
      <vt:lpstr>KNN分類器</vt:lpstr>
      <vt:lpstr>K-NearestNeighbor</vt:lpstr>
      <vt:lpstr>PowerPoint 簡報</vt:lpstr>
      <vt:lpstr>PowerPoint 簡報</vt:lpstr>
      <vt:lpstr>PowerPoint 簡報</vt:lpstr>
      <vt:lpstr>PowerPoint 簡報</vt:lpstr>
      <vt:lpstr>Characteristics of kNN</vt:lpstr>
      <vt:lpstr>KNN的特性</vt:lpstr>
      <vt:lpstr>KNN的特性</vt:lpstr>
      <vt:lpstr>PowerPoint 簡報</vt:lpstr>
      <vt:lpstr>MNIST</vt:lpstr>
      <vt:lpstr>MNIST</vt:lpstr>
      <vt:lpstr>PowerPoint 簡報</vt:lpstr>
      <vt:lpstr>PowerPoint 簡報</vt:lpstr>
      <vt:lpstr>PowerPoint 簡報</vt:lpstr>
      <vt:lpstr>PowerPoint 簡報</vt:lpstr>
      <vt:lpstr>以KNN進行MNIST手寫數字辨識實作</vt:lpstr>
      <vt:lpstr>實驗步驟</vt:lpstr>
      <vt:lpstr>讀取資料、標籤</vt:lpstr>
      <vt:lpstr>讀取資料、標籤</vt:lpstr>
      <vt:lpstr>Thresholding</vt:lpstr>
      <vt:lpstr>PowerPoint 簡報</vt:lpstr>
      <vt:lpstr>計算資料特徵矩陣</vt:lpstr>
      <vt:lpstr>根據歐式距離最小的K筆數據辨識數字</vt:lpstr>
      <vt:lpstr>程式碼及實作結果</vt:lpstr>
      <vt:lpstr>PowerPoint 簡報</vt:lpstr>
      <vt:lpstr>PowerPoint 簡報</vt:lpstr>
      <vt:lpstr>PowerPoint 簡報</vt:lpstr>
      <vt:lpstr>參考資料</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Ye</dc:creator>
  <cp:lastModifiedBy>Ye</cp:lastModifiedBy>
  <cp:revision>44</cp:revision>
  <dcterms:created xsi:type="dcterms:W3CDTF">2021-05-25T08:46:31Z</dcterms:created>
  <dcterms:modified xsi:type="dcterms:W3CDTF">2021-06-10T03:13:56Z</dcterms:modified>
</cp:coreProperties>
</file>