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12192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6.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Roboto-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a:t>這一篇是在講說user不論是在買東西，或是瀏覽的貼文等等的，</a:t>
            </a:r>
            <a:r>
              <a:rPr lang="de-DE"/>
              <a:t>隨著時間的變化會造成的</a:t>
            </a:r>
            <a:r>
              <a:rPr lang="de-DE"/>
              <a:t>意圖上的改變，那希望透過預測這個user和item的embedding trajectory來得到未來會和user產生interaction的item</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8a3b94405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a:t>模型的這個階段要來解決</a:t>
            </a:r>
            <a:r>
              <a:rPr lang="de-DE">
                <a:solidFill>
                  <a:srgbClr val="252525"/>
                </a:solidFill>
                <a:latin typeface="Roboto"/>
                <a:ea typeface="Roboto"/>
                <a:cs typeface="Roboto"/>
                <a:sym typeface="Roboto"/>
              </a:rPr>
              <a:t>預測會和user做interaction的item所產生的線性時間的複雜度，這邊作者藉由訓練</a:t>
            </a:r>
            <a:r>
              <a:rPr lang="de-DE">
                <a:solidFill>
                  <a:schemeClr val="dk1"/>
                </a:solidFill>
                <a:latin typeface="Roboto"/>
                <a:ea typeface="Roboto"/>
                <a:cs typeface="Roboto"/>
                <a:sym typeface="Roboto"/>
              </a:rPr>
              <a:t>JODIE 來直接輸出一個預測出來的item embedding做取代，而且成功地將線性時間的複雜度將低成近乎constant的時間。中間就是用來預測item的算式，他利用了前一頁PPT投影出來的user embedding和上一個與user做interaction的item的embedding來做預測，同時還考量了user和item的靜態屬性以及數值的偏差來做預測。</a:t>
            </a:r>
            <a:endParaRPr>
              <a:solidFill>
                <a:schemeClr val="dk1"/>
              </a:solidFill>
              <a:latin typeface="Roboto"/>
              <a:ea typeface="Roboto"/>
              <a:cs typeface="Roboto"/>
              <a:sym typeface="Roboto"/>
            </a:endParaRPr>
          </a:p>
          <a:p>
            <a:pPr indent="0" lvl="0" marL="0" rtl="0" algn="l">
              <a:spcBef>
                <a:spcPts val="0"/>
              </a:spcBef>
              <a:spcAft>
                <a:spcPts val="0"/>
              </a:spcAft>
              <a:buNone/>
            </a:pPr>
            <a:r>
              <a:rPr lang="de-DE">
                <a:solidFill>
                  <a:schemeClr val="dk1"/>
                </a:solidFill>
                <a:latin typeface="Roboto"/>
                <a:ea typeface="Roboto"/>
                <a:cs typeface="Roboto"/>
                <a:sym typeface="Roboto"/>
              </a:rPr>
              <a:t>那因為模型是以最小化預測出來的item embedding和真實的item embedding之間的距離來做訓練的，所以式子中的第一項就是在最小化這兩者之間的誤差，那後面這兩項則是利用正規化loss的方式來分別預防user和item連續的dynamic embedding變化太大。</a:t>
            </a:r>
            <a:endParaRPr>
              <a:solidFill>
                <a:schemeClr val="dk1"/>
              </a:solidFill>
              <a:latin typeface="Roboto"/>
              <a:ea typeface="Roboto"/>
              <a:cs typeface="Roboto"/>
              <a:sym typeface="Roboto"/>
            </a:endParaRPr>
          </a:p>
        </p:txBody>
      </p:sp>
      <p:sp>
        <p:nvSpPr>
          <p:cNvPr id="176" name="Google Shape;176;g108a3b94405_6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80200136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a:solidFill>
                  <a:srgbClr val="252525"/>
                </a:solidFill>
                <a:latin typeface="Roboto"/>
                <a:ea typeface="Roboto"/>
                <a:cs typeface="Roboto"/>
                <a:sym typeface="Roboto"/>
              </a:rPr>
              <a:t>那因為訓練期間保持interaction之間的時間依賴性很重要，所以</a:t>
            </a:r>
            <a:r>
              <a:rPr lang="de-DE"/>
              <a:t>模型的最後階段要來解決大部分方法</a:t>
            </a:r>
            <a:r>
              <a:rPr lang="de-DE">
                <a:solidFill>
                  <a:schemeClr val="dk1"/>
                </a:solidFill>
                <a:latin typeface="Roboto"/>
                <a:ea typeface="Roboto"/>
                <a:cs typeface="Roboto"/>
                <a:sym typeface="Roboto"/>
              </a:rPr>
              <a:t>用一次一個的方式做訓練所造成的線性時間複雜度，因此希望利用batch的方式來平行的做訓練，那要達成這個目標有兩個要求，第一點是</a:t>
            </a:r>
            <a:r>
              <a:rPr lang="de-DE">
                <a:solidFill>
                  <a:srgbClr val="252525"/>
                </a:solidFill>
                <a:latin typeface="Roboto"/>
                <a:ea typeface="Roboto"/>
                <a:cs typeface="Roboto"/>
                <a:sym typeface="Roboto"/>
              </a:rPr>
              <a:t>每個batch中的所有interaction都應該平行處理，第二點是在對所有的batch做處理的時候，應該要跟沒有使用batch處理的方式一樣，維持在時間線上的前後順序。</a:t>
            </a:r>
            <a:endParaRPr>
              <a:solidFill>
                <a:srgbClr val="252525"/>
              </a:solidFill>
              <a:latin typeface="Roboto"/>
              <a:ea typeface="Roboto"/>
              <a:cs typeface="Roboto"/>
              <a:sym typeface="Roboto"/>
            </a:endParaRPr>
          </a:p>
          <a:p>
            <a:pPr indent="0" lvl="0" marL="0" rtl="0" algn="l">
              <a:spcBef>
                <a:spcPts val="0"/>
              </a:spcBef>
              <a:spcAft>
                <a:spcPts val="0"/>
              </a:spcAft>
              <a:buNone/>
            </a:pPr>
            <a:r>
              <a:rPr lang="de-DE">
                <a:solidFill>
                  <a:srgbClr val="252525"/>
                </a:solidFill>
                <a:latin typeface="Roboto"/>
                <a:ea typeface="Roboto"/>
                <a:cs typeface="Roboto"/>
                <a:sym typeface="Roboto"/>
              </a:rPr>
              <a:t>為了克服這兩個挑戰，作者所提出的t-Batch方法為每個batch選擇獨立的interaction集合，也就是</a:t>
            </a:r>
            <a:r>
              <a:rPr lang="de-DE">
                <a:solidFill>
                  <a:schemeClr val="dk1"/>
                </a:solidFill>
                <a:latin typeface="Roboto"/>
                <a:ea typeface="Roboto"/>
                <a:cs typeface="Roboto"/>
                <a:sym typeface="Roboto"/>
              </a:rPr>
              <a:t>同一個batch中的任兩個interaction都不會共享user和item。</a:t>
            </a:r>
            <a:endParaRPr>
              <a:solidFill>
                <a:schemeClr val="dk1"/>
              </a:solidFill>
              <a:latin typeface="Roboto"/>
              <a:ea typeface="Roboto"/>
              <a:cs typeface="Roboto"/>
              <a:sym typeface="Roboto"/>
            </a:endParaRPr>
          </a:p>
          <a:p>
            <a:pPr indent="0" lvl="0" marL="0" rtl="0" algn="l">
              <a:spcBef>
                <a:spcPts val="0"/>
              </a:spcBef>
              <a:spcAft>
                <a:spcPts val="0"/>
              </a:spcAft>
              <a:buNone/>
            </a:pPr>
            <a:r>
              <a:rPr lang="de-DE">
                <a:solidFill>
                  <a:schemeClr val="dk1"/>
                </a:solidFill>
                <a:latin typeface="Roboto"/>
                <a:ea typeface="Roboto"/>
                <a:cs typeface="Roboto"/>
                <a:sym typeface="Roboto"/>
              </a:rPr>
              <a:t>選擇的過程包含了兩個步驟，第一個步驟是</a:t>
            </a:r>
            <a:r>
              <a:rPr lang="de-DE">
                <a:solidFill>
                  <a:srgbClr val="252525"/>
                </a:solidFill>
                <a:latin typeface="Roboto"/>
                <a:ea typeface="Roboto"/>
                <a:cs typeface="Roboto"/>
                <a:sym typeface="Roboto"/>
              </a:rPr>
              <a:t>透過選擇最大的interaction集和來創建新的batch，目的是希望在最少batch數量的情況下做訓練，並且要維持不同的batch之間共享user和item的interaction維持時間線上的前後順序。</a:t>
            </a:r>
            <a:endParaRPr>
              <a:solidFill>
                <a:srgbClr val="252525"/>
              </a:solidFill>
              <a:latin typeface="Roboto"/>
              <a:ea typeface="Roboto"/>
              <a:cs typeface="Roboto"/>
              <a:sym typeface="Roboto"/>
            </a:endParaRPr>
          </a:p>
          <a:p>
            <a:pPr indent="0" lvl="0" marL="0" rtl="0" algn="l">
              <a:spcBef>
                <a:spcPts val="0"/>
              </a:spcBef>
              <a:spcAft>
                <a:spcPts val="0"/>
              </a:spcAft>
              <a:buNone/>
            </a:pPr>
            <a:r>
              <a:rPr lang="de-DE">
                <a:solidFill>
                  <a:srgbClr val="252525"/>
                </a:solidFill>
                <a:latin typeface="Roboto"/>
                <a:ea typeface="Roboto"/>
                <a:cs typeface="Roboto"/>
                <a:sym typeface="Roboto"/>
              </a:rPr>
              <a:t>第二個步驟是從interaction的集合中把選定來分進batch的interaction做刪除，那藉由重複迭帶這兩個步驟，直到集合中沒有interaction。</a:t>
            </a:r>
            <a:endParaRPr>
              <a:solidFill>
                <a:srgbClr val="252525"/>
              </a:solidFill>
              <a:latin typeface="Roboto"/>
              <a:ea typeface="Roboto"/>
              <a:cs typeface="Roboto"/>
              <a:sym typeface="Roboto"/>
            </a:endParaRPr>
          </a:p>
        </p:txBody>
      </p:sp>
      <p:sp>
        <p:nvSpPr>
          <p:cNvPr id="188" name="Google Shape;188;g10802001369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a:t>接下來我要介紹論文中的實驗，</a:t>
            </a:r>
            <a:endParaRPr/>
          </a:p>
          <a:p>
            <a:pPr indent="0" lvl="0" marL="0" rtl="0" algn="l">
              <a:spcBef>
                <a:spcPts val="0"/>
              </a:spcBef>
              <a:spcAft>
                <a:spcPts val="0"/>
              </a:spcAft>
              <a:buNone/>
            </a:pPr>
            <a:r>
              <a:rPr lang="de-DE"/>
              <a:t>實驗分成這五個部分</a:t>
            </a:r>
            <a:endParaRPr/>
          </a:p>
          <a:p>
            <a:pPr indent="0" lvl="0" marL="0" rtl="0" algn="l">
              <a:spcBef>
                <a:spcPts val="0"/>
              </a:spcBef>
              <a:spcAft>
                <a:spcPts val="0"/>
              </a:spcAft>
              <a:buNone/>
            </a:pPr>
            <a:r>
              <a:rPr lang="de-DE"/>
              <a:t>我會在後面一一作解釋</a:t>
            </a:r>
            <a:endParaRPr/>
          </a:p>
          <a:p>
            <a:pPr indent="0" lvl="0" marL="0" rtl="0" algn="l">
              <a:spcBef>
                <a:spcPts val="0"/>
              </a:spcBef>
              <a:spcAft>
                <a:spcPts val="0"/>
              </a:spcAft>
              <a:buNone/>
            </a:pPr>
            <a:r>
              <a:t/>
            </a:r>
            <a:endParaRPr/>
          </a:p>
        </p:txBody>
      </p:sp>
      <p:sp>
        <p:nvSpPr>
          <p:cNvPr id="195" name="Google Shape;19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8a3b94405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8a3b9440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de-DE" sz="1200">
                <a:solidFill>
                  <a:schemeClr val="dk1"/>
                </a:solidFill>
              </a:rPr>
              <a:t>這是他們的實驗當中所使用到的四個資料集，</a:t>
            </a:r>
            <a:endParaRPr sz="1200">
              <a:solidFill>
                <a:schemeClr val="dk1"/>
              </a:solidFill>
            </a:endParaRPr>
          </a:p>
          <a:p>
            <a:pPr indent="0" lvl="0" marL="0" rtl="0" algn="l">
              <a:lnSpc>
                <a:spcPct val="100000"/>
              </a:lnSpc>
              <a:spcBef>
                <a:spcPts val="0"/>
              </a:spcBef>
              <a:spcAft>
                <a:spcPts val="0"/>
              </a:spcAft>
              <a:buNone/>
            </a:pPr>
            <a:r>
              <a:rPr lang="de-DE" sz="1200">
                <a:solidFill>
                  <a:schemeClr val="dk1"/>
                </a:solidFill>
              </a:rPr>
              <a:t>- </a:t>
            </a:r>
            <a:r>
              <a:rPr lang="de-DE" sz="1200">
                <a:solidFill>
                  <a:schemeClr val="dk1"/>
                </a:solidFill>
              </a:rPr>
              <a:t>首先 Reddit 的資料包含使用者在此平台上</a:t>
            </a:r>
            <a:r>
              <a:rPr b="1" lang="de-DE" sz="1200">
                <a:solidFill>
                  <a:schemeClr val="dk1"/>
                </a:solidFill>
              </a:rPr>
              <a:t>發佈文章</a:t>
            </a:r>
            <a:r>
              <a:rPr lang="de-DE" sz="1200">
                <a:solidFill>
                  <a:schemeClr val="dk1"/>
                </a:solidFill>
              </a:rPr>
              <a:t>的相關資訊</a:t>
            </a:r>
            <a:endParaRPr sz="1200">
              <a:solidFill>
                <a:schemeClr val="dk1"/>
              </a:solidFill>
            </a:endParaRPr>
          </a:p>
          <a:p>
            <a:pPr indent="0" lvl="0" marL="0" rtl="0" algn="l">
              <a:lnSpc>
                <a:spcPct val="100000"/>
              </a:lnSpc>
              <a:spcBef>
                <a:spcPts val="0"/>
              </a:spcBef>
              <a:spcAft>
                <a:spcPts val="0"/>
              </a:spcAft>
              <a:buNone/>
            </a:pPr>
            <a:r>
              <a:rPr lang="de-DE" sz="1200">
                <a:solidFill>
                  <a:schemeClr val="dk1"/>
                </a:solidFill>
              </a:rPr>
              <a:t>- Wikipedia 所包含的是在維基百科上的</a:t>
            </a:r>
            <a:r>
              <a:rPr b="1" lang="de-DE" sz="1200">
                <a:solidFill>
                  <a:schemeClr val="dk1"/>
                </a:solidFill>
              </a:rPr>
              <a:t>編輯動態</a:t>
            </a:r>
            <a:endParaRPr b="1" sz="1200">
              <a:solidFill>
                <a:schemeClr val="dk1"/>
              </a:solidFill>
            </a:endParaRPr>
          </a:p>
          <a:p>
            <a:pPr indent="0" lvl="0" marL="0" rtl="0" algn="l">
              <a:lnSpc>
                <a:spcPct val="100000"/>
              </a:lnSpc>
              <a:spcBef>
                <a:spcPts val="0"/>
              </a:spcBef>
              <a:spcAft>
                <a:spcPts val="0"/>
              </a:spcAft>
              <a:buNone/>
            </a:pPr>
            <a:r>
              <a:rPr lang="de-DE" sz="1200">
                <a:solidFill>
                  <a:schemeClr val="dk1"/>
                </a:solidFill>
              </a:rPr>
              <a:t>- LastFM 是描述</a:t>
            </a:r>
            <a:r>
              <a:rPr b="1" lang="de-DE" sz="1200">
                <a:solidFill>
                  <a:schemeClr val="dk1"/>
                </a:solidFill>
              </a:rPr>
              <a:t>誰在聽哪一首歌</a:t>
            </a:r>
            <a:r>
              <a:rPr lang="de-DE" sz="1200">
                <a:solidFill>
                  <a:schemeClr val="dk1"/>
                </a:solidFill>
              </a:rPr>
              <a:t>的資訊</a:t>
            </a:r>
            <a:endParaRPr sz="1200">
              <a:solidFill>
                <a:schemeClr val="dk1"/>
              </a:solidFill>
            </a:endParaRPr>
          </a:p>
          <a:p>
            <a:pPr indent="0" lvl="0" marL="0" rtl="0" algn="l">
              <a:lnSpc>
                <a:spcPct val="100000"/>
              </a:lnSpc>
              <a:spcBef>
                <a:spcPts val="0"/>
              </a:spcBef>
              <a:spcAft>
                <a:spcPts val="0"/>
              </a:spcAft>
              <a:buNone/>
            </a:pPr>
            <a:r>
              <a:rPr lang="de-DE" sz="1200">
                <a:solidFill>
                  <a:schemeClr val="dk1"/>
                </a:solidFill>
              </a:rPr>
              <a:t>- MOOC 包含</a:t>
            </a:r>
            <a:r>
              <a:rPr b="1" lang="de-DE" sz="1200">
                <a:solidFill>
                  <a:schemeClr val="dk1"/>
                </a:solidFill>
              </a:rPr>
              <a:t>學生的行為</a:t>
            </a:r>
            <a:r>
              <a:rPr lang="de-DE" sz="1200">
                <a:solidFill>
                  <a:schemeClr val="dk1"/>
                </a:solidFill>
              </a:rPr>
              <a:t>的資訊</a:t>
            </a:r>
            <a:endParaRPr sz="1200">
              <a:solidFill>
                <a:schemeClr val="dk1"/>
              </a:solidFill>
            </a:endParaRPr>
          </a:p>
          <a:p>
            <a:pPr indent="0" lvl="0" marL="0" rtl="0" algn="l">
              <a:lnSpc>
                <a:spcPct val="100000"/>
              </a:lnSpc>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8a3b94405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8a3b9440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a:t>他們將JODIE與其他演算法做比較</a:t>
            </a:r>
            <a:endParaRPr/>
          </a:p>
          <a:p>
            <a:pPr indent="254000" lvl="0" marL="0" rtl="0" algn="l">
              <a:lnSpc>
                <a:spcPct val="115000"/>
              </a:lnSpc>
              <a:spcBef>
                <a:spcPts val="0"/>
              </a:spcBef>
              <a:spcAft>
                <a:spcPts val="0"/>
              </a:spcAft>
              <a:buNone/>
            </a:pPr>
            <a:r>
              <a:rPr lang="de-DE" sz="1200">
                <a:solidFill>
                  <a:schemeClr val="dk1"/>
                </a:solidFill>
              </a:rPr>
              <a:t>1.深度循環推薦模型</a:t>
            </a:r>
            <a:endParaRPr sz="1200">
              <a:solidFill>
                <a:schemeClr val="dk1"/>
              </a:solidFill>
            </a:endParaRPr>
          </a:p>
          <a:p>
            <a:pPr indent="254000" lvl="0" marL="0" rtl="0" algn="l">
              <a:lnSpc>
                <a:spcPct val="115000"/>
              </a:lnSpc>
              <a:spcBef>
                <a:spcPts val="0"/>
              </a:spcBef>
              <a:spcAft>
                <a:spcPts val="0"/>
              </a:spcAft>
              <a:buNone/>
            </a:pPr>
            <a:r>
              <a:rPr lang="de-DE" sz="1200">
                <a:solidFill>
                  <a:schemeClr val="dk1"/>
                </a:solidFill>
              </a:rPr>
              <a:t>2.動態共演化模型</a:t>
            </a:r>
            <a:endParaRPr sz="1200">
              <a:solidFill>
                <a:schemeClr val="dk1"/>
              </a:solidFill>
            </a:endParaRPr>
          </a:p>
          <a:p>
            <a:pPr indent="254000" lvl="0" marL="0" rtl="0" algn="l">
              <a:lnSpc>
                <a:spcPct val="115000"/>
              </a:lnSpc>
              <a:spcBef>
                <a:spcPts val="0"/>
              </a:spcBef>
              <a:spcAft>
                <a:spcPts val="0"/>
              </a:spcAft>
              <a:buNone/>
            </a:pPr>
            <a:r>
              <a:rPr lang="de-DE" sz="1200">
                <a:solidFill>
                  <a:schemeClr val="dk1"/>
                </a:solidFill>
              </a:rPr>
              <a:t>3.時間序上的網絡嵌入模型</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8a3b94405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8a3b9440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de-DE" sz="1200">
                <a:solidFill>
                  <a:schemeClr val="dk1"/>
                </a:solidFill>
              </a:rPr>
              <a:t>首先第一個實驗是 Future interaction prediction experiment</a:t>
            </a:r>
            <a:endParaRPr sz="1200">
              <a:solidFill>
                <a:schemeClr val="dk1"/>
              </a:solidFill>
            </a:endParaRPr>
          </a:p>
          <a:p>
            <a:pPr indent="0" lvl="0" marL="0" rtl="0" algn="l">
              <a:lnSpc>
                <a:spcPct val="100000"/>
              </a:lnSpc>
              <a:spcBef>
                <a:spcPts val="0"/>
              </a:spcBef>
              <a:spcAft>
                <a:spcPts val="0"/>
              </a:spcAft>
              <a:buNone/>
            </a:pPr>
            <a:r>
              <a:rPr lang="de-DE" sz="1200">
                <a:solidFill>
                  <a:schemeClr val="dk1"/>
                </a:solidFill>
              </a:rPr>
              <a:t>目的是為了知道「user 將會在時間 t 與哪個 item 交互?」</a:t>
            </a:r>
            <a:endParaRPr sz="1200">
              <a:solidFill>
                <a:schemeClr val="dk1"/>
              </a:solidFill>
            </a:endParaRPr>
          </a:p>
          <a:p>
            <a:pPr indent="0" lvl="0" marL="0" rtl="0" algn="l">
              <a:lnSpc>
                <a:spcPct val="100000"/>
              </a:lnSpc>
              <a:spcBef>
                <a:spcPts val="0"/>
              </a:spcBef>
              <a:spcAft>
                <a:spcPts val="0"/>
              </a:spcAft>
              <a:buNone/>
            </a:pPr>
            <a:r>
              <a:rPr lang="de-DE" sz="1200">
                <a:solidFill>
                  <a:schemeClr val="dk1"/>
                </a:solidFill>
              </a:rPr>
              <a:t>他們在實驗中使用 80% for training, 1</a:t>
            </a:r>
            <a:r>
              <a:rPr lang="de-DE" sz="1200">
                <a:solidFill>
                  <a:schemeClr val="dk1"/>
                </a:solidFill>
              </a:rPr>
              <a:t>0% for validation, 10% testing</a:t>
            </a:r>
            <a:endParaRPr sz="1200">
              <a:solidFill>
                <a:schemeClr val="dk1"/>
              </a:solidFill>
            </a:endParaRPr>
          </a:p>
          <a:p>
            <a:pPr indent="0" lvl="0" marL="0" rtl="0" algn="l">
              <a:lnSpc>
                <a:spcPct val="100000"/>
              </a:lnSpc>
              <a:spcBef>
                <a:spcPts val="0"/>
              </a:spcBef>
              <a:spcAft>
                <a:spcPts val="0"/>
              </a:spcAft>
              <a:buNone/>
            </a:pPr>
            <a:r>
              <a:rPr lang="de-DE" sz="1200">
                <a:solidFill>
                  <a:schemeClr val="dk1"/>
                </a:solidFill>
              </a:rPr>
              <a:t>再來他們使用 MRR (平均倒數排名) 和 recall rate 前十名的 interaction 比例作為衡量標準</a:t>
            </a:r>
            <a:endParaRPr sz="1200">
              <a:solidFill>
                <a:schemeClr val="dk1"/>
              </a:solidFill>
            </a:endParaRPr>
          </a:p>
          <a:p>
            <a:pPr indent="0" lvl="0" marL="0" rtl="0" algn="l">
              <a:lnSpc>
                <a:spcPct val="100000"/>
              </a:lnSpc>
              <a:spcBef>
                <a:spcPts val="0"/>
              </a:spcBef>
              <a:spcAft>
                <a:spcPts val="0"/>
              </a:spcAft>
              <a:buNone/>
            </a:pPr>
            <a:r>
              <a:rPr lang="de-DE" sz="1200">
                <a:solidFill>
                  <a:schemeClr val="dk1"/>
                </a:solidFill>
              </a:rPr>
              <a:t>實驗出來的結果如下表所示</a:t>
            </a:r>
            <a:endParaRPr sz="1200">
              <a:solidFill>
                <a:schemeClr val="dk1"/>
              </a:solidFill>
            </a:endParaRPr>
          </a:p>
          <a:p>
            <a:pPr indent="0" lvl="0" marL="0" rtl="0" algn="l">
              <a:lnSpc>
                <a:spcPct val="100000"/>
              </a:lnSpc>
              <a:spcBef>
                <a:spcPts val="0"/>
              </a:spcBef>
              <a:spcAft>
                <a:spcPts val="0"/>
              </a:spcAft>
              <a:buNone/>
            </a:pPr>
            <a:r>
              <a:rPr lang="de-DE" sz="1200">
                <a:solidFill>
                  <a:schemeClr val="dk1"/>
                </a:solidFill>
              </a:rPr>
              <a:t>我們能看到 JODIE 在所有 dataset 底下的表現都是最好的</a:t>
            </a:r>
            <a:endParaRPr sz="1200">
              <a:solidFill>
                <a:schemeClr val="dk1"/>
              </a:solidFill>
            </a:endParaRPr>
          </a:p>
          <a:p>
            <a:pPr indent="0" lvl="0" marL="0" rtl="0" algn="l">
              <a:lnSpc>
                <a:spcPct val="100000"/>
              </a:lnSpc>
              <a:spcBef>
                <a:spcPts val="0"/>
              </a:spcBef>
              <a:spcAft>
                <a:spcPts val="0"/>
              </a:spcAft>
              <a:buNone/>
            </a:pPr>
            <a:r>
              <a:rPr lang="de-DE" sz="1200">
                <a:solidFill>
                  <a:schemeClr val="dk1"/>
                </a:solidFill>
              </a:rPr>
              <a:t>其次是 RRN 以及 latentcross 的模型</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8a3b94405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8a3b9440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de-DE" sz="1200">
                <a:solidFill>
                  <a:schemeClr val="dk1"/>
                </a:solidFill>
              </a:rPr>
              <a:t>第二個實驗是 user state change prediction </a:t>
            </a:r>
            <a:endParaRPr sz="1200">
              <a:solidFill>
                <a:schemeClr val="dk1"/>
              </a:solidFill>
            </a:endParaRPr>
          </a:p>
          <a:p>
            <a:pPr indent="0" lvl="0" marL="0" rtl="0" algn="l">
              <a:lnSpc>
                <a:spcPct val="115000"/>
              </a:lnSpc>
              <a:spcBef>
                <a:spcPts val="0"/>
              </a:spcBef>
              <a:spcAft>
                <a:spcPts val="0"/>
              </a:spcAft>
              <a:buNone/>
            </a:pPr>
            <a:r>
              <a:rPr lang="de-DE" sz="1200">
                <a:solidFill>
                  <a:schemeClr val="dk1"/>
                </a:solidFill>
              </a:rPr>
              <a:t>其目的是「預測 interaction 是否會導致 user 發生狀態的變化」</a:t>
            </a:r>
            <a:endParaRPr sz="1200">
              <a:solidFill>
                <a:schemeClr val="dk1"/>
              </a:solidFill>
            </a:endParaRPr>
          </a:p>
          <a:p>
            <a:pPr indent="0" lvl="0" marL="0" rtl="0" algn="l">
              <a:spcBef>
                <a:spcPts val="0"/>
              </a:spcBef>
              <a:spcAft>
                <a:spcPts val="0"/>
              </a:spcAft>
              <a:buClr>
                <a:schemeClr val="dk1"/>
              </a:buClr>
              <a:buSzPts val="1100"/>
              <a:buFont typeface="Arial"/>
              <a:buNone/>
            </a:pPr>
            <a:r>
              <a:rPr lang="de-DE" sz="1200">
                <a:solidFill>
                  <a:schemeClr val="dk1"/>
                </a:solidFill>
              </a:rPr>
              <a:t>實驗中使用 60% for training, 20% for validation, 20% testing</a:t>
            </a:r>
            <a:endParaRPr sz="1200">
              <a:solidFill>
                <a:schemeClr val="dk1"/>
              </a:solidFill>
            </a:endParaRPr>
          </a:p>
          <a:p>
            <a:pPr indent="0" lvl="0" marL="0" rtl="0" algn="l">
              <a:spcBef>
                <a:spcPts val="0"/>
              </a:spcBef>
              <a:spcAft>
                <a:spcPts val="0"/>
              </a:spcAft>
              <a:buNone/>
            </a:pPr>
            <a:r>
              <a:rPr lang="de-DE" sz="1200">
                <a:solidFill>
                  <a:schemeClr val="dk1"/>
                </a:solidFill>
              </a:rPr>
              <a:t>他們的衡量標準是使用 area under curve metrics </a:t>
            </a:r>
            <a:endParaRPr sz="1200">
              <a:solidFill>
                <a:schemeClr val="dk1"/>
              </a:solidFill>
            </a:endParaRPr>
          </a:p>
          <a:p>
            <a:pPr indent="0" lvl="0" marL="0" rtl="0" algn="l">
              <a:spcBef>
                <a:spcPts val="0"/>
              </a:spcBef>
              <a:spcAft>
                <a:spcPts val="0"/>
              </a:spcAft>
              <a:buClr>
                <a:schemeClr val="dk1"/>
              </a:buClr>
              <a:buSzPts val="1100"/>
              <a:buFont typeface="Arial"/>
              <a:buNone/>
            </a:pPr>
            <a:r>
              <a:rPr lang="de-DE" sz="1200">
                <a:solidFill>
                  <a:schemeClr val="dk1"/>
                </a:solidFill>
              </a:rPr>
              <a:t>並且使用 Logistic regression classifier 作為 baseline</a:t>
            </a:r>
            <a:endParaRPr sz="1200">
              <a:solidFill>
                <a:schemeClr val="dk1"/>
              </a:solidFill>
            </a:endParaRPr>
          </a:p>
          <a:p>
            <a:pPr indent="0" lvl="0" marL="0" rtl="0" algn="l">
              <a:spcBef>
                <a:spcPts val="0"/>
              </a:spcBef>
              <a:spcAft>
                <a:spcPts val="0"/>
              </a:spcAft>
              <a:buClr>
                <a:schemeClr val="dk1"/>
              </a:buClr>
              <a:buSzPts val="1100"/>
              <a:buFont typeface="Arial"/>
              <a:buNone/>
            </a:pPr>
            <a:r>
              <a:rPr lang="de-DE" sz="1200">
                <a:solidFill>
                  <a:schemeClr val="dk1"/>
                </a:solidFill>
              </a:rPr>
              <a:t>實驗出來的結果如下表所示</a:t>
            </a:r>
            <a:endParaRPr sz="1200">
              <a:solidFill>
                <a:schemeClr val="dk1"/>
              </a:solidFill>
            </a:endParaRPr>
          </a:p>
          <a:p>
            <a:pPr indent="0" lvl="0" marL="0" rtl="0" algn="l">
              <a:lnSpc>
                <a:spcPct val="115000"/>
              </a:lnSpc>
              <a:spcBef>
                <a:spcPts val="0"/>
              </a:spcBef>
              <a:spcAft>
                <a:spcPts val="0"/>
              </a:spcAft>
              <a:buNone/>
            </a:pPr>
            <a:r>
              <a:rPr lang="de-DE" sz="1200">
                <a:solidFill>
                  <a:schemeClr val="dk1"/>
                </a:solidFill>
              </a:rPr>
              <a:t>我們可以看到 JODIE 在各個 model 下的表現一樣是最好的</a:t>
            </a:r>
            <a:endParaRPr sz="1200">
              <a:solidFill>
                <a:schemeClr val="dk1"/>
              </a:solidFill>
            </a:endParaRPr>
          </a:p>
          <a:p>
            <a:pPr indent="0" lvl="0" marL="0" rtl="0" algn="l">
              <a:lnSpc>
                <a:spcPct val="115000"/>
              </a:lnSpc>
              <a:spcBef>
                <a:spcPts val="0"/>
              </a:spcBef>
              <a:spcAft>
                <a:spcPts val="0"/>
              </a:spcAft>
              <a:buNone/>
            </a:pPr>
            <a:r>
              <a:rPr lang="de-DE" sz="1200">
                <a:solidFill>
                  <a:schemeClr val="dk1"/>
                </a:solidFill>
              </a:rPr>
              <a:t>其次的話是 RRN 及 Time-LSTM</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8a3b94405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8a3b9440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de-DE" sz="1200">
                <a:solidFill>
                  <a:schemeClr val="dk1"/>
                </a:solidFill>
              </a:rPr>
              <a:t>下個部分他們比較所有 model 執行時間上的表現</a:t>
            </a:r>
            <a:endParaRPr sz="1200">
              <a:solidFill>
                <a:schemeClr val="dk1"/>
              </a:solidFill>
            </a:endParaRPr>
          </a:p>
          <a:p>
            <a:pPr indent="0" lvl="0" marL="0" rtl="0" algn="l">
              <a:lnSpc>
                <a:spcPct val="115000"/>
              </a:lnSpc>
              <a:spcBef>
                <a:spcPts val="0"/>
              </a:spcBef>
              <a:spcAft>
                <a:spcPts val="0"/>
              </a:spcAft>
              <a:buNone/>
            </a:pPr>
            <a:r>
              <a:rPr lang="de-DE" sz="1200">
                <a:solidFill>
                  <a:schemeClr val="dk1"/>
                </a:solidFill>
              </a:rPr>
              <a:t>在演算方面，DeepCoevolve 跟 JODIE 都是執行兩個互相遞歸的 RNN</a:t>
            </a:r>
            <a:endParaRPr sz="1200">
              <a:solidFill>
                <a:schemeClr val="dk1"/>
              </a:solidFill>
            </a:endParaRPr>
          </a:p>
          <a:p>
            <a:pPr indent="0" lvl="0" marL="0" rtl="0" algn="l">
              <a:lnSpc>
                <a:spcPct val="115000"/>
              </a:lnSpc>
              <a:spcBef>
                <a:spcPts val="0"/>
              </a:spcBef>
              <a:spcAft>
                <a:spcPts val="0"/>
              </a:spcAft>
              <a:buNone/>
            </a:pPr>
            <a:r>
              <a:rPr lang="de-DE" sz="1200">
                <a:solidFill>
                  <a:schemeClr val="dk1"/>
                </a:solidFill>
              </a:rPr>
              <a:t>其他演算法都是執行 1 個 RNN </a:t>
            </a:r>
            <a:endParaRPr sz="1200">
              <a:solidFill>
                <a:schemeClr val="dk1"/>
              </a:solidFill>
            </a:endParaRPr>
          </a:p>
          <a:p>
            <a:pPr indent="0" lvl="0" marL="0" rtl="0" algn="l">
              <a:lnSpc>
                <a:spcPct val="115000"/>
              </a:lnSpc>
              <a:spcBef>
                <a:spcPts val="0"/>
              </a:spcBef>
              <a:spcAft>
                <a:spcPts val="0"/>
              </a:spcAft>
              <a:buNone/>
            </a:pPr>
            <a:r>
              <a:rPr lang="de-DE" sz="1200">
                <a:solidFill>
                  <a:schemeClr val="dk1"/>
                </a:solidFill>
              </a:rPr>
              <a:t>發現 JODIE 比起 </a:t>
            </a:r>
            <a:r>
              <a:rPr lang="de-DE" sz="1200">
                <a:solidFill>
                  <a:schemeClr val="dk1"/>
                </a:solidFill>
              </a:rPr>
              <a:t>DeepCoevolve 快了9.2 倍</a:t>
            </a:r>
            <a:endParaRPr sz="1200">
              <a:solidFill>
                <a:schemeClr val="dk1"/>
              </a:solidFill>
            </a:endParaRPr>
          </a:p>
          <a:p>
            <a:pPr indent="0" lvl="0" marL="0" rtl="0" algn="l">
              <a:lnSpc>
                <a:spcPct val="115000"/>
              </a:lnSpc>
              <a:spcBef>
                <a:spcPts val="0"/>
              </a:spcBef>
              <a:spcAft>
                <a:spcPts val="0"/>
              </a:spcAft>
              <a:buNone/>
            </a:pPr>
            <a:r>
              <a:rPr lang="de-DE" sz="1200">
                <a:solidFill>
                  <a:schemeClr val="dk1"/>
                </a:solidFill>
              </a:rPr>
              <a:t>並且能與其他演算法相提並論</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8a3b94405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8a3b9440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sz="1200"/>
              <a:t>第四個實驗檢測各 model 的穩定性</a:t>
            </a:r>
            <a:endParaRPr sz="1200"/>
          </a:p>
          <a:p>
            <a:pPr indent="0" lvl="0" marL="0" rtl="0" algn="l">
              <a:spcBef>
                <a:spcPts val="0"/>
              </a:spcBef>
              <a:spcAft>
                <a:spcPts val="0"/>
              </a:spcAft>
              <a:buNone/>
            </a:pPr>
            <a:r>
              <a:rPr lang="de-DE" sz="1200"/>
              <a:t>比較在使用不同的 training data 之下的表現趨勢</a:t>
            </a:r>
            <a:endParaRPr sz="1200"/>
          </a:p>
          <a:p>
            <a:pPr indent="0" lvl="0" marL="0" rtl="0" algn="l">
              <a:spcBef>
                <a:spcPts val="0"/>
              </a:spcBef>
              <a:spcAft>
                <a:spcPts val="0"/>
              </a:spcAft>
              <a:buNone/>
            </a:pPr>
            <a:r>
              <a:rPr lang="de-DE" sz="1200"/>
              <a:t>在 Future interaction rank 比較 MRR 的表現</a:t>
            </a:r>
            <a:endParaRPr sz="1200"/>
          </a:p>
          <a:p>
            <a:pPr indent="0" lvl="0" marL="0" rtl="0" algn="l">
              <a:spcBef>
                <a:spcPts val="0"/>
              </a:spcBef>
              <a:spcAft>
                <a:spcPts val="0"/>
              </a:spcAft>
              <a:buNone/>
            </a:pPr>
            <a:r>
              <a:rPr lang="de-DE" sz="1200"/>
              <a:t>而 JODIE 在各個狀態之下都是表現最好的，也相對較穩定</a:t>
            </a:r>
            <a:endParaRPr sz="12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8a3b94405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8a3b9440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de-DE" sz="1200"/>
              <a:t>在 User state change 的實驗比較 AUC 的變化</a:t>
            </a:r>
            <a:endParaRPr sz="1200"/>
          </a:p>
          <a:p>
            <a:pPr indent="0" lvl="0" marL="0" rtl="0" algn="l">
              <a:spcBef>
                <a:spcPts val="0"/>
              </a:spcBef>
              <a:spcAft>
                <a:spcPts val="0"/>
              </a:spcAft>
              <a:buNone/>
            </a:pPr>
            <a:r>
              <a:rPr lang="de-DE" sz="1200"/>
              <a:t>發現 JODIE 的表現還是最好最穩定的</a:t>
            </a:r>
            <a:endParaRPr sz="1200"/>
          </a:p>
          <a:p>
            <a:pPr indent="0" lvl="0" marL="0" rtl="0" algn="l">
              <a:spcBef>
                <a:spcPts val="0"/>
              </a:spcBef>
              <a:spcAft>
                <a:spcPts val="0"/>
              </a:spcAft>
              <a:buNone/>
            </a:pPr>
            <a:r>
              <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8a3b94405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8a3b9440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de-DE" sz="1200">
                <a:solidFill>
                  <a:schemeClr val="dk1"/>
                </a:solidFill>
              </a:rPr>
              <a:t>最後是實驗在不同的 Embedding size 之下的表現</a:t>
            </a:r>
            <a:endParaRPr sz="1200">
              <a:solidFill>
                <a:schemeClr val="dk1"/>
              </a:solidFill>
            </a:endParaRPr>
          </a:p>
          <a:p>
            <a:pPr indent="0" lvl="0" marL="0" rtl="0" algn="l">
              <a:lnSpc>
                <a:spcPct val="100000"/>
              </a:lnSpc>
              <a:spcBef>
                <a:spcPts val="0"/>
              </a:spcBef>
              <a:spcAft>
                <a:spcPts val="0"/>
              </a:spcAft>
              <a:buNone/>
            </a:pPr>
            <a:r>
              <a:rPr lang="de-DE" sz="1200">
                <a:solidFill>
                  <a:schemeClr val="dk1"/>
                </a:solidFill>
              </a:rPr>
              <a:t>而他們測試</a:t>
            </a:r>
            <a:r>
              <a:rPr b="1" lang="de-DE" sz="1200">
                <a:solidFill>
                  <a:schemeClr val="dk1"/>
                </a:solidFill>
              </a:rPr>
              <a:t>動態嵌入維度</a:t>
            </a:r>
            <a:r>
              <a:rPr lang="de-DE" sz="1200">
                <a:solidFill>
                  <a:schemeClr val="dk1"/>
                </a:solidFill>
              </a:rPr>
              <a:t>從 32 到 256 </a:t>
            </a:r>
            <a:endParaRPr sz="1200">
              <a:solidFill>
                <a:schemeClr val="dk1"/>
              </a:solidFill>
            </a:endParaRPr>
          </a:p>
          <a:p>
            <a:pPr indent="0" lvl="0" marL="0" rtl="0" algn="l">
              <a:lnSpc>
                <a:spcPct val="100000"/>
              </a:lnSpc>
              <a:spcBef>
                <a:spcPts val="0"/>
              </a:spcBef>
              <a:spcAft>
                <a:spcPts val="0"/>
              </a:spcAft>
              <a:buNone/>
            </a:pPr>
            <a:r>
              <a:rPr lang="de-DE" sz="1200">
                <a:solidFill>
                  <a:schemeClr val="dk1"/>
                </a:solidFill>
              </a:rPr>
              <a:t>在整體的表現 JODIE 的表現依然是最好的</a:t>
            </a:r>
            <a:endParaRPr sz="1200">
              <a:solidFill>
                <a:schemeClr val="dk1"/>
              </a:solidFill>
            </a:endParaRPr>
          </a:p>
          <a:p>
            <a:pPr indent="0" lvl="0" marL="0" rtl="0" algn="l">
              <a:lnSpc>
                <a:spcPct val="100000"/>
              </a:lnSpc>
              <a:spcBef>
                <a:spcPts val="0"/>
              </a:spcBef>
              <a:spcAft>
                <a:spcPts val="0"/>
              </a:spcAft>
              <a:buNone/>
            </a:pPr>
            <a:r>
              <a:rPr lang="de-DE" sz="1200">
                <a:solidFill>
                  <a:schemeClr val="dk1"/>
                </a:solidFill>
              </a:rPr>
              <a:t>這是因為 JODIE 使用靜態和動態嵌入進行預測</a:t>
            </a:r>
            <a:endParaRPr sz="12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8a3b9440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8a3b944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de-DE" sz="1200">
                <a:solidFill>
                  <a:schemeClr val="dk1"/>
                </a:solidFill>
              </a:rPr>
              <a:t>結論的部分發現 JODIE 對未來的 </a:t>
            </a:r>
            <a:r>
              <a:rPr lang="de-DE" sz="1200">
                <a:solidFill>
                  <a:schemeClr val="dk1"/>
                </a:solidFill>
              </a:rPr>
              <a:t>user-item interactions </a:t>
            </a:r>
            <a:r>
              <a:rPr lang="de-DE" sz="1200">
                <a:solidFill>
                  <a:schemeClr val="dk1"/>
                </a:solidFill>
              </a:rPr>
              <a:t>和 user 狀態變化提供了更好的預測性能。</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de-DE" sz="1200">
                <a:solidFill>
                  <a:schemeClr val="dk1"/>
                </a:solidFill>
              </a:rPr>
              <a:t>未來可以發展的方向例如：</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de-DE" sz="1200">
                <a:solidFill>
                  <a:schemeClr val="dk1"/>
                </a:solidFill>
              </a:rPr>
              <a:t>- </a:t>
            </a:r>
            <a:r>
              <a:rPr lang="de-DE" sz="1200">
                <a:solidFill>
                  <a:schemeClr val="dk1"/>
                </a:solidFill>
              </a:rPr>
              <a:t>學習一組的 users 或 items 的軌跡以減少參數數量</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de-DE" sz="1200">
                <a:solidFill>
                  <a:schemeClr val="dk1"/>
                </a:solidFill>
              </a:rPr>
              <a:t>- 標示出不同的軌跡來聚集相似的實體</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de-DE" sz="1200">
                <a:solidFill>
                  <a:schemeClr val="dk1"/>
                </a:solidFill>
              </a:rPr>
              <a:t>- 根據 user 可能會與之交互的 missing prediction item 來設計新的項目</a:t>
            </a:r>
            <a:endParaRPr sz="1200">
              <a:solidFill>
                <a:schemeClr val="dk1"/>
              </a:solidFill>
            </a:endParaRPr>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de-DE" sz="1200"/>
              <a:t>接下來是我們實作的部分</a:t>
            </a:r>
            <a:endParaRPr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930261fcc_0_0: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79" name="Google Shape;279;g10930261fcc_0_0:notes"/>
          <p:cNvSpPr/>
          <p:nvPr>
            <p:ph idx="2" type="sldImg"/>
          </p:nvPr>
        </p:nvSpPr>
        <p:spPr>
          <a:xfrm>
            <a:off x="1143128" y="685791"/>
            <a:ext cx="457237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930261fcc_0_6: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84" name="Google Shape;284;g10930261fcc_0_6:notes"/>
          <p:cNvSpPr/>
          <p:nvPr>
            <p:ph idx="2" type="sldImg"/>
          </p:nvPr>
        </p:nvSpPr>
        <p:spPr>
          <a:xfrm>
            <a:off x="1143128" y="685791"/>
            <a:ext cx="457237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930261fcc_0_12: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90" name="Google Shape;290;g10930261fcc_0_12:notes"/>
          <p:cNvSpPr/>
          <p:nvPr>
            <p:ph idx="2" type="sldImg"/>
          </p:nvPr>
        </p:nvSpPr>
        <p:spPr>
          <a:xfrm>
            <a:off x="1143128" y="685791"/>
            <a:ext cx="457237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930261fcc_0_17: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296" name="Google Shape;296;g10930261fcc_0_17:notes"/>
          <p:cNvSpPr/>
          <p:nvPr>
            <p:ph idx="2" type="sldImg"/>
          </p:nvPr>
        </p:nvSpPr>
        <p:spPr>
          <a:xfrm>
            <a:off x="1143128" y="685791"/>
            <a:ext cx="457237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0930261fcc_0_28: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08" name="Google Shape;308;g10930261fcc_0_28:notes"/>
          <p:cNvSpPr/>
          <p:nvPr>
            <p:ph idx="2" type="sldImg"/>
          </p:nvPr>
        </p:nvSpPr>
        <p:spPr>
          <a:xfrm>
            <a:off x="1143128" y="685791"/>
            <a:ext cx="457237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930261fcc_0_38: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17" name="Google Shape;317;g10930261fcc_0_38:notes"/>
          <p:cNvSpPr/>
          <p:nvPr>
            <p:ph idx="2" type="sldImg"/>
          </p:nvPr>
        </p:nvSpPr>
        <p:spPr>
          <a:xfrm>
            <a:off x="1143128" y="685791"/>
            <a:ext cx="457237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0930261fcc_0_43: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23" name="Google Shape;323;g10930261fcc_0_43:notes"/>
          <p:cNvSpPr/>
          <p:nvPr>
            <p:ph idx="2" type="sldImg"/>
          </p:nvPr>
        </p:nvSpPr>
        <p:spPr>
          <a:xfrm>
            <a:off x="1143128" y="685791"/>
            <a:ext cx="457237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0930261fcc_0_51: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33" name="Google Shape;333;g10930261fcc_0_51:notes"/>
          <p:cNvSpPr/>
          <p:nvPr>
            <p:ph idx="2" type="sldImg"/>
          </p:nvPr>
        </p:nvSpPr>
        <p:spPr>
          <a:xfrm>
            <a:off x="1143128" y="685791"/>
            <a:ext cx="457237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a:t>首先解釋interaction的部分，用線上購物來做舉例的話，像使用者會在購物平台上去購買,收藏或是點讚商品，那以上這些使用者和商品之間的交互行為我們就稱之為interaction。</a:t>
            </a:r>
            <a:endParaRPr/>
          </a:p>
          <a:p>
            <a:pPr indent="0" lvl="0" marL="0" rtl="0" algn="l">
              <a:lnSpc>
                <a:spcPct val="115000"/>
              </a:lnSpc>
              <a:spcBef>
                <a:spcPts val="0"/>
              </a:spcBef>
              <a:spcAft>
                <a:spcPts val="0"/>
              </a:spcAft>
              <a:buNone/>
            </a:pPr>
            <a:r>
              <a:rPr lang="de-DE"/>
              <a:t>事實上因為人的喜好會隨著時間一直在改變，所以interaction也會隨著時間變化，	</a:t>
            </a:r>
            <a:endParaRPr/>
          </a:p>
          <a:p>
            <a:pPr indent="0" lvl="0" marL="0" rtl="0" algn="l">
              <a:lnSpc>
                <a:spcPct val="115000"/>
              </a:lnSpc>
              <a:spcBef>
                <a:spcPts val="0"/>
              </a:spcBef>
              <a:spcAft>
                <a:spcPts val="0"/>
              </a:spcAft>
              <a:buClr>
                <a:schemeClr val="dk1"/>
              </a:buClr>
              <a:buSzPts val="1100"/>
              <a:buFont typeface="Arial"/>
              <a:buNone/>
            </a:pPr>
            <a:r>
              <a:rPr lang="de-DE"/>
              <a:t>右邊這張圖是想表示說各個使用者和各個物品之間會產生interaction，中間包含了一些特徵向量像是時間標記和一些像是使用者購買的物品金額等等的特徵。</a:t>
            </a:r>
            <a:endParaRPr/>
          </a:p>
          <a:p>
            <a:pPr indent="0" lvl="0" marL="0" rtl="0" algn="l">
              <a:lnSpc>
                <a:spcPct val="115000"/>
              </a:lnSpc>
              <a:spcBef>
                <a:spcPts val="0"/>
              </a:spcBef>
              <a:spcAft>
                <a:spcPts val="0"/>
              </a:spcAft>
              <a:buNone/>
            </a:pPr>
            <a:r>
              <a:rPr lang="de-DE"/>
              <a:t>______________________________________</a:t>
            </a:r>
            <a:endParaRPr/>
          </a:p>
          <a:p>
            <a:pPr indent="0" lvl="0" marL="0" rtl="0" algn="l">
              <a:spcBef>
                <a:spcPts val="0"/>
              </a:spcBef>
              <a:spcAft>
                <a:spcPts val="0"/>
              </a:spcAft>
              <a:buNone/>
            </a:pPr>
            <a:r>
              <a:rPr lang="de-DE"/>
              <a:t>這篇論文假設interaction隨時間變化的，代表使用者的喜好意圖隨著時間改變，因此時間資訊也是模型要考慮的一部份。</a:t>
            </a:r>
            <a:endParaRPr/>
          </a:p>
          <a:p>
            <a:pPr indent="0" lvl="0" marL="0" rtl="0" algn="l">
              <a:spcBef>
                <a:spcPts val="0"/>
              </a:spcBef>
              <a:spcAft>
                <a:spcPts val="0"/>
              </a:spcAft>
              <a:buNone/>
            </a:pPr>
            <a:r>
              <a:rPr lang="de-DE"/>
              <a:t>右圖表示使用者和物品之間的interaction，每一筆interaction有類型和時間標記。</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0930261fcc_0_60: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44" name="Google Shape;344;g10930261fcc_0_60:notes"/>
          <p:cNvSpPr/>
          <p:nvPr>
            <p:ph idx="2" type="sldImg"/>
          </p:nvPr>
        </p:nvSpPr>
        <p:spPr>
          <a:xfrm>
            <a:off x="1143128" y="685791"/>
            <a:ext cx="457237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930261fcc_0_65: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50" name="Google Shape;350;g10930261fcc_0_65:notes"/>
          <p:cNvSpPr/>
          <p:nvPr>
            <p:ph idx="2" type="sldImg"/>
          </p:nvPr>
        </p:nvSpPr>
        <p:spPr>
          <a:xfrm>
            <a:off x="1143128" y="685791"/>
            <a:ext cx="457237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0930261fcc_0_72: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57" name="Google Shape;357;g10930261fcc_0_72:notes"/>
          <p:cNvSpPr/>
          <p:nvPr>
            <p:ph idx="2" type="sldImg"/>
          </p:nvPr>
        </p:nvSpPr>
        <p:spPr>
          <a:xfrm>
            <a:off x="1143128" y="685791"/>
            <a:ext cx="457237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0930261fcc_0_79: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64" name="Google Shape;364;g10930261fcc_0_79:notes"/>
          <p:cNvSpPr/>
          <p:nvPr>
            <p:ph idx="2" type="sldImg"/>
          </p:nvPr>
        </p:nvSpPr>
        <p:spPr>
          <a:xfrm>
            <a:off x="1143128" y="685791"/>
            <a:ext cx="457237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930261fcc_0_85: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70" name="Google Shape;370;g10930261fcc_0_85:notes"/>
          <p:cNvSpPr/>
          <p:nvPr>
            <p:ph idx="2" type="sldImg"/>
          </p:nvPr>
        </p:nvSpPr>
        <p:spPr>
          <a:xfrm>
            <a:off x="1143128" y="685791"/>
            <a:ext cx="457237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930261fcc_0_91: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376" name="Google Shape;376;g10930261fcc_0_91:notes"/>
          <p:cNvSpPr/>
          <p:nvPr>
            <p:ph idx="2" type="sldImg"/>
          </p:nvPr>
        </p:nvSpPr>
        <p:spPr>
          <a:xfrm>
            <a:off x="1143128" y="685791"/>
            <a:ext cx="457237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a:t>為了獲取這些user和item之間的喜好演變，我們需要生成user和item的Dynamic Embedding，</a:t>
            </a:r>
            <a:endParaRPr/>
          </a:p>
          <a:p>
            <a:pPr indent="0" lvl="0" marL="0" rtl="0" algn="l">
              <a:spcBef>
                <a:spcPts val="0"/>
              </a:spcBef>
              <a:spcAft>
                <a:spcPts val="0"/>
              </a:spcAft>
              <a:buNone/>
            </a:pPr>
            <a:r>
              <a:rPr lang="de-DE"/>
              <a:t>但生成Dynamic Embedding需要面對四種挑戰，</a:t>
            </a:r>
            <a:endParaRPr/>
          </a:p>
          <a:p>
            <a:pPr indent="0" lvl="0" marL="0" rtl="0" algn="l">
              <a:spcBef>
                <a:spcPts val="0"/>
              </a:spcBef>
              <a:spcAft>
                <a:spcPts val="0"/>
              </a:spcAft>
              <a:buNone/>
            </a:pPr>
            <a:r>
              <a:rPr lang="de-DE"/>
              <a:t>第一個挑戰是</a:t>
            </a:r>
            <a:r>
              <a:rPr lang="de-DE">
                <a:solidFill>
                  <a:srgbClr val="252525"/>
                </a:solidFill>
                <a:latin typeface="Roboto"/>
                <a:ea typeface="Roboto"/>
                <a:cs typeface="Roboto"/>
                <a:sym typeface="Roboto"/>
              </a:rPr>
              <a:t>為了</a:t>
            </a:r>
            <a:r>
              <a:rPr lang="de-DE">
                <a:solidFill>
                  <a:srgbClr val="252525"/>
                </a:solidFill>
                <a:latin typeface="Roboto"/>
                <a:ea typeface="Roboto"/>
                <a:cs typeface="Roboto"/>
                <a:sym typeface="Roboto"/>
              </a:rPr>
              <a:t>順應人的喜好會一直改變這個問題，所以希望能夠隨著</a:t>
            </a:r>
            <a:r>
              <a:rPr lang="de-DE">
                <a:solidFill>
                  <a:schemeClr val="dk1"/>
                </a:solidFill>
                <a:latin typeface="Roboto"/>
                <a:ea typeface="Roboto"/>
                <a:cs typeface="Roboto"/>
                <a:sym typeface="Roboto"/>
              </a:rPr>
              <a:t>時間的推移準確預測user和item的Embedding trajectory</a:t>
            </a:r>
            <a:endParaRPr/>
          </a:p>
          <a:p>
            <a:pPr indent="0" lvl="0" marL="0" rtl="0" algn="l">
              <a:spcBef>
                <a:spcPts val="0"/>
              </a:spcBef>
              <a:spcAft>
                <a:spcPts val="0"/>
              </a:spcAft>
              <a:buNone/>
            </a:pPr>
            <a:r>
              <a:rPr lang="de-DE"/>
              <a:t>第二個挑戰則是</a:t>
            </a:r>
            <a:r>
              <a:rPr lang="de-DE">
                <a:solidFill>
                  <a:schemeClr val="dk1"/>
                </a:solidFill>
                <a:latin typeface="Roboto"/>
                <a:ea typeface="Roboto"/>
                <a:cs typeface="Roboto"/>
                <a:sym typeface="Roboto"/>
              </a:rPr>
              <a:t>要在一個統一的框架中去考慮無論是user或item都會存在的</a:t>
            </a:r>
            <a:r>
              <a:rPr lang="de-DE">
                <a:solidFill>
                  <a:srgbClr val="252525"/>
                </a:solidFill>
                <a:latin typeface="Roboto"/>
                <a:ea typeface="Roboto"/>
                <a:cs typeface="Roboto"/>
                <a:sym typeface="Roboto"/>
              </a:rPr>
              <a:t>不變的屬性和會隨時間演化的屬性</a:t>
            </a:r>
            <a:r>
              <a:rPr lang="de-DE">
                <a:solidFill>
                  <a:schemeClr val="dk1"/>
                </a:solidFill>
                <a:latin typeface="Roboto"/>
                <a:ea typeface="Roboto"/>
                <a:cs typeface="Roboto"/>
                <a:sym typeface="Roboto"/>
              </a:rPr>
              <a:t>，才能在兩個尺度上做訊息的利用。</a:t>
            </a:r>
            <a:endParaRPr/>
          </a:p>
          <a:p>
            <a:pPr indent="0" lvl="0" marL="0" rtl="0" algn="l">
              <a:spcBef>
                <a:spcPts val="0"/>
              </a:spcBef>
              <a:spcAft>
                <a:spcPts val="0"/>
              </a:spcAft>
              <a:buClr>
                <a:schemeClr val="dk1"/>
              </a:buClr>
              <a:buSzPts val="1100"/>
              <a:buFont typeface="Arial"/>
              <a:buNone/>
            </a:pPr>
            <a:r>
              <a:rPr lang="de-DE">
                <a:solidFill>
                  <a:srgbClr val="252525"/>
                </a:solidFill>
                <a:latin typeface="Roboto"/>
                <a:ea typeface="Roboto"/>
                <a:cs typeface="Roboto"/>
                <a:sym typeface="Roboto"/>
              </a:rPr>
              <a:t>第三個挑戰是希望可以在面對數百萬筆資料的情況下以近乎constant的時間對user推薦最佳的item來做interaction</a:t>
            </a:r>
            <a:endParaRPr/>
          </a:p>
          <a:p>
            <a:pPr indent="0" lvl="0" marL="0" rtl="0" algn="l">
              <a:spcBef>
                <a:spcPts val="0"/>
              </a:spcBef>
              <a:spcAft>
                <a:spcPts val="0"/>
              </a:spcAft>
              <a:buClr>
                <a:schemeClr val="dk1"/>
              </a:buClr>
              <a:buSzPts val="1100"/>
              <a:buFont typeface="Arial"/>
              <a:buNone/>
            </a:pPr>
            <a:r>
              <a:rPr lang="de-DE">
                <a:solidFill>
                  <a:schemeClr val="dk1"/>
                </a:solidFill>
                <a:latin typeface="Roboto"/>
                <a:ea typeface="Roboto"/>
                <a:cs typeface="Roboto"/>
                <a:sym typeface="Roboto"/>
              </a:rPr>
              <a:t>最後一個挑戰也是在面</a:t>
            </a:r>
            <a:r>
              <a:rPr lang="de-DE">
                <a:solidFill>
                  <a:srgbClr val="252525"/>
                </a:solidFill>
                <a:latin typeface="Roboto"/>
                <a:ea typeface="Roboto"/>
                <a:cs typeface="Roboto"/>
                <a:sym typeface="Roboto"/>
              </a:rPr>
              <a:t>對數百萬筆資料的情況下</a:t>
            </a:r>
            <a:r>
              <a:rPr lang="de-DE">
                <a:solidFill>
                  <a:schemeClr val="dk1"/>
                </a:solidFill>
                <a:latin typeface="Roboto"/>
                <a:ea typeface="Roboto"/>
                <a:cs typeface="Roboto"/>
                <a:sym typeface="Roboto"/>
              </a:rPr>
              <a:t>希望能夠將data用batch的方式來做訓練並生成Embedding trajectory</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___________________________________________________________________</a:t>
            </a:r>
            <a:endParaRPr/>
          </a:p>
          <a:p>
            <a:pPr indent="0" lvl="0" marL="0" rtl="0" algn="l">
              <a:spcBef>
                <a:spcPts val="0"/>
              </a:spcBef>
              <a:spcAft>
                <a:spcPts val="0"/>
              </a:spcAft>
              <a:buNone/>
            </a:pPr>
            <a:r>
              <a:rPr lang="de-DE"/>
              <a:t>首先，</a:t>
            </a:r>
            <a:r>
              <a:rPr lang="de-DE">
                <a:solidFill>
                  <a:srgbClr val="252525"/>
                </a:solidFill>
                <a:latin typeface="Roboto"/>
                <a:ea typeface="Roboto"/>
                <a:cs typeface="Roboto"/>
                <a:sym typeface="Roboto"/>
              </a:rPr>
              <a:t>大部分的方法只會在user有所行動時  (像是user和item做interaction後?)  幫user生成Embedding，所以如果長時間沒有再出現任何行動，則他的Embedding狀態就一直維持原狀，也就不能順應人的喜好會一直改變這個問題。因此第一個挑戰就是希望能夠隨著</a:t>
            </a:r>
            <a:r>
              <a:rPr lang="de-DE">
                <a:solidFill>
                  <a:schemeClr val="dk1"/>
                </a:solidFill>
                <a:latin typeface="Roboto"/>
                <a:ea typeface="Roboto"/>
                <a:cs typeface="Roboto"/>
                <a:sym typeface="Roboto"/>
              </a:rPr>
              <a:t>時間的推移準確預測user和item的Embedding軌跡。</a:t>
            </a:r>
            <a:endParaRPr>
              <a:solidFill>
                <a:schemeClr val="dk1"/>
              </a:solidFill>
              <a:latin typeface="Roboto"/>
              <a:ea typeface="Roboto"/>
              <a:cs typeface="Roboto"/>
              <a:sym typeface="Roboto"/>
            </a:endParaRPr>
          </a:p>
          <a:p>
            <a:pPr indent="0" lvl="0" marL="0" rtl="0" algn="l">
              <a:spcBef>
                <a:spcPts val="0"/>
              </a:spcBef>
              <a:spcAft>
                <a:spcPts val="0"/>
              </a:spcAft>
              <a:buNone/>
            </a:pPr>
            <a:r>
              <a:rPr lang="de-DE">
                <a:solidFill>
                  <a:schemeClr val="dk1"/>
                </a:solidFill>
                <a:latin typeface="Roboto"/>
                <a:ea typeface="Roboto"/>
                <a:cs typeface="Roboto"/>
                <a:sym typeface="Roboto"/>
              </a:rPr>
              <a:t>再來無論是user或item，這些</a:t>
            </a:r>
            <a:r>
              <a:rPr lang="de-DE">
                <a:solidFill>
                  <a:srgbClr val="252525"/>
                </a:solidFill>
                <a:latin typeface="Roboto"/>
                <a:ea typeface="Roboto"/>
                <a:cs typeface="Roboto"/>
                <a:sym typeface="Roboto"/>
              </a:rPr>
              <a:t>實體都具有不會隨著時間變化的固定屬性和會隨時間演化的屬性，但是</a:t>
            </a:r>
            <a:r>
              <a:rPr lang="de-DE">
                <a:solidFill>
                  <a:schemeClr val="dk1"/>
                </a:solidFill>
                <a:latin typeface="Roboto"/>
                <a:ea typeface="Roboto"/>
                <a:cs typeface="Roboto"/>
                <a:sym typeface="Roboto"/>
              </a:rPr>
              <a:t>一些現有的方法在生成Embedding時只會考慮其中一種。所以第二個挑戰就是要在一個統一的框架中去考慮兩種屬性，以在兩個尺度上做訊息的利用。</a:t>
            </a:r>
            <a:endParaRPr>
              <a:solidFill>
                <a:schemeClr val="dk1"/>
              </a:solidFill>
              <a:latin typeface="Roboto"/>
              <a:ea typeface="Roboto"/>
              <a:cs typeface="Roboto"/>
              <a:sym typeface="Roboto"/>
            </a:endParaRPr>
          </a:p>
          <a:p>
            <a:pPr indent="0" lvl="0" marL="0" rtl="0" algn="l">
              <a:spcBef>
                <a:spcPts val="0"/>
              </a:spcBef>
              <a:spcAft>
                <a:spcPts val="0"/>
              </a:spcAft>
              <a:buNone/>
            </a:pPr>
            <a:r>
              <a:rPr lang="de-DE">
                <a:solidFill>
                  <a:schemeClr val="dk1"/>
                </a:solidFill>
                <a:latin typeface="Roboto"/>
                <a:ea typeface="Roboto"/>
                <a:cs typeface="Roboto"/>
                <a:sym typeface="Roboto"/>
              </a:rPr>
              <a:t>再來第三點，</a:t>
            </a:r>
            <a:r>
              <a:rPr lang="de-DE">
                <a:solidFill>
                  <a:srgbClr val="252525"/>
                </a:solidFill>
                <a:latin typeface="Roboto"/>
                <a:ea typeface="Roboto"/>
                <a:cs typeface="Roboto"/>
                <a:sym typeface="Roboto"/>
              </a:rPr>
              <a:t>許多現有的方法是針對</a:t>
            </a:r>
            <a:r>
              <a:rPr lang="de-DE">
                <a:solidFill>
                  <a:srgbClr val="252525"/>
                </a:solidFill>
                <a:latin typeface="Roboto"/>
                <a:ea typeface="Roboto"/>
                <a:cs typeface="Roboto"/>
                <a:sym typeface="Roboto"/>
              </a:rPr>
              <a:t>每個user</a:t>
            </a:r>
            <a:r>
              <a:rPr lang="de-DE">
                <a:solidFill>
                  <a:srgbClr val="252525"/>
                </a:solidFill>
                <a:latin typeface="Roboto"/>
                <a:ea typeface="Roboto"/>
                <a:cs typeface="Roboto"/>
                <a:sym typeface="Roboto"/>
              </a:rPr>
              <a:t>對所有item做評分來預測會和user做interaction的item，那這樣會產生線性時間的複雜度，自然沒辦法應對作者手上具有的數百萬筆資料的情況，所以第三個挑戰就是希望可以在近乎constant的時間對user推薦最佳的item做interaction。</a:t>
            </a:r>
            <a:endParaRPr>
              <a:solidFill>
                <a:schemeClr val="dk1"/>
              </a:solidFill>
              <a:latin typeface="Roboto"/>
              <a:ea typeface="Roboto"/>
              <a:cs typeface="Roboto"/>
              <a:sym typeface="Roboto"/>
            </a:endParaRPr>
          </a:p>
          <a:p>
            <a:pPr indent="0" lvl="0" marL="0" rtl="0" algn="l">
              <a:spcBef>
                <a:spcPts val="0"/>
              </a:spcBef>
              <a:spcAft>
                <a:spcPts val="0"/>
              </a:spcAft>
              <a:buNone/>
            </a:pPr>
            <a:r>
              <a:rPr lang="de-DE">
                <a:solidFill>
                  <a:schemeClr val="dk1"/>
                </a:solidFill>
                <a:latin typeface="Roboto"/>
                <a:ea typeface="Roboto"/>
                <a:cs typeface="Roboto"/>
                <a:sym typeface="Roboto"/>
              </a:rPr>
              <a:t>最後一點，就是大多數模型在做interaction的時候都是以一次一個且依序處理的方式做訓練，這樣是為了保持interaction之間的時間依賴性，但這種情況一樣沒辦法應對數百萬筆資料的情況，所以最後一個挑戰是希望能夠將data用batch得方式來做訓練並生成Embedding的軌跡。</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a:t>為了面對上述的四種挑戰，作者提出了JODIE這個模型，這個模型包含兩個主要工作，第一個工作是要</a:t>
            </a:r>
            <a:r>
              <a:rPr lang="de-DE"/>
              <a:t>在時序性上的</a:t>
            </a:r>
            <a:r>
              <a:rPr lang="de-DE"/>
              <a:t>interaction中去生成user和item的Embedding trajectory。</a:t>
            </a:r>
            <a:endParaRPr/>
          </a:p>
          <a:p>
            <a:pPr indent="0" lvl="0" marL="0" rtl="0" algn="l">
              <a:spcBef>
                <a:spcPts val="0"/>
              </a:spcBef>
              <a:spcAft>
                <a:spcPts val="0"/>
              </a:spcAft>
              <a:buNone/>
            </a:pPr>
            <a:r>
              <a:rPr lang="de-DE"/>
              <a:t>第二個工作則是要在user有所動作時，對user和item的Embedding做更新，另外會利用projection operator對user的Embedding來做投影，這樣做的主要目的是要預測user未來的Embedding trajectory。</a:t>
            </a:r>
            <a:endParaRPr/>
          </a:p>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a:t>接下來</a:t>
            </a:r>
            <a:r>
              <a:rPr lang="de-DE"/>
              <a:t>related work</a:t>
            </a:r>
            <a:r>
              <a:rPr lang="de-DE"/>
              <a:t>的部分主要是要介紹</a:t>
            </a:r>
            <a:r>
              <a:rPr lang="de-DE">
                <a:solidFill>
                  <a:srgbClr val="252525"/>
                </a:solidFill>
                <a:latin typeface="Roboto"/>
                <a:ea typeface="Roboto"/>
                <a:cs typeface="Roboto"/>
                <a:sym typeface="Roboto"/>
              </a:rPr>
              <a:t>最接近作者研究的三個領域，同時也簡單說明了</a:t>
            </a:r>
            <a:r>
              <a:rPr lang="de-DE"/>
              <a:t>後面實驗的部分會拿來比較的一些baseline</a:t>
            </a:r>
            <a:r>
              <a:rPr lang="de-DE">
                <a:solidFill>
                  <a:srgbClr val="252525"/>
                </a:solidFill>
                <a:latin typeface="Roboto"/>
                <a:ea typeface="Roboto"/>
                <a:cs typeface="Roboto"/>
                <a:sym typeface="Roboto"/>
              </a:rPr>
              <a:t>。</a:t>
            </a:r>
            <a:endParaRPr>
              <a:solidFill>
                <a:srgbClr val="252525"/>
              </a:solidFill>
              <a:latin typeface="Roboto"/>
              <a:ea typeface="Roboto"/>
              <a:cs typeface="Roboto"/>
              <a:sym typeface="Roboto"/>
            </a:endParaRPr>
          </a:p>
          <a:p>
            <a:pPr indent="0" lvl="0" marL="0" rtl="0" algn="l">
              <a:spcBef>
                <a:spcPts val="0"/>
              </a:spcBef>
              <a:spcAft>
                <a:spcPts val="0"/>
              </a:spcAft>
              <a:buNone/>
            </a:pPr>
            <a:r>
              <a:rPr lang="de-DE">
                <a:solidFill>
                  <a:srgbClr val="252525"/>
                </a:solidFill>
                <a:latin typeface="Roboto"/>
                <a:ea typeface="Roboto"/>
                <a:cs typeface="Roboto"/>
                <a:sym typeface="Roboto"/>
              </a:rPr>
              <a:t>首先第一個是深度循環推薦模型，最近的方法包含了Time-LSTM和LatentCross，這兩者的主要功能是學習如何將特徵合併到Embedding中</a:t>
            </a:r>
            <a:r>
              <a:rPr lang="de-DE"/>
              <a:t>。</a:t>
            </a:r>
            <a:endParaRPr/>
          </a:p>
          <a:p>
            <a:pPr indent="0" lvl="0" marL="0" rtl="0" algn="l">
              <a:spcBef>
                <a:spcPts val="0"/>
              </a:spcBef>
              <a:spcAft>
                <a:spcPts val="0"/>
              </a:spcAft>
              <a:buNone/>
            </a:pPr>
            <a:r>
              <a:rPr lang="de-DE"/>
              <a:t>再來第二個是</a:t>
            </a:r>
            <a:r>
              <a:rPr lang="de-DE"/>
              <a:t>動態共演化模型</a:t>
            </a:r>
            <a:r>
              <a:rPr lang="de-DE"/>
              <a:t>，其中一個基於RNN的model, DeepCoevolve背後的idea和作者的模型JODIE類似，也就是無論user和item什麼時候做interaction都會做到相互影響。</a:t>
            </a:r>
            <a:endParaRPr/>
          </a:p>
          <a:p>
            <a:pPr indent="0" lvl="0" marL="0" rtl="0" algn="l">
              <a:spcBef>
                <a:spcPts val="0"/>
              </a:spcBef>
              <a:spcAft>
                <a:spcPts val="0"/>
              </a:spcAft>
              <a:buNone/>
            </a:pPr>
            <a:r>
              <a:rPr lang="de-DE"/>
              <a:t>最後一個是時間序上的網絡嵌入模型，其中一個最先進的演算法CTDNE可以為時間序上的網絡節點生成Embedding。</a:t>
            </a:r>
            <a:endParaRPr/>
          </a:p>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a:t>接下來要來對作者的model做詳細的說明，首先JODIE這個模型是一個透過從時間序上的user-item interaction的有序序列去學習user和item的Embedding trajectory的方法，那我們會用S來表示一個interaction，那他的意思是說interaction在t這個時間作用在user和item之間，然後每個interaction都有一個相關的特徵向量f。</a:t>
            </a:r>
            <a:endParaRPr/>
          </a:p>
          <a:p>
            <a:pPr indent="0" lvl="0" marL="0" rtl="0" algn="l">
              <a:spcBef>
                <a:spcPts val="0"/>
              </a:spcBef>
              <a:spcAft>
                <a:spcPts val="0"/>
              </a:spcAft>
              <a:buNone/>
            </a:pPr>
            <a:r>
              <a:rPr lang="de-DE"/>
              <a:t>另外針對user和item的Embedding又各自分成靜態的embedding和動態的embedding，</a:t>
            </a:r>
            <a:endParaRPr/>
          </a:p>
          <a:p>
            <a:pPr indent="0" lvl="0" marL="0" rtl="0" algn="l">
              <a:spcBef>
                <a:spcPts val="0"/>
              </a:spcBef>
              <a:spcAft>
                <a:spcPts val="0"/>
              </a:spcAft>
              <a:buNone/>
            </a:pPr>
            <a:r>
              <a:rPr lang="de-DE"/>
              <a:t>靜態的Embedding是用來表示</a:t>
            </a:r>
            <a:r>
              <a:rPr lang="de-DE"/>
              <a:t>像是user的長期興趣這樣的</a:t>
            </a:r>
            <a:r>
              <a:rPr lang="de-DE"/>
              <a:t>靜態屬性，</a:t>
            </a:r>
            <a:endParaRPr/>
          </a:p>
          <a:p>
            <a:pPr indent="0" lvl="0" marL="0" rtl="0" algn="l">
              <a:spcBef>
                <a:spcPts val="0"/>
              </a:spcBef>
              <a:spcAft>
                <a:spcPts val="0"/>
              </a:spcAft>
              <a:buNone/>
            </a:pPr>
            <a:r>
              <a:rPr lang="de-DE">
                <a:solidFill>
                  <a:srgbClr val="252525"/>
                </a:solidFill>
                <a:latin typeface="Roboto"/>
                <a:ea typeface="Roboto"/>
                <a:cs typeface="Roboto"/>
                <a:sym typeface="Roboto"/>
              </a:rPr>
              <a:t>而動態的Embedding則會隨著時間的推移而變化，目的是為了將這些隨時間變化的行為和屬性做modeling。</a:t>
            </a:r>
            <a:r>
              <a:rPr lang="de-DE"/>
              <a:t>作者希望透過</a:t>
            </a:r>
            <a:r>
              <a:rPr lang="de-DE">
                <a:solidFill>
                  <a:srgbClr val="252525"/>
                </a:solidFill>
                <a:latin typeface="Roboto"/>
                <a:ea typeface="Roboto"/>
                <a:cs typeface="Roboto"/>
                <a:sym typeface="Roboto"/>
              </a:rPr>
              <a:t>使用這兩種Embedding來對實體的長期靜態屬性及動態屬性做編碼。</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8a3b94405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a:t>右邊這張圖是JODIE的模型架構，那首先要先來談到架構中update operation的部分，那在介紹他如何運作和他的目的之前，先了解一下notation的部分。首先u(t)和i(t)代表的是user和item在t這個時間</a:t>
            </a:r>
            <a:r>
              <a:rPr lang="de-DE">
                <a:solidFill>
                  <a:schemeClr val="dk1"/>
                </a:solidFill>
              </a:rPr>
              <a:t>的dynamic embedding，再來有加上負號的則是表示時間到t以前的最後一次embedding，u bar 和 i bar則是表示static embedding，u hat 是表示在t時間從embedding投影出來的向量，而最後這個符號是代表預測出來的這個item J的embedding，後面這三個符號後續使用到會再做說明。</a:t>
            </a:r>
            <a:endParaRPr>
              <a:solidFill>
                <a:schemeClr val="dk1"/>
              </a:solidFill>
            </a:endParaRPr>
          </a:p>
          <a:p>
            <a:pPr indent="0" lvl="0" marL="0" rtl="0" algn="l">
              <a:spcBef>
                <a:spcPts val="0"/>
              </a:spcBef>
              <a:spcAft>
                <a:spcPts val="0"/>
              </a:spcAft>
              <a:buNone/>
            </a:pPr>
            <a:r>
              <a:rPr lang="de-DE">
                <a:solidFill>
                  <a:schemeClr val="dk1"/>
                </a:solidFill>
              </a:rPr>
              <a:t>updata operation</a:t>
            </a:r>
            <a:r>
              <a:rPr lang="de-DE">
                <a:solidFill>
                  <a:schemeClr val="dk1"/>
                </a:solidFill>
              </a:rPr>
              <a:t>這個部分主要是為了生成user和item的dynamic embedding，</a:t>
            </a:r>
            <a:r>
              <a:rPr lang="de-DE"/>
              <a:t>那為了生成這兩個embedding，他使用了兩個RNN的network，這邊RNN的</a:t>
            </a:r>
            <a:r>
              <a:rPr lang="de-DE">
                <a:solidFill>
                  <a:schemeClr val="dk1"/>
                </a:solidFill>
              </a:rPr>
              <a:t>主要功能是為embedding做更新，我們先針對user的embedding也就是左半部的部分做說明。</a:t>
            </a:r>
            <a:endParaRPr>
              <a:solidFill>
                <a:schemeClr val="dk1"/>
              </a:solidFill>
            </a:endParaRPr>
          </a:p>
          <a:p>
            <a:pPr indent="0" lvl="0" marL="0" rtl="0" algn="l">
              <a:spcBef>
                <a:spcPts val="0"/>
              </a:spcBef>
              <a:spcAft>
                <a:spcPts val="0"/>
              </a:spcAft>
              <a:buNone/>
            </a:pPr>
            <a:r>
              <a:rPr lang="de-DE">
                <a:solidFill>
                  <a:schemeClr val="dk1"/>
                </a:solidFill>
              </a:rPr>
              <a:t>這部分為了幫user embedding做更新，不只需要用到user前一次的embedding，也需要考慮到item前一次的embedding，因為即便是一樣的產品也有可能會更換包裝等等的，造成狀態上的改變，那結合這兩者更新出來的embedding才會更有意義，右邊的item embedding部分也是同樣的概念。</a:t>
            </a:r>
            <a:endParaRPr>
              <a:solidFill>
                <a:schemeClr val="dk1"/>
              </a:solidFill>
            </a:endParaRPr>
          </a:p>
          <a:p>
            <a:pPr indent="0" lvl="0" marL="0" rtl="0" algn="l">
              <a:spcBef>
                <a:spcPts val="0"/>
              </a:spcBef>
              <a:spcAft>
                <a:spcPts val="0"/>
              </a:spcAft>
              <a:buNone/>
            </a:pPr>
            <a:r>
              <a:rPr lang="de-DE">
                <a:solidFill>
                  <a:schemeClr val="dk1"/>
                </a:solidFill>
              </a:rPr>
              <a:t>那用左邊這兩個式子就是user和item的dynamic embedding算式，user的部分是結合user前一次的embedding和item前一次的embedding，還有user-item interaction所產生的特徵向量，那這個delta是指從前一次更新embedding至今所經過的時間。然後這些W是RNN中可調控的參數。</a:t>
            </a:r>
            <a:endParaRPr>
              <a:solidFill>
                <a:schemeClr val="dk1"/>
              </a:solidFill>
            </a:endParaRPr>
          </a:p>
        </p:txBody>
      </p:sp>
      <p:sp>
        <p:nvSpPr>
          <p:cNvPr id="142" name="Google Shape;142;g108a3b94405_6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80200136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a:t>這邊要說明模型架構的下半部，這裡的主要工作是預測user未來的embedding trajectory，為此我們需要使用到projection operation來為user的embedding做投影。</a:t>
            </a:r>
            <a:endParaRPr/>
          </a:p>
          <a:p>
            <a:pPr indent="0" lvl="0" marL="0" rtl="0" algn="l">
              <a:spcBef>
                <a:spcPts val="0"/>
              </a:spcBef>
              <a:spcAft>
                <a:spcPts val="0"/>
              </a:spcAft>
              <a:buNone/>
            </a:pPr>
            <a:r>
              <a:rPr lang="de-DE"/>
              <a:t>下面的式子就是user embedding的投影算式，那這邊的1 + w 是用來作為時間線上的attention機制來對user embedding做縮放的一個向量。</a:t>
            </a:r>
            <a:endParaRPr/>
          </a:p>
          <a:p>
            <a:pPr indent="0" lvl="0" marL="0" rtl="0" algn="l">
              <a:spcBef>
                <a:spcPts val="0"/>
              </a:spcBef>
              <a:spcAft>
                <a:spcPts val="0"/>
              </a:spcAft>
              <a:buNone/>
            </a:pPr>
            <a:r>
              <a:rPr lang="de-DE"/>
              <a:t>右邊的示意圖想表達的就是，隨著delta值的增加，也就是隨著時間的流逝，user embedding的投影會漸漸偏離input的embedding，也就反映人的喜好隨時間在改變這件事。而這個預測出來的embedding trajectory會在下一張投影片做使用</a:t>
            </a:r>
            <a:endParaRPr/>
          </a:p>
          <a:p>
            <a:pPr indent="0" lvl="0" marL="0" rtl="0" algn="l">
              <a:spcBef>
                <a:spcPts val="0"/>
              </a:spcBef>
              <a:spcAft>
                <a:spcPts val="0"/>
              </a:spcAft>
              <a:buNone/>
            </a:pPr>
            <a:r>
              <a:rPr lang="de-DE"/>
              <a:t>_________________________________</a:t>
            </a:r>
            <a:endParaRPr/>
          </a:p>
          <a:p>
            <a:pPr indent="0" lvl="0" marL="0" rtl="0" algn="l">
              <a:spcBef>
                <a:spcPts val="0"/>
              </a:spcBef>
              <a:spcAft>
                <a:spcPts val="0"/>
              </a:spcAft>
              <a:buNone/>
            </a:pPr>
            <a:r>
              <a:rPr lang="de-DE"/>
              <a:t>為了模擬user embedding隨時間而改變，考量經過時間delta參數，這代表user興趣隨時間而變。</a:t>
            </a:r>
            <a:endParaRPr/>
          </a:p>
          <a:p>
            <a:pPr indent="0" lvl="0" marL="0" rtl="0" algn="l">
              <a:spcBef>
                <a:spcPts val="0"/>
              </a:spcBef>
              <a:spcAft>
                <a:spcPts val="0"/>
              </a:spcAft>
              <a:buNone/>
            </a:pPr>
            <a:r>
              <a:rPr lang="de-DE"/>
              <a:t>用於計算在經過特定時間delta後，user 新的embedding 會與何者item互動的可能性最大。</a:t>
            </a:r>
            <a:endParaRPr/>
          </a:p>
        </p:txBody>
      </p:sp>
      <p:sp>
        <p:nvSpPr>
          <p:cNvPr id="162" name="Google Shape;162;g10802001369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80" name="Shape 80"/>
        <p:cNvGrpSpPr/>
        <p:nvPr/>
      </p:nvGrpSpPr>
      <p:grpSpPr>
        <a:xfrm>
          <a:off x="0" y="0"/>
          <a:ext cx="0" cy="0"/>
          <a:chOff x="0" y="0"/>
          <a:chExt cx="0" cy="0"/>
        </a:xfrm>
      </p:grpSpPr>
      <p:sp>
        <p:nvSpPr>
          <p:cNvPr id="81" name="Google Shape;81;p13"/>
          <p:cNvSpPr txBox="1"/>
          <p:nvPr>
            <p:ph type="title"/>
          </p:nvPr>
        </p:nvSpPr>
        <p:spPr>
          <a:xfrm>
            <a:off x="174161" y="87077"/>
            <a:ext cx="11538142" cy="783695"/>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700"/>
              <a:buNone/>
              <a:defRPr sz="1700"/>
            </a:lvl1pPr>
            <a:lvl2pPr lvl="1" algn="l">
              <a:spcBef>
                <a:spcPts val="0"/>
              </a:spcBef>
              <a:spcAft>
                <a:spcPts val="0"/>
              </a:spcAft>
              <a:buSzPts val="1700"/>
              <a:buNone/>
              <a:defRPr sz="1700"/>
            </a:lvl2pPr>
            <a:lvl3pPr lvl="2" algn="l">
              <a:spcBef>
                <a:spcPts val="0"/>
              </a:spcBef>
              <a:spcAft>
                <a:spcPts val="0"/>
              </a:spcAft>
              <a:buSzPts val="1700"/>
              <a:buNone/>
              <a:defRPr sz="1700"/>
            </a:lvl3pPr>
            <a:lvl4pPr lvl="3" algn="l">
              <a:spcBef>
                <a:spcPts val="0"/>
              </a:spcBef>
              <a:spcAft>
                <a:spcPts val="0"/>
              </a:spcAft>
              <a:buSzPts val="1700"/>
              <a:buNone/>
              <a:defRPr sz="1700"/>
            </a:lvl4pPr>
            <a:lvl5pPr lvl="4" algn="l">
              <a:spcBef>
                <a:spcPts val="0"/>
              </a:spcBef>
              <a:spcAft>
                <a:spcPts val="0"/>
              </a:spcAft>
              <a:buSzPts val="1700"/>
              <a:buNone/>
              <a:defRPr sz="1700"/>
            </a:lvl5pPr>
            <a:lvl6pPr lvl="5" algn="l">
              <a:spcBef>
                <a:spcPts val="0"/>
              </a:spcBef>
              <a:spcAft>
                <a:spcPts val="0"/>
              </a:spcAft>
              <a:buSzPts val="1700"/>
              <a:buNone/>
              <a:defRPr sz="1700"/>
            </a:lvl6pPr>
            <a:lvl7pPr lvl="6" algn="l">
              <a:spcBef>
                <a:spcPts val="0"/>
              </a:spcBef>
              <a:spcAft>
                <a:spcPts val="0"/>
              </a:spcAft>
              <a:buSzPts val="1700"/>
              <a:buNone/>
              <a:defRPr sz="1700"/>
            </a:lvl7pPr>
            <a:lvl8pPr lvl="7" algn="l">
              <a:spcBef>
                <a:spcPts val="0"/>
              </a:spcBef>
              <a:spcAft>
                <a:spcPts val="0"/>
              </a:spcAft>
              <a:buSzPts val="1700"/>
              <a:buNone/>
              <a:defRPr sz="1700"/>
            </a:lvl8pPr>
            <a:lvl9pPr lvl="8" algn="l">
              <a:spcBef>
                <a:spcPts val="0"/>
              </a:spcBef>
              <a:spcAft>
                <a:spcPts val="0"/>
              </a:spcAft>
              <a:buSzPts val="1700"/>
              <a:buNone/>
              <a:defRPr sz="1700"/>
            </a:lvl9pPr>
          </a:lstStyle>
          <a:p/>
        </p:txBody>
      </p:sp>
      <p:sp>
        <p:nvSpPr>
          <p:cNvPr id="82" name="Google Shape;82;p13"/>
          <p:cNvSpPr txBox="1"/>
          <p:nvPr>
            <p:ph idx="1" type="subTitle"/>
          </p:nvPr>
        </p:nvSpPr>
        <p:spPr>
          <a:xfrm>
            <a:off x="609562" y="1604399"/>
            <a:ext cx="10971684" cy="3976819"/>
          </a:xfrm>
          <a:prstGeom prst="rect">
            <a:avLst/>
          </a:prstGeom>
          <a:noFill/>
          <a:ln>
            <a:noFill/>
          </a:ln>
        </p:spPr>
        <p:txBody>
          <a:bodyPr anchorCtr="0" anchor="ctr" bIns="0" lIns="0" spcFirstLastPara="1" rIns="0" wrap="square" tIns="0">
            <a:normAutofit/>
          </a:bodyPr>
          <a:lstStyle>
            <a:lvl1pPr lvl="0" algn="l">
              <a:spcBef>
                <a:spcPts val="1000"/>
              </a:spcBef>
              <a:spcAft>
                <a:spcPts val="0"/>
              </a:spcAft>
              <a:buSzPts val="1700"/>
              <a:buNone/>
              <a:defRPr sz="1700"/>
            </a:lvl1pPr>
            <a:lvl2pPr lvl="1" algn="l">
              <a:spcBef>
                <a:spcPts val="500"/>
              </a:spcBef>
              <a:spcAft>
                <a:spcPts val="0"/>
              </a:spcAft>
              <a:buSzPts val="1700"/>
              <a:buNone/>
              <a:defRPr sz="1700"/>
            </a:lvl2pPr>
            <a:lvl3pPr lvl="2" algn="l">
              <a:spcBef>
                <a:spcPts val="500"/>
              </a:spcBef>
              <a:spcAft>
                <a:spcPts val="0"/>
              </a:spcAft>
              <a:buSzPts val="1700"/>
              <a:buNone/>
              <a:defRPr sz="1700"/>
            </a:lvl3pPr>
            <a:lvl4pPr lvl="3" algn="l">
              <a:spcBef>
                <a:spcPts val="500"/>
              </a:spcBef>
              <a:spcAft>
                <a:spcPts val="0"/>
              </a:spcAft>
              <a:buSzPts val="1700"/>
              <a:buNone/>
              <a:defRPr sz="1700"/>
            </a:lvl4pPr>
            <a:lvl5pPr lvl="4" algn="l">
              <a:spcBef>
                <a:spcPts val="500"/>
              </a:spcBef>
              <a:spcAft>
                <a:spcPts val="0"/>
              </a:spcAft>
              <a:buSzPts val="1700"/>
              <a:buNone/>
              <a:defRPr sz="1700"/>
            </a:lvl5pPr>
            <a:lvl6pPr lvl="5" algn="l">
              <a:spcBef>
                <a:spcPts val="500"/>
              </a:spcBef>
              <a:spcAft>
                <a:spcPts val="0"/>
              </a:spcAft>
              <a:buSzPts val="1700"/>
              <a:buNone/>
              <a:defRPr sz="1700"/>
            </a:lvl6pPr>
            <a:lvl7pPr lvl="6" algn="l">
              <a:spcBef>
                <a:spcPts val="500"/>
              </a:spcBef>
              <a:spcAft>
                <a:spcPts val="0"/>
              </a:spcAft>
              <a:buSzPts val="1700"/>
              <a:buNone/>
              <a:defRPr sz="1700"/>
            </a:lvl7pPr>
            <a:lvl8pPr lvl="7" algn="l">
              <a:spcBef>
                <a:spcPts val="500"/>
              </a:spcBef>
              <a:spcAft>
                <a:spcPts val="0"/>
              </a:spcAft>
              <a:buSzPts val="1700"/>
              <a:buNone/>
              <a:defRPr sz="1700"/>
            </a:lvl8pPr>
            <a:lvl9pPr lvl="8" algn="l">
              <a:spcBef>
                <a:spcPts val="500"/>
              </a:spcBef>
              <a:spcAft>
                <a:spcPts val="0"/>
              </a:spcAft>
              <a:buSzPts val="1700"/>
              <a:buNone/>
              <a:defRPr sz="17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1">
    <p:spTree>
      <p:nvGrpSpPr>
        <p:cNvPr id="83" name="Shape 83"/>
        <p:cNvGrpSpPr/>
        <p:nvPr/>
      </p:nvGrpSpPr>
      <p:grpSpPr>
        <a:xfrm>
          <a:off x="0" y="0"/>
          <a:ext cx="0" cy="0"/>
          <a:chOff x="0" y="0"/>
          <a:chExt cx="0" cy="0"/>
        </a:xfrm>
      </p:grpSpPr>
      <p:sp>
        <p:nvSpPr>
          <p:cNvPr id="84" name="Google Shape;84;p14"/>
          <p:cNvSpPr txBox="1"/>
          <p:nvPr>
            <p:ph type="title"/>
          </p:nvPr>
        </p:nvSpPr>
        <p:spPr>
          <a:xfrm>
            <a:off x="174161" y="87077"/>
            <a:ext cx="11538142" cy="783695"/>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700"/>
              <a:buNone/>
              <a:defRPr sz="1700"/>
            </a:lvl1pPr>
            <a:lvl2pPr lvl="1" algn="l">
              <a:spcBef>
                <a:spcPts val="0"/>
              </a:spcBef>
              <a:spcAft>
                <a:spcPts val="0"/>
              </a:spcAft>
              <a:buSzPts val="1700"/>
              <a:buNone/>
              <a:defRPr sz="1700"/>
            </a:lvl2pPr>
            <a:lvl3pPr lvl="2" algn="l">
              <a:spcBef>
                <a:spcPts val="0"/>
              </a:spcBef>
              <a:spcAft>
                <a:spcPts val="0"/>
              </a:spcAft>
              <a:buSzPts val="1700"/>
              <a:buNone/>
              <a:defRPr sz="1700"/>
            </a:lvl3pPr>
            <a:lvl4pPr lvl="3" algn="l">
              <a:spcBef>
                <a:spcPts val="0"/>
              </a:spcBef>
              <a:spcAft>
                <a:spcPts val="0"/>
              </a:spcAft>
              <a:buSzPts val="1700"/>
              <a:buNone/>
              <a:defRPr sz="1700"/>
            </a:lvl4pPr>
            <a:lvl5pPr lvl="4" algn="l">
              <a:spcBef>
                <a:spcPts val="0"/>
              </a:spcBef>
              <a:spcAft>
                <a:spcPts val="0"/>
              </a:spcAft>
              <a:buSzPts val="1700"/>
              <a:buNone/>
              <a:defRPr sz="1700"/>
            </a:lvl5pPr>
            <a:lvl6pPr lvl="5" algn="l">
              <a:spcBef>
                <a:spcPts val="0"/>
              </a:spcBef>
              <a:spcAft>
                <a:spcPts val="0"/>
              </a:spcAft>
              <a:buSzPts val="1700"/>
              <a:buNone/>
              <a:defRPr sz="1700"/>
            </a:lvl6pPr>
            <a:lvl7pPr lvl="6" algn="l">
              <a:spcBef>
                <a:spcPts val="0"/>
              </a:spcBef>
              <a:spcAft>
                <a:spcPts val="0"/>
              </a:spcAft>
              <a:buSzPts val="1700"/>
              <a:buNone/>
              <a:defRPr sz="1700"/>
            </a:lvl7pPr>
            <a:lvl8pPr lvl="7" algn="l">
              <a:spcBef>
                <a:spcPts val="0"/>
              </a:spcBef>
              <a:spcAft>
                <a:spcPts val="0"/>
              </a:spcAft>
              <a:buSzPts val="1700"/>
              <a:buNone/>
              <a:defRPr sz="1700"/>
            </a:lvl8pPr>
            <a:lvl9pPr lvl="8" algn="l">
              <a:spcBef>
                <a:spcPts val="0"/>
              </a:spcBef>
              <a:spcAft>
                <a:spcPts val="0"/>
              </a:spcAft>
              <a:buSzPts val="1700"/>
              <a:buNone/>
              <a:defRPr sz="1700"/>
            </a:lvl9pPr>
          </a:lstStyle>
          <a:p/>
        </p:txBody>
      </p:sp>
      <p:sp>
        <p:nvSpPr>
          <p:cNvPr id="85" name="Google Shape;85;p14"/>
          <p:cNvSpPr txBox="1"/>
          <p:nvPr>
            <p:ph idx="1" type="subTitle"/>
          </p:nvPr>
        </p:nvSpPr>
        <p:spPr>
          <a:xfrm>
            <a:off x="609562" y="1604399"/>
            <a:ext cx="10971684" cy="3976819"/>
          </a:xfrm>
          <a:prstGeom prst="rect">
            <a:avLst/>
          </a:prstGeom>
          <a:noFill/>
          <a:ln>
            <a:noFill/>
          </a:ln>
        </p:spPr>
        <p:txBody>
          <a:bodyPr anchorCtr="0" anchor="ctr" bIns="0" lIns="0" spcFirstLastPara="1" rIns="0" wrap="square" tIns="0">
            <a:normAutofit/>
          </a:bodyPr>
          <a:lstStyle>
            <a:lvl1pPr lvl="0" algn="l">
              <a:spcBef>
                <a:spcPts val="1000"/>
              </a:spcBef>
              <a:spcAft>
                <a:spcPts val="0"/>
              </a:spcAft>
              <a:buSzPts val="1700"/>
              <a:buNone/>
              <a:defRPr sz="1700"/>
            </a:lvl1pPr>
            <a:lvl2pPr lvl="1" algn="l">
              <a:spcBef>
                <a:spcPts val="500"/>
              </a:spcBef>
              <a:spcAft>
                <a:spcPts val="0"/>
              </a:spcAft>
              <a:buSzPts val="1700"/>
              <a:buNone/>
              <a:defRPr sz="1700"/>
            </a:lvl2pPr>
            <a:lvl3pPr lvl="2" algn="l">
              <a:spcBef>
                <a:spcPts val="500"/>
              </a:spcBef>
              <a:spcAft>
                <a:spcPts val="0"/>
              </a:spcAft>
              <a:buSzPts val="1700"/>
              <a:buNone/>
              <a:defRPr sz="1700"/>
            </a:lvl3pPr>
            <a:lvl4pPr lvl="3" algn="l">
              <a:spcBef>
                <a:spcPts val="500"/>
              </a:spcBef>
              <a:spcAft>
                <a:spcPts val="0"/>
              </a:spcAft>
              <a:buSzPts val="1700"/>
              <a:buNone/>
              <a:defRPr sz="1700"/>
            </a:lvl4pPr>
            <a:lvl5pPr lvl="4" algn="l">
              <a:spcBef>
                <a:spcPts val="500"/>
              </a:spcBef>
              <a:spcAft>
                <a:spcPts val="0"/>
              </a:spcAft>
              <a:buSzPts val="1700"/>
              <a:buNone/>
              <a:defRPr sz="1700"/>
            </a:lvl5pPr>
            <a:lvl6pPr lvl="5" algn="l">
              <a:spcBef>
                <a:spcPts val="500"/>
              </a:spcBef>
              <a:spcAft>
                <a:spcPts val="0"/>
              </a:spcAft>
              <a:buSzPts val="1700"/>
              <a:buNone/>
              <a:defRPr sz="1700"/>
            </a:lvl6pPr>
            <a:lvl7pPr lvl="6" algn="l">
              <a:spcBef>
                <a:spcPts val="500"/>
              </a:spcBef>
              <a:spcAft>
                <a:spcPts val="0"/>
              </a:spcAft>
              <a:buSzPts val="1700"/>
              <a:buNone/>
              <a:defRPr sz="1700"/>
            </a:lvl7pPr>
            <a:lvl8pPr lvl="7" algn="l">
              <a:spcBef>
                <a:spcPts val="500"/>
              </a:spcBef>
              <a:spcAft>
                <a:spcPts val="0"/>
              </a:spcAft>
              <a:buSzPts val="1700"/>
              <a:buNone/>
              <a:defRPr sz="1700"/>
            </a:lvl8pPr>
            <a:lvl9pPr lvl="8" algn="l">
              <a:spcBef>
                <a:spcPts val="500"/>
              </a:spcBef>
              <a:spcAft>
                <a:spcPts val="0"/>
              </a:spcAft>
              <a:buSzPts val="1700"/>
              <a:buNone/>
              <a:defRPr sz="17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2">
    <p:spTree>
      <p:nvGrpSpPr>
        <p:cNvPr id="86" name="Shape 86"/>
        <p:cNvGrpSpPr/>
        <p:nvPr/>
      </p:nvGrpSpPr>
      <p:grpSpPr>
        <a:xfrm>
          <a:off x="0" y="0"/>
          <a:ext cx="0" cy="0"/>
          <a:chOff x="0" y="0"/>
          <a:chExt cx="0" cy="0"/>
        </a:xfrm>
      </p:grpSpPr>
      <p:sp>
        <p:nvSpPr>
          <p:cNvPr id="87" name="Google Shape;87;p15"/>
          <p:cNvSpPr txBox="1"/>
          <p:nvPr>
            <p:ph type="title"/>
          </p:nvPr>
        </p:nvSpPr>
        <p:spPr>
          <a:xfrm>
            <a:off x="174161" y="87077"/>
            <a:ext cx="11538142" cy="783695"/>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700"/>
              <a:buNone/>
              <a:defRPr sz="1700"/>
            </a:lvl1pPr>
            <a:lvl2pPr lvl="1" algn="l">
              <a:spcBef>
                <a:spcPts val="0"/>
              </a:spcBef>
              <a:spcAft>
                <a:spcPts val="0"/>
              </a:spcAft>
              <a:buSzPts val="1700"/>
              <a:buNone/>
              <a:defRPr sz="1700"/>
            </a:lvl2pPr>
            <a:lvl3pPr lvl="2" algn="l">
              <a:spcBef>
                <a:spcPts val="0"/>
              </a:spcBef>
              <a:spcAft>
                <a:spcPts val="0"/>
              </a:spcAft>
              <a:buSzPts val="1700"/>
              <a:buNone/>
              <a:defRPr sz="1700"/>
            </a:lvl3pPr>
            <a:lvl4pPr lvl="3" algn="l">
              <a:spcBef>
                <a:spcPts val="0"/>
              </a:spcBef>
              <a:spcAft>
                <a:spcPts val="0"/>
              </a:spcAft>
              <a:buSzPts val="1700"/>
              <a:buNone/>
              <a:defRPr sz="1700"/>
            </a:lvl4pPr>
            <a:lvl5pPr lvl="4" algn="l">
              <a:spcBef>
                <a:spcPts val="0"/>
              </a:spcBef>
              <a:spcAft>
                <a:spcPts val="0"/>
              </a:spcAft>
              <a:buSzPts val="1700"/>
              <a:buNone/>
              <a:defRPr sz="1700"/>
            </a:lvl5pPr>
            <a:lvl6pPr lvl="5" algn="l">
              <a:spcBef>
                <a:spcPts val="0"/>
              </a:spcBef>
              <a:spcAft>
                <a:spcPts val="0"/>
              </a:spcAft>
              <a:buSzPts val="1700"/>
              <a:buNone/>
              <a:defRPr sz="1700"/>
            </a:lvl6pPr>
            <a:lvl7pPr lvl="6" algn="l">
              <a:spcBef>
                <a:spcPts val="0"/>
              </a:spcBef>
              <a:spcAft>
                <a:spcPts val="0"/>
              </a:spcAft>
              <a:buSzPts val="1700"/>
              <a:buNone/>
              <a:defRPr sz="1700"/>
            </a:lvl7pPr>
            <a:lvl8pPr lvl="7" algn="l">
              <a:spcBef>
                <a:spcPts val="0"/>
              </a:spcBef>
              <a:spcAft>
                <a:spcPts val="0"/>
              </a:spcAft>
              <a:buSzPts val="1700"/>
              <a:buNone/>
              <a:defRPr sz="1700"/>
            </a:lvl8pPr>
            <a:lvl9pPr lvl="8" algn="l">
              <a:spcBef>
                <a:spcPts val="0"/>
              </a:spcBef>
              <a:spcAft>
                <a:spcPts val="0"/>
              </a:spcAft>
              <a:buSzPts val="1700"/>
              <a:buNone/>
              <a:defRPr sz="1700"/>
            </a:lvl9pPr>
          </a:lstStyle>
          <a:p/>
        </p:txBody>
      </p:sp>
      <p:sp>
        <p:nvSpPr>
          <p:cNvPr id="88" name="Google Shape;88;p15"/>
          <p:cNvSpPr txBox="1"/>
          <p:nvPr>
            <p:ph idx="1" type="subTitle"/>
          </p:nvPr>
        </p:nvSpPr>
        <p:spPr>
          <a:xfrm>
            <a:off x="609562" y="1604399"/>
            <a:ext cx="10971684" cy="3976819"/>
          </a:xfrm>
          <a:prstGeom prst="rect">
            <a:avLst/>
          </a:prstGeom>
          <a:noFill/>
          <a:ln>
            <a:noFill/>
          </a:ln>
        </p:spPr>
        <p:txBody>
          <a:bodyPr anchorCtr="0" anchor="ctr" bIns="0" lIns="0" spcFirstLastPara="1" rIns="0" wrap="square" tIns="0">
            <a:normAutofit/>
          </a:bodyPr>
          <a:lstStyle>
            <a:lvl1pPr lvl="0" algn="l">
              <a:spcBef>
                <a:spcPts val="1000"/>
              </a:spcBef>
              <a:spcAft>
                <a:spcPts val="0"/>
              </a:spcAft>
              <a:buSzPts val="1700"/>
              <a:buNone/>
              <a:defRPr sz="1700"/>
            </a:lvl1pPr>
            <a:lvl2pPr lvl="1" algn="l">
              <a:spcBef>
                <a:spcPts val="500"/>
              </a:spcBef>
              <a:spcAft>
                <a:spcPts val="0"/>
              </a:spcAft>
              <a:buSzPts val="1700"/>
              <a:buNone/>
              <a:defRPr sz="1700"/>
            </a:lvl2pPr>
            <a:lvl3pPr lvl="2" algn="l">
              <a:spcBef>
                <a:spcPts val="500"/>
              </a:spcBef>
              <a:spcAft>
                <a:spcPts val="0"/>
              </a:spcAft>
              <a:buSzPts val="1700"/>
              <a:buNone/>
              <a:defRPr sz="1700"/>
            </a:lvl3pPr>
            <a:lvl4pPr lvl="3" algn="l">
              <a:spcBef>
                <a:spcPts val="500"/>
              </a:spcBef>
              <a:spcAft>
                <a:spcPts val="0"/>
              </a:spcAft>
              <a:buSzPts val="1700"/>
              <a:buNone/>
              <a:defRPr sz="1700"/>
            </a:lvl4pPr>
            <a:lvl5pPr lvl="4" algn="l">
              <a:spcBef>
                <a:spcPts val="500"/>
              </a:spcBef>
              <a:spcAft>
                <a:spcPts val="0"/>
              </a:spcAft>
              <a:buSzPts val="1700"/>
              <a:buNone/>
              <a:defRPr sz="1700"/>
            </a:lvl5pPr>
            <a:lvl6pPr lvl="5" algn="l">
              <a:spcBef>
                <a:spcPts val="500"/>
              </a:spcBef>
              <a:spcAft>
                <a:spcPts val="0"/>
              </a:spcAft>
              <a:buSzPts val="1700"/>
              <a:buNone/>
              <a:defRPr sz="1700"/>
            </a:lvl6pPr>
            <a:lvl7pPr lvl="6" algn="l">
              <a:spcBef>
                <a:spcPts val="500"/>
              </a:spcBef>
              <a:spcAft>
                <a:spcPts val="0"/>
              </a:spcAft>
              <a:buSzPts val="1700"/>
              <a:buNone/>
              <a:defRPr sz="1700"/>
            </a:lvl7pPr>
            <a:lvl8pPr lvl="7" algn="l">
              <a:spcBef>
                <a:spcPts val="500"/>
              </a:spcBef>
              <a:spcAft>
                <a:spcPts val="0"/>
              </a:spcAft>
              <a:buSzPts val="1700"/>
              <a:buNone/>
              <a:defRPr sz="1700"/>
            </a:lvl8pPr>
            <a:lvl9pPr lvl="8" algn="l">
              <a:spcBef>
                <a:spcPts val="500"/>
              </a:spcBef>
              <a:spcAft>
                <a:spcPts val="0"/>
              </a:spcAft>
              <a:buSzPts val="1700"/>
              <a:buNone/>
              <a:defRPr sz="17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內容"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圖片"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4.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0.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9.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b="1" lang="de-DE" sz="4400">
                <a:solidFill>
                  <a:schemeClr val="dk2"/>
                </a:solidFill>
                <a:latin typeface="Arial"/>
                <a:ea typeface="Arial"/>
                <a:cs typeface="Arial"/>
                <a:sym typeface="Arial"/>
              </a:rPr>
              <a:t>Predicting Dynamic Embedding Trajectory in Temporal Interaction Networks </a:t>
            </a:r>
            <a:endParaRPr b="1" sz="4400">
              <a:solidFill>
                <a:schemeClr val="dk2"/>
              </a:solidFill>
              <a:latin typeface="Arial"/>
              <a:ea typeface="Arial"/>
              <a:cs typeface="Arial"/>
              <a:sym typeface="Arial"/>
            </a:endParaRPr>
          </a:p>
        </p:txBody>
      </p:sp>
      <p:sp>
        <p:nvSpPr>
          <p:cNvPr id="94" name="Google Shape;94;p16"/>
          <p:cNvSpPr txBox="1"/>
          <p:nvPr>
            <p:ph idx="1" type="subTitle"/>
          </p:nvPr>
        </p:nvSpPr>
        <p:spPr>
          <a:xfrm>
            <a:off x="1524000" y="3602037"/>
            <a:ext cx="9144000" cy="2655543"/>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2400"/>
              <a:buNone/>
            </a:pPr>
            <a:r>
              <a:rPr lang="de-DE">
                <a:solidFill>
                  <a:srgbClr val="3F3F3F"/>
                </a:solidFill>
                <a:latin typeface="Arial"/>
                <a:ea typeface="Arial"/>
                <a:cs typeface="Arial"/>
                <a:sym typeface="Arial"/>
              </a:rPr>
              <a:t>Srijan Kumar, Xikun Zhang, Jure Leskovec</a:t>
            </a:r>
            <a:endParaRPr>
              <a:solidFill>
                <a:srgbClr val="3F3F3F"/>
              </a:solidFill>
              <a:latin typeface="Arial"/>
              <a:ea typeface="Arial"/>
              <a:cs typeface="Arial"/>
              <a:sym typeface="Arial"/>
            </a:endParaRPr>
          </a:p>
          <a:p>
            <a:pPr indent="0" lvl="0" marL="0" rtl="0" algn="l">
              <a:lnSpc>
                <a:spcPct val="90000"/>
              </a:lnSpc>
              <a:spcBef>
                <a:spcPts val="1000"/>
              </a:spcBef>
              <a:spcAft>
                <a:spcPts val="0"/>
              </a:spcAft>
              <a:buClr>
                <a:schemeClr val="dk1"/>
              </a:buClr>
              <a:buSzPts val="2400"/>
              <a:buNone/>
            </a:pPr>
            <a:r>
              <a:t/>
            </a:r>
            <a:endParaRPr>
              <a:latin typeface="Arial"/>
              <a:ea typeface="Arial"/>
              <a:cs typeface="Arial"/>
              <a:sym typeface="Arial"/>
            </a:endParaRPr>
          </a:p>
          <a:p>
            <a:pPr indent="0" lvl="0" marL="0" rtl="0" algn="l">
              <a:lnSpc>
                <a:spcPct val="90000"/>
              </a:lnSpc>
              <a:spcBef>
                <a:spcPts val="1000"/>
              </a:spcBef>
              <a:spcAft>
                <a:spcPts val="0"/>
              </a:spcAft>
              <a:buClr>
                <a:schemeClr val="dk1"/>
              </a:buClr>
              <a:buSzPts val="2400"/>
              <a:buNone/>
            </a:pPr>
            <a:r>
              <a:rPr lang="de-DE" sz="1600">
                <a:solidFill>
                  <a:srgbClr val="434343"/>
                </a:solidFill>
                <a:latin typeface="Arial"/>
                <a:ea typeface="Arial"/>
                <a:cs typeface="Arial"/>
                <a:sym typeface="Arial"/>
              </a:rPr>
              <a:t>組員：</a:t>
            </a:r>
            <a:endParaRPr sz="1600">
              <a:solidFill>
                <a:srgbClr val="434343"/>
              </a:solidFill>
              <a:latin typeface="Arial"/>
              <a:ea typeface="Arial"/>
              <a:cs typeface="Arial"/>
              <a:sym typeface="Arial"/>
            </a:endParaRPr>
          </a:p>
          <a:p>
            <a:pPr indent="457200" lvl="0" marL="0" rtl="0" algn="l">
              <a:lnSpc>
                <a:spcPct val="90000"/>
              </a:lnSpc>
              <a:spcBef>
                <a:spcPts val="1000"/>
              </a:spcBef>
              <a:spcAft>
                <a:spcPts val="0"/>
              </a:spcAft>
              <a:buClr>
                <a:schemeClr val="dk1"/>
              </a:buClr>
              <a:buSzPts val="2400"/>
              <a:buNone/>
            </a:pPr>
            <a:r>
              <a:rPr lang="de-DE" sz="1600">
                <a:solidFill>
                  <a:srgbClr val="434343"/>
                </a:solidFill>
                <a:latin typeface="Arial"/>
                <a:ea typeface="Arial"/>
                <a:cs typeface="Arial"/>
                <a:sym typeface="Arial"/>
              </a:rPr>
              <a:t>M11015072 王樸</a:t>
            </a:r>
            <a:endParaRPr sz="1600">
              <a:solidFill>
                <a:srgbClr val="434343"/>
              </a:solidFill>
              <a:latin typeface="Arial"/>
              <a:ea typeface="Arial"/>
              <a:cs typeface="Arial"/>
              <a:sym typeface="Arial"/>
            </a:endParaRPr>
          </a:p>
          <a:p>
            <a:pPr indent="457200" lvl="0" marL="0" rtl="0" algn="l">
              <a:lnSpc>
                <a:spcPct val="115000"/>
              </a:lnSpc>
              <a:spcBef>
                <a:spcPts val="0"/>
              </a:spcBef>
              <a:spcAft>
                <a:spcPts val="0"/>
              </a:spcAft>
              <a:buNone/>
            </a:pPr>
            <a:r>
              <a:rPr lang="de-DE" sz="1600">
                <a:solidFill>
                  <a:srgbClr val="434343"/>
                </a:solidFill>
                <a:latin typeface="Arial"/>
                <a:ea typeface="Arial"/>
                <a:cs typeface="Arial"/>
                <a:sym typeface="Arial"/>
              </a:rPr>
              <a:t>M11015084 魏向晨</a:t>
            </a:r>
            <a:endParaRPr sz="1600">
              <a:solidFill>
                <a:srgbClr val="434343"/>
              </a:solidFill>
              <a:latin typeface="Arial"/>
              <a:ea typeface="Arial"/>
              <a:cs typeface="Arial"/>
              <a:sym typeface="Arial"/>
            </a:endParaRPr>
          </a:p>
          <a:p>
            <a:pPr indent="457200" lvl="0" marL="0" rtl="0" algn="l">
              <a:lnSpc>
                <a:spcPct val="115000"/>
              </a:lnSpc>
              <a:spcBef>
                <a:spcPts val="0"/>
              </a:spcBef>
              <a:spcAft>
                <a:spcPts val="0"/>
              </a:spcAft>
              <a:buNone/>
            </a:pPr>
            <a:r>
              <a:rPr lang="de-DE" sz="1600">
                <a:solidFill>
                  <a:srgbClr val="434343"/>
                </a:solidFill>
                <a:latin typeface="Arial"/>
                <a:ea typeface="Arial"/>
                <a:cs typeface="Arial"/>
                <a:sym typeface="Arial"/>
              </a:rPr>
              <a:t>M11015094 李彥霖</a:t>
            </a:r>
            <a:endParaRPr sz="1600">
              <a:solidFill>
                <a:srgbClr val="434343"/>
              </a:solidFill>
              <a:latin typeface="Arial"/>
              <a:ea typeface="Arial"/>
              <a:cs typeface="Arial"/>
              <a:sym typeface="Arial"/>
            </a:endParaRPr>
          </a:p>
          <a:p>
            <a:pPr indent="457200" lvl="0" marL="0" rtl="0" algn="l">
              <a:lnSpc>
                <a:spcPct val="115000"/>
              </a:lnSpc>
              <a:spcBef>
                <a:spcPts val="0"/>
              </a:spcBef>
              <a:spcAft>
                <a:spcPts val="0"/>
              </a:spcAft>
              <a:buNone/>
            </a:pPr>
            <a:r>
              <a:rPr lang="de-DE" sz="1600">
                <a:solidFill>
                  <a:srgbClr val="434343"/>
                </a:solidFill>
                <a:latin typeface="Arial"/>
                <a:ea typeface="Arial"/>
                <a:cs typeface="Arial"/>
                <a:sym typeface="Arial"/>
              </a:rPr>
              <a:t>M11015109 李冠霆</a:t>
            </a:r>
            <a:endParaRPr sz="1600">
              <a:solidFill>
                <a:srgbClr val="434343"/>
              </a:solidFill>
              <a:latin typeface="Arial"/>
              <a:ea typeface="Arial"/>
              <a:cs typeface="Arial"/>
              <a:sym typeface="Arial"/>
            </a:endParaRPr>
          </a:p>
          <a:p>
            <a:pPr indent="457200" lvl="0" marL="0" rtl="0" algn="l">
              <a:lnSpc>
                <a:spcPct val="115000"/>
              </a:lnSpc>
              <a:spcBef>
                <a:spcPts val="0"/>
              </a:spcBef>
              <a:spcAft>
                <a:spcPts val="0"/>
              </a:spcAft>
              <a:buNone/>
            </a:pPr>
            <a:r>
              <a:rPr lang="de-DE" sz="1600">
                <a:solidFill>
                  <a:srgbClr val="434343"/>
                </a:solidFill>
                <a:latin typeface="Arial"/>
                <a:ea typeface="Arial"/>
                <a:cs typeface="Arial"/>
                <a:sym typeface="Arial"/>
              </a:rPr>
              <a:t>B10701015 黃鈺淇</a:t>
            </a:r>
            <a:endParaRPr sz="1600">
              <a:solidFill>
                <a:srgbClr val="434343"/>
              </a:solidFill>
              <a:latin typeface="Arial"/>
              <a:ea typeface="Arial"/>
              <a:cs typeface="Arial"/>
              <a:sym typeface="Arial"/>
            </a:endParaRPr>
          </a:p>
          <a:p>
            <a:pPr indent="457200" lvl="0" marL="0" rtl="0" algn="l">
              <a:lnSpc>
                <a:spcPct val="115000"/>
              </a:lnSpc>
              <a:spcBef>
                <a:spcPts val="0"/>
              </a:spcBef>
              <a:spcAft>
                <a:spcPts val="0"/>
              </a:spcAft>
              <a:buNone/>
            </a:pPr>
            <a:r>
              <a:rPr lang="de-DE" sz="1600">
                <a:solidFill>
                  <a:srgbClr val="434343"/>
                </a:solidFill>
                <a:latin typeface="Arial"/>
                <a:ea typeface="Arial"/>
                <a:cs typeface="Arial"/>
                <a:sym typeface="Arial"/>
              </a:rPr>
              <a:t>B10715012 梁俊彥</a:t>
            </a:r>
            <a:endParaRPr sz="1600">
              <a:solidFill>
                <a:srgbClr val="434343"/>
              </a:solidFill>
              <a:latin typeface="Arial"/>
              <a:ea typeface="Arial"/>
              <a:cs typeface="Arial"/>
              <a:sym typeface="Arial"/>
            </a:endParaRPr>
          </a:p>
        </p:txBody>
      </p:sp>
      <p:sp>
        <p:nvSpPr>
          <p:cNvPr id="95" name="Google Shape;95;p16"/>
          <p:cNvSpPr txBox="1"/>
          <p:nvPr/>
        </p:nvSpPr>
        <p:spPr>
          <a:xfrm>
            <a:off x="2655065" y="3800819"/>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lang="de-DE">
                <a:latin typeface="Arial"/>
                <a:ea typeface="Arial"/>
                <a:cs typeface="Arial"/>
                <a:sym typeface="Arial"/>
              </a:rPr>
              <a:t>JODIE</a:t>
            </a:r>
            <a:endParaRPr>
              <a:latin typeface="Arial"/>
              <a:ea typeface="Arial"/>
              <a:cs typeface="Arial"/>
              <a:sym typeface="Arial"/>
            </a:endParaRPr>
          </a:p>
          <a:p>
            <a:pPr indent="0" lvl="0" marL="0" rtl="0" algn="l">
              <a:lnSpc>
                <a:spcPct val="85000"/>
              </a:lnSpc>
              <a:spcBef>
                <a:spcPts val="0"/>
              </a:spcBef>
              <a:spcAft>
                <a:spcPts val="0"/>
              </a:spcAft>
              <a:buClr>
                <a:srgbClr val="3F3F3F"/>
              </a:buClr>
              <a:buSzPts val="4800"/>
              <a:buFont typeface="Calibri"/>
              <a:buNone/>
            </a:pPr>
            <a:r>
              <a:rPr lang="de-DE" sz="3000">
                <a:solidFill>
                  <a:srgbClr val="3F3F3F"/>
                </a:solidFill>
              </a:rPr>
              <a:t>Training to predict next item embedding</a:t>
            </a:r>
            <a:endParaRPr>
              <a:latin typeface="Arial"/>
              <a:ea typeface="Arial"/>
              <a:cs typeface="Arial"/>
              <a:sym typeface="Arial"/>
            </a:endParaRPr>
          </a:p>
        </p:txBody>
      </p:sp>
      <p:sp>
        <p:nvSpPr>
          <p:cNvPr id="179" name="Google Shape;179;p25"/>
          <p:cNvSpPr txBox="1"/>
          <p:nvPr>
            <p:ph idx="1" type="body"/>
          </p:nvPr>
        </p:nvSpPr>
        <p:spPr>
          <a:xfrm>
            <a:off x="838200" y="1889401"/>
            <a:ext cx="10515600" cy="44862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1000"/>
              </a:spcBef>
              <a:spcAft>
                <a:spcPts val="0"/>
              </a:spcAft>
              <a:buSzPts val="2400"/>
              <a:buFont typeface="Arial"/>
              <a:buChar char="●"/>
            </a:pPr>
            <a:r>
              <a:rPr lang="de-DE" sz="2400">
                <a:latin typeface="Arial"/>
                <a:ea typeface="Arial"/>
                <a:cs typeface="Arial"/>
                <a:sym typeface="Arial"/>
              </a:rPr>
              <a:t>Training JODIE to make the prediction of item which user will interact with using user’s projected embedding</a:t>
            </a:r>
            <a:endParaRPr sz="2400">
              <a:latin typeface="Arial"/>
              <a:ea typeface="Arial"/>
              <a:cs typeface="Arial"/>
              <a:sym typeface="Arial"/>
            </a:endParaRPr>
          </a:p>
          <a:p>
            <a:pPr indent="-381000" lvl="0" marL="457200" rtl="0" algn="l">
              <a:lnSpc>
                <a:spcPct val="90000"/>
              </a:lnSpc>
              <a:spcBef>
                <a:spcPts val="0"/>
              </a:spcBef>
              <a:spcAft>
                <a:spcPts val="0"/>
              </a:spcAft>
              <a:buSzPts val="2400"/>
              <a:buFont typeface="Arial"/>
              <a:buChar char="●"/>
            </a:pPr>
            <a:r>
              <a:rPr lang="de-DE" sz="2400">
                <a:latin typeface="Arial"/>
                <a:ea typeface="Arial"/>
                <a:cs typeface="Arial"/>
                <a:sym typeface="Arial"/>
              </a:rPr>
              <a:t>JODIE directly outputs an item embedding vector instead of an interaction probability between user and item</a:t>
            </a:r>
            <a:endParaRPr sz="2400">
              <a:latin typeface="Arial"/>
              <a:ea typeface="Arial"/>
              <a:cs typeface="Arial"/>
              <a:sym typeface="Arial"/>
            </a:endParaRPr>
          </a:p>
          <a:p>
            <a:pPr indent="0" lvl="0" marL="0" rtl="0" algn="l">
              <a:lnSpc>
                <a:spcPct val="90000"/>
              </a:lnSpc>
              <a:spcBef>
                <a:spcPts val="1000"/>
              </a:spcBef>
              <a:spcAft>
                <a:spcPts val="0"/>
              </a:spcAft>
              <a:buNone/>
            </a:pPr>
            <a:r>
              <a:t/>
            </a:r>
            <a:endParaRPr sz="2400">
              <a:latin typeface="Arial"/>
              <a:ea typeface="Arial"/>
              <a:cs typeface="Arial"/>
              <a:sym typeface="Arial"/>
            </a:endParaRPr>
          </a:p>
          <a:p>
            <a:pPr indent="0" lvl="0" marL="0" rtl="0" algn="l">
              <a:lnSpc>
                <a:spcPct val="90000"/>
              </a:lnSpc>
              <a:spcBef>
                <a:spcPts val="1000"/>
              </a:spcBef>
              <a:spcAft>
                <a:spcPts val="0"/>
              </a:spcAft>
              <a:buNone/>
            </a:pPr>
            <a:r>
              <a:t/>
            </a:r>
            <a:endParaRPr sz="2400">
              <a:latin typeface="Arial"/>
              <a:ea typeface="Arial"/>
              <a:cs typeface="Arial"/>
              <a:sym typeface="Arial"/>
            </a:endParaRPr>
          </a:p>
          <a:p>
            <a:pPr indent="-381000" lvl="0" marL="457200" rtl="0" algn="l">
              <a:lnSpc>
                <a:spcPct val="90000"/>
              </a:lnSpc>
              <a:spcBef>
                <a:spcPts val="1000"/>
              </a:spcBef>
              <a:spcAft>
                <a:spcPts val="0"/>
              </a:spcAft>
              <a:buSzPts val="2400"/>
              <a:buFont typeface="Arial"/>
              <a:buChar char="●"/>
            </a:pPr>
            <a:r>
              <a:rPr lang="de-DE" sz="2400">
                <a:latin typeface="Arial"/>
                <a:ea typeface="Arial"/>
                <a:cs typeface="Arial"/>
                <a:sym typeface="Arial"/>
              </a:rPr>
              <a:t>JODIE is trained to minimize the L2 distance between the predicted item embedding and the ground truth item’s embedding at every interaction</a:t>
            </a:r>
            <a:endParaRPr sz="2400">
              <a:latin typeface="Arial"/>
              <a:ea typeface="Arial"/>
              <a:cs typeface="Arial"/>
              <a:sym typeface="Arial"/>
            </a:endParaRPr>
          </a:p>
        </p:txBody>
      </p:sp>
      <p:sp>
        <p:nvSpPr>
          <p:cNvPr id="180" name="Google Shape;180;p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pic>
        <p:nvPicPr>
          <p:cNvPr id="181" name="Google Shape;181;p25"/>
          <p:cNvPicPr preferRelativeResize="0"/>
          <p:nvPr/>
        </p:nvPicPr>
        <p:blipFill>
          <a:blip r:embed="rId3">
            <a:alphaModFix/>
          </a:blip>
          <a:stretch>
            <a:fillRect/>
          </a:stretch>
        </p:blipFill>
        <p:spPr>
          <a:xfrm>
            <a:off x="3199700" y="3494867"/>
            <a:ext cx="5792600" cy="528725"/>
          </a:xfrm>
          <a:prstGeom prst="rect">
            <a:avLst/>
          </a:prstGeom>
          <a:noFill/>
          <a:ln>
            <a:noFill/>
          </a:ln>
        </p:spPr>
      </p:pic>
      <p:sp>
        <p:nvSpPr>
          <p:cNvPr id="182" name="Google Shape;182;p25"/>
          <p:cNvSpPr/>
          <p:nvPr/>
        </p:nvSpPr>
        <p:spPr>
          <a:xfrm>
            <a:off x="8743950" y="3576675"/>
            <a:ext cx="248400" cy="3651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txBox="1"/>
          <p:nvPr/>
        </p:nvSpPr>
        <p:spPr>
          <a:xfrm>
            <a:off x="9401300" y="3777288"/>
            <a:ext cx="1528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2000">
                <a:latin typeface="Calibri"/>
                <a:ea typeface="Calibri"/>
                <a:cs typeface="Calibri"/>
                <a:sym typeface="Calibri"/>
              </a:rPr>
              <a:t>bias vector</a:t>
            </a:r>
            <a:endParaRPr sz="2000">
              <a:latin typeface="Calibri"/>
              <a:ea typeface="Calibri"/>
              <a:cs typeface="Calibri"/>
              <a:sym typeface="Calibri"/>
            </a:endParaRPr>
          </a:p>
        </p:txBody>
      </p:sp>
      <p:cxnSp>
        <p:nvCxnSpPr>
          <p:cNvPr id="184" name="Google Shape;184;p25"/>
          <p:cNvCxnSpPr>
            <a:stCxn id="182" idx="3"/>
            <a:endCxn id="183" idx="1"/>
          </p:cNvCxnSpPr>
          <p:nvPr/>
        </p:nvCxnSpPr>
        <p:spPr>
          <a:xfrm>
            <a:off x="8992350" y="3759225"/>
            <a:ext cx="408900" cy="264300"/>
          </a:xfrm>
          <a:prstGeom prst="straightConnector1">
            <a:avLst/>
          </a:prstGeom>
          <a:noFill/>
          <a:ln cap="flat" cmpd="sng" w="9525">
            <a:solidFill>
              <a:schemeClr val="dk2"/>
            </a:solidFill>
            <a:prstDash val="solid"/>
            <a:round/>
            <a:headEnd len="med" w="med" type="none"/>
            <a:tailEnd len="med" w="med" type="triangle"/>
          </a:ln>
        </p:spPr>
      </p:cxnSp>
      <p:pic>
        <p:nvPicPr>
          <p:cNvPr id="185" name="Google Shape;185;p25"/>
          <p:cNvPicPr preferRelativeResize="0"/>
          <p:nvPr/>
        </p:nvPicPr>
        <p:blipFill>
          <a:blip r:embed="rId4">
            <a:alphaModFix/>
          </a:blip>
          <a:stretch>
            <a:fillRect/>
          </a:stretch>
        </p:blipFill>
        <p:spPr>
          <a:xfrm>
            <a:off x="3333753" y="5230325"/>
            <a:ext cx="5524500" cy="11260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lang="de-DE">
                <a:latin typeface="Arial"/>
                <a:ea typeface="Arial"/>
                <a:cs typeface="Arial"/>
                <a:sym typeface="Arial"/>
              </a:rPr>
              <a:t>JODIE</a:t>
            </a:r>
            <a:endParaRPr>
              <a:latin typeface="Arial"/>
              <a:ea typeface="Arial"/>
              <a:cs typeface="Arial"/>
              <a:sym typeface="Arial"/>
            </a:endParaRPr>
          </a:p>
          <a:p>
            <a:pPr indent="0" lvl="0" marL="0" rtl="0" algn="l">
              <a:lnSpc>
                <a:spcPct val="85000"/>
              </a:lnSpc>
              <a:spcBef>
                <a:spcPts val="0"/>
              </a:spcBef>
              <a:spcAft>
                <a:spcPts val="0"/>
              </a:spcAft>
              <a:buClr>
                <a:srgbClr val="3F3F3F"/>
              </a:buClr>
              <a:buSzPts val="4800"/>
              <a:buFont typeface="Calibri"/>
              <a:buNone/>
            </a:pPr>
            <a:r>
              <a:rPr lang="de-DE" sz="3000">
                <a:solidFill>
                  <a:srgbClr val="3F3F3F"/>
                </a:solidFill>
              </a:rPr>
              <a:t>t-Batch: Training data batching</a:t>
            </a:r>
            <a:endParaRPr>
              <a:latin typeface="Arial"/>
              <a:ea typeface="Arial"/>
              <a:cs typeface="Arial"/>
              <a:sym typeface="Arial"/>
            </a:endParaRPr>
          </a:p>
        </p:txBody>
      </p:sp>
      <p:sp>
        <p:nvSpPr>
          <p:cNvPr id="191" name="Google Shape;191;p26"/>
          <p:cNvSpPr txBox="1"/>
          <p:nvPr>
            <p:ph idx="1" type="body"/>
          </p:nvPr>
        </p:nvSpPr>
        <p:spPr>
          <a:xfrm>
            <a:off x="838200" y="1870150"/>
            <a:ext cx="10949100" cy="448620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Font typeface="Arial"/>
              <a:buChar char="●"/>
            </a:pPr>
            <a:r>
              <a:rPr lang="de-DE" sz="2400">
                <a:latin typeface="Arial"/>
                <a:ea typeface="Arial"/>
                <a:cs typeface="Arial"/>
                <a:sym typeface="Arial"/>
              </a:rPr>
              <a:t>Parallelizing the training of JODIE by using a training data batching algorithm</a:t>
            </a:r>
            <a:endParaRPr sz="2400">
              <a:latin typeface="Arial"/>
              <a:ea typeface="Arial"/>
              <a:cs typeface="Arial"/>
              <a:sym typeface="Arial"/>
            </a:endParaRPr>
          </a:p>
          <a:p>
            <a:pPr indent="0" lvl="0" marL="457200" rtl="0" algn="l">
              <a:spcBef>
                <a:spcPts val="0"/>
              </a:spcBef>
              <a:spcAft>
                <a:spcPts val="0"/>
              </a:spcAft>
              <a:buNone/>
            </a:pPr>
            <a:r>
              <a:t/>
            </a:r>
            <a:endParaRPr sz="2400">
              <a:latin typeface="Arial"/>
              <a:ea typeface="Arial"/>
              <a:cs typeface="Arial"/>
              <a:sym typeface="Arial"/>
            </a:endParaRPr>
          </a:p>
          <a:p>
            <a:pPr indent="-381000" lvl="0" marL="457200" rtl="0" algn="l">
              <a:spcBef>
                <a:spcPts val="0"/>
              </a:spcBef>
              <a:spcAft>
                <a:spcPts val="0"/>
              </a:spcAft>
              <a:buSzPts val="2400"/>
              <a:buChar char="●"/>
            </a:pPr>
            <a:r>
              <a:rPr lang="de-DE" sz="2400">
                <a:latin typeface="Arial"/>
                <a:ea typeface="Arial"/>
                <a:cs typeface="Arial"/>
                <a:sym typeface="Arial"/>
              </a:rPr>
              <a:t>T</a:t>
            </a:r>
            <a:r>
              <a:rPr lang="de-DE" sz="2400">
                <a:latin typeface="Arial"/>
                <a:ea typeface="Arial"/>
                <a:cs typeface="Arial"/>
                <a:sym typeface="Arial"/>
              </a:rPr>
              <a:t>wo requirements for creating the training batches</a:t>
            </a:r>
            <a:endParaRPr sz="2400">
              <a:latin typeface="Arial"/>
              <a:ea typeface="Arial"/>
              <a:cs typeface="Arial"/>
              <a:sym typeface="Arial"/>
            </a:endParaRPr>
          </a:p>
          <a:p>
            <a:pPr indent="-381000" lvl="1" marL="914400" rtl="0" algn="l">
              <a:spcBef>
                <a:spcPts val="0"/>
              </a:spcBef>
              <a:spcAft>
                <a:spcPts val="0"/>
              </a:spcAft>
              <a:buSzPts val="2400"/>
              <a:buChar char="○"/>
            </a:pPr>
            <a:r>
              <a:rPr lang="de-DE">
                <a:latin typeface="Arial"/>
                <a:ea typeface="Arial"/>
                <a:cs typeface="Arial"/>
                <a:sym typeface="Arial"/>
              </a:rPr>
              <a:t>All interactions in each batch should be processed in parallel</a:t>
            </a:r>
            <a:endParaRPr>
              <a:latin typeface="Arial"/>
              <a:ea typeface="Arial"/>
              <a:cs typeface="Arial"/>
              <a:sym typeface="Arial"/>
            </a:endParaRPr>
          </a:p>
          <a:p>
            <a:pPr indent="-381000" lvl="1" marL="914400" rtl="0" algn="l">
              <a:spcBef>
                <a:spcPts val="0"/>
              </a:spcBef>
              <a:spcAft>
                <a:spcPts val="0"/>
              </a:spcAft>
              <a:buSzPts val="2400"/>
              <a:buChar char="○"/>
            </a:pPr>
            <a:r>
              <a:rPr lang="de-DE">
                <a:latin typeface="Arial"/>
                <a:ea typeface="Arial"/>
                <a:cs typeface="Arial"/>
                <a:sym typeface="Arial"/>
              </a:rPr>
              <a:t>Processing the batches in increasing order of their index should maintain the temporal ordering of the interactions</a:t>
            </a:r>
            <a:endParaRPr>
              <a:latin typeface="Arial"/>
              <a:ea typeface="Arial"/>
              <a:cs typeface="Arial"/>
              <a:sym typeface="Arial"/>
            </a:endParaRPr>
          </a:p>
          <a:p>
            <a:pPr indent="0" lvl="0" marL="914400" rtl="0" algn="l">
              <a:spcBef>
                <a:spcPts val="0"/>
              </a:spcBef>
              <a:spcAft>
                <a:spcPts val="0"/>
              </a:spcAft>
              <a:buNone/>
            </a:pPr>
            <a:r>
              <a:t/>
            </a:r>
            <a:endParaRPr>
              <a:latin typeface="Arial"/>
              <a:ea typeface="Arial"/>
              <a:cs typeface="Arial"/>
              <a:sym typeface="Arial"/>
            </a:endParaRPr>
          </a:p>
          <a:p>
            <a:pPr indent="-381000" lvl="0" marL="457200" rtl="0" algn="l">
              <a:spcBef>
                <a:spcPts val="0"/>
              </a:spcBef>
              <a:spcAft>
                <a:spcPts val="0"/>
              </a:spcAft>
              <a:buSzPts val="2400"/>
              <a:buFont typeface="Roboto"/>
              <a:buChar char="●"/>
            </a:pPr>
            <a:r>
              <a:rPr lang="de-DE" sz="2400">
                <a:latin typeface="Roboto"/>
                <a:ea typeface="Roboto"/>
                <a:cs typeface="Roboto"/>
                <a:sym typeface="Roboto"/>
              </a:rPr>
              <a:t>t-Batch creates each batch by selecting independent edge sets of the interaction network in two steps : </a:t>
            </a:r>
            <a:endParaRPr sz="2400">
              <a:latin typeface="Roboto"/>
              <a:ea typeface="Roboto"/>
              <a:cs typeface="Roboto"/>
              <a:sym typeface="Roboto"/>
            </a:endParaRPr>
          </a:p>
          <a:p>
            <a:pPr indent="-381000" lvl="1" marL="914400" rtl="0" algn="l">
              <a:spcBef>
                <a:spcPts val="0"/>
              </a:spcBef>
              <a:spcAft>
                <a:spcPts val="0"/>
              </a:spcAft>
              <a:buSzPts val="2400"/>
              <a:buFont typeface="Roboto"/>
              <a:buChar char="○"/>
            </a:pPr>
            <a:r>
              <a:rPr lang="de-DE">
                <a:latin typeface="Roboto"/>
                <a:ea typeface="Roboto"/>
                <a:cs typeface="Roboto"/>
                <a:sym typeface="Roboto"/>
              </a:rPr>
              <a:t>Select step : </a:t>
            </a:r>
            <a:r>
              <a:rPr lang="de-DE">
                <a:solidFill>
                  <a:srgbClr val="252525"/>
                </a:solidFill>
                <a:latin typeface="Roboto"/>
                <a:ea typeface="Roboto"/>
                <a:cs typeface="Roboto"/>
                <a:sym typeface="Roboto"/>
              </a:rPr>
              <a:t>a new batch is created by selecting the maximal edge set</a:t>
            </a:r>
            <a:endParaRPr>
              <a:latin typeface="Roboto"/>
              <a:ea typeface="Roboto"/>
              <a:cs typeface="Roboto"/>
              <a:sym typeface="Roboto"/>
            </a:endParaRPr>
          </a:p>
          <a:p>
            <a:pPr indent="-381000" lvl="1" marL="914400" rtl="0" algn="l">
              <a:spcBef>
                <a:spcPts val="0"/>
              </a:spcBef>
              <a:spcAft>
                <a:spcPts val="0"/>
              </a:spcAft>
              <a:buSzPts val="2400"/>
              <a:buFont typeface="Roboto"/>
              <a:buChar char="○"/>
            </a:pPr>
            <a:r>
              <a:rPr lang="de-DE">
                <a:latin typeface="Roboto"/>
                <a:ea typeface="Roboto"/>
                <a:cs typeface="Roboto"/>
                <a:sym typeface="Roboto"/>
              </a:rPr>
              <a:t>Reduce step : </a:t>
            </a:r>
            <a:r>
              <a:rPr lang="de-DE">
                <a:solidFill>
                  <a:srgbClr val="252525"/>
                </a:solidFill>
                <a:latin typeface="Roboto"/>
                <a:ea typeface="Roboto"/>
                <a:cs typeface="Roboto"/>
                <a:sym typeface="Roboto"/>
              </a:rPr>
              <a:t>the selected edges are removed from the network</a:t>
            </a:r>
            <a:endParaRPr>
              <a:latin typeface="Arial"/>
              <a:ea typeface="Arial"/>
              <a:cs typeface="Arial"/>
              <a:sym typeface="Arial"/>
            </a:endParaRPr>
          </a:p>
        </p:txBody>
      </p:sp>
      <p:sp>
        <p:nvSpPr>
          <p:cNvPr id="192" name="Google Shape;192;p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latin typeface="Arial"/>
                <a:ea typeface="Arial"/>
                <a:cs typeface="Arial"/>
                <a:sym typeface="Arial"/>
              </a:rPr>
              <a:t>Experiment</a:t>
            </a:r>
            <a:endParaRPr>
              <a:latin typeface="Arial"/>
              <a:ea typeface="Arial"/>
              <a:cs typeface="Arial"/>
              <a:sym typeface="Arial"/>
            </a:endParaRPr>
          </a:p>
        </p:txBody>
      </p:sp>
      <p:sp>
        <p:nvSpPr>
          <p:cNvPr id="198" name="Google Shape;198;p27"/>
          <p:cNvSpPr txBox="1"/>
          <p:nvPr>
            <p:ph idx="1" type="body"/>
          </p:nvPr>
        </p:nvSpPr>
        <p:spPr>
          <a:xfrm>
            <a:off x="838200" y="1825625"/>
            <a:ext cx="10515600" cy="4685400"/>
          </a:xfrm>
          <a:prstGeom prst="rect">
            <a:avLst/>
          </a:prstGeom>
          <a:noFill/>
          <a:ln>
            <a:noFill/>
          </a:ln>
        </p:spPr>
        <p:txBody>
          <a:bodyPr anchorCtr="0" anchor="t" bIns="45700" lIns="91425" spcFirstLastPara="1" rIns="91425" wrap="square" tIns="45700">
            <a:normAutofit/>
          </a:bodyPr>
          <a:lstStyle/>
          <a:p>
            <a:pPr indent="-406400" lvl="0" marL="457200" rtl="0" algn="l">
              <a:lnSpc>
                <a:spcPct val="115000"/>
              </a:lnSpc>
              <a:spcBef>
                <a:spcPts val="1200"/>
              </a:spcBef>
              <a:spcAft>
                <a:spcPts val="0"/>
              </a:spcAft>
              <a:buSzPts val="2800"/>
              <a:buFont typeface="Calibri"/>
              <a:buChar char="●"/>
            </a:pPr>
            <a:r>
              <a:rPr lang="de-DE"/>
              <a:t>Future interaction prediction</a:t>
            </a:r>
            <a:endParaRPr/>
          </a:p>
          <a:p>
            <a:pPr indent="-381000" lvl="1" marL="914400" rtl="0" algn="l">
              <a:lnSpc>
                <a:spcPct val="115000"/>
              </a:lnSpc>
              <a:spcBef>
                <a:spcPts val="0"/>
              </a:spcBef>
              <a:spcAft>
                <a:spcPts val="0"/>
              </a:spcAft>
              <a:buSzPts val="2400"/>
              <a:buFont typeface="Calibri"/>
              <a:buChar char="○"/>
            </a:pPr>
            <a:r>
              <a:rPr lang="de-DE">
                <a:solidFill>
                  <a:srgbClr val="FF0000"/>
                </a:solidFill>
              </a:rPr>
              <a:t>mean reciprocal rank (MRR) </a:t>
            </a:r>
            <a:r>
              <a:rPr lang="de-DE"/>
              <a:t>and </a:t>
            </a:r>
            <a:r>
              <a:rPr lang="de-DE">
                <a:solidFill>
                  <a:srgbClr val="FF0000"/>
                </a:solidFill>
              </a:rPr>
              <a:t>recall@10</a:t>
            </a:r>
            <a:endParaRPr>
              <a:solidFill>
                <a:srgbClr val="FF0000"/>
              </a:solidFill>
            </a:endParaRPr>
          </a:p>
          <a:p>
            <a:pPr indent="-406400" lvl="0" marL="457200" rtl="0" algn="l">
              <a:lnSpc>
                <a:spcPct val="115000"/>
              </a:lnSpc>
              <a:spcBef>
                <a:spcPts val="0"/>
              </a:spcBef>
              <a:spcAft>
                <a:spcPts val="0"/>
              </a:spcAft>
              <a:buSzPts val="2800"/>
              <a:buFont typeface="Calibri"/>
              <a:buChar char="●"/>
            </a:pPr>
            <a:r>
              <a:rPr lang="de-DE"/>
              <a:t>User state change prediction</a:t>
            </a:r>
            <a:endParaRPr/>
          </a:p>
          <a:p>
            <a:pPr indent="-381000" lvl="1" marL="914400" rtl="0" algn="l">
              <a:lnSpc>
                <a:spcPct val="115000"/>
              </a:lnSpc>
              <a:spcBef>
                <a:spcPts val="0"/>
              </a:spcBef>
              <a:spcAft>
                <a:spcPts val="0"/>
              </a:spcAft>
              <a:buSzPts val="2400"/>
              <a:buFont typeface="Calibri"/>
              <a:buChar char="○"/>
            </a:pPr>
            <a:r>
              <a:rPr lang="de-DE">
                <a:solidFill>
                  <a:srgbClr val="FF0000"/>
                </a:solidFill>
              </a:rPr>
              <a:t>area under the curve metric (AUC)</a:t>
            </a:r>
            <a:endParaRPr>
              <a:solidFill>
                <a:srgbClr val="FF0000"/>
              </a:solidFill>
            </a:endParaRPr>
          </a:p>
          <a:p>
            <a:pPr indent="-406400" lvl="0" marL="457200" rtl="0" algn="l">
              <a:lnSpc>
                <a:spcPct val="115000"/>
              </a:lnSpc>
              <a:spcBef>
                <a:spcPts val="0"/>
              </a:spcBef>
              <a:spcAft>
                <a:spcPts val="0"/>
              </a:spcAft>
              <a:buSzPts val="2800"/>
              <a:buFont typeface="Calibri"/>
              <a:buChar char="●"/>
            </a:pPr>
            <a:r>
              <a:rPr lang="de-DE"/>
              <a:t>Runtime experiment</a:t>
            </a:r>
            <a:endParaRPr/>
          </a:p>
          <a:p>
            <a:pPr indent="-406400" lvl="0" marL="457200" rtl="0" algn="l">
              <a:lnSpc>
                <a:spcPct val="115000"/>
              </a:lnSpc>
              <a:spcBef>
                <a:spcPts val="0"/>
              </a:spcBef>
              <a:spcAft>
                <a:spcPts val="0"/>
              </a:spcAft>
              <a:buSzPts val="2800"/>
              <a:buFont typeface="Calibri"/>
              <a:buChar char="●"/>
            </a:pPr>
            <a:r>
              <a:rPr lang="de-DE"/>
              <a:t>Robustness to the proportion of training data</a:t>
            </a:r>
            <a:endParaRPr/>
          </a:p>
          <a:p>
            <a:pPr indent="-406400" lvl="0" marL="457200" rtl="0" algn="l">
              <a:lnSpc>
                <a:spcPct val="115000"/>
              </a:lnSpc>
              <a:spcBef>
                <a:spcPts val="0"/>
              </a:spcBef>
              <a:spcAft>
                <a:spcPts val="0"/>
              </a:spcAft>
              <a:buSzPts val="2800"/>
              <a:buFont typeface="Calibri"/>
              <a:buChar char="●"/>
            </a:pPr>
            <a:r>
              <a:rPr lang="de-DE"/>
              <a:t>Embedding size</a:t>
            </a:r>
            <a:endParaRPr/>
          </a:p>
        </p:txBody>
      </p:sp>
      <p:sp>
        <p:nvSpPr>
          <p:cNvPr id="199" name="Google Shape;199;p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de-DE">
                <a:latin typeface="Arial"/>
                <a:ea typeface="Arial"/>
                <a:cs typeface="Arial"/>
                <a:sym typeface="Arial"/>
              </a:rPr>
              <a:t>Experiment</a:t>
            </a:r>
            <a:endParaRPr/>
          </a:p>
          <a:p>
            <a:pPr indent="0" lvl="0" marL="0" rtl="0" algn="l">
              <a:lnSpc>
                <a:spcPct val="100000"/>
              </a:lnSpc>
              <a:spcBef>
                <a:spcPts val="0"/>
              </a:spcBef>
              <a:spcAft>
                <a:spcPts val="4400"/>
              </a:spcAft>
              <a:buClr>
                <a:schemeClr val="dk1"/>
              </a:buClr>
              <a:buSzPts val="1100"/>
              <a:buFont typeface="Arial"/>
              <a:buNone/>
            </a:pPr>
            <a:r>
              <a:rPr lang="de-DE" sz="3000">
                <a:solidFill>
                  <a:srgbClr val="3F3F3F"/>
                </a:solidFill>
              </a:rPr>
              <a:t>Datasets</a:t>
            </a:r>
            <a:endParaRPr>
              <a:latin typeface="Arial"/>
              <a:ea typeface="Arial"/>
              <a:cs typeface="Arial"/>
              <a:sym typeface="Arial"/>
            </a:endParaRPr>
          </a:p>
        </p:txBody>
      </p:sp>
      <p:sp>
        <p:nvSpPr>
          <p:cNvPr id="205" name="Google Shape;205;p28"/>
          <p:cNvSpPr txBox="1"/>
          <p:nvPr>
            <p:ph idx="1" type="body"/>
          </p:nvPr>
        </p:nvSpPr>
        <p:spPr>
          <a:xfrm>
            <a:off x="838200" y="1825625"/>
            <a:ext cx="5062500" cy="2171400"/>
          </a:xfrm>
          <a:prstGeom prst="rect">
            <a:avLst/>
          </a:prstGeom>
        </p:spPr>
        <p:txBody>
          <a:bodyPr anchorCtr="0" anchor="t" bIns="45700" lIns="91425" spcFirstLastPara="1" rIns="91425" wrap="square" tIns="45700">
            <a:normAutofit/>
          </a:bodyPr>
          <a:lstStyle/>
          <a:p>
            <a:pPr indent="-342900" lvl="0" marL="457200" marR="0" rtl="0" algn="l">
              <a:lnSpc>
                <a:spcPct val="115000"/>
              </a:lnSpc>
              <a:spcBef>
                <a:spcPts val="1200"/>
              </a:spcBef>
              <a:spcAft>
                <a:spcPts val="0"/>
              </a:spcAft>
              <a:buSzPts val="1800"/>
              <a:buChar char="●"/>
            </a:pPr>
            <a:r>
              <a:rPr lang="de-DE"/>
              <a:t>Reddit</a:t>
            </a:r>
            <a:endParaRPr/>
          </a:p>
          <a:p>
            <a:pPr indent="-342900" lvl="0" marL="457200" marR="0" rtl="0" algn="l">
              <a:lnSpc>
                <a:spcPct val="115000"/>
              </a:lnSpc>
              <a:spcBef>
                <a:spcPts val="0"/>
              </a:spcBef>
              <a:spcAft>
                <a:spcPts val="0"/>
              </a:spcAft>
              <a:buSzPts val="1800"/>
              <a:buChar char="●"/>
            </a:pPr>
            <a:r>
              <a:rPr lang="de-DE"/>
              <a:t>Wikipedia</a:t>
            </a:r>
            <a:endParaRPr/>
          </a:p>
          <a:p>
            <a:pPr indent="-342900" lvl="0" marL="457200" marR="0" rtl="0" algn="l">
              <a:lnSpc>
                <a:spcPct val="115000"/>
              </a:lnSpc>
              <a:spcBef>
                <a:spcPts val="0"/>
              </a:spcBef>
              <a:spcAft>
                <a:spcPts val="0"/>
              </a:spcAft>
              <a:buSzPts val="1800"/>
              <a:buChar char="●"/>
            </a:pPr>
            <a:r>
              <a:rPr lang="de-DE"/>
              <a:t>LastFM</a:t>
            </a:r>
            <a:endParaRPr/>
          </a:p>
          <a:p>
            <a:pPr indent="-342900" lvl="0" marL="457200" marR="0" rtl="0" algn="l">
              <a:lnSpc>
                <a:spcPct val="115000"/>
              </a:lnSpc>
              <a:spcBef>
                <a:spcPts val="0"/>
              </a:spcBef>
              <a:spcAft>
                <a:spcPts val="0"/>
              </a:spcAft>
              <a:buSzPts val="1800"/>
              <a:buChar char="●"/>
            </a:pPr>
            <a:r>
              <a:rPr lang="de-DE"/>
              <a:t>MOOC course activity</a:t>
            </a:r>
            <a:endParaRPr/>
          </a:p>
        </p:txBody>
      </p:sp>
      <p:sp>
        <p:nvSpPr>
          <p:cNvPr id="206" name="Google Shape;206;p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pic>
        <p:nvPicPr>
          <p:cNvPr id="207" name="Google Shape;207;p28"/>
          <p:cNvPicPr preferRelativeResize="0"/>
          <p:nvPr/>
        </p:nvPicPr>
        <p:blipFill>
          <a:blip r:embed="rId3">
            <a:alphaModFix/>
          </a:blip>
          <a:stretch>
            <a:fillRect/>
          </a:stretch>
        </p:blipFill>
        <p:spPr>
          <a:xfrm>
            <a:off x="2381162" y="4145700"/>
            <a:ext cx="7551076" cy="2031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latin typeface="Arial"/>
                <a:ea typeface="Arial"/>
                <a:cs typeface="Arial"/>
                <a:sym typeface="Arial"/>
              </a:rPr>
              <a:t>Experiment</a:t>
            </a:r>
            <a:endParaRPr/>
          </a:p>
          <a:p>
            <a:pPr indent="0" lvl="0" marL="0" rtl="0" algn="l">
              <a:lnSpc>
                <a:spcPct val="100000"/>
              </a:lnSpc>
              <a:spcBef>
                <a:spcPts val="0"/>
              </a:spcBef>
              <a:spcAft>
                <a:spcPts val="4400"/>
              </a:spcAft>
              <a:buNone/>
            </a:pPr>
            <a:r>
              <a:rPr lang="de-DE" sz="3000">
                <a:solidFill>
                  <a:srgbClr val="3F3F3F"/>
                </a:solidFill>
              </a:rPr>
              <a:t>Baselines</a:t>
            </a:r>
            <a:endParaRPr sz="2600">
              <a:solidFill>
                <a:srgbClr val="888888"/>
              </a:solidFill>
            </a:endParaRPr>
          </a:p>
        </p:txBody>
      </p:sp>
      <p:sp>
        <p:nvSpPr>
          <p:cNvPr id="213" name="Google Shape;213;p2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marR="0" rtl="0" algn="l">
              <a:lnSpc>
                <a:spcPct val="115000"/>
              </a:lnSpc>
              <a:spcBef>
                <a:spcPts val="1200"/>
              </a:spcBef>
              <a:spcAft>
                <a:spcPts val="0"/>
              </a:spcAft>
              <a:buSzPts val="1800"/>
              <a:buChar char="●"/>
            </a:pPr>
            <a:r>
              <a:rPr lang="de-DE"/>
              <a:t>Deep recurrent recommender models</a:t>
            </a:r>
            <a:endParaRPr/>
          </a:p>
          <a:p>
            <a:pPr indent="-342900" lvl="1" marL="914400" marR="0" rtl="0" algn="l">
              <a:lnSpc>
                <a:spcPct val="115000"/>
              </a:lnSpc>
              <a:spcBef>
                <a:spcPts val="0"/>
              </a:spcBef>
              <a:spcAft>
                <a:spcPts val="0"/>
              </a:spcAft>
              <a:buClr>
                <a:srgbClr val="FF0000"/>
              </a:buClr>
              <a:buSzPts val="1800"/>
              <a:buChar char="○"/>
            </a:pPr>
            <a:r>
              <a:rPr lang="de-DE">
                <a:solidFill>
                  <a:srgbClr val="FF0000"/>
                </a:solidFill>
              </a:rPr>
              <a:t>RRN, LatentCross, Time-LSTM, standard LSTM</a:t>
            </a:r>
            <a:endParaRPr>
              <a:solidFill>
                <a:srgbClr val="FF0000"/>
              </a:solidFill>
            </a:endParaRPr>
          </a:p>
          <a:p>
            <a:pPr indent="-342900" lvl="0" marL="457200" marR="0" rtl="0" algn="l">
              <a:lnSpc>
                <a:spcPct val="115000"/>
              </a:lnSpc>
              <a:spcBef>
                <a:spcPts val="0"/>
              </a:spcBef>
              <a:spcAft>
                <a:spcPts val="0"/>
              </a:spcAft>
              <a:buSzPts val="1800"/>
              <a:buChar char="●"/>
            </a:pPr>
            <a:r>
              <a:rPr lang="de-DE"/>
              <a:t>Dynamic co-evolution models</a:t>
            </a:r>
            <a:endParaRPr/>
          </a:p>
          <a:p>
            <a:pPr indent="-342900" lvl="1" marL="914400" marR="0" rtl="0" algn="l">
              <a:lnSpc>
                <a:spcPct val="115000"/>
              </a:lnSpc>
              <a:spcBef>
                <a:spcPts val="0"/>
              </a:spcBef>
              <a:spcAft>
                <a:spcPts val="0"/>
              </a:spcAft>
              <a:buClr>
                <a:srgbClr val="FF0000"/>
              </a:buClr>
              <a:buSzPts val="1800"/>
              <a:buChar char="○"/>
            </a:pPr>
            <a:r>
              <a:rPr lang="de-DE">
                <a:solidFill>
                  <a:srgbClr val="FF0000"/>
                </a:solidFill>
              </a:rPr>
              <a:t>DeepCoevolve</a:t>
            </a:r>
            <a:endParaRPr>
              <a:solidFill>
                <a:srgbClr val="FF0000"/>
              </a:solidFill>
            </a:endParaRPr>
          </a:p>
          <a:p>
            <a:pPr indent="-342900" lvl="0" marL="457200" marR="0" rtl="0" algn="l">
              <a:lnSpc>
                <a:spcPct val="115000"/>
              </a:lnSpc>
              <a:spcBef>
                <a:spcPts val="0"/>
              </a:spcBef>
              <a:spcAft>
                <a:spcPts val="0"/>
              </a:spcAft>
              <a:buSzPts val="1800"/>
              <a:buChar char="●"/>
            </a:pPr>
            <a:r>
              <a:rPr lang="de-DE"/>
              <a:t>Temporal network embedding models</a:t>
            </a:r>
            <a:endParaRPr sz="900">
              <a:latin typeface="Arial"/>
              <a:ea typeface="Arial"/>
              <a:cs typeface="Arial"/>
              <a:sym typeface="Arial"/>
            </a:endParaRPr>
          </a:p>
          <a:p>
            <a:pPr indent="-342900" lvl="1" marL="914400" marR="0" rtl="0" algn="l">
              <a:lnSpc>
                <a:spcPct val="115000"/>
              </a:lnSpc>
              <a:spcBef>
                <a:spcPts val="0"/>
              </a:spcBef>
              <a:spcAft>
                <a:spcPts val="0"/>
              </a:spcAft>
              <a:buClr>
                <a:srgbClr val="FF0000"/>
              </a:buClr>
              <a:buSzPts val="1800"/>
              <a:buChar char="○"/>
            </a:pPr>
            <a:r>
              <a:rPr lang="de-DE">
                <a:solidFill>
                  <a:srgbClr val="FF0000"/>
                </a:solidFill>
              </a:rPr>
              <a:t>CTDNE</a:t>
            </a:r>
            <a:endParaRPr>
              <a:solidFill>
                <a:srgbClr val="FF0000"/>
              </a:solidFill>
            </a:endParaRPr>
          </a:p>
        </p:txBody>
      </p:sp>
      <p:sp>
        <p:nvSpPr>
          <p:cNvPr id="214" name="Google Shape;214;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idx="1" type="body"/>
          </p:nvPr>
        </p:nvSpPr>
        <p:spPr>
          <a:xfrm>
            <a:off x="838200" y="1690825"/>
            <a:ext cx="8043900" cy="2382300"/>
          </a:xfrm>
          <a:prstGeom prst="rect">
            <a:avLst/>
          </a:prstGeom>
        </p:spPr>
        <p:txBody>
          <a:bodyPr anchorCtr="0" anchor="t" bIns="45700" lIns="91425" spcFirstLastPara="1" rIns="91425" wrap="square" tIns="45700">
            <a:normAutofit/>
          </a:bodyPr>
          <a:lstStyle/>
          <a:p>
            <a:pPr indent="0" lvl="0" marL="0" marR="0" rtl="0" algn="l">
              <a:lnSpc>
                <a:spcPct val="115000"/>
              </a:lnSpc>
              <a:spcBef>
                <a:spcPts val="1200"/>
              </a:spcBef>
              <a:spcAft>
                <a:spcPts val="0"/>
              </a:spcAft>
              <a:buNone/>
            </a:pPr>
            <a:r>
              <a:rPr lang="de-DE"/>
              <a:t>Which item will user </a:t>
            </a:r>
            <a:r>
              <a:rPr i="1" lang="de-DE">
                <a:solidFill>
                  <a:srgbClr val="0B5394"/>
                </a:solidFill>
              </a:rPr>
              <a:t>u</a:t>
            </a:r>
            <a:r>
              <a:rPr lang="de-DE"/>
              <a:t> interact with at time</a:t>
            </a:r>
            <a:r>
              <a:rPr i="1" lang="de-DE"/>
              <a:t> </a:t>
            </a:r>
            <a:r>
              <a:rPr i="1" lang="de-DE">
                <a:solidFill>
                  <a:srgbClr val="0B5394"/>
                </a:solidFill>
              </a:rPr>
              <a:t>t</a:t>
            </a:r>
            <a:r>
              <a:rPr lang="de-DE"/>
              <a:t> ?</a:t>
            </a:r>
            <a:endParaRPr/>
          </a:p>
          <a:p>
            <a:pPr indent="-342900" lvl="0" marL="457200" marR="0" rtl="0" algn="l">
              <a:lnSpc>
                <a:spcPct val="115000"/>
              </a:lnSpc>
              <a:spcBef>
                <a:spcPts val="0"/>
              </a:spcBef>
              <a:spcAft>
                <a:spcPts val="0"/>
              </a:spcAft>
              <a:buSzPts val="1800"/>
              <a:buChar char="●"/>
            </a:pPr>
            <a:r>
              <a:rPr lang="de-DE"/>
              <a:t>Using Interaction Data:</a:t>
            </a:r>
            <a:endParaRPr/>
          </a:p>
          <a:p>
            <a:pPr indent="-342900" lvl="1" marL="914400" marR="0" rtl="0" algn="l">
              <a:lnSpc>
                <a:spcPct val="115000"/>
              </a:lnSpc>
              <a:spcBef>
                <a:spcPts val="0"/>
              </a:spcBef>
              <a:spcAft>
                <a:spcPts val="0"/>
              </a:spcAft>
              <a:buSzPts val="1800"/>
              <a:buChar char="○"/>
            </a:pPr>
            <a:r>
              <a:rPr lang="de-DE"/>
              <a:t>80% train</a:t>
            </a:r>
            <a:endParaRPr/>
          </a:p>
          <a:p>
            <a:pPr indent="-342900" lvl="1" marL="914400" marR="0" rtl="0" algn="l">
              <a:lnSpc>
                <a:spcPct val="115000"/>
              </a:lnSpc>
              <a:spcBef>
                <a:spcPts val="0"/>
              </a:spcBef>
              <a:spcAft>
                <a:spcPts val="0"/>
              </a:spcAft>
              <a:buSzPts val="1800"/>
              <a:buChar char="○"/>
            </a:pPr>
            <a:r>
              <a:rPr lang="de-DE"/>
              <a:t>10% validation</a:t>
            </a:r>
            <a:endParaRPr/>
          </a:p>
          <a:p>
            <a:pPr indent="-342900" lvl="1" marL="914400" marR="0" rtl="0" algn="l">
              <a:lnSpc>
                <a:spcPct val="115000"/>
              </a:lnSpc>
              <a:spcBef>
                <a:spcPts val="0"/>
              </a:spcBef>
              <a:spcAft>
                <a:spcPts val="0"/>
              </a:spcAft>
              <a:buSzPts val="1800"/>
              <a:buChar char="○"/>
            </a:pPr>
            <a:r>
              <a:rPr lang="de-DE"/>
              <a:t>10% test</a:t>
            </a:r>
            <a:endParaRPr/>
          </a:p>
        </p:txBody>
      </p:sp>
      <p:sp>
        <p:nvSpPr>
          <p:cNvPr id="220" name="Google Shape;220;p3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
        <p:nvSpPr>
          <p:cNvPr id="221" name="Google Shape;221;p3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latin typeface="Arial"/>
                <a:ea typeface="Arial"/>
                <a:cs typeface="Arial"/>
                <a:sym typeface="Arial"/>
              </a:rPr>
              <a:t>Experiment</a:t>
            </a:r>
            <a:endParaRPr/>
          </a:p>
          <a:p>
            <a:pPr indent="0" lvl="0" marL="0" rtl="0" algn="l">
              <a:lnSpc>
                <a:spcPct val="100000"/>
              </a:lnSpc>
              <a:spcBef>
                <a:spcPts val="0"/>
              </a:spcBef>
              <a:spcAft>
                <a:spcPts val="4400"/>
              </a:spcAft>
              <a:buNone/>
            </a:pPr>
            <a:r>
              <a:rPr lang="de-DE" sz="3000">
                <a:solidFill>
                  <a:srgbClr val="3F3F3F"/>
                </a:solidFill>
              </a:rPr>
              <a:t>Future interaction prediction</a:t>
            </a:r>
            <a:endParaRPr sz="2600">
              <a:solidFill>
                <a:srgbClr val="888888"/>
              </a:solidFill>
            </a:endParaRPr>
          </a:p>
        </p:txBody>
      </p:sp>
      <p:pic>
        <p:nvPicPr>
          <p:cNvPr id="222" name="Google Shape;222;p30"/>
          <p:cNvPicPr preferRelativeResize="0"/>
          <p:nvPr/>
        </p:nvPicPr>
        <p:blipFill>
          <a:blip r:embed="rId3">
            <a:alphaModFix/>
          </a:blip>
          <a:stretch>
            <a:fillRect/>
          </a:stretch>
        </p:blipFill>
        <p:spPr>
          <a:xfrm>
            <a:off x="607800" y="4073150"/>
            <a:ext cx="10976399" cy="2283200"/>
          </a:xfrm>
          <a:prstGeom prst="rect">
            <a:avLst/>
          </a:prstGeom>
          <a:noFill/>
          <a:ln>
            <a:noFill/>
          </a:ln>
        </p:spPr>
      </p:pic>
      <p:sp>
        <p:nvSpPr>
          <p:cNvPr id="223" name="Google Shape;223;p30"/>
          <p:cNvSpPr txBox="1"/>
          <p:nvPr>
            <p:ph idx="1" type="body"/>
          </p:nvPr>
        </p:nvSpPr>
        <p:spPr>
          <a:xfrm>
            <a:off x="5814825" y="2197550"/>
            <a:ext cx="4814400" cy="1875600"/>
          </a:xfrm>
          <a:prstGeom prst="rect">
            <a:avLst/>
          </a:prstGeom>
        </p:spPr>
        <p:txBody>
          <a:bodyPr anchorCtr="0" anchor="t" bIns="45700" lIns="91425" spcFirstLastPara="1" rIns="91425" wrap="square" tIns="45700">
            <a:normAutofit/>
          </a:bodyPr>
          <a:lstStyle/>
          <a:p>
            <a:pPr indent="-342900" lvl="0" marL="457200" marR="0" rtl="0" algn="l">
              <a:lnSpc>
                <a:spcPct val="115000"/>
              </a:lnSpc>
              <a:spcBef>
                <a:spcPts val="1200"/>
              </a:spcBef>
              <a:spcAft>
                <a:spcPts val="0"/>
              </a:spcAft>
              <a:buSzPts val="1800"/>
              <a:buChar char="●"/>
            </a:pPr>
            <a:r>
              <a:rPr lang="de-DE"/>
              <a:t>Measurement</a:t>
            </a:r>
            <a:r>
              <a:rPr lang="de-DE"/>
              <a:t>:</a:t>
            </a:r>
            <a:endParaRPr/>
          </a:p>
          <a:p>
            <a:pPr indent="-342900" lvl="1" marL="914400" marR="0" rtl="0" algn="l">
              <a:lnSpc>
                <a:spcPct val="115000"/>
              </a:lnSpc>
              <a:spcBef>
                <a:spcPts val="0"/>
              </a:spcBef>
              <a:spcAft>
                <a:spcPts val="0"/>
              </a:spcAft>
              <a:buClr>
                <a:srgbClr val="FF0000"/>
              </a:buClr>
              <a:buSzPts val="1800"/>
              <a:buChar char="○"/>
            </a:pPr>
            <a:r>
              <a:rPr lang="de-DE">
                <a:solidFill>
                  <a:srgbClr val="FF0000"/>
                </a:solidFill>
              </a:rPr>
              <a:t>MRR</a:t>
            </a:r>
            <a:endParaRPr>
              <a:solidFill>
                <a:srgbClr val="FF0000"/>
              </a:solidFill>
            </a:endParaRPr>
          </a:p>
          <a:p>
            <a:pPr indent="-342900" lvl="1" marL="914400" marR="0" rtl="0" algn="l">
              <a:lnSpc>
                <a:spcPct val="115000"/>
              </a:lnSpc>
              <a:spcBef>
                <a:spcPts val="0"/>
              </a:spcBef>
              <a:spcAft>
                <a:spcPts val="0"/>
              </a:spcAft>
              <a:buClr>
                <a:srgbClr val="FF0000"/>
              </a:buClr>
              <a:buSzPts val="1800"/>
              <a:buChar char="○"/>
            </a:pPr>
            <a:r>
              <a:rPr lang="de-DE">
                <a:solidFill>
                  <a:srgbClr val="FF0000"/>
                </a:solidFill>
              </a:rPr>
              <a:t>Recall@10</a:t>
            </a:r>
            <a:endParaRPr>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229" name="Google Shape;229;p3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latin typeface="Arial"/>
                <a:ea typeface="Arial"/>
                <a:cs typeface="Arial"/>
                <a:sym typeface="Arial"/>
              </a:rPr>
              <a:t>Experiment</a:t>
            </a:r>
            <a:endParaRPr/>
          </a:p>
          <a:p>
            <a:pPr indent="0" lvl="0" marL="0" rtl="0" algn="l">
              <a:lnSpc>
                <a:spcPct val="100000"/>
              </a:lnSpc>
              <a:spcBef>
                <a:spcPts val="0"/>
              </a:spcBef>
              <a:spcAft>
                <a:spcPts val="4400"/>
              </a:spcAft>
              <a:buNone/>
            </a:pPr>
            <a:r>
              <a:rPr lang="de-DE" sz="3000">
                <a:solidFill>
                  <a:srgbClr val="3F3F3F"/>
                </a:solidFill>
              </a:rPr>
              <a:t>User state change</a:t>
            </a:r>
            <a:r>
              <a:rPr lang="de-DE" sz="3000">
                <a:solidFill>
                  <a:srgbClr val="3F3F3F"/>
                </a:solidFill>
              </a:rPr>
              <a:t> prediction</a:t>
            </a:r>
            <a:endParaRPr sz="2600">
              <a:solidFill>
                <a:srgbClr val="888888"/>
              </a:solidFill>
            </a:endParaRPr>
          </a:p>
        </p:txBody>
      </p:sp>
      <p:pic>
        <p:nvPicPr>
          <p:cNvPr id="230" name="Google Shape;230;p31"/>
          <p:cNvPicPr preferRelativeResize="0"/>
          <p:nvPr/>
        </p:nvPicPr>
        <p:blipFill>
          <a:blip r:embed="rId3">
            <a:alphaModFix/>
          </a:blip>
          <a:stretch>
            <a:fillRect/>
          </a:stretch>
        </p:blipFill>
        <p:spPr>
          <a:xfrm>
            <a:off x="2747548" y="4073150"/>
            <a:ext cx="6696977" cy="2293175"/>
          </a:xfrm>
          <a:prstGeom prst="rect">
            <a:avLst/>
          </a:prstGeom>
          <a:noFill/>
          <a:ln>
            <a:noFill/>
          </a:ln>
        </p:spPr>
      </p:pic>
      <p:sp>
        <p:nvSpPr>
          <p:cNvPr id="231" name="Google Shape;231;p31"/>
          <p:cNvSpPr txBox="1"/>
          <p:nvPr>
            <p:ph idx="1" type="body"/>
          </p:nvPr>
        </p:nvSpPr>
        <p:spPr>
          <a:xfrm>
            <a:off x="838200" y="1690825"/>
            <a:ext cx="9351600" cy="23823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de-DE"/>
              <a:t>To </a:t>
            </a:r>
            <a:r>
              <a:rPr lang="de-DE"/>
              <a:t>predict if an interaction will lead to a </a:t>
            </a:r>
            <a:r>
              <a:rPr lang="de-DE">
                <a:solidFill>
                  <a:srgbClr val="0B5394"/>
                </a:solidFill>
              </a:rPr>
              <a:t>state change</a:t>
            </a:r>
            <a:r>
              <a:rPr lang="de-DE"/>
              <a:t> in user.</a:t>
            </a:r>
            <a:endParaRPr/>
          </a:p>
          <a:p>
            <a:pPr indent="-342900" lvl="0" marL="457200" marR="0" rtl="0" algn="l">
              <a:lnSpc>
                <a:spcPct val="115000"/>
              </a:lnSpc>
              <a:spcBef>
                <a:spcPts val="0"/>
              </a:spcBef>
              <a:spcAft>
                <a:spcPts val="0"/>
              </a:spcAft>
              <a:buSzPts val="1800"/>
              <a:buChar char="●"/>
            </a:pPr>
            <a:r>
              <a:rPr lang="de-DE"/>
              <a:t>Using Interaction Data:</a:t>
            </a:r>
            <a:endParaRPr/>
          </a:p>
          <a:p>
            <a:pPr indent="-342900" lvl="1" marL="914400" marR="0" rtl="0" algn="l">
              <a:lnSpc>
                <a:spcPct val="115000"/>
              </a:lnSpc>
              <a:spcBef>
                <a:spcPts val="0"/>
              </a:spcBef>
              <a:spcAft>
                <a:spcPts val="0"/>
              </a:spcAft>
              <a:buSzPts val="1800"/>
              <a:buChar char="○"/>
            </a:pPr>
            <a:r>
              <a:rPr lang="de-DE"/>
              <a:t>60% train</a:t>
            </a:r>
            <a:endParaRPr/>
          </a:p>
          <a:p>
            <a:pPr indent="-342900" lvl="1" marL="914400" marR="0" rtl="0" algn="l">
              <a:lnSpc>
                <a:spcPct val="115000"/>
              </a:lnSpc>
              <a:spcBef>
                <a:spcPts val="0"/>
              </a:spcBef>
              <a:spcAft>
                <a:spcPts val="0"/>
              </a:spcAft>
              <a:buSzPts val="1800"/>
              <a:buChar char="○"/>
            </a:pPr>
            <a:r>
              <a:rPr lang="de-DE"/>
              <a:t>20% validation</a:t>
            </a:r>
            <a:endParaRPr/>
          </a:p>
          <a:p>
            <a:pPr indent="-342900" lvl="1" marL="914400" marR="0" rtl="0" algn="l">
              <a:lnSpc>
                <a:spcPct val="115000"/>
              </a:lnSpc>
              <a:spcBef>
                <a:spcPts val="0"/>
              </a:spcBef>
              <a:spcAft>
                <a:spcPts val="0"/>
              </a:spcAft>
              <a:buSzPts val="1800"/>
              <a:buChar char="○"/>
            </a:pPr>
            <a:r>
              <a:rPr lang="de-DE"/>
              <a:t>20% test</a:t>
            </a:r>
            <a:endParaRPr/>
          </a:p>
        </p:txBody>
      </p:sp>
      <p:sp>
        <p:nvSpPr>
          <p:cNvPr id="232" name="Google Shape;232;p31"/>
          <p:cNvSpPr txBox="1"/>
          <p:nvPr>
            <p:ph idx="1" type="body"/>
          </p:nvPr>
        </p:nvSpPr>
        <p:spPr>
          <a:xfrm>
            <a:off x="5814825" y="2197550"/>
            <a:ext cx="4814400" cy="1875600"/>
          </a:xfrm>
          <a:prstGeom prst="rect">
            <a:avLst/>
          </a:prstGeom>
        </p:spPr>
        <p:txBody>
          <a:bodyPr anchorCtr="0" anchor="t" bIns="45700" lIns="91425" spcFirstLastPara="1" rIns="91425" wrap="square" tIns="45700">
            <a:normAutofit/>
          </a:bodyPr>
          <a:lstStyle/>
          <a:p>
            <a:pPr indent="-342900" lvl="0" marL="457200" marR="0" rtl="0" algn="l">
              <a:lnSpc>
                <a:spcPct val="115000"/>
              </a:lnSpc>
              <a:spcBef>
                <a:spcPts val="1200"/>
              </a:spcBef>
              <a:spcAft>
                <a:spcPts val="0"/>
              </a:spcAft>
              <a:buSzPts val="1800"/>
              <a:buChar char="●"/>
            </a:pPr>
            <a:r>
              <a:rPr lang="de-DE"/>
              <a:t>Measurement:</a:t>
            </a:r>
            <a:endParaRPr/>
          </a:p>
          <a:p>
            <a:pPr indent="-342900" lvl="1" marL="914400" marR="0" rtl="0" algn="l">
              <a:lnSpc>
                <a:spcPct val="115000"/>
              </a:lnSpc>
              <a:spcBef>
                <a:spcPts val="0"/>
              </a:spcBef>
              <a:spcAft>
                <a:spcPts val="0"/>
              </a:spcAft>
              <a:buClr>
                <a:srgbClr val="FF0000"/>
              </a:buClr>
              <a:buSzPts val="1800"/>
              <a:buChar char="○"/>
            </a:pPr>
            <a:r>
              <a:rPr lang="de-DE">
                <a:solidFill>
                  <a:srgbClr val="FF0000"/>
                </a:solidFill>
              </a:rPr>
              <a:t>AUC</a:t>
            </a:r>
            <a:endParaRPr>
              <a:solidFill>
                <a:srgbClr val="FF0000"/>
              </a:solidFill>
            </a:endParaRPr>
          </a:p>
          <a:p>
            <a:pPr indent="-342900" lvl="0" marL="457200" rtl="0" algn="l">
              <a:lnSpc>
                <a:spcPct val="115000"/>
              </a:lnSpc>
              <a:spcBef>
                <a:spcPts val="0"/>
              </a:spcBef>
              <a:spcAft>
                <a:spcPts val="0"/>
              </a:spcAft>
              <a:buSzPts val="1800"/>
              <a:buChar char="●"/>
            </a:pPr>
            <a:r>
              <a:rPr lang="de-DE"/>
              <a:t>Baseline:</a:t>
            </a:r>
            <a:endParaRPr/>
          </a:p>
          <a:p>
            <a:pPr indent="-342900" lvl="1" marL="914400" rtl="0" algn="l">
              <a:lnSpc>
                <a:spcPct val="115000"/>
              </a:lnSpc>
              <a:spcBef>
                <a:spcPts val="0"/>
              </a:spcBef>
              <a:spcAft>
                <a:spcPts val="0"/>
              </a:spcAft>
              <a:buSzPts val="1800"/>
              <a:buChar char="○"/>
            </a:pPr>
            <a:r>
              <a:rPr lang="de-DE"/>
              <a:t>Logistic regression classifier</a:t>
            </a:r>
            <a:endParaRPr>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238" name="Google Shape;238;p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latin typeface="Arial"/>
                <a:ea typeface="Arial"/>
                <a:cs typeface="Arial"/>
                <a:sym typeface="Arial"/>
              </a:rPr>
              <a:t>Experiment</a:t>
            </a:r>
            <a:endParaRPr/>
          </a:p>
          <a:p>
            <a:pPr indent="0" lvl="0" marL="0" rtl="0" algn="l">
              <a:lnSpc>
                <a:spcPct val="100000"/>
              </a:lnSpc>
              <a:spcBef>
                <a:spcPts val="0"/>
              </a:spcBef>
              <a:spcAft>
                <a:spcPts val="4400"/>
              </a:spcAft>
              <a:buNone/>
            </a:pPr>
            <a:r>
              <a:rPr lang="de-DE" sz="3000">
                <a:solidFill>
                  <a:srgbClr val="3F3F3F"/>
                </a:solidFill>
              </a:rPr>
              <a:t>Runtime experiment</a:t>
            </a:r>
            <a:endParaRPr sz="2600">
              <a:solidFill>
                <a:srgbClr val="888888"/>
              </a:solidFill>
            </a:endParaRPr>
          </a:p>
        </p:txBody>
      </p:sp>
      <p:pic>
        <p:nvPicPr>
          <p:cNvPr id="239" name="Google Shape;239;p32"/>
          <p:cNvPicPr preferRelativeResize="0"/>
          <p:nvPr/>
        </p:nvPicPr>
        <p:blipFill>
          <a:blip r:embed="rId3">
            <a:alphaModFix/>
          </a:blip>
          <a:stretch>
            <a:fillRect/>
          </a:stretch>
        </p:blipFill>
        <p:spPr>
          <a:xfrm>
            <a:off x="3041300" y="2551412"/>
            <a:ext cx="6109376" cy="3804950"/>
          </a:xfrm>
          <a:prstGeom prst="rect">
            <a:avLst/>
          </a:prstGeom>
          <a:noFill/>
          <a:ln>
            <a:noFill/>
          </a:ln>
        </p:spPr>
      </p:pic>
      <p:sp>
        <p:nvSpPr>
          <p:cNvPr id="240" name="Google Shape;240;p32"/>
          <p:cNvSpPr/>
          <p:nvPr/>
        </p:nvSpPr>
        <p:spPr>
          <a:xfrm>
            <a:off x="7639400" y="2707300"/>
            <a:ext cx="1261102" cy="270098"/>
          </a:xfrm>
          <a:custGeom>
            <a:rect b="b" l="l" r="r" t="t"/>
            <a:pathLst>
              <a:path extrusionOk="0" h="25505" w="45343">
                <a:moveTo>
                  <a:pt x="567" y="25505"/>
                </a:moveTo>
                <a:lnTo>
                  <a:pt x="0" y="0"/>
                </a:lnTo>
                <a:lnTo>
                  <a:pt x="45343" y="0"/>
                </a:lnTo>
                <a:lnTo>
                  <a:pt x="45343" y="24371"/>
                </a:lnTo>
              </a:path>
            </a:pathLst>
          </a:custGeom>
          <a:noFill/>
          <a:ln cap="flat" cmpd="sng" w="28575">
            <a:solidFill>
              <a:srgbClr val="FF0000"/>
            </a:solidFill>
            <a:prstDash val="solid"/>
            <a:round/>
            <a:headEnd len="med" w="med" type="none"/>
            <a:tailEnd len="med" w="med" type="none"/>
          </a:ln>
        </p:spPr>
      </p:sp>
      <p:sp>
        <p:nvSpPr>
          <p:cNvPr id="241" name="Google Shape;241;p32"/>
          <p:cNvSpPr txBox="1"/>
          <p:nvPr/>
        </p:nvSpPr>
        <p:spPr>
          <a:xfrm>
            <a:off x="6973425" y="2214700"/>
            <a:ext cx="3457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2000">
                <a:solidFill>
                  <a:srgbClr val="FF0000"/>
                </a:solidFill>
                <a:latin typeface="Calibri"/>
                <a:ea typeface="Calibri"/>
                <a:cs typeface="Calibri"/>
                <a:sym typeface="Calibri"/>
              </a:rPr>
              <a:t>2 mutually-recursive RNNs</a:t>
            </a:r>
            <a:endParaRPr sz="2000">
              <a:solidFill>
                <a:srgbClr val="FF0000"/>
              </a:solidFill>
              <a:latin typeface="Calibri"/>
              <a:ea typeface="Calibri"/>
              <a:cs typeface="Calibri"/>
              <a:sym typeface="Calibri"/>
            </a:endParaRPr>
          </a:p>
        </p:txBody>
      </p:sp>
      <p:sp>
        <p:nvSpPr>
          <p:cNvPr id="242" name="Google Shape;242;p32"/>
          <p:cNvSpPr/>
          <p:nvPr/>
        </p:nvSpPr>
        <p:spPr>
          <a:xfrm>
            <a:off x="3997850" y="4464300"/>
            <a:ext cx="3358234" cy="270111"/>
          </a:xfrm>
          <a:custGeom>
            <a:rect b="b" l="l" r="r" t="t"/>
            <a:pathLst>
              <a:path extrusionOk="0" h="14736" w="119023">
                <a:moveTo>
                  <a:pt x="0" y="12469"/>
                </a:moveTo>
                <a:lnTo>
                  <a:pt x="0" y="0"/>
                </a:lnTo>
                <a:lnTo>
                  <a:pt x="119023" y="0"/>
                </a:lnTo>
                <a:lnTo>
                  <a:pt x="119023" y="14736"/>
                </a:lnTo>
              </a:path>
            </a:pathLst>
          </a:custGeom>
          <a:noFill/>
          <a:ln cap="flat" cmpd="sng" w="28575">
            <a:solidFill>
              <a:srgbClr val="FF0000"/>
            </a:solidFill>
            <a:prstDash val="solid"/>
            <a:round/>
            <a:headEnd len="med" w="med" type="none"/>
            <a:tailEnd len="med" w="med" type="none"/>
          </a:ln>
        </p:spPr>
      </p:sp>
      <p:sp>
        <p:nvSpPr>
          <p:cNvPr id="243" name="Google Shape;243;p32"/>
          <p:cNvSpPr txBox="1"/>
          <p:nvPr/>
        </p:nvSpPr>
        <p:spPr>
          <a:xfrm>
            <a:off x="5191704" y="3971700"/>
            <a:ext cx="970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DE" sz="2000">
                <a:solidFill>
                  <a:srgbClr val="FF0000"/>
                </a:solidFill>
                <a:latin typeface="Calibri"/>
                <a:ea typeface="Calibri"/>
                <a:cs typeface="Calibri"/>
                <a:sym typeface="Calibri"/>
              </a:rPr>
              <a:t>1</a:t>
            </a:r>
            <a:r>
              <a:rPr lang="de-DE" sz="2000">
                <a:solidFill>
                  <a:srgbClr val="FF0000"/>
                </a:solidFill>
                <a:latin typeface="Calibri"/>
                <a:ea typeface="Calibri"/>
                <a:cs typeface="Calibri"/>
                <a:sym typeface="Calibri"/>
              </a:rPr>
              <a:t> RNN</a:t>
            </a:r>
            <a:endParaRPr sz="2000">
              <a:solidFill>
                <a:srgbClr val="FF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249" name="Google Shape;249;p3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latin typeface="Arial"/>
                <a:ea typeface="Arial"/>
                <a:cs typeface="Arial"/>
                <a:sym typeface="Arial"/>
              </a:rPr>
              <a:t>Experiment</a:t>
            </a:r>
            <a:endParaRPr/>
          </a:p>
          <a:p>
            <a:pPr indent="0" lvl="0" marL="0" rtl="0" algn="l">
              <a:lnSpc>
                <a:spcPct val="100000"/>
              </a:lnSpc>
              <a:spcBef>
                <a:spcPts val="0"/>
              </a:spcBef>
              <a:spcAft>
                <a:spcPts val="4400"/>
              </a:spcAft>
              <a:buNone/>
            </a:pPr>
            <a:r>
              <a:rPr lang="de-DE" sz="3000">
                <a:solidFill>
                  <a:srgbClr val="3F3F3F"/>
                </a:solidFill>
              </a:rPr>
              <a:t>Robustness to the proportion of training data</a:t>
            </a:r>
            <a:endParaRPr sz="3000">
              <a:solidFill>
                <a:srgbClr val="3F3F3F"/>
              </a:solidFill>
            </a:endParaRPr>
          </a:p>
        </p:txBody>
      </p:sp>
      <p:pic>
        <p:nvPicPr>
          <p:cNvPr id="250" name="Google Shape;250;p33"/>
          <p:cNvPicPr preferRelativeResize="0"/>
          <p:nvPr/>
        </p:nvPicPr>
        <p:blipFill>
          <a:blip r:embed="rId3">
            <a:alphaModFix/>
          </a:blip>
          <a:stretch>
            <a:fillRect/>
          </a:stretch>
        </p:blipFill>
        <p:spPr>
          <a:xfrm>
            <a:off x="1299650" y="2974663"/>
            <a:ext cx="9592702" cy="2667025"/>
          </a:xfrm>
          <a:prstGeom prst="rect">
            <a:avLst/>
          </a:prstGeom>
          <a:noFill/>
          <a:ln>
            <a:noFill/>
          </a:ln>
        </p:spPr>
      </p:pic>
      <p:pic>
        <p:nvPicPr>
          <p:cNvPr id="251" name="Google Shape;251;p33"/>
          <p:cNvPicPr preferRelativeResize="0"/>
          <p:nvPr/>
        </p:nvPicPr>
        <p:blipFill>
          <a:blip r:embed="rId4">
            <a:alphaModFix/>
          </a:blip>
          <a:stretch>
            <a:fillRect/>
          </a:stretch>
        </p:blipFill>
        <p:spPr>
          <a:xfrm>
            <a:off x="702975" y="5641700"/>
            <a:ext cx="11169876" cy="568200"/>
          </a:xfrm>
          <a:prstGeom prst="rect">
            <a:avLst/>
          </a:prstGeom>
          <a:noFill/>
          <a:ln>
            <a:noFill/>
          </a:ln>
        </p:spPr>
      </p:pic>
      <p:sp>
        <p:nvSpPr>
          <p:cNvPr id="252" name="Google Shape;252;p33"/>
          <p:cNvSpPr txBox="1"/>
          <p:nvPr>
            <p:ph idx="1" type="body"/>
          </p:nvPr>
        </p:nvSpPr>
        <p:spPr>
          <a:xfrm>
            <a:off x="838200" y="1821750"/>
            <a:ext cx="5626500" cy="1152900"/>
          </a:xfrm>
          <a:prstGeom prst="rect">
            <a:avLst/>
          </a:prstGeom>
        </p:spPr>
        <p:txBody>
          <a:bodyPr anchorCtr="0" anchor="t" bIns="45700" lIns="91425" spcFirstLastPara="1" rIns="91425" wrap="square" tIns="45700">
            <a:normAutofit/>
          </a:bodyPr>
          <a:lstStyle/>
          <a:p>
            <a:pPr indent="-342900" lvl="0" marL="457200" marR="0" rtl="0" algn="l">
              <a:lnSpc>
                <a:spcPct val="115000"/>
              </a:lnSpc>
              <a:spcBef>
                <a:spcPts val="1200"/>
              </a:spcBef>
              <a:spcAft>
                <a:spcPts val="0"/>
              </a:spcAft>
              <a:buSzPts val="1800"/>
              <a:buChar char="●"/>
            </a:pPr>
            <a:r>
              <a:rPr lang="de-DE"/>
              <a:t>Future interaction prediction</a:t>
            </a:r>
            <a:endParaRPr/>
          </a:p>
          <a:p>
            <a:pPr indent="-342900" lvl="1" marL="914400" marR="0" rtl="0" algn="l">
              <a:lnSpc>
                <a:spcPct val="115000"/>
              </a:lnSpc>
              <a:spcBef>
                <a:spcPts val="0"/>
              </a:spcBef>
              <a:spcAft>
                <a:spcPts val="0"/>
              </a:spcAft>
              <a:buSzPts val="1800"/>
              <a:buChar char="○"/>
            </a:pPr>
            <a:r>
              <a:rPr lang="de-DE"/>
              <a:t>Mean reciprocal rank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258" name="Google Shape;258;p3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latin typeface="Arial"/>
                <a:ea typeface="Arial"/>
                <a:cs typeface="Arial"/>
                <a:sym typeface="Arial"/>
              </a:rPr>
              <a:t>Experiment</a:t>
            </a:r>
            <a:endParaRPr/>
          </a:p>
          <a:p>
            <a:pPr indent="0" lvl="0" marL="0" rtl="0" algn="l">
              <a:lnSpc>
                <a:spcPct val="100000"/>
              </a:lnSpc>
              <a:spcBef>
                <a:spcPts val="0"/>
              </a:spcBef>
              <a:spcAft>
                <a:spcPts val="4400"/>
              </a:spcAft>
              <a:buNone/>
            </a:pPr>
            <a:r>
              <a:rPr lang="de-DE" sz="3000">
                <a:solidFill>
                  <a:srgbClr val="3F3F3F"/>
                </a:solidFill>
              </a:rPr>
              <a:t>Robustness to the proportion of training data</a:t>
            </a:r>
            <a:endParaRPr sz="3000">
              <a:solidFill>
                <a:srgbClr val="3F3F3F"/>
              </a:solidFill>
            </a:endParaRPr>
          </a:p>
        </p:txBody>
      </p:sp>
      <p:pic>
        <p:nvPicPr>
          <p:cNvPr id="259" name="Google Shape;259;p34"/>
          <p:cNvPicPr preferRelativeResize="0"/>
          <p:nvPr/>
        </p:nvPicPr>
        <p:blipFill>
          <a:blip r:embed="rId3">
            <a:alphaModFix/>
          </a:blip>
          <a:stretch>
            <a:fillRect/>
          </a:stretch>
        </p:blipFill>
        <p:spPr>
          <a:xfrm>
            <a:off x="702975" y="5641700"/>
            <a:ext cx="11169876" cy="568200"/>
          </a:xfrm>
          <a:prstGeom prst="rect">
            <a:avLst/>
          </a:prstGeom>
          <a:noFill/>
          <a:ln>
            <a:noFill/>
          </a:ln>
        </p:spPr>
      </p:pic>
      <p:sp>
        <p:nvSpPr>
          <p:cNvPr id="260" name="Google Shape;260;p34"/>
          <p:cNvSpPr txBox="1"/>
          <p:nvPr>
            <p:ph idx="1" type="body"/>
          </p:nvPr>
        </p:nvSpPr>
        <p:spPr>
          <a:xfrm>
            <a:off x="838200" y="2047325"/>
            <a:ext cx="4983600" cy="3131400"/>
          </a:xfrm>
          <a:prstGeom prst="rect">
            <a:avLst/>
          </a:prstGeom>
        </p:spPr>
        <p:txBody>
          <a:bodyPr anchorCtr="0" anchor="t" bIns="45700" lIns="91425" spcFirstLastPara="1" rIns="91425" wrap="square" tIns="45700">
            <a:normAutofit/>
          </a:bodyPr>
          <a:lstStyle/>
          <a:p>
            <a:pPr indent="-342900" lvl="0" marL="457200" marR="0" rtl="0" algn="l">
              <a:lnSpc>
                <a:spcPct val="115000"/>
              </a:lnSpc>
              <a:spcBef>
                <a:spcPts val="1200"/>
              </a:spcBef>
              <a:spcAft>
                <a:spcPts val="0"/>
              </a:spcAft>
              <a:buSzPts val="1800"/>
              <a:buChar char="●"/>
            </a:pPr>
            <a:r>
              <a:rPr lang="de-DE"/>
              <a:t>User state change </a:t>
            </a:r>
            <a:r>
              <a:rPr lang="de-DE"/>
              <a:t>prediction</a:t>
            </a:r>
            <a:endParaRPr/>
          </a:p>
          <a:p>
            <a:pPr indent="-342900" lvl="1" marL="914400" marR="0" rtl="0" algn="l">
              <a:lnSpc>
                <a:spcPct val="115000"/>
              </a:lnSpc>
              <a:spcBef>
                <a:spcPts val="0"/>
              </a:spcBef>
              <a:spcAft>
                <a:spcPts val="0"/>
              </a:spcAft>
              <a:buSzPts val="1800"/>
              <a:buChar char="○"/>
            </a:pPr>
            <a:r>
              <a:rPr lang="de-DE"/>
              <a:t>Average AUC metrics</a:t>
            </a:r>
            <a:endParaRPr/>
          </a:p>
        </p:txBody>
      </p:sp>
      <p:pic>
        <p:nvPicPr>
          <p:cNvPr id="261" name="Google Shape;261;p34"/>
          <p:cNvPicPr preferRelativeResize="0"/>
          <p:nvPr/>
        </p:nvPicPr>
        <p:blipFill>
          <a:blip r:embed="rId4">
            <a:alphaModFix/>
          </a:blip>
          <a:stretch>
            <a:fillRect/>
          </a:stretch>
        </p:blipFill>
        <p:spPr>
          <a:xfrm>
            <a:off x="5994499" y="1690825"/>
            <a:ext cx="4561102" cy="3950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de-DE">
                <a:solidFill>
                  <a:schemeClr val="dk2"/>
                </a:solidFill>
                <a:latin typeface="Arial"/>
                <a:ea typeface="Arial"/>
                <a:cs typeface="Arial"/>
                <a:sym typeface="Arial"/>
              </a:rPr>
              <a:t>Outline</a:t>
            </a:r>
            <a:endParaRPr>
              <a:solidFill>
                <a:schemeClr val="dk2"/>
              </a:solidFill>
              <a:latin typeface="Arial"/>
              <a:ea typeface="Arial"/>
              <a:cs typeface="Arial"/>
              <a:sym typeface="Arial"/>
            </a:endParaRPr>
          </a:p>
        </p:txBody>
      </p:sp>
      <p:sp>
        <p:nvSpPr>
          <p:cNvPr id="101" name="Google Shape;101;p17"/>
          <p:cNvSpPr txBox="1"/>
          <p:nvPr>
            <p:ph idx="1" type="body"/>
          </p:nvPr>
        </p:nvSpPr>
        <p:spPr>
          <a:xfrm>
            <a:off x="838200" y="1690699"/>
            <a:ext cx="10515600" cy="4486200"/>
          </a:xfrm>
          <a:prstGeom prst="rect">
            <a:avLst/>
          </a:prstGeom>
          <a:noFill/>
          <a:ln>
            <a:noFill/>
          </a:ln>
        </p:spPr>
        <p:txBody>
          <a:bodyPr anchorCtr="0" anchor="t" bIns="45700" lIns="91425" spcFirstLastPara="1" rIns="91425" wrap="square" tIns="45700">
            <a:normAutofit/>
          </a:bodyPr>
          <a:lstStyle/>
          <a:p>
            <a:pPr indent="-501650" lvl="0" marL="514350" rtl="0" algn="l">
              <a:lnSpc>
                <a:spcPct val="90000"/>
              </a:lnSpc>
              <a:spcBef>
                <a:spcPts val="0"/>
              </a:spcBef>
              <a:spcAft>
                <a:spcPts val="0"/>
              </a:spcAft>
              <a:buClr>
                <a:schemeClr val="dk1"/>
              </a:buClr>
              <a:buSzPts val="2600"/>
              <a:buAutoNum type="arabicPeriod"/>
            </a:pPr>
            <a:r>
              <a:rPr lang="de-DE" sz="2600">
                <a:latin typeface="Arial"/>
                <a:ea typeface="Arial"/>
                <a:cs typeface="Arial"/>
                <a:sym typeface="Arial"/>
              </a:rPr>
              <a:t>Introduction</a:t>
            </a:r>
            <a:br>
              <a:rPr lang="de-DE" sz="2600">
                <a:latin typeface="Arial"/>
                <a:ea typeface="Arial"/>
                <a:cs typeface="Arial"/>
                <a:sym typeface="Arial"/>
              </a:rPr>
            </a:br>
            <a:endParaRPr sz="2600">
              <a:latin typeface="Arial"/>
              <a:ea typeface="Arial"/>
              <a:cs typeface="Arial"/>
              <a:sym typeface="Arial"/>
            </a:endParaRPr>
          </a:p>
          <a:p>
            <a:pPr indent="-501650" lvl="0" marL="514350" rtl="0" algn="l">
              <a:lnSpc>
                <a:spcPct val="90000"/>
              </a:lnSpc>
              <a:spcBef>
                <a:spcPts val="1000"/>
              </a:spcBef>
              <a:spcAft>
                <a:spcPts val="0"/>
              </a:spcAft>
              <a:buClr>
                <a:schemeClr val="dk1"/>
              </a:buClr>
              <a:buSzPts val="2600"/>
              <a:buAutoNum type="arabicPeriod"/>
            </a:pPr>
            <a:r>
              <a:rPr lang="de-DE" sz="2600">
                <a:latin typeface="Arial"/>
                <a:ea typeface="Arial"/>
                <a:cs typeface="Arial"/>
                <a:sym typeface="Arial"/>
              </a:rPr>
              <a:t>Related Work</a:t>
            </a:r>
            <a:br>
              <a:rPr lang="de-DE" sz="2600">
                <a:latin typeface="Arial"/>
                <a:ea typeface="Arial"/>
                <a:cs typeface="Arial"/>
                <a:sym typeface="Arial"/>
              </a:rPr>
            </a:br>
            <a:endParaRPr sz="2600">
              <a:latin typeface="Arial"/>
              <a:ea typeface="Arial"/>
              <a:cs typeface="Arial"/>
              <a:sym typeface="Arial"/>
            </a:endParaRPr>
          </a:p>
          <a:p>
            <a:pPr indent="-501650" lvl="0" marL="514350" rtl="0" algn="l">
              <a:lnSpc>
                <a:spcPct val="90000"/>
              </a:lnSpc>
              <a:spcBef>
                <a:spcPts val="1000"/>
              </a:spcBef>
              <a:spcAft>
                <a:spcPts val="0"/>
              </a:spcAft>
              <a:buClr>
                <a:schemeClr val="dk1"/>
              </a:buClr>
              <a:buSzPts val="2600"/>
              <a:buAutoNum type="arabicPeriod"/>
            </a:pPr>
            <a:r>
              <a:rPr lang="de-DE" sz="2600">
                <a:latin typeface="Arial"/>
                <a:ea typeface="Arial"/>
                <a:cs typeface="Arial"/>
                <a:sym typeface="Arial"/>
              </a:rPr>
              <a:t>JODIE: Joint Dynamic User-Item Embedding Model</a:t>
            </a:r>
            <a:br>
              <a:rPr lang="de-DE" sz="2600">
                <a:latin typeface="Arial"/>
                <a:ea typeface="Arial"/>
                <a:cs typeface="Arial"/>
                <a:sym typeface="Arial"/>
              </a:rPr>
            </a:br>
            <a:endParaRPr sz="2600">
              <a:latin typeface="Arial"/>
              <a:ea typeface="Arial"/>
              <a:cs typeface="Arial"/>
              <a:sym typeface="Arial"/>
            </a:endParaRPr>
          </a:p>
          <a:p>
            <a:pPr indent="-501650" lvl="0" marL="514350" rtl="0" algn="l">
              <a:lnSpc>
                <a:spcPct val="90000"/>
              </a:lnSpc>
              <a:spcBef>
                <a:spcPts val="1000"/>
              </a:spcBef>
              <a:spcAft>
                <a:spcPts val="0"/>
              </a:spcAft>
              <a:buClr>
                <a:schemeClr val="dk1"/>
              </a:buClr>
              <a:buSzPts val="2600"/>
              <a:buAutoNum type="arabicPeriod"/>
            </a:pPr>
            <a:r>
              <a:rPr lang="de-DE" sz="2600">
                <a:latin typeface="Arial"/>
                <a:ea typeface="Arial"/>
                <a:cs typeface="Arial"/>
                <a:sym typeface="Arial"/>
              </a:rPr>
              <a:t>Experiments</a:t>
            </a:r>
            <a:br>
              <a:rPr lang="de-DE" sz="2600">
                <a:latin typeface="Arial"/>
                <a:ea typeface="Arial"/>
                <a:cs typeface="Arial"/>
                <a:sym typeface="Arial"/>
              </a:rPr>
            </a:br>
            <a:endParaRPr sz="2600">
              <a:latin typeface="Arial"/>
              <a:ea typeface="Arial"/>
              <a:cs typeface="Arial"/>
              <a:sym typeface="Arial"/>
            </a:endParaRPr>
          </a:p>
          <a:p>
            <a:pPr indent="-501650" lvl="0" marL="514350" rtl="0" algn="l">
              <a:lnSpc>
                <a:spcPct val="90000"/>
              </a:lnSpc>
              <a:spcBef>
                <a:spcPts val="1000"/>
              </a:spcBef>
              <a:spcAft>
                <a:spcPts val="0"/>
              </a:spcAft>
              <a:buClr>
                <a:schemeClr val="dk1"/>
              </a:buClr>
              <a:buSzPts val="2600"/>
              <a:buAutoNum type="arabicPeriod"/>
            </a:pPr>
            <a:r>
              <a:rPr lang="de-DE" sz="2600">
                <a:latin typeface="Arial"/>
                <a:ea typeface="Arial"/>
                <a:cs typeface="Arial"/>
                <a:sym typeface="Arial"/>
              </a:rPr>
              <a:t>Conclusion</a:t>
            </a:r>
            <a:endParaRPr sz="2600"/>
          </a:p>
        </p:txBody>
      </p:sp>
      <p:sp>
        <p:nvSpPr>
          <p:cNvPr id="102" name="Google Shape;102;p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267" name="Google Shape;267;p3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latin typeface="Arial"/>
                <a:ea typeface="Arial"/>
                <a:cs typeface="Arial"/>
                <a:sym typeface="Arial"/>
              </a:rPr>
              <a:t>Experiment</a:t>
            </a:r>
            <a:endParaRPr/>
          </a:p>
          <a:p>
            <a:pPr indent="0" lvl="0" marL="0" rtl="0" algn="l">
              <a:lnSpc>
                <a:spcPct val="100000"/>
              </a:lnSpc>
              <a:spcBef>
                <a:spcPts val="0"/>
              </a:spcBef>
              <a:spcAft>
                <a:spcPts val="4400"/>
              </a:spcAft>
              <a:buNone/>
            </a:pPr>
            <a:r>
              <a:rPr lang="de-DE" sz="3000">
                <a:solidFill>
                  <a:srgbClr val="3F3F3F"/>
                </a:solidFill>
              </a:rPr>
              <a:t>Embedding size</a:t>
            </a:r>
            <a:endParaRPr sz="2600">
              <a:solidFill>
                <a:srgbClr val="888888"/>
              </a:solidFill>
            </a:endParaRPr>
          </a:p>
        </p:txBody>
      </p:sp>
      <p:pic>
        <p:nvPicPr>
          <p:cNvPr id="268" name="Google Shape;268;p35"/>
          <p:cNvPicPr preferRelativeResize="0"/>
          <p:nvPr/>
        </p:nvPicPr>
        <p:blipFill>
          <a:blip r:embed="rId3">
            <a:alphaModFix/>
          </a:blip>
          <a:stretch>
            <a:fillRect/>
          </a:stretch>
        </p:blipFill>
        <p:spPr>
          <a:xfrm>
            <a:off x="838198" y="2167050"/>
            <a:ext cx="4538651" cy="3858950"/>
          </a:xfrm>
          <a:prstGeom prst="rect">
            <a:avLst/>
          </a:prstGeom>
          <a:noFill/>
          <a:ln>
            <a:noFill/>
          </a:ln>
        </p:spPr>
      </p:pic>
      <p:sp>
        <p:nvSpPr>
          <p:cNvPr id="269" name="Google Shape;269;p35"/>
          <p:cNvSpPr txBox="1"/>
          <p:nvPr>
            <p:ph idx="1" type="body"/>
          </p:nvPr>
        </p:nvSpPr>
        <p:spPr>
          <a:xfrm>
            <a:off x="5625600" y="2167050"/>
            <a:ext cx="5728200" cy="3459900"/>
          </a:xfrm>
          <a:prstGeom prst="rect">
            <a:avLst/>
          </a:prstGeom>
        </p:spPr>
        <p:txBody>
          <a:bodyPr anchorCtr="0" anchor="t" bIns="45700" lIns="91425" spcFirstLastPara="1" rIns="91425" wrap="square" tIns="45700">
            <a:normAutofit/>
          </a:bodyPr>
          <a:lstStyle/>
          <a:p>
            <a:pPr indent="-342900" lvl="0" marL="457200" marR="0" rtl="0" algn="l">
              <a:lnSpc>
                <a:spcPct val="115000"/>
              </a:lnSpc>
              <a:spcBef>
                <a:spcPts val="1200"/>
              </a:spcBef>
              <a:spcAft>
                <a:spcPts val="0"/>
              </a:spcAft>
              <a:buSzPts val="1800"/>
              <a:buChar char="●"/>
            </a:pPr>
            <a:r>
              <a:rPr lang="de-DE"/>
              <a:t>Dynamic embedding dimension</a:t>
            </a:r>
            <a:endParaRPr/>
          </a:p>
          <a:p>
            <a:pPr indent="-342900" lvl="1" marL="914400" marR="0" rtl="0" algn="l">
              <a:lnSpc>
                <a:spcPct val="115000"/>
              </a:lnSpc>
              <a:spcBef>
                <a:spcPts val="0"/>
              </a:spcBef>
              <a:spcAft>
                <a:spcPts val="0"/>
              </a:spcAft>
              <a:buSzPts val="1800"/>
              <a:buChar char="○"/>
            </a:pPr>
            <a:r>
              <a:rPr lang="de-DE"/>
              <a:t>From 32 to 256</a:t>
            </a:r>
            <a:endParaRPr/>
          </a:p>
          <a:p>
            <a:pPr indent="0" lvl="0" marL="0" rtl="0" algn="l">
              <a:lnSpc>
                <a:spcPct val="100000"/>
              </a:lnSpc>
              <a:spcBef>
                <a:spcPts val="1200"/>
              </a:spcBef>
              <a:spcAft>
                <a:spcPts val="0"/>
              </a:spcAft>
              <a:buNone/>
            </a:pPr>
            <a:r>
              <a:t/>
            </a:r>
            <a:endParaRPr/>
          </a:p>
          <a:p>
            <a:pPr indent="-342900" lvl="0" marL="457200" rtl="0" algn="l">
              <a:lnSpc>
                <a:spcPct val="100000"/>
              </a:lnSpc>
              <a:spcBef>
                <a:spcPts val="0"/>
              </a:spcBef>
              <a:spcAft>
                <a:spcPts val="0"/>
              </a:spcAft>
              <a:buSzPts val="1800"/>
              <a:buChar char="●"/>
            </a:pPr>
            <a:r>
              <a:rPr lang="de-DE"/>
              <a:t>JODIE uses both the </a:t>
            </a:r>
            <a:r>
              <a:rPr lang="de-DE">
                <a:solidFill>
                  <a:srgbClr val="0B5394"/>
                </a:solidFill>
              </a:rPr>
              <a:t>static</a:t>
            </a:r>
            <a:r>
              <a:rPr lang="de-DE"/>
              <a:t> and the </a:t>
            </a:r>
            <a:r>
              <a:rPr lang="de-DE">
                <a:solidFill>
                  <a:srgbClr val="0B5394"/>
                </a:solidFill>
              </a:rPr>
              <a:t>dynamic</a:t>
            </a:r>
            <a:r>
              <a:rPr lang="de-DE"/>
              <a:t> embedding for prediction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latin typeface="Arial"/>
                <a:ea typeface="Arial"/>
                <a:cs typeface="Arial"/>
                <a:sym typeface="Arial"/>
              </a:rPr>
              <a:t>Conclusion</a:t>
            </a:r>
            <a:endParaRPr>
              <a:latin typeface="Arial"/>
              <a:ea typeface="Arial"/>
              <a:cs typeface="Arial"/>
              <a:sym typeface="Arial"/>
            </a:endParaRPr>
          </a:p>
        </p:txBody>
      </p:sp>
      <p:sp>
        <p:nvSpPr>
          <p:cNvPr id="275" name="Google Shape;275;p36"/>
          <p:cNvSpPr txBox="1"/>
          <p:nvPr>
            <p:ph idx="1" type="body"/>
          </p:nvPr>
        </p:nvSpPr>
        <p:spPr>
          <a:xfrm>
            <a:off x="838200" y="1825625"/>
            <a:ext cx="10515600" cy="4442700"/>
          </a:xfrm>
          <a:prstGeom prst="rect">
            <a:avLst/>
          </a:prstGeom>
        </p:spPr>
        <p:txBody>
          <a:bodyPr anchorCtr="0" anchor="t" bIns="45700" lIns="91425" spcFirstLastPara="1" rIns="91425" wrap="square" tIns="45700">
            <a:noAutofit/>
          </a:bodyPr>
          <a:lstStyle/>
          <a:p>
            <a:pPr indent="-381000" lvl="0" marL="457200" marR="0" rtl="0" algn="l">
              <a:lnSpc>
                <a:spcPct val="115000"/>
              </a:lnSpc>
              <a:spcBef>
                <a:spcPts val="1200"/>
              </a:spcBef>
              <a:spcAft>
                <a:spcPts val="0"/>
              </a:spcAft>
              <a:buSzPts val="2400"/>
              <a:buChar char="●"/>
            </a:pPr>
            <a:r>
              <a:rPr lang="de-DE" sz="2400"/>
              <a:t>JODIE gives better prediction performance of future user-item interactions and change in user state.</a:t>
            </a:r>
            <a:endParaRPr sz="2400"/>
          </a:p>
          <a:p>
            <a:pPr indent="-381000" lvl="0" marL="457200" marR="0" rtl="0" algn="l">
              <a:lnSpc>
                <a:spcPct val="115000"/>
              </a:lnSpc>
              <a:spcBef>
                <a:spcPts val="0"/>
              </a:spcBef>
              <a:spcAft>
                <a:spcPts val="0"/>
              </a:spcAft>
              <a:buSzPts val="2400"/>
              <a:buChar char="●"/>
            </a:pPr>
            <a:r>
              <a:rPr lang="de-DE" sz="2400"/>
              <a:t>Future Works:</a:t>
            </a:r>
            <a:endParaRPr sz="2400"/>
          </a:p>
          <a:p>
            <a:pPr indent="-381000" lvl="1" marL="914400" marR="0" rtl="0" algn="l">
              <a:lnSpc>
                <a:spcPct val="115000"/>
              </a:lnSpc>
              <a:spcBef>
                <a:spcPts val="0"/>
              </a:spcBef>
              <a:spcAft>
                <a:spcPts val="0"/>
              </a:spcAft>
              <a:buSzPts val="2400"/>
              <a:buChar char="○"/>
            </a:pPr>
            <a:r>
              <a:rPr lang="de-DE"/>
              <a:t>Learn trajectories for </a:t>
            </a:r>
            <a:r>
              <a:rPr lang="de-DE">
                <a:solidFill>
                  <a:srgbClr val="0B5394"/>
                </a:solidFill>
              </a:rPr>
              <a:t>groups of users or items</a:t>
            </a:r>
            <a:r>
              <a:rPr lang="de-DE"/>
              <a:t> to reduce the number of parameters</a:t>
            </a:r>
            <a:endParaRPr/>
          </a:p>
          <a:p>
            <a:pPr indent="-381000" lvl="1" marL="914400" marR="0" rtl="0" algn="l">
              <a:lnSpc>
                <a:spcPct val="115000"/>
              </a:lnSpc>
              <a:spcBef>
                <a:spcPts val="0"/>
              </a:spcBef>
              <a:spcAft>
                <a:spcPts val="0"/>
              </a:spcAft>
              <a:buSzPts val="2400"/>
              <a:buChar char="○"/>
            </a:pPr>
            <a:r>
              <a:rPr lang="de-DE">
                <a:solidFill>
                  <a:srgbClr val="0B5394"/>
                </a:solidFill>
              </a:rPr>
              <a:t>Characterizing the trajectories</a:t>
            </a:r>
            <a:r>
              <a:rPr lang="de-DE"/>
              <a:t> to cluster similar entities</a:t>
            </a:r>
            <a:endParaRPr/>
          </a:p>
          <a:p>
            <a:pPr indent="-381000" lvl="1" marL="914400" marR="0" rtl="0" algn="l">
              <a:lnSpc>
                <a:spcPct val="115000"/>
              </a:lnSpc>
              <a:spcBef>
                <a:spcPts val="0"/>
              </a:spcBef>
              <a:spcAft>
                <a:spcPts val="0"/>
              </a:spcAft>
              <a:buSzPts val="2400"/>
              <a:buChar char="○"/>
            </a:pPr>
            <a:r>
              <a:rPr lang="de-DE"/>
              <a:t>Design new items based on </a:t>
            </a:r>
            <a:r>
              <a:rPr lang="de-DE">
                <a:solidFill>
                  <a:srgbClr val="0B5394"/>
                </a:solidFill>
              </a:rPr>
              <a:t>missing predicted items</a:t>
            </a:r>
            <a:r>
              <a:rPr lang="de-DE"/>
              <a:t> that many users are likely to interact with</a:t>
            </a:r>
            <a:endParaRPr/>
          </a:p>
        </p:txBody>
      </p:sp>
      <p:sp>
        <p:nvSpPr>
          <p:cNvPr id="276" name="Google Shape;276;p3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nvSpPr>
        <p:spPr>
          <a:xfrm>
            <a:off x="653561" y="3030897"/>
            <a:ext cx="10884900" cy="7962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de-DE" sz="5300" strike="noStrike">
                <a:solidFill>
                  <a:schemeClr val="dk2"/>
                </a:solidFill>
                <a:latin typeface="Arial"/>
                <a:ea typeface="Arial"/>
                <a:cs typeface="Arial"/>
                <a:sym typeface="Arial"/>
              </a:rPr>
              <a:t>實作報告</a:t>
            </a:r>
            <a:endParaRPr b="0" sz="5300" strike="noStrike">
              <a:solidFill>
                <a:schemeClr val="dk2"/>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nvSpPr>
        <p:spPr>
          <a:xfrm>
            <a:off x="838201" y="1825625"/>
            <a:ext cx="10515600" cy="3976800"/>
          </a:xfrm>
          <a:prstGeom prst="rect">
            <a:avLst/>
          </a:prstGeom>
          <a:noFill/>
          <a:ln>
            <a:noFill/>
          </a:ln>
        </p:spPr>
        <p:txBody>
          <a:bodyPr anchorCtr="0" anchor="t" bIns="0" lIns="0" spcFirstLastPara="1" rIns="0" wrap="square" tIns="0">
            <a:normAutofit/>
          </a:bodyPr>
          <a:lstStyle/>
          <a:p>
            <a:pPr indent="-406400" lvl="0" marL="457200" marR="0" rtl="0" algn="l">
              <a:lnSpc>
                <a:spcPct val="200000"/>
              </a:lnSpc>
              <a:spcBef>
                <a:spcPts val="1200"/>
              </a:spcBef>
              <a:spcAft>
                <a:spcPts val="0"/>
              </a:spcAft>
              <a:buClr>
                <a:schemeClr val="dk1"/>
              </a:buClr>
              <a:buSzPts val="2800"/>
              <a:buFont typeface="Calibri"/>
              <a:buChar char="●"/>
            </a:pPr>
            <a:r>
              <a:rPr lang="de-DE" sz="2800">
                <a:solidFill>
                  <a:schemeClr val="dk1"/>
                </a:solidFill>
                <a:latin typeface="Calibri"/>
                <a:ea typeface="Calibri"/>
                <a:cs typeface="Calibri"/>
                <a:sym typeface="Calibri"/>
              </a:rPr>
              <a:t>與論文結果比較及分析</a:t>
            </a:r>
            <a:endParaRPr sz="2800">
              <a:solidFill>
                <a:schemeClr val="dk1"/>
              </a:solidFill>
              <a:latin typeface="Calibri"/>
              <a:ea typeface="Calibri"/>
              <a:cs typeface="Calibri"/>
              <a:sym typeface="Calibri"/>
            </a:endParaRPr>
          </a:p>
          <a:p>
            <a:pPr indent="-406400" lvl="0" marL="457200" marR="0" rtl="0" algn="l">
              <a:lnSpc>
                <a:spcPct val="200000"/>
              </a:lnSpc>
              <a:spcBef>
                <a:spcPts val="0"/>
              </a:spcBef>
              <a:spcAft>
                <a:spcPts val="0"/>
              </a:spcAft>
              <a:buClr>
                <a:schemeClr val="dk1"/>
              </a:buClr>
              <a:buSzPts val="2800"/>
              <a:buFont typeface="Calibri"/>
              <a:buChar char="●"/>
            </a:pPr>
            <a:r>
              <a:rPr lang="de-DE" sz="2800">
                <a:solidFill>
                  <a:schemeClr val="dk1"/>
                </a:solidFill>
                <a:latin typeface="Calibri"/>
                <a:ea typeface="Calibri"/>
                <a:cs typeface="Calibri"/>
                <a:sym typeface="Calibri"/>
              </a:rPr>
              <a:t>我們的改動</a:t>
            </a:r>
            <a:endParaRPr sz="2800">
              <a:solidFill>
                <a:schemeClr val="dk1"/>
              </a:solidFill>
              <a:latin typeface="Calibri"/>
              <a:ea typeface="Calibri"/>
              <a:cs typeface="Calibri"/>
              <a:sym typeface="Calibri"/>
            </a:endParaRPr>
          </a:p>
          <a:p>
            <a:pPr indent="-406400" lvl="0" marL="457200" marR="0" rtl="0" algn="l">
              <a:lnSpc>
                <a:spcPct val="200000"/>
              </a:lnSpc>
              <a:spcBef>
                <a:spcPts val="0"/>
              </a:spcBef>
              <a:spcAft>
                <a:spcPts val="0"/>
              </a:spcAft>
              <a:buClr>
                <a:schemeClr val="dk1"/>
              </a:buClr>
              <a:buSzPts val="2800"/>
              <a:buFont typeface="Calibri"/>
              <a:buChar char="●"/>
            </a:pPr>
            <a:r>
              <a:rPr lang="de-DE" sz="2800">
                <a:solidFill>
                  <a:schemeClr val="dk1"/>
                </a:solidFill>
                <a:latin typeface="Calibri"/>
                <a:ea typeface="Calibri"/>
                <a:cs typeface="Calibri"/>
                <a:sym typeface="Calibri"/>
              </a:rPr>
              <a:t>改動結果比較及分析</a:t>
            </a:r>
            <a:endParaRPr b="0" sz="4300" strike="noStrike">
              <a:latin typeface="Arial"/>
              <a:ea typeface="Arial"/>
              <a:cs typeface="Arial"/>
              <a:sym typeface="Arial"/>
            </a:endParaRPr>
          </a:p>
        </p:txBody>
      </p:sp>
      <p:sp>
        <p:nvSpPr>
          <p:cNvPr id="287" name="Google Shape;287;p3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latin typeface="Arial"/>
                <a:ea typeface="Arial"/>
                <a:cs typeface="Arial"/>
                <a:sym typeface="Arial"/>
              </a:rPr>
              <a:t>目錄</a:t>
            </a:r>
            <a:endParaRPr>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txBox="1"/>
          <p:nvPr/>
        </p:nvSpPr>
        <p:spPr>
          <a:xfrm>
            <a:off x="174161" y="84465"/>
            <a:ext cx="11538142" cy="789355"/>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sz="5300" strike="noStrike">
              <a:latin typeface="Arial"/>
              <a:ea typeface="Arial"/>
              <a:cs typeface="Arial"/>
              <a:sym typeface="Arial"/>
            </a:endParaRPr>
          </a:p>
        </p:txBody>
      </p:sp>
      <p:sp>
        <p:nvSpPr>
          <p:cNvPr id="293" name="Google Shape;293;p39"/>
          <p:cNvSpPr txBox="1"/>
          <p:nvPr/>
        </p:nvSpPr>
        <p:spPr>
          <a:xfrm>
            <a:off x="3178800" y="2640000"/>
            <a:ext cx="5834400" cy="1578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de-DE" sz="4400" strike="noStrike">
                <a:latin typeface="Arial"/>
                <a:ea typeface="Arial"/>
                <a:cs typeface="Arial"/>
                <a:sym typeface="Arial"/>
              </a:rPr>
              <a:t>與論文結果比較及分析</a:t>
            </a:r>
            <a:endParaRPr b="0" sz="4400" strike="noStrike">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0"/>
          <p:cNvSpPr txBox="1"/>
          <p:nvPr/>
        </p:nvSpPr>
        <p:spPr>
          <a:xfrm>
            <a:off x="829451" y="1604399"/>
            <a:ext cx="10971600" cy="3976800"/>
          </a:xfrm>
          <a:prstGeom prst="rect">
            <a:avLst/>
          </a:prstGeom>
          <a:noFill/>
          <a:ln>
            <a:noFill/>
          </a:ln>
        </p:spPr>
        <p:txBody>
          <a:bodyPr anchorCtr="0" anchor="t" bIns="0" lIns="0" spcFirstLastPara="1" rIns="0" wrap="square" tIns="0">
            <a:normAutofit/>
          </a:bodyPr>
          <a:lstStyle/>
          <a:p>
            <a:pPr indent="0" lvl="0" marL="0" marR="0" rtl="0" algn="l">
              <a:spcBef>
                <a:spcPts val="0"/>
              </a:spcBef>
              <a:spcAft>
                <a:spcPts val="0"/>
              </a:spcAft>
              <a:buNone/>
            </a:pPr>
            <a:r>
              <a:t/>
            </a:r>
            <a:endParaRPr b="0" sz="3900" strike="noStrike">
              <a:latin typeface="Arial"/>
              <a:ea typeface="Arial"/>
              <a:cs typeface="Arial"/>
              <a:sym typeface="Arial"/>
            </a:endParaRPr>
          </a:p>
        </p:txBody>
      </p:sp>
      <p:sp>
        <p:nvSpPr>
          <p:cNvPr id="299" name="Google Shape;299;p40"/>
          <p:cNvSpPr txBox="1"/>
          <p:nvPr/>
        </p:nvSpPr>
        <p:spPr>
          <a:xfrm>
            <a:off x="1785747" y="801250"/>
            <a:ext cx="1733100" cy="418800"/>
          </a:xfrm>
          <a:prstGeom prst="rect">
            <a:avLst/>
          </a:prstGeom>
          <a:noFill/>
          <a:ln>
            <a:noFill/>
          </a:ln>
        </p:spPr>
        <p:txBody>
          <a:bodyPr anchorCtr="0" anchor="t" bIns="54425" lIns="108850" spcFirstLastPara="1" rIns="108850" wrap="square" tIns="54425">
            <a:noAutofit/>
          </a:bodyPr>
          <a:lstStyle/>
          <a:p>
            <a:pPr indent="0" lvl="0" marL="0" marR="0" rtl="0" algn="l">
              <a:spcBef>
                <a:spcPts val="0"/>
              </a:spcBef>
              <a:spcAft>
                <a:spcPts val="0"/>
              </a:spcAft>
              <a:buNone/>
            </a:pPr>
            <a:r>
              <a:rPr b="0" lang="de-DE" sz="2200" strike="noStrike">
                <a:latin typeface="Arial"/>
                <a:ea typeface="Arial"/>
                <a:cs typeface="Arial"/>
                <a:sym typeface="Arial"/>
              </a:rPr>
              <a:t>Validatio</a:t>
            </a:r>
            <a:r>
              <a:rPr lang="de-DE" sz="2200"/>
              <a:t>n</a:t>
            </a:r>
            <a:endParaRPr b="0" sz="2200" strike="noStrike">
              <a:latin typeface="Arial"/>
              <a:ea typeface="Arial"/>
              <a:cs typeface="Arial"/>
              <a:sym typeface="Arial"/>
            </a:endParaRPr>
          </a:p>
        </p:txBody>
      </p:sp>
      <p:sp>
        <p:nvSpPr>
          <p:cNvPr id="300" name="Google Shape;300;p40"/>
          <p:cNvSpPr txBox="1"/>
          <p:nvPr/>
        </p:nvSpPr>
        <p:spPr>
          <a:xfrm>
            <a:off x="1811027" y="3879875"/>
            <a:ext cx="896100" cy="418800"/>
          </a:xfrm>
          <a:prstGeom prst="rect">
            <a:avLst/>
          </a:prstGeom>
          <a:noFill/>
          <a:ln>
            <a:noFill/>
          </a:ln>
        </p:spPr>
        <p:txBody>
          <a:bodyPr anchorCtr="0" anchor="t" bIns="54425" lIns="108850" spcFirstLastPara="1" rIns="108850" wrap="square" tIns="54425">
            <a:noAutofit/>
          </a:bodyPr>
          <a:lstStyle/>
          <a:p>
            <a:pPr indent="0" lvl="0" marL="0" marR="0" rtl="0" algn="l">
              <a:spcBef>
                <a:spcPts val="0"/>
              </a:spcBef>
              <a:spcAft>
                <a:spcPts val="0"/>
              </a:spcAft>
              <a:buNone/>
            </a:pPr>
            <a:r>
              <a:rPr b="0" lang="de-DE" sz="2200" strike="noStrike">
                <a:latin typeface="Arial"/>
                <a:ea typeface="Arial"/>
                <a:cs typeface="Arial"/>
                <a:sym typeface="Arial"/>
              </a:rPr>
              <a:t>Test</a:t>
            </a:r>
            <a:endParaRPr b="0" sz="2200" strike="noStrike">
              <a:latin typeface="Arial"/>
              <a:ea typeface="Arial"/>
              <a:cs typeface="Arial"/>
              <a:sym typeface="Arial"/>
            </a:endParaRPr>
          </a:p>
        </p:txBody>
      </p:sp>
      <p:sp>
        <p:nvSpPr>
          <p:cNvPr id="301" name="Google Shape;301;p40"/>
          <p:cNvSpPr txBox="1"/>
          <p:nvPr/>
        </p:nvSpPr>
        <p:spPr>
          <a:xfrm>
            <a:off x="740551" y="87075"/>
            <a:ext cx="10971600" cy="783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de-DE" sz="4400" strike="noStrike">
                <a:latin typeface="Arial"/>
                <a:ea typeface="Arial"/>
                <a:cs typeface="Arial"/>
                <a:sym typeface="Arial"/>
              </a:rPr>
              <a:t>interaction</a:t>
            </a:r>
            <a:endParaRPr b="0" sz="4400" strike="noStrike">
              <a:latin typeface="Arial"/>
              <a:ea typeface="Arial"/>
              <a:cs typeface="Arial"/>
              <a:sym typeface="Arial"/>
            </a:endParaRPr>
          </a:p>
        </p:txBody>
      </p:sp>
      <p:pic>
        <p:nvPicPr>
          <p:cNvPr id="302" name="Google Shape;302;p40"/>
          <p:cNvPicPr preferRelativeResize="0"/>
          <p:nvPr/>
        </p:nvPicPr>
        <p:blipFill>
          <a:blip r:embed="rId3">
            <a:alphaModFix/>
          </a:blip>
          <a:stretch>
            <a:fillRect/>
          </a:stretch>
        </p:blipFill>
        <p:spPr>
          <a:xfrm>
            <a:off x="1883629" y="1220060"/>
            <a:ext cx="4201200" cy="2516400"/>
          </a:xfrm>
          <a:prstGeom prst="rect">
            <a:avLst/>
          </a:prstGeom>
          <a:noFill/>
          <a:ln>
            <a:noFill/>
          </a:ln>
        </p:spPr>
      </p:pic>
      <p:pic>
        <p:nvPicPr>
          <p:cNvPr id="303" name="Google Shape;303;p40"/>
          <p:cNvPicPr preferRelativeResize="0"/>
          <p:nvPr/>
        </p:nvPicPr>
        <p:blipFill>
          <a:blip r:embed="rId4">
            <a:alphaModFix/>
          </a:blip>
          <a:stretch>
            <a:fillRect/>
          </a:stretch>
        </p:blipFill>
        <p:spPr>
          <a:xfrm>
            <a:off x="6204257" y="1220413"/>
            <a:ext cx="4201997" cy="2515676"/>
          </a:xfrm>
          <a:prstGeom prst="rect">
            <a:avLst/>
          </a:prstGeom>
          <a:noFill/>
          <a:ln>
            <a:noFill/>
          </a:ln>
        </p:spPr>
      </p:pic>
      <p:pic>
        <p:nvPicPr>
          <p:cNvPr id="304" name="Google Shape;304;p40"/>
          <p:cNvPicPr preferRelativeResize="0"/>
          <p:nvPr/>
        </p:nvPicPr>
        <p:blipFill>
          <a:blip r:embed="rId5">
            <a:alphaModFix/>
          </a:blip>
          <a:stretch>
            <a:fillRect/>
          </a:stretch>
        </p:blipFill>
        <p:spPr>
          <a:xfrm>
            <a:off x="1811025" y="4272802"/>
            <a:ext cx="4201997" cy="2515676"/>
          </a:xfrm>
          <a:prstGeom prst="rect">
            <a:avLst/>
          </a:prstGeom>
          <a:noFill/>
          <a:ln>
            <a:noFill/>
          </a:ln>
        </p:spPr>
      </p:pic>
      <p:pic>
        <p:nvPicPr>
          <p:cNvPr id="305" name="Google Shape;305;p40"/>
          <p:cNvPicPr preferRelativeResize="0"/>
          <p:nvPr/>
        </p:nvPicPr>
        <p:blipFill>
          <a:blip r:embed="rId6">
            <a:alphaModFix/>
          </a:blip>
          <a:stretch>
            <a:fillRect/>
          </a:stretch>
        </p:blipFill>
        <p:spPr>
          <a:xfrm>
            <a:off x="6084828" y="4214049"/>
            <a:ext cx="4201997" cy="25156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1"/>
          <p:cNvSpPr txBox="1"/>
          <p:nvPr/>
        </p:nvSpPr>
        <p:spPr>
          <a:xfrm>
            <a:off x="610225" y="87075"/>
            <a:ext cx="11102100" cy="783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de-DE" sz="4400" strike="noStrike">
                <a:latin typeface="Arial"/>
                <a:ea typeface="Arial"/>
                <a:cs typeface="Arial"/>
                <a:sym typeface="Arial"/>
              </a:rPr>
              <a:t>user state </a:t>
            </a:r>
            <a:endParaRPr b="0" sz="4400" strike="noStrike">
              <a:latin typeface="Arial"/>
              <a:ea typeface="Arial"/>
              <a:cs typeface="Arial"/>
              <a:sym typeface="Arial"/>
            </a:endParaRPr>
          </a:p>
        </p:txBody>
      </p:sp>
      <p:sp>
        <p:nvSpPr>
          <p:cNvPr id="311" name="Google Shape;311;p41"/>
          <p:cNvSpPr txBox="1"/>
          <p:nvPr/>
        </p:nvSpPr>
        <p:spPr>
          <a:xfrm>
            <a:off x="137600" y="1551313"/>
            <a:ext cx="1580700" cy="418800"/>
          </a:xfrm>
          <a:prstGeom prst="rect">
            <a:avLst/>
          </a:prstGeom>
          <a:noFill/>
          <a:ln>
            <a:noFill/>
          </a:ln>
        </p:spPr>
        <p:txBody>
          <a:bodyPr anchorCtr="0" anchor="t" bIns="54425" lIns="108850" spcFirstLastPara="1" rIns="108850" wrap="square" tIns="54425">
            <a:noAutofit/>
          </a:bodyPr>
          <a:lstStyle/>
          <a:p>
            <a:pPr indent="0" lvl="0" marL="0" marR="0" rtl="0" algn="l">
              <a:spcBef>
                <a:spcPts val="0"/>
              </a:spcBef>
              <a:spcAft>
                <a:spcPts val="0"/>
              </a:spcAft>
              <a:buNone/>
            </a:pPr>
            <a:r>
              <a:rPr b="0" lang="de-DE" sz="2200" strike="noStrike">
                <a:latin typeface="Arial"/>
                <a:ea typeface="Arial"/>
                <a:cs typeface="Arial"/>
                <a:sym typeface="Arial"/>
              </a:rPr>
              <a:t>Validation</a:t>
            </a:r>
            <a:endParaRPr b="0" sz="2200" strike="noStrike">
              <a:latin typeface="Arial"/>
              <a:ea typeface="Arial"/>
              <a:cs typeface="Arial"/>
              <a:sym typeface="Arial"/>
            </a:endParaRPr>
          </a:p>
        </p:txBody>
      </p:sp>
      <p:sp>
        <p:nvSpPr>
          <p:cNvPr id="312" name="Google Shape;312;p41"/>
          <p:cNvSpPr txBox="1"/>
          <p:nvPr/>
        </p:nvSpPr>
        <p:spPr>
          <a:xfrm>
            <a:off x="6245428" y="1551313"/>
            <a:ext cx="937800" cy="418800"/>
          </a:xfrm>
          <a:prstGeom prst="rect">
            <a:avLst/>
          </a:prstGeom>
          <a:noFill/>
          <a:ln>
            <a:noFill/>
          </a:ln>
        </p:spPr>
        <p:txBody>
          <a:bodyPr anchorCtr="0" anchor="t" bIns="54425" lIns="108850" spcFirstLastPara="1" rIns="108850" wrap="square" tIns="54425">
            <a:noAutofit/>
          </a:bodyPr>
          <a:lstStyle/>
          <a:p>
            <a:pPr indent="0" lvl="0" marL="0" marR="0" rtl="0" algn="l">
              <a:spcBef>
                <a:spcPts val="0"/>
              </a:spcBef>
              <a:spcAft>
                <a:spcPts val="0"/>
              </a:spcAft>
              <a:buNone/>
            </a:pPr>
            <a:r>
              <a:rPr b="0" lang="de-DE" sz="2200" strike="noStrike">
                <a:latin typeface="Arial"/>
                <a:ea typeface="Arial"/>
                <a:cs typeface="Arial"/>
                <a:sym typeface="Arial"/>
              </a:rPr>
              <a:t>Test</a:t>
            </a:r>
            <a:endParaRPr b="0" sz="2200" strike="noStrike">
              <a:latin typeface="Arial"/>
              <a:ea typeface="Arial"/>
              <a:cs typeface="Arial"/>
              <a:sym typeface="Arial"/>
            </a:endParaRPr>
          </a:p>
        </p:txBody>
      </p:sp>
      <p:pic>
        <p:nvPicPr>
          <p:cNvPr id="313" name="Google Shape;313;p41"/>
          <p:cNvPicPr preferRelativeResize="0"/>
          <p:nvPr/>
        </p:nvPicPr>
        <p:blipFill>
          <a:blip r:embed="rId3">
            <a:alphaModFix/>
          </a:blip>
          <a:stretch>
            <a:fillRect/>
          </a:stretch>
        </p:blipFill>
        <p:spPr>
          <a:xfrm>
            <a:off x="183938" y="2068175"/>
            <a:ext cx="5762625" cy="3238500"/>
          </a:xfrm>
          <a:prstGeom prst="rect">
            <a:avLst/>
          </a:prstGeom>
          <a:noFill/>
          <a:ln>
            <a:noFill/>
          </a:ln>
        </p:spPr>
      </p:pic>
      <p:pic>
        <p:nvPicPr>
          <p:cNvPr id="314" name="Google Shape;314;p41"/>
          <p:cNvPicPr preferRelativeResize="0"/>
          <p:nvPr/>
        </p:nvPicPr>
        <p:blipFill>
          <a:blip r:embed="rId4">
            <a:alphaModFix/>
          </a:blip>
          <a:stretch>
            <a:fillRect/>
          </a:stretch>
        </p:blipFill>
        <p:spPr>
          <a:xfrm>
            <a:off x="6291763" y="2072925"/>
            <a:ext cx="5762625" cy="3228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nvSpPr>
        <p:spPr>
          <a:xfrm>
            <a:off x="174161" y="84465"/>
            <a:ext cx="11538142" cy="789355"/>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sz="5300" strike="noStrike">
              <a:latin typeface="Arial"/>
              <a:ea typeface="Arial"/>
              <a:cs typeface="Arial"/>
              <a:sym typeface="Arial"/>
            </a:endParaRPr>
          </a:p>
        </p:txBody>
      </p:sp>
      <p:sp>
        <p:nvSpPr>
          <p:cNvPr id="320" name="Google Shape;320;p42"/>
          <p:cNvSpPr txBox="1"/>
          <p:nvPr/>
        </p:nvSpPr>
        <p:spPr>
          <a:xfrm>
            <a:off x="3178800" y="2640000"/>
            <a:ext cx="5834400" cy="1578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de-DE" sz="3900"/>
              <a:t>我們的改動</a:t>
            </a:r>
            <a:endParaRPr sz="3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3"/>
          <p:cNvSpPr txBox="1"/>
          <p:nvPr/>
        </p:nvSpPr>
        <p:spPr>
          <a:xfrm>
            <a:off x="609550" y="84475"/>
            <a:ext cx="11102700" cy="7893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de-DE" sz="4400" strike="noStrike">
                <a:latin typeface="Arial"/>
                <a:ea typeface="Arial"/>
                <a:cs typeface="Arial"/>
                <a:sym typeface="Arial"/>
              </a:rPr>
              <a:t>改動一：將RNNCELL改GRUCELL</a:t>
            </a:r>
            <a:endParaRPr b="0" sz="4400" strike="noStrike">
              <a:latin typeface="Arial"/>
              <a:ea typeface="Arial"/>
              <a:cs typeface="Arial"/>
              <a:sym typeface="Arial"/>
            </a:endParaRPr>
          </a:p>
        </p:txBody>
      </p:sp>
      <p:sp>
        <p:nvSpPr>
          <p:cNvPr id="326" name="Google Shape;326;p43"/>
          <p:cNvSpPr txBox="1"/>
          <p:nvPr/>
        </p:nvSpPr>
        <p:spPr>
          <a:xfrm>
            <a:off x="609562" y="1604399"/>
            <a:ext cx="10971600" cy="3976800"/>
          </a:xfrm>
          <a:prstGeom prst="rect">
            <a:avLst/>
          </a:prstGeom>
          <a:noFill/>
          <a:ln>
            <a:noFill/>
          </a:ln>
        </p:spPr>
        <p:txBody>
          <a:bodyPr anchorCtr="0" anchor="t" bIns="0" lIns="0" spcFirstLastPara="1" rIns="0" wrap="square" tIns="0">
            <a:normAutofit/>
          </a:bodyPr>
          <a:lstStyle/>
          <a:p>
            <a:pPr indent="-406400" lvl="0" marL="457200" marR="0" rtl="0" algn="l">
              <a:lnSpc>
                <a:spcPct val="150000"/>
              </a:lnSpc>
              <a:spcBef>
                <a:spcPts val="0"/>
              </a:spcBef>
              <a:spcAft>
                <a:spcPts val="0"/>
              </a:spcAft>
              <a:buSzPts val="2800"/>
              <a:buFont typeface="Arial"/>
              <a:buChar char="●"/>
            </a:pPr>
            <a:r>
              <a:rPr b="0" lang="de-DE" sz="2800" strike="noStrike">
                <a:latin typeface="Arial"/>
                <a:ea typeface="Arial"/>
                <a:cs typeface="Arial"/>
                <a:sym typeface="Arial"/>
              </a:rPr>
              <a:t>GRU比RNN記得更久之前的資訊</a:t>
            </a:r>
            <a:endParaRPr b="0" sz="2800" strike="noStrike">
              <a:latin typeface="Arial"/>
              <a:ea typeface="Arial"/>
              <a:cs typeface="Arial"/>
              <a:sym typeface="Arial"/>
            </a:endParaRPr>
          </a:p>
          <a:p>
            <a:pPr indent="-406400" lvl="0" marL="457200" marR="0" rtl="0" algn="l">
              <a:lnSpc>
                <a:spcPct val="150000"/>
              </a:lnSpc>
              <a:spcBef>
                <a:spcPts val="0"/>
              </a:spcBef>
              <a:spcAft>
                <a:spcPts val="0"/>
              </a:spcAft>
              <a:buSzPts val="2800"/>
              <a:buFont typeface="Arial"/>
              <a:buChar char="●"/>
            </a:pPr>
            <a:r>
              <a:rPr b="0" lang="de-DE" sz="2800" strike="noStrike">
                <a:latin typeface="Arial"/>
                <a:ea typeface="Arial"/>
                <a:cs typeface="Arial"/>
                <a:sym typeface="Arial"/>
              </a:rPr>
              <a:t>可以解決梯度消失問題</a:t>
            </a:r>
            <a:endParaRPr b="0" sz="2800" strike="noStrike">
              <a:latin typeface="Arial"/>
              <a:ea typeface="Arial"/>
              <a:cs typeface="Arial"/>
              <a:sym typeface="Arial"/>
            </a:endParaRPr>
          </a:p>
        </p:txBody>
      </p:sp>
      <p:pic>
        <p:nvPicPr>
          <p:cNvPr id="327" name="Google Shape;327;p43"/>
          <p:cNvPicPr preferRelativeResize="0"/>
          <p:nvPr/>
        </p:nvPicPr>
        <p:blipFill rotWithShape="1">
          <a:blip r:embed="rId3">
            <a:alphaModFix/>
          </a:blip>
          <a:srcRect b="0" l="0" r="0" t="0"/>
          <a:stretch/>
        </p:blipFill>
        <p:spPr>
          <a:xfrm>
            <a:off x="1105920" y="3941553"/>
            <a:ext cx="5183274" cy="356581"/>
          </a:xfrm>
          <a:prstGeom prst="rect">
            <a:avLst/>
          </a:prstGeom>
          <a:noFill/>
          <a:ln>
            <a:noFill/>
          </a:ln>
        </p:spPr>
      </p:pic>
      <p:pic>
        <p:nvPicPr>
          <p:cNvPr id="328" name="Google Shape;328;p43"/>
          <p:cNvPicPr preferRelativeResize="0"/>
          <p:nvPr/>
        </p:nvPicPr>
        <p:blipFill rotWithShape="1">
          <a:blip r:embed="rId4">
            <a:alphaModFix/>
          </a:blip>
          <a:srcRect b="0" l="0" r="0" t="0"/>
          <a:stretch/>
        </p:blipFill>
        <p:spPr>
          <a:xfrm>
            <a:off x="1105920" y="4817550"/>
            <a:ext cx="5160199" cy="333506"/>
          </a:xfrm>
          <a:prstGeom prst="rect">
            <a:avLst/>
          </a:prstGeom>
          <a:noFill/>
          <a:ln>
            <a:noFill/>
          </a:ln>
        </p:spPr>
      </p:pic>
      <p:cxnSp>
        <p:nvCxnSpPr>
          <p:cNvPr id="329" name="Google Shape;329;p43"/>
          <p:cNvCxnSpPr/>
          <p:nvPr/>
        </p:nvCxnSpPr>
        <p:spPr>
          <a:xfrm>
            <a:off x="3317760" y="4423525"/>
            <a:ext cx="0" cy="276470"/>
          </a:xfrm>
          <a:prstGeom prst="straightConnector1">
            <a:avLst/>
          </a:prstGeom>
          <a:noFill/>
          <a:ln cap="flat" cmpd="sng" w="10800">
            <a:solidFill>
              <a:srgbClr val="FFFFFF"/>
            </a:solidFill>
            <a:prstDash val="solid"/>
            <a:round/>
            <a:headEnd len="sm" w="sm" type="none"/>
            <a:tailEnd len="med" w="med" type="triangle"/>
          </a:ln>
        </p:spPr>
      </p:cxnSp>
      <p:cxnSp>
        <p:nvCxnSpPr>
          <p:cNvPr id="330" name="Google Shape;330;p43"/>
          <p:cNvCxnSpPr/>
          <p:nvPr/>
        </p:nvCxnSpPr>
        <p:spPr>
          <a:xfrm>
            <a:off x="3459175" y="4359875"/>
            <a:ext cx="0" cy="3654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4"/>
          <p:cNvSpPr txBox="1"/>
          <p:nvPr/>
        </p:nvSpPr>
        <p:spPr>
          <a:xfrm>
            <a:off x="592475" y="84475"/>
            <a:ext cx="11119800" cy="7893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de-DE" sz="4400" strike="noStrike">
                <a:latin typeface="Arial"/>
                <a:ea typeface="Arial"/>
                <a:cs typeface="Arial"/>
                <a:sym typeface="Arial"/>
              </a:rPr>
              <a:t>改動二：卷積層取代全連接層</a:t>
            </a:r>
            <a:endParaRPr b="0" sz="4400" strike="noStrike">
              <a:latin typeface="Arial"/>
              <a:ea typeface="Arial"/>
              <a:cs typeface="Arial"/>
              <a:sym typeface="Arial"/>
            </a:endParaRPr>
          </a:p>
        </p:txBody>
      </p:sp>
      <p:sp>
        <p:nvSpPr>
          <p:cNvPr id="336" name="Google Shape;336;p44"/>
          <p:cNvSpPr txBox="1"/>
          <p:nvPr/>
        </p:nvSpPr>
        <p:spPr>
          <a:xfrm>
            <a:off x="640476" y="1604399"/>
            <a:ext cx="10971684" cy="3976819"/>
          </a:xfrm>
          <a:prstGeom prst="rect">
            <a:avLst/>
          </a:prstGeom>
          <a:noFill/>
          <a:ln>
            <a:noFill/>
          </a:ln>
        </p:spPr>
        <p:txBody>
          <a:bodyPr anchorCtr="0" anchor="t" bIns="0" lIns="0" spcFirstLastPara="1" rIns="0" wrap="square" tIns="0">
            <a:normAutofit/>
          </a:bodyPr>
          <a:lstStyle/>
          <a:p>
            <a:pPr indent="0" lvl="0" marL="0" marR="0" rtl="0" algn="l">
              <a:spcBef>
                <a:spcPts val="0"/>
              </a:spcBef>
              <a:spcAft>
                <a:spcPts val="0"/>
              </a:spcAft>
              <a:buNone/>
            </a:pPr>
            <a:r>
              <a:t/>
            </a:r>
            <a:endParaRPr b="0" sz="3900" strike="noStrike">
              <a:latin typeface="Arial"/>
              <a:ea typeface="Arial"/>
              <a:cs typeface="Arial"/>
              <a:sym typeface="Arial"/>
            </a:endParaRPr>
          </a:p>
        </p:txBody>
      </p:sp>
      <p:pic>
        <p:nvPicPr>
          <p:cNvPr id="337" name="Google Shape;337;p44"/>
          <p:cNvPicPr preferRelativeResize="0"/>
          <p:nvPr/>
        </p:nvPicPr>
        <p:blipFill rotWithShape="1">
          <a:blip r:embed="rId3">
            <a:alphaModFix/>
          </a:blip>
          <a:srcRect b="0" l="0" r="0" t="0"/>
          <a:stretch/>
        </p:blipFill>
        <p:spPr>
          <a:xfrm>
            <a:off x="1144235" y="980055"/>
            <a:ext cx="8213128" cy="3409510"/>
          </a:xfrm>
          <a:prstGeom prst="rect">
            <a:avLst/>
          </a:prstGeom>
          <a:noFill/>
          <a:ln>
            <a:noFill/>
          </a:ln>
        </p:spPr>
      </p:pic>
      <p:pic>
        <p:nvPicPr>
          <p:cNvPr id="338" name="Google Shape;338;p44"/>
          <p:cNvPicPr preferRelativeResize="0"/>
          <p:nvPr/>
        </p:nvPicPr>
        <p:blipFill rotWithShape="1">
          <a:blip r:embed="rId4">
            <a:alphaModFix/>
          </a:blip>
          <a:srcRect b="0" l="0" r="0" t="0"/>
          <a:stretch/>
        </p:blipFill>
        <p:spPr>
          <a:xfrm>
            <a:off x="0" y="4681709"/>
            <a:ext cx="12190382" cy="571227"/>
          </a:xfrm>
          <a:prstGeom prst="rect">
            <a:avLst/>
          </a:prstGeom>
          <a:noFill/>
          <a:ln>
            <a:noFill/>
          </a:ln>
        </p:spPr>
      </p:pic>
      <p:pic>
        <p:nvPicPr>
          <p:cNvPr id="339" name="Google Shape;339;p44"/>
          <p:cNvPicPr preferRelativeResize="0"/>
          <p:nvPr/>
        </p:nvPicPr>
        <p:blipFill rotWithShape="1">
          <a:blip r:embed="rId5">
            <a:alphaModFix/>
          </a:blip>
          <a:srcRect b="0" l="0" r="0" t="0"/>
          <a:stretch/>
        </p:blipFill>
        <p:spPr>
          <a:xfrm>
            <a:off x="0" y="5805877"/>
            <a:ext cx="12190382" cy="339601"/>
          </a:xfrm>
          <a:prstGeom prst="rect">
            <a:avLst/>
          </a:prstGeom>
          <a:noFill/>
          <a:ln>
            <a:noFill/>
          </a:ln>
        </p:spPr>
      </p:pic>
      <p:cxnSp>
        <p:nvCxnSpPr>
          <p:cNvPr id="340" name="Google Shape;340;p44"/>
          <p:cNvCxnSpPr/>
          <p:nvPr/>
        </p:nvCxnSpPr>
        <p:spPr>
          <a:xfrm>
            <a:off x="5529600" y="5398791"/>
            <a:ext cx="0" cy="276470"/>
          </a:xfrm>
          <a:prstGeom prst="straightConnector1">
            <a:avLst/>
          </a:prstGeom>
          <a:noFill/>
          <a:ln cap="flat" cmpd="sng" w="10800">
            <a:solidFill>
              <a:srgbClr val="FFFFFF"/>
            </a:solidFill>
            <a:prstDash val="solid"/>
            <a:round/>
            <a:headEnd len="sm" w="sm" type="none"/>
            <a:tailEnd len="med" w="med" type="triangle"/>
          </a:ln>
        </p:spPr>
      </p:cxnSp>
      <p:cxnSp>
        <p:nvCxnSpPr>
          <p:cNvPr id="341" name="Google Shape;341;p44"/>
          <p:cNvCxnSpPr/>
          <p:nvPr/>
        </p:nvCxnSpPr>
        <p:spPr>
          <a:xfrm>
            <a:off x="5658675" y="5346700"/>
            <a:ext cx="0" cy="3654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de-DE">
                <a:latin typeface="Arial"/>
                <a:ea typeface="Arial"/>
                <a:cs typeface="Arial"/>
                <a:sym typeface="Arial"/>
              </a:rPr>
              <a:t>Introduction</a:t>
            </a:r>
            <a:endParaRPr>
              <a:latin typeface="Arial"/>
              <a:ea typeface="Arial"/>
              <a:cs typeface="Arial"/>
              <a:sym typeface="Arial"/>
            </a:endParaRPr>
          </a:p>
        </p:txBody>
      </p:sp>
      <p:sp>
        <p:nvSpPr>
          <p:cNvPr id="108" name="Google Shape;108;p18"/>
          <p:cNvSpPr txBox="1"/>
          <p:nvPr/>
        </p:nvSpPr>
        <p:spPr>
          <a:xfrm>
            <a:off x="838200" y="1711200"/>
            <a:ext cx="8358600" cy="34356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15000"/>
              </a:lnSpc>
              <a:spcBef>
                <a:spcPts val="1200"/>
              </a:spcBef>
              <a:spcAft>
                <a:spcPts val="0"/>
              </a:spcAft>
              <a:buClr>
                <a:schemeClr val="dk1"/>
              </a:buClr>
              <a:buSzPts val="2400"/>
              <a:buFont typeface="Calibri"/>
              <a:buChar char="●"/>
            </a:pPr>
            <a:r>
              <a:rPr lang="de-DE" sz="2400">
                <a:solidFill>
                  <a:srgbClr val="FF0000"/>
                </a:solidFill>
                <a:latin typeface="Calibri"/>
                <a:ea typeface="Calibri"/>
                <a:cs typeface="Calibri"/>
                <a:sym typeface="Calibri"/>
              </a:rPr>
              <a:t>Users interact </a:t>
            </a:r>
            <a:r>
              <a:rPr lang="de-DE" sz="2400">
                <a:solidFill>
                  <a:schemeClr val="dk1"/>
                </a:solidFill>
                <a:latin typeface="Calibri"/>
                <a:ea typeface="Calibri"/>
                <a:cs typeface="Calibri"/>
                <a:sym typeface="Calibri"/>
              </a:rPr>
              <a:t>sequentially with items in many domains.</a:t>
            </a:r>
            <a:endParaRPr sz="2400">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Calibri"/>
              <a:buChar char="○"/>
            </a:pPr>
            <a:r>
              <a:rPr lang="de-DE" sz="2400">
                <a:solidFill>
                  <a:schemeClr val="dk1"/>
                </a:solidFill>
                <a:latin typeface="Calibri"/>
                <a:ea typeface="Calibri"/>
                <a:cs typeface="Calibri"/>
                <a:sym typeface="Calibri"/>
              </a:rPr>
              <a:t>e-commerce (e.g., a customer purchasing an item) </a:t>
            </a:r>
            <a:endParaRPr sz="2400">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Calibri"/>
              <a:buChar char="○"/>
            </a:pPr>
            <a:r>
              <a:rPr lang="de-DE" sz="2400">
                <a:solidFill>
                  <a:schemeClr val="dk1"/>
                </a:solidFill>
                <a:latin typeface="Calibri"/>
                <a:ea typeface="Calibri"/>
                <a:cs typeface="Calibri"/>
                <a:sym typeface="Calibri"/>
              </a:rPr>
              <a:t>education (a student enrolling in a MOOC course)</a:t>
            </a:r>
            <a:endParaRPr sz="2400">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Calibri"/>
              <a:buChar char="○"/>
            </a:pPr>
            <a:r>
              <a:rPr lang="de-DE" sz="2400">
                <a:solidFill>
                  <a:schemeClr val="dk1"/>
                </a:solidFill>
                <a:latin typeface="Calibri"/>
                <a:ea typeface="Calibri"/>
                <a:cs typeface="Calibri"/>
                <a:sym typeface="Calibri"/>
              </a:rPr>
              <a:t>social and collaborative platforms (a user posting in a group in Reddit)</a:t>
            </a:r>
            <a:endParaRPr sz="2400">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lang="de-DE" sz="2400">
                <a:solidFill>
                  <a:schemeClr val="dk1"/>
                </a:solidFill>
                <a:latin typeface="Calibri"/>
                <a:ea typeface="Calibri"/>
                <a:cs typeface="Calibri"/>
                <a:sym typeface="Calibri"/>
              </a:rPr>
              <a:t>The same user may </a:t>
            </a:r>
            <a:r>
              <a:rPr lang="de-DE" sz="2400">
                <a:solidFill>
                  <a:srgbClr val="FF0000"/>
                </a:solidFill>
                <a:latin typeface="Calibri"/>
                <a:ea typeface="Calibri"/>
                <a:cs typeface="Calibri"/>
                <a:sym typeface="Calibri"/>
              </a:rPr>
              <a:t>interact with different items</a:t>
            </a:r>
            <a:r>
              <a:rPr lang="de-DE" sz="2400">
                <a:solidFill>
                  <a:schemeClr val="dk1"/>
                </a:solidFill>
                <a:latin typeface="Calibri"/>
                <a:ea typeface="Calibri"/>
                <a:cs typeface="Calibri"/>
                <a:sym typeface="Calibri"/>
              </a:rPr>
              <a:t> over a period of time and these interactions </a:t>
            </a:r>
            <a:r>
              <a:rPr lang="de-DE" sz="2400">
                <a:solidFill>
                  <a:srgbClr val="FF0000"/>
                </a:solidFill>
                <a:latin typeface="Calibri"/>
                <a:ea typeface="Calibri"/>
                <a:cs typeface="Calibri"/>
                <a:sym typeface="Calibri"/>
              </a:rPr>
              <a:t>change over time</a:t>
            </a:r>
            <a:r>
              <a:rPr lang="de-DE" sz="2400">
                <a:solidFill>
                  <a:schemeClr val="dk1"/>
                </a:solidFill>
                <a:latin typeface="Calibri"/>
                <a:ea typeface="Calibri"/>
                <a:cs typeface="Calibri"/>
                <a:sym typeface="Calibri"/>
              </a:rPr>
              <a:t>.</a:t>
            </a:r>
            <a:br>
              <a:rPr lang="de-DE" sz="2400">
                <a:solidFill>
                  <a:schemeClr val="dk1"/>
                </a:solidFill>
                <a:latin typeface="Arial"/>
                <a:ea typeface="Arial"/>
                <a:cs typeface="Arial"/>
                <a:sym typeface="Arial"/>
              </a:rPr>
            </a:br>
            <a:endParaRPr sz="2400">
              <a:solidFill>
                <a:schemeClr val="dk1"/>
              </a:solidFill>
              <a:latin typeface="Arial"/>
              <a:ea typeface="Arial"/>
              <a:cs typeface="Arial"/>
              <a:sym typeface="Arial"/>
            </a:endParaRPr>
          </a:p>
        </p:txBody>
      </p:sp>
      <p:sp>
        <p:nvSpPr>
          <p:cNvPr id="109" name="Google Shape;109;p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pic>
        <p:nvPicPr>
          <p:cNvPr id="110" name="Google Shape;110;p18"/>
          <p:cNvPicPr preferRelativeResize="0"/>
          <p:nvPr/>
        </p:nvPicPr>
        <p:blipFill>
          <a:blip r:embed="rId3">
            <a:alphaModFix/>
          </a:blip>
          <a:stretch>
            <a:fillRect/>
          </a:stretch>
        </p:blipFill>
        <p:spPr>
          <a:xfrm>
            <a:off x="9196788" y="1711200"/>
            <a:ext cx="2352675" cy="30289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5"/>
          <p:cNvSpPr txBox="1"/>
          <p:nvPr/>
        </p:nvSpPr>
        <p:spPr>
          <a:xfrm>
            <a:off x="174161" y="84465"/>
            <a:ext cx="11538142" cy="789355"/>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sz="5300" strike="noStrike">
              <a:latin typeface="Arial"/>
              <a:ea typeface="Arial"/>
              <a:cs typeface="Arial"/>
              <a:sym typeface="Arial"/>
            </a:endParaRPr>
          </a:p>
        </p:txBody>
      </p:sp>
      <p:sp>
        <p:nvSpPr>
          <p:cNvPr id="347" name="Google Shape;347;p45"/>
          <p:cNvSpPr txBox="1"/>
          <p:nvPr/>
        </p:nvSpPr>
        <p:spPr>
          <a:xfrm>
            <a:off x="3178800" y="2640000"/>
            <a:ext cx="5834400" cy="1578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de-DE" sz="3900">
                <a:solidFill>
                  <a:schemeClr val="dk1"/>
                </a:solidFill>
              </a:rPr>
              <a:t>改動結果比較及分析</a:t>
            </a:r>
            <a:endParaRPr sz="39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6"/>
          <p:cNvSpPr txBox="1"/>
          <p:nvPr/>
        </p:nvSpPr>
        <p:spPr>
          <a:xfrm>
            <a:off x="174161" y="87077"/>
            <a:ext cx="11538000" cy="783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de-DE" sz="4400" strike="noStrike">
                <a:latin typeface="Arial"/>
                <a:ea typeface="Arial"/>
                <a:cs typeface="Arial"/>
                <a:sym typeface="Arial"/>
              </a:rPr>
              <a:t>interaction(validation)</a:t>
            </a:r>
            <a:endParaRPr b="0" sz="4400" strike="noStrike">
              <a:latin typeface="Arial"/>
              <a:ea typeface="Arial"/>
              <a:cs typeface="Arial"/>
              <a:sym typeface="Arial"/>
            </a:endParaRPr>
          </a:p>
        </p:txBody>
      </p:sp>
      <p:pic>
        <p:nvPicPr>
          <p:cNvPr id="353" name="Google Shape;353;p46"/>
          <p:cNvPicPr preferRelativeResize="0"/>
          <p:nvPr/>
        </p:nvPicPr>
        <p:blipFill>
          <a:blip r:embed="rId3">
            <a:alphaModFix/>
          </a:blip>
          <a:stretch>
            <a:fillRect/>
          </a:stretch>
        </p:blipFill>
        <p:spPr>
          <a:xfrm>
            <a:off x="3124188" y="870663"/>
            <a:ext cx="5943600" cy="2911168"/>
          </a:xfrm>
          <a:prstGeom prst="rect">
            <a:avLst/>
          </a:prstGeom>
          <a:noFill/>
          <a:ln>
            <a:noFill/>
          </a:ln>
        </p:spPr>
      </p:pic>
      <p:pic>
        <p:nvPicPr>
          <p:cNvPr id="354" name="Google Shape;354;p46"/>
          <p:cNvPicPr preferRelativeResize="0"/>
          <p:nvPr/>
        </p:nvPicPr>
        <p:blipFill>
          <a:blip r:embed="rId4">
            <a:alphaModFix/>
          </a:blip>
          <a:stretch>
            <a:fillRect/>
          </a:stretch>
        </p:blipFill>
        <p:spPr>
          <a:xfrm>
            <a:off x="3124188" y="3885932"/>
            <a:ext cx="5943600" cy="291975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7"/>
          <p:cNvSpPr txBox="1"/>
          <p:nvPr/>
        </p:nvSpPr>
        <p:spPr>
          <a:xfrm>
            <a:off x="174161" y="87077"/>
            <a:ext cx="11538142" cy="783695"/>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de-DE" sz="4400" strike="noStrike">
                <a:latin typeface="Arial"/>
                <a:ea typeface="Arial"/>
                <a:cs typeface="Arial"/>
                <a:sym typeface="Arial"/>
              </a:rPr>
              <a:t>interaction(test)</a:t>
            </a:r>
            <a:endParaRPr b="0" sz="4400" strike="noStrike">
              <a:latin typeface="Arial"/>
              <a:ea typeface="Arial"/>
              <a:cs typeface="Arial"/>
              <a:sym typeface="Arial"/>
            </a:endParaRPr>
          </a:p>
        </p:txBody>
      </p:sp>
      <p:pic>
        <p:nvPicPr>
          <p:cNvPr id="360" name="Google Shape;360;p47"/>
          <p:cNvPicPr preferRelativeResize="0"/>
          <p:nvPr/>
        </p:nvPicPr>
        <p:blipFill>
          <a:blip r:embed="rId3">
            <a:alphaModFix/>
          </a:blip>
          <a:stretch>
            <a:fillRect/>
          </a:stretch>
        </p:blipFill>
        <p:spPr>
          <a:xfrm>
            <a:off x="3214675" y="870775"/>
            <a:ext cx="5762625" cy="2917122"/>
          </a:xfrm>
          <a:prstGeom prst="rect">
            <a:avLst/>
          </a:prstGeom>
          <a:noFill/>
          <a:ln>
            <a:noFill/>
          </a:ln>
        </p:spPr>
      </p:pic>
      <p:pic>
        <p:nvPicPr>
          <p:cNvPr id="361" name="Google Shape;361;p47"/>
          <p:cNvPicPr preferRelativeResize="0"/>
          <p:nvPr/>
        </p:nvPicPr>
        <p:blipFill>
          <a:blip r:embed="rId4">
            <a:alphaModFix/>
          </a:blip>
          <a:stretch>
            <a:fillRect/>
          </a:stretch>
        </p:blipFill>
        <p:spPr>
          <a:xfrm>
            <a:off x="3214675" y="3835253"/>
            <a:ext cx="5762625" cy="291712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nvSpPr>
        <p:spPr>
          <a:xfrm>
            <a:off x="174161" y="87077"/>
            <a:ext cx="11538142" cy="783695"/>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de-DE" sz="4400" strike="noStrike">
                <a:latin typeface="Arial"/>
                <a:ea typeface="Arial"/>
                <a:cs typeface="Arial"/>
                <a:sym typeface="Arial"/>
              </a:rPr>
              <a:t>user state(validation)</a:t>
            </a:r>
            <a:endParaRPr b="0" sz="4400" strike="noStrike">
              <a:latin typeface="Arial"/>
              <a:ea typeface="Arial"/>
              <a:cs typeface="Arial"/>
              <a:sym typeface="Arial"/>
            </a:endParaRPr>
          </a:p>
        </p:txBody>
      </p:sp>
      <p:pic>
        <p:nvPicPr>
          <p:cNvPr id="367" name="Google Shape;367;p48"/>
          <p:cNvPicPr preferRelativeResize="0"/>
          <p:nvPr/>
        </p:nvPicPr>
        <p:blipFill>
          <a:blip r:embed="rId3">
            <a:alphaModFix/>
          </a:blip>
          <a:stretch>
            <a:fillRect/>
          </a:stretch>
        </p:blipFill>
        <p:spPr>
          <a:xfrm>
            <a:off x="3214675" y="1809738"/>
            <a:ext cx="5762625" cy="3238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9"/>
          <p:cNvSpPr txBox="1"/>
          <p:nvPr/>
        </p:nvSpPr>
        <p:spPr>
          <a:xfrm>
            <a:off x="174161" y="87077"/>
            <a:ext cx="11538142" cy="783695"/>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de-DE" sz="4400" strike="noStrike">
                <a:latin typeface="Arial"/>
                <a:ea typeface="Arial"/>
                <a:cs typeface="Arial"/>
                <a:sym typeface="Arial"/>
              </a:rPr>
              <a:t>user state(test)</a:t>
            </a:r>
            <a:endParaRPr b="0" sz="4400" strike="noStrike">
              <a:latin typeface="Arial"/>
              <a:ea typeface="Arial"/>
              <a:cs typeface="Arial"/>
              <a:sym typeface="Arial"/>
            </a:endParaRPr>
          </a:p>
        </p:txBody>
      </p:sp>
      <p:pic>
        <p:nvPicPr>
          <p:cNvPr id="373" name="Google Shape;373;p49"/>
          <p:cNvPicPr preferRelativeResize="0"/>
          <p:nvPr/>
        </p:nvPicPr>
        <p:blipFill>
          <a:blip r:embed="rId3">
            <a:alphaModFix/>
          </a:blip>
          <a:stretch>
            <a:fillRect/>
          </a:stretch>
        </p:blipFill>
        <p:spPr>
          <a:xfrm>
            <a:off x="3214688" y="1809750"/>
            <a:ext cx="5762625" cy="3238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0"/>
          <p:cNvSpPr txBox="1"/>
          <p:nvPr/>
        </p:nvSpPr>
        <p:spPr>
          <a:xfrm>
            <a:off x="174161" y="84465"/>
            <a:ext cx="11538142" cy="789355"/>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sz="5300" strike="noStrike">
              <a:latin typeface="Arial"/>
              <a:ea typeface="Arial"/>
              <a:cs typeface="Arial"/>
              <a:sym typeface="Arial"/>
            </a:endParaRPr>
          </a:p>
        </p:txBody>
      </p:sp>
      <p:sp>
        <p:nvSpPr>
          <p:cNvPr id="379" name="Google Shape;379;p50"/>
          <p:cNvSpPr txBox="1"/>
          <p:nvPr/>
        </p:nvSpPr>
        <p:spPr>
          <a:xfrm>
            <a:off x="3178800" y="2640000"/>
            <a:ext cx="5834400" cy="1578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de-DE" sz="3900">
                <a:solidFill>
                  <a:schemeClr val="dk1"/>
                </a:solidFill>
              </a:rPr>
              <a:t>Q &amp; A</a:t>
            </a:r>
            <a:endParaRPr sz="3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de-DE">
                <a:latin typeface="Arial"/>
                <a:ea typeface="Arial"/>
                <a:cs typeface="Arial"/>
                <a:sym typeface="Arial"/>
              </a:rPr>
              <a:t>Introduction</a:t>
            </a:r>
            <a:endParaRPr>
              <a:latin typeface="Arial"/>
              <a:ea typeface="Arial"/>
              <a:cs typeface="Arial"/>
              <a:sym typeface="Arial"/>
            </a:endParaRPr>
          </a:p>
        </p:txBody>
      </p:sp>
      <p:sp>
        <p:nvSpPr>
          <p:cNvPr id="116" name="Google Shape;116;p19"/>
          <p:cNvSpPr txBox="1"/>
          <p:nvPr>
            <p:ph idx="1" type="body"/>
          </p:nvPr>
        </p:nvSpPr>
        <p:spPr>
          <a:xfrm>
            <a:off x="838200" y="1456450"/>
            <a:ext cx="10515600" cy="5265000"/>
          </a:xfrm>
          <a:prstGeom prst="rect">
            <a:avLst/>
          </a:prstGeom>
          <a:noFill/>
          <a:ln>
            <a:noFill/>
          </a:ln>
        </p:spPr>
        <p:txBody>
          <a:bodyPr anchorCtr="0" anchor="t" bIns="45700" lIns="91425" spcFirstLastPara="1" rIns="91425" wrap="square" tIns="45700">
            <a:noAutofit/>
          </a:bodyPr>
          <a:lstStyle/>
          <a:p>
            <a:pPr indent="-393700" lvl="0" marL="457200" marR="0" rtl="0" algn="l">
              <a:lnSpc>
                <a:spcPct val="115000"/>
              </a:lnSpc>
              <a:spcBef>
                <a:spcPts val="1200"/>
              </a:spcBef>
              <a:spcAft>
                <a:spcPts val="0"/>
              </a:spcAft>
              <a:buSzPts val="2600"/>
              <a:buFont typeface="Calibri"/>
              <a:buChar char="●"/>
            </a:pPr>
            <a:r>
              <a:rPr lang="de-DE" sz="2600"/>
              <a:t>Representation learning</a:t>
            </a:r>
            <a:endParaRPr sz="2600"/>
          </a:p>
          <a:p>
            <a:pPr indent="-381000" lvl="1" marL="914400" marR="0" rtl="0" algn="l">
              <a:lnSpc>
                <a:spcPct val="115000"/>
              </a:lnSpc>
              <a:spcBef>
                <a:spcPts val="0"/>
              </a:spcBef>
              <a:spcAft>
                <a:spcPts val="0"/>
              </a:spcAft>
              <a:buSzPts val="2400"/>
              <a:buFont typeface="Calibri"/>
              <a:buChar char="○"/>
            </a:pPr>
            <a:r>
              <a:rPr lang="de-DE"/>
              <a:t>Representation learning, or learning low-dimensional embeddings of entities</a:t>
            </a:r>
            <a:endParaRPr/>
          </a:p>
          <a:p>
            <a:pPr indent="-381000" lvl="1" marL="914400" marR="0" rtl="0" algn="l">
              <a:lnSpc>
                <a:spcPct val="115000"/>
              </a:lnSpc>
              <a:spcBef>
                <a:spcPts val="0"/>
              </a:spcBef>
              <a:spcAft>
                <a:spcPts val="0"/>
              </a:spcAft>
              <a:buSzPts val="2400"/>
              <a:buFont typeface="Calibri"/>
              <a:buChar char="○"/>
            </a:pPr>
            <a:r>
              <a:rPr lang="de-DE"/>
              <a:t>represent </a:t>
            </a:r>
            <a:r>
              <a:rPr lang="de-DE">
                <a:solidFill>
                  <a:srgbClr val="FF0000"/>
                </a:solidFill>
              </a:rPr>
              <a:t>the evolution of users’ and items’ properties.</a:t>
            </a:r>
            <a:endParaRPr>
              <a:solidFill>
                <a:srgbClr val="FF0000"/>
              </a:solidFill>
            </a:endParaRPr>
          </a:p>
          <a:p>
            <a:pPr indent="-393700" lvl="0" marL="457200" marR="0" rtl="0" algn="l">
              <a:lnSpc>
                <a:spcPct val="115000"/>
              </a:lnSpc>
              <a:spcBef>
                <a:spcPts val="0"/>
              </a:spcBef>
              <a:spcAft>
                <a:spcPts val="0"/>
              </a:spcAft>
              <a:buSzPts val="2600"/>
              <a:buFont typeface="Calibri"/>
              <a:buChar char="●"/>
            </a:pPr>
            <a:r>
              <a:rPr lang="de-DE" sz="2600"/>
              <a:t>Four fundamental challenges:</a:t>
            </a:r>
            <a:endParaRPr sz="2600"/>
          </a:p>
          <a:p>
            <a:pPr indent="-381000" lvl="1" marL="914400" marR="0" rtl="0" algn="l">
              <a:lnSpc>
                <a:spcPct val="115000"/>
              </a:lnSpc>
              <a:spcBef>
                <a:spcPts val="0"/>
              </a:spcBef>
              <a:spcAft>
                <a:spcPts val="0"/>
              </a:spcAft>
              <a:buSzPts val="2400"/>
              <a:buFont typeface="Calibri"/>
              <a:buChar char="○"/>
            </a:pPr>
            <a:r>
              <a:rPr lang="de-DE"/>
              <a:t>How to </a:t>
            </a:r>
            <a:r>
              <a:rPr lang="de-DE">
                <a:solidFill>
                  <a:srgbClr val="FF0000"/>
                </a:solidFill>
              </a:rPr>
              <a:t>accurately predict</a:t>
            </a:r>
            <a:r>
              <a:rPr lang="de-DE"/>
              <a:t> the embedding trajectories of users/items as </a:t>
            </a:r>
            <a:r>
              <a:rPr lang="de-DE">
                <a:solidFill>
                  <a:srgbClr val="FF0000"/>
                </a:solidFill>
              </a:rPr>
              <a:t>time progresses</a:t>
            </a:r>
            <a:r>
              <a:rPr lang="de-DE"/>
              <a:t>. </a:t>
            </a:r>
            <a:endParaRPr/>
          </a:p>
          <a:p>
            <a:pPr indent="-381000" lvl="1" marL="914400" marR="0" rtl="0" algn="l">
              <a:lnSpc>
                <a:spcPct val="115000"/>
              </a:lnSpc>
              <a:spcBef>
                <a:spcPts val="0"/>
              </a:spcBef>
              <a:spcAft>
                <a:spcPts val="0"/>
              </a:spcAft>
              <a:buSzPts val="2400"/>
              <a:buFont typeface="Calibri"/>
              <a:buChar char="○"/>
            </a:pPr>
            <a:r>
              <a:rPr lang="de-DE"/>
              <a:t>It is essential to consider</a:t>
            </a:r>
            <a:r>
              <a:rPr lang="de-DE">
                <a:solidFill>
                  <a:srgbClr val="FF0000"/>
                </a:solidFill>
              </a:rPr>
              <a:t> stationary properties</a:t>
            </a:r>
            <a:r>
              <a:rPr lang="de-DE"/>
              <a:t> that do not change over time and </a:t>
            </a:r>
            <a:r>
              <a:rPr lang="de-DE">
                <a:solidFill>
                  <a:srgbClr val="FF0000"/>
                </a:solidFill>
              </a:rPr>
              <a:t>time evolving properties</a:t>
            </a:r>
            <a:r>
              <a:rPr lang="de-DE"/>
              <a:t>.</a:t>
            </a:r>
            <a:endParaRPr/>
          </a:p>
          <a:p>
            <a:pPr indent="-381000" lvl="1" marL="914400" marR="0" rtl="0" algn="l">
              <a:lnSpc>
                <a:spcPct val="115000"/>
              </a:lnSpc>
              <a:spcBef>
                <a:spcPts val="0"/>
              </a:spcBef>
              <a:spcAft>
                <a:spcPts val="0"/>
              </a:spcAft>
              <a:buSzPts val="2400"/>
              <a:buFont typeface="Calibri"/>
              <a:buChar char="○"/>
            </a:pPr>
            <a:r>
              <a:rPr lang="de-DE"/>
              <a:t>Methods are required that can recommend items in </a:t>
            </a:r>
            <a:r>
              <a:rPr lang="de-DE">
                <a:solidFill>
                  <a:srgbClr val="FF0000"/>
                </a:solidFill>
              </a:rPr>
              <a:t>near-constant time</a:t>
            </a:r>
            <a:r>
              <a:rPr lang="de-DE"/>
              <a:t>.</a:t>
            </a:r>
            <a:endParaRPr/>
          </a:p>
          <a:p>
            <a:pPr indent="-381000" lvl="1" marL="914400" marR="0" rtl="0" algn="l">
              <a:lnSpc>
                <a:spcPct val="115000"/>
              </a:lnSpc>
              <a:spcBef>
                <a:spcPts val="0"/>
              </a:spcBef>
              <a:spcAft>
                <a:spcPts val="0"/>
              </a:spcAft>
              <a:buSzPts val="2400"/>
              <a:buFont typeface="Calibri"/>
              <a:buChar char="○"/>
            </a:pPr>
            <a:r>
              <a:rPr lang="de-DE"/>
              <a:t>Methods are needed that can be </a:t>
            </a:r>
            <a:r>
              <a:rPr lang="de-DE">
                <a:solidFill>
                  <a:srgbClr val="FF0000"/>
                </a:solidFill>
              </a:rPr>
              <a:t>trained with batches of data</a:t>
            </a:r>
            <a:r>
              <a:rPr lang="de-DE"/>
              <a:t> to generate embedding trajectories.</a:t>
            </a:r>
            <a:endParaRPr sz="2000">
              <a:latin typeface="Arial"/>
              <a:ea typeface="Arial"/>
              <a:cs typeface="Arial"/>
              <a:sym typeface="Arial"/>
            </a:endParaRPr>
          </a:p>
          <a:p>
            <a:pPr indent="0" lvl="0" marL="0" rtl="0" algn="l">
              <a:lnSpc>
                <a:spcPct val="90000"/>
              </a:lnSpc>
              <a:spcBef>
                <a:spcPts val="1200"/>
              </a:spcBef>
              <a:spcAft>
                <a:spcPts val="0"/>
              </a:spcAft>
              <a:buClr>
                <a:schemeClr val="dk1"/>
              </a:buClr>
              <a:buSzPts val="1800"/>
              <a:buNone/>
            </a:pPr>
            <a:r>
              <a:t/>
            </a:r>
            <a:endParaRPr sz="24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2400">
              <a:latin typeface="Arial"/>
              <a:ea typeface="Arial"/>
              <a:cs typeface="Arial"/>
              <a:sym typeface="Arial"/>
            </a:endParaRPr>
          </a:p>
          <a:p>
            <a:pPr indent="0" lvl="0" marL="0" rtl="0" algn="l">
              <a:lnSpc>
                <a:spcPct val="90000"/>
              </a:lnSpc>
              <a:spcBef>
                <a:spcPts val="1000"/>
              </a:spcBef>
              <a:spcAft>
                <a:spcPts val="0"/>
              </a:spcAft>
              <a:buClr>
                <a:schemeClr val="dk1"/>
              </a:buClr>
              <a:buSzPts val="2000"/>
              <a:buNone/>
            </a:pPr>
            <a:r>
              <a:t/>
            </a:r>
            <a:endParaRPr sz="2400">
              <a:latin typeface="Arial"/>
              <a:ea typeface="Arial"/>
              <a:cs typeface="Arial"/>
              <a:sym typeface="Arial"/>
            </a:endParaRPr>
          </a:p>
        </p:txBody>
      </p:sp>
      <p:sp>
        <p:nvSpPr>
          <p:cNvPr id="117" name="Google Shape;117;p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de-DE">
                <a:latin typeface="Arial"/>
                <a:ea typeface="Arial"/>
                <a:cs typeface="Arial"/>
                <a:sym typeface="Arial"/>
              </a:rPr>
              <a:t>Introduction</a:t>
            </a:r>
            <a:endParaRPr/>
          </a:p>
        </p:txBody>
      </p:sp>
      <p:sp>
        <p:nvSpPr>
          <p:cNvPr id="123" name="Google Shape;12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115000"/>
              </a:lnSpc>
              <a:spcBef>
                <a:spcPts val="1200"/>
              </a:spcBef>
              <a:spcAft>
                <a:spcPts val="0"/>
              </a:spcAft>
              <a:buNone/>
            </a:pPr>
            <a:r>
              <a:rPr lang="de-DE" sz="2900"/>
              <a:t>JODIE: Joint Dynamic User-Item Embedding Model</a:t>
            </a:r>
            <a:endParaRPr sz="2900"/>
          </a:p>
          <a:p>
            <a:pPr indent="-381000" lvl="0" marL="457200" marR="0" rtl="0" algn="l">
              <a:lnSpc>
                <a:spcPct val="115000"/>
              </a:lnSpc>
              <a:spcBef>
                <a:spcPts val="1200"/>
              </a:spcBef>
              <a:spcAft>
                <a:spcPts val="0"/>
              </a:spcAft>
              <a:buSzPts val="2400"/>
              <a:buChar char="●"/>
            </a:pPr>
            <a:r>
              <a:rPr lang="de-DE" sz="2400"/>
              <a:t>Learns to generate embedding trajectories of all users and items from temporal interactions.</a:t>
            </a:r>
            <a:endParaRPr sz="2400"/>
          </a:p>
          <a:p>
            <a:pPr indent="-381000" lvl="0" marL="457200" marR="0" rtl="0" algn="l">
              <a:lnSpc>
                <a:spcPct val="115000"/>
              </a:lnSpc>
              <a:spcBef>
                <a:spcPts val="0"/>
              </a:spcBef>
              <a:spcAft>
                <a:spcPts val="0"/>
              </a:spcAft>
              <a:buSzPts val="2400"/>
              <a:buChar char="●"/>
            </a:pPr>
            <a:r>
              <a:rPr lang="de-DE" sz="2400"/>
              <a:t>The embeddings of the user and item are updated when a user takes an action and a projection operator predicts the future embedding trajectory of the user.</a:t>
            </a:r>
            <a:endParaRPr sz="2400"/>
          </a:p>
          <a:p>
            <a:pPr indent="0" lvl="0" marL="0" marR="0" rtl="0" algn="l">
              <a:lnSpc>
                <a:spcPct val="115000"/>
              </a:lnSpc>
              <a:spcBef>
                <a:spcPts val="1200"/>
              </a:spcBef>
              <a:spcAft>
                <a:spcPts val="1200"/>
              </a:spcAft>
              <a:buNone/>
            </a:pPr>
            <a:r>
              <a:t/>
            </a:r>
            <a:endParaRPr sz="2400"/>
          </a:p>
        </p:txBody>
      </p:sp>
      <p:sp>
        <p:nvSpPr>
          <p:cNvPr id="124" name="Google Shape;124;p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de-DE">
                <a:latin typeface="Arial"/>
                <a:ea typeface="Arial"/>
                <a:cs typeface="Arial"/>
                <a:sym typeface="Arial"/>
              </a:rPr>
              <a:t>Related Work</a:t>
            </a:r>
            <a:endParaRPr>
              <a:latin typeface="Arial"/>
              <a:ea typeface="Arial"/>
              <a:cs typeface="Arial"/>
              <a:sym typeface="Arial"/>
            </a:endParaRPr>
          </a:p>
        </p:txBody>
      </p:sp>
      <p:sp>
        <p:nvSpPr>
          <p:cNvPr id="130" name="Google Shape;130;p21"/>
          <p:cNvSpPr txBox="1"/>
          <p:nvPr>
            <p:ph idx="1" type="body"/>
          </p:nvPr>
        </p:nvSpPr>
        <p:spPr>
          <a:xfrm>
            <a:off x="838200" y="1690688"/>
            <a:ext cx="10515600" cy="4486275"/>
          </a:xfrm>
          <a:prstGeom prst="rect">
            <a:avLst/>
          </a:prstGeom>
          <a:noFill/>
          <a:ln>
            <a:noFill/>
          </a:ln>
        </p:spPr>
        <p:txBody>
          <a:bodyPr anchorCtr="0" anchor="t" bIns="45700" lIns="91425" spcFirstLastPara="1" rIns="91425" wrap="square" tIns="45700">
            <a:normAutofit/>
          </a:bodyPr>
          <a:lstStyle/>
          <a:p>
            <a:pPr indent="-381000" lvl="0" marL="457200" marR="0" rtl="0" algn="l">
              <a:lnSpc>
                <a:spcPct val="115000"/>
              </a:lnSpc>
              <a:spcBef>
                <a:spcPts val="1200"/>
              </a:spcBef>
              <a:spcAft>
                <a:spcPts val="0"/>
              </a:spcAft>
              <a:buSzPts val="2400"/>
              <a:buChar char="●"/>
            </a:pPr>
            <a:r>
              <a:rPr lang="de-DE" sz="2400"/>
              <a:t>Deep recurrent recommender models</a:t>
            </a:r>
            <a:endParaRPr sz="2400"/>
          </a:p>
          <a:p>
            <a:pPr indent="-381000" lvl="1" marL="914400" marR="0" rtl="0" algn="l">
              <a:lnSpc>
                <a:spcPct val="115000"/>
              </a:lnSpc>
              <a:spcBef>
                <a:spcPts val="0"/>
              </a:spcBef>
              <a:spcAft>
                <a:spcPts val="0"/>
              </a:spcAft>
              <a:buSzPts val="2400"/>
              <a:buChar char="○"/>
            </a:pPr>
            <a:r>
              <a:rPr lang="de-DE"/>
              <a:t>Recent methods, such as Time-LSTM and LatentCross learn how to incorporate features into the embeddings</a:t>
            </a:r>
            <a:endParaRPr/>
          </a:p>
          <a:p>
            <a:pPr indent="-381000" lvl="0" marL="457200" marR="0" rtl="0" algn="l">
              <a:lnSpc>
                <a:spcPct val="115000"/>
              </a:lnSpc>
              <a:spcBef>
                <a:spcPts val="0"/>
              </a:spcBef>
              <a:spcAft>
                <a:spcPts val="0"/>
              </a:spcAft>
              <a:buSzPts val="2400"/>
              <a:buChar char="●"/>
            </a:pPr>
            <a:r>
              <a:rPr lang="de-DE" sz="2400"/>
              <a:t>Dynamic co-evolution models</a:t>
            </a:r>
            <a:endParaRPr sz="2400"/>
          </a:p>
          <a:p>
            <a:pPr indent="-381000" lvl="1" marL="914400" marR="0" rtl="0" algn="l">
              <a:lnSpc>
                <a:spcPct val="115000"/>
              </a:lnSpc>
              <a:spcBef>
                <a:spcPts val="0"/>
              </a:spcBef>
              <a:spcAft>
                <a:spcPts val="0"/>
              </a:spcAft>
              <a:buSzPts val="2400"/>
              <a:buChar char="○"/>
            </a:pPr>
            <a:r>
              <a:rPr lang="de-DE"/>
              <a:t>Methods that jointly learn representations of users and items have recently been developed using point-process modeling and RNN-based modeling, such as DeepCoevolve</a:t>
            </a:r>
            <a:endParaRPr/>
          </a:p>
          <a:p>
            <a:pPr indent="-381000" lvl="0" marL="457200" marR="0" rtl="0" algn="l">
              <a:lnSpc>
                <a:spcPct val="115000"/>
              </a:lnSpc>
              <a:spcBef>
                <a:spcPts val="0"/>
              </a:spcBef>
              <a:spcAft>
                <a:spcPts val="0"/>
              </a:spcAft>
              <a:buSzPts val="2400"/>
              <a:buChar char="●"/>
            </a:pPr>
            <a:r>
              <a:rPr lang="de-DE" sz="2400"/>
              <a:t>Temporal network embedding models</a:t>
            </a:r>
            <a:endParaRPr sz="2400"/>
          </a:p>
          <a:p>
            <a:pPr indent="-381000" lvl="1" marL="914400" marR="0" rtl="0" algn="l">
              <a:lnSpc>
                <a:spcPct val="115000"/>
              </a:lnSpc>
              <a:spcBef>
                <a:spcPts val="0"/>
              </a:spcBef>
              <a:spcAft>
                <a:spcPts val="0"/>
              </a:spcAft>
              <a:buSzPts val="2400"/>
              <a:buChar char="○"/>
            </a:pPr>
            <a:r>
              <a:rPr lang="de-DE"/>
              <a:t>Several models have recently been developed that generate embeddings for the nodes (users and items) in temporal networks, such as CTDNE</a:t>
            </a:r>
            <a:endParaRPr>
              <a:latin typeface="Arial"/>
              <a:ea typeface="Arial"/>
              <a:cs typeface="Arial"/>
              <a:sym typeface="Arial"/>
            </a:endParaRPr>
          </a:p>
        </p:txBody>
      </p:sp>
      <p:sp>
        <p:nvSpPr>
          <p:cNvPr id="131" name="Google Shape;131;p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de-DE">
                <a:latin typeface="Arial"/>
                <a:ea typeface="Arial"/>
                <a:cs typeface="Arial"/>
                <a:sym typeface="Arial"/>
              </a:rPr>
              <a:t>JODIE: Joint Dynamic User-Item Embedding Model </a:t>
            </a:r>
            <a:endParaRPr>
              <a:latin typeface="Arial"/>
              <a:ea typeface="Arial"/>
              <a:cs typeface="Arial"/>
              <a:sym typeface="Arial"/>
            </a:endParaRPr>
          </a:p>
        </p:txBody>
      </p:sp>
      <p:sp>
        <p:nvSpPr>
          <p:cNvPr id="137" name="Google Shape;137;p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0"/>
              </a:spcBef>
              <a:spcAft>
                <a:spcPts val="0"/>
              </a:spcAft>
              <a:buSzPts val="2400"/>
              <a:buChar char="●"/>
            </a:pPr>
            <a:r>
              <a:rPr lang="de-DE" sz="2400"/>
              <a:t>A</a:t>
            </a:r>
            <a:r>
              <a:rPr lang="de-DE" sz="2400"/>
              <a:t> method to learn embedding trajectories of users and items from an ordered sequence of temporal user-item interactions</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de-DE" sz="2400"/>
              <a:t>Type of Embeddings</a:t>
            </a:r>
            <a:endParaRPr sz="2400"/>
          </a:p>
          <a:p>
            <a:pPr indent="-381000" lvl="1" marL="914400" rtl="0" algn="l">
              <a:lnSpc>
                <a:spcPct val="90000"/>
              </a:lnSpc>
              <a:spcBef>
                <a:spcPts val="0"/>
              </a:spcBef>
              <a:spcAft>
                <a:spcPts val="0"/>
              </a:spcAft>
              <a:buSzPts val="2400"/>
              <a:buChar char="○"/>
            </a:pPr>
            <a:r>
              <a:rPr lang="de-DE"/>
              <a:t>Static Embeddings :  Used to express stationary properties such as the long-term interest of users</a:t>
            </a:r>
            <a:endParaRPr/>
          </a:p>
          <a:p>
            <a:pPr indent="-381000" lvl="1" marL="914400" rtl="0" algn="l">
              <a:lnSpc>
                <a:spcPct val="90000"/>
              </a:lnSpc>
              <a:spcBef>
                <a:spcPts val="0"/>
              </a:spcBef>
              <a:spcAft>
                <a:spcPts val="0"/>
              </a:spcAft>
              <a:buSzPts val="2400"/>
              <a:buChar char="○"/>
            </a:pPr>
            <a:r>
              <a:rPr lang="de-DE"/>
              <a:t>Dynamic Embeddings : Embeddings change over time to model their time-varying behavior and properties	</a:t>
            </a:r>
            <a:endParaRPr/>
          </a:p>
        </p:txBody>
      </p:sp>
      <p:sp>
        <p:nvSpPr>
          <p:cNvPr id="138" name="Google Shape;138;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pic>
        <p:nvPicPr>
          <p:cNvPr id="139" name="Google Shape;139;p22"/>
          <p:cNvPicPr preferRelativeResize="0"/>
          <p:nvPr/>
        </p:nvPicPr>
        <p:blipFill>
          <a:blip r:embed="rId3">
            <a:alphaModFix/>
          </a:blip>
          <a:stretch>
            <a:fillRect/>
          </a:stretch>
        </p:blipFill>
        <p:spPr>
          <a:xfrm>
            <a:off x="7000525" y="2224275"/>
            <a:ext cx="1544825" cy="317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de-DE">
                <a:latin typeface="Arial"/>
                <a:ea typeface="Arial"/>
                <a:cs typeface="Arial"/>
                <a:sym typeface="Arial"/>
              </a:rPr>
              <a:t>JODIE</a:t>
            </a:r>
            <a:endParaRPr>
              <a:latin typeface="Arial"/>
              <a:ea typeface="Arial"/>
              <a:cs typeface="Arial"/>
              <a:sym typeface="Arial"/>
            </a:endParaRPr>
          </a:p>
          <a:p>
            <a:pPr indent="0" lvl="0" marL="0" rtl="0" algn="l">
              <a:lnSpc>
                <a:spcPct val="85000"/>
              </a:lnSpc>
              <a:spcBef>
                <a:spcPts val="0"/>
              </a:spcBef>
              <a:spcAft>
                <a:spcPts val="0"/>
              </a:spcAft>
              <a:buClr>
                <a:srgbClr val="3F3F3F"/>
              </a:buClr>
              <a:buSzPts val="4800"/>
              <a:buFont typeface="Calibri"/>
              <a:buNone/>
            </a:pPr>
            <a:r>
              <a:rPr lang="de-DE" sz="3000">
                <a:solidFill>
                  <a:srgbClr val="3F3F3F"/>
                </a:solidFill>
              </a:rPr>
              <a:t>Embedding update operation</a:t>
            </a:r>
            <a:endParaRPr sz="3000">
              <a:latin typeface="Arial"/>
              <a:ea typeface="Arial"/>
              <a:cs typeface="Arial"/>
              <a:sym typeface="Arial"/>
            </a:endParaRPr>
          </a:p>
        </p:txBody>
      </p:sp>
      <p:sp>
        <p:nvSpPr>
          <p:cNvPr id="145" name="Google Shape;145;p23"/>
          <p:cNvSpPr txBox="1"/>
          <p:nvPr>
            <p:ph idx="1" type="body"/>
          </p:nvPr>
        </p:nvSpPr>
        <p:spPr>
          <a:xfrm>
            <a:off x="838200" y="1690688"/>
            <a:ext cx="10515600" cy="4486200"/>
          </a:xfrm>
          <a:prstGeom prst="rect">
            <a:avLst/>
          </a:prstGeom>
          <a:noFill/>
          <a:ln>
            <a:noFill/>
          </a:ln>
        </p:spPr>
        <p:txBody>
          <a:bodyPr anchorCtr="0" anchor="t" bIns="45700" lIns="91425" spcFirstLastPara="1" rIns="91425" wrap="square" tIns="45700">
            <a:normAutofit/>
          </a:bodyPr>
          <a:lstStyle/>
          <a:p>
            <a:pPr indent="-381000" lvl="0" marL="457200" rtl="0" algn="l">
              <a:lnSpc>
                <a:spcPct val="70000"/>
              </a:lnSpc>
              <a:spcBef>
                <a:spcPts val="1000"/>
              </a:spcBef>
              <a:spcAft>
                <a:spcPts val="0"/>
              </a:spcAft>
              <a:buSzPts val="2400"/>
              <a:buFont typeface="Arial"/>
              <a:buChar char="•"/>
            </a:pPr>
            <a:r>
              <a:rPr lang="de-DE" sz="2400">
                <a:solidFill>
                  <a:srgbClr val="252525"/>
                </a:solidFill>
                <a:latin typeface="Roboto"/>
                <a:ea typeface="Roboto"/>
                <a:cs typeface="Roboto"/>
                <a:sym typeface="Roboto"/>
              </a:rPr>
              <a:t>Dynamic embedding</a:t>
            </a:r>
            <a:r>
              <a:rPr lang="de-DE" sz="2400">
                <a:solidFill>
                  <a:srgbClr val="252525"/>
                </a:solidFill>
                <a:latin typeface="Roboto"/>
                <a:ea typeface="Roboto"/>
                <a:cs typeface="Roboto"/>
                <a:sym typeface="Roboto"/>
              </a:rPr>
              <a:t> of an item</a:t>
            </a:r>
            <a:r>
              <a:rPr lang="de-DE" sz="2400">
                <a:solidFill>
                  <a:srgbClr val="252525"/>
                </a:solidFill>
                <a:latin typeface="Roboto"/>
                <a:ea typeface="Roboto"/>
                <a:cs typeface="Roboto"/>
                <a:sym typeface="Roboto"/>
              </a:rPr>
              <a:t> reflects </a:t>
            </a:r>
            <a:endParaRPr sz="2400">
              <a:solidFill>
                <a:srgbClr val="252525"/>
              </a:solidFill>
              <a:latin typeface="Roboto"/>
              <a:ea typeface="Roboto"/>
              <a:cs typeface="Roboto"/>
              <a:sym typeface="Roboto"/>
            </a:endParaRPr>
          </a:p>
          <a:p>
            <a:pPr indent="0" lvl="0" marL="457200" rtl="0" algn="l">
              <a:lnSpc>
                <a:spcPct val="70000"/>
              </a:lnSpc>
              <a:spcBef>
                <a:spcPts val="1000"/>
              </a:spcBef>
              <a:spcAft>
                <a:spcPts val="0"/>
              </a:spcAft>
              <a:buNone/>
            </a:pPr>
            <a:r>
              <a:rPr lang="de-DE" sz="2400">
                <a:solidFill>
                  <a:srgbClr val="252525"/>
                </a:solidFill>
                <a:latin typeface="Roboto"/>
                <a:ea typeface="Roboto"/>
                <a:cs typeface="Roboto"/>
                <a:sym typeface="Roboto"/>
              </a:rPr>
              <a:t>the</a:t>
            </a:r>
            <a:r>
              <a:rPr lang="de-DE" sz="2400">
                <a:solidFill>
                  <a:srgbClr val="252525"/>
                </a:solidFill>
                <a:latin typeface="Roboto"/>
                <a:ea typeface="Roboto"/>
                <a:cs typeface="Roboto"/>
                <a:sym typeface="Roboto"/>
              </a:rPr>
              <a:t> item’s</a:t>
            </a:r>
            <a:r>
              <a:rPr lang="de-DE" sz="2400">
                <a:solidFill>
                  <a:srgbClr val="252525"/>
                </a:solidFill>
                <a:latin typeface="Roboto"/>
                <a:ea typeface="Roboto"/>
                <a:cs typeface="Roboto"/>
                <a:sym typeface="Roboto"/>
              </a:rPr>
              <a:t> current state and leading </a:t>
            </a:r>
            <a:endParaRPr sz="2400">
              <a:solidFill>
                <a:srgbClr val="252525"/>
              </a:solidFill>
              <a:latin typeface="Roboto"/>
              <a:ea typeface="Roboto"/>
              <a:cs typeface="Roboto"/>
              <a:sym typeface="Roboto"/>
            </a:endParaRPr>
          </a:p>
          <a:p>
            <a:pPr indent="457200" lvl="0" marL="0" rtl="0" algn="l">
              <a:lnSpc>
                <a:spcPct val="70000"/>
              </a:lnSpc>
              <a:spcBef>
                <a:spcPts val="1000"/>
              </a:spcBef>
              <a:spcAft>
                <a:spcPts val="0"/>
              </a:spcAft>
              <a:buNone/>
            </a:pPr>
            <a:r>
              <a:rPr lang="de-DE" sz="2400">
                <a:solidFill>
                  <a:srgbClr val="252525"/>
                </a:solidFill>
                <a:latin typeface="Roboto"/>
                <a:ea typeface="Roboto"/>
                <a:cs typeface="Roboto"/>
                <a:sym typeface="Roboto"/>
              </a:rPr>
              <a:t>to more meaningful dynamic user </a:t>
            </a:r>
            <a:endParaRPr sz="2400">
              <a:solidFill>
                <a:srgbClr val="252525"/>
              </a:solidFill>
              <a:latin typeface="Roboto"/>
              <a:ea typeface="Roboto"/>
              <a:cs typeface="Roboto"/>
              <a:sym typeface="Roboto"/>
            </a:endParaRPr>
          </a:p>
          <a:p>
            <a:pPr indent="457200" lvl="0" marL="0" rtl="0" algn="l">
              <a:lnSpc>
                <a:spcPct val="70000"/>
              </a:lnSpc>
              <a:spcBef>
                <a:spcPts val="1000"/>
              </a:spcBef>
              <a:spcAft>
                <a:spcPts val="0"/>
              </a:spcAft>
              <a:buNone/>
            </a:pPr>
            <a:r>
              <a:rPr lang="de-DE" sz="2400">
                <a:solidFill>
                  <a:srgbClr val="252525"/>
                </a:solidFill>
                <a:latin typeface="Roboto"/>
                <a:ea typeface="Roboto"/>
                <a:cs typeface="Roboto"/>
                <a:sym typeface="Roboto"/>
              </a:rPr>
              <a:t>embeddings and easier training</a:t>
            </a:r>
            <a:endParaRPr sz="2400">
              <a:latin typeface="Arial"/>
              <a:ea typeface="Arial"/>
              <a:cs typeface="Arial"/>
              <a:sym typeface="Arial"/>
            </a:endParaRPr>
          </a:p>
        </p:txBody>
      </p:sp>
      <p:sp>
        <p:nvSpPr>
          <p:cNvPr id="146" name="Google Shape;146;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pic>
        <p:nvPicPr>
          <p:cNvPr id="147" name="Google Shape;147;p23"/>
          <p:cNvPicPr preferRelativeResize="0"/>
          <p:nvPr/>
        </p:nvPicPr>
        <p:blipFill>
          <a:blip r:embed="rId3">
            <a:alphaModFix/>
          </a:blip>
          <a:stretch>
            <a:fillRect/>
          </a:stretch>
        </p:blipFill>
        <p:spPr>
          <a:xfrm>
            <a:off x="7252150" y="1086850"/>
            <a:ext cx="4409875" cy="2866425"/>
          </a:xfrm>
          <a:prstGeom prst="rect">
            <a:avLst/>
          </a:prstGeom>
          <a:noFill/>
          <a:ln>
            <a:noFill/>
          </a:ln>
        </p:spPr>
      </p:pic>
      <p:pic>
        <p:nvPicPr>
          <p:cNvPr id="148" name="Google Shape;148;p23"/>
          <p:cNvPicPr preferRelativeResize="0"/>
          <p:nvPr/>
        </p:nvPicPr>
        <p:blipFill>
          <a:blip r:embed="rId4">
            <a:alphaModFix/>
          </a:blip>
          <a:stretch>
            <a:fillRect/>
          </a:stretch>
        </p:blipFill>
        <p:spPr>
          <a:xfrm>
            <a:off x="5329825" y="4551695"/>
            <a:ext cx="6655050" cy="1706205"/>
          </a:xfrm>
          <a:prstGeom prst="rect">
            <a:avLst/>
          </a:prstGeom>
          <a:noFill/>
          <a:ln>
            <a:noFill/>
          </a:ln>
        </p:spPr>
      </p:pic>
      <p:pic>
        <p:nvPicPr>
          <p:cNvPr id="149" name="Google Shape;149;p23"/>
          <p:cNvPicPr preferRelativeResize="0"/>
          <p:nvPr/>
        </p:nvPicPr>
        <p:blipFill>
          <a:blip r:embed="rId5">
            <a:alphaModFix/>
          </a:blip>
          <a:stretch>
            <a:fillRect/>
          </a:stretch>
        </p:blipFill>
        <p:spPr>
          <a:xfrm>
            <a:off x="1168775" y="3499349"/>
            <a:ext cx="4161053" cy="295300"/>
          </a:xfrm>
          <a:prstGeom prst="rect">
            <a:avLst/>
          </a:prstGeom>
          <a:noFill/>
          <a:ln>
            <a:noFill/>
          </a:ln>
        </p:spPr>
      </p:pic>
      <p:pic>
        <p:nvPicPr>
          <p:cNvPr id="150" name="Google Shape;150;p23"/>
          <p:cNvPicPr preferRelativeResize="0"/>
          <p:nvPr/>
        </p:nvPicPr>
        <p:blipFill>
          <a:blip r:embed="rId6">
            <a:alphaModFix/>
          </a:blip>
          <a:stretch>
            <a:fillRect/>
          </a:stretch>
        </p:blipFill>
        <p:spPr>
          <a:xfrm>
            <a:off x="1168775" y="3953274"/>
            <a:ext cx="3795480" cy="295301"/>
          </a:xfrm>
          <a:prstGeom prst="rect">
            <a:avLst/>
          </a:prstGeom>
          <a:noFill/>
          <a:ln>
            <a:noFill/>
          </a:ln>
        </p:spPr>
      </p:pic>
      <p:sp>
        <p:nvSpPr>
          <p:cNvPr id="151" name="Google Shape;151;p23"/>
          <p:cNvSpPr/>
          <p:nvPr/>
        </p:nvSpPr>
        <p:spPr>
          <a:xfrm>
            <a:off x="4658250" y="3953325"/>
            <a:ext cx="206400" cy="2952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 name="Google Shape;152;p23"/>
          <p:cNvCxnSpPr>
            <a:stCxn id="151" idx="3"/>
            <a:endCxn id="153" idx="1"/>
          </p:cNvCxnSpPr>
          <p:nvPr/>
        </p:nvCxnSpPr>
        <p:spPr>
          <a:xfrm>
            <a:off x="4864650" y="4100925"/>
            <a:ext cx="465300" cy="55200"/>
          </a:xfrm>
          <a:prstGeom prst="straightConnector1">
            <a:avLst/>
          </a:prstGeom>
          <a:noFill/>
          <a:ln cap="flat" cmpd="sng" w="9525">
            <a:solidFill>
              <a:srgbClr val="FF0000"/>
            </a:solidFill>
            <a:prstDash val="solid"/>
            <a:round/>
            <a:headEnd len="med" w="med" type="none"/>
            <a:tailEnd len="med" w="med" type="triangle"/>
          </a:ln>
        </p:spPr>
      </p:cxnSp>
      <p:sp>
        <p:nvSpPr>
          <p:cNvPr id="153" name="Google Shape;153;p23"/>
          <p:cNvSpPr txBox="1"/>
          <p:nvPr/>
        </p:nvSpPr>
        <p:spPr>
          <a:xfrm>
            <a:off x="5329825" y="3848375"/>
            <a:ext cx="201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time since previous interaction</a:t>
            </a:r>
            <a:endParaRPr>
              <a:latin typeface="Calibri"/>
              <a:ea typeface="Calibri"/>
              <a:cs typeface="Calibri"/>
              <a:sym typeface="Calibri"/>
            </a:endParaRPr>
          </a:p>
        </p:txBody>
      </p:sp>
      <p:sp>
        <p:nvSpPr>
          <p:cNvPr id="154" name="Google Shape;154;p23"/>
          <p:cNvSpPr/>
          <p:nvPr/>
        </p:nvSpPr>
        <p:spPr>
          <a:xfrm>
            <a:off x="4994100" y="3499400"/>
            <a:ext cx="206400" cy="2952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23"/>
          <p:cNvCxnSpPr>
            <a:stCxn id="154" idx="3"/>
            <a:endCxn id="153" idx="1"/>
          </p:cNvCxnSpPr>
          <p:nvPr/>
        </p:nvCxnSpPr>
        <p:spPr>
          <a:xfrm>
            <a:off x="5200500" y="3647000"/>
            <a:ext cx="129300" cy="509100"/>
          </a:xfrm>
          <a:prstGeom prst="straightConnector1">
            <a:avLst/>
          </a:prstGeom>
          <a:noFill/>
          <a:ln cap="flat" cmpd="sng" w="9525">
            <a:solidFill>
              <a:srgbClr val="FF0000"/>
            </a:solidFill>
            <a:prstDash val="solid"/>
            <a:round/>
            <a:headEnd len="med" w="med" type="none"/>
            <a:tailEnd len="med" w="med" type="triangle"/>
          </a:ln>
        </p:spPr>
      </p:cxnSp>
      <p:sp>
        <p:nvSpPr>
          <p:cNvPr id="156" name="Google Shape;156;p23"/>
          <p:cNvSpPr/>
          <p:nvPr/>
        </p:nvSpPr>
        <p:spPr>
          <a:xfrm>
            <a:off x="1707100" y="4016125"/>
            <a:ext cx="129300" cy="1401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txBox="1"/>
          <p:nvPr/>
        </p:nvSpPr>
        <p:spPr>
          <a:xfrm>
            <a:off x="1253175" y="4551700"/>
            <a:ext cx="254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latin typeface="Calibri"/>
                <a:ea typeface="Calibri"/>
                <a:cs typeface="Calibri"/>
                <a:sym typeface="Calibri"/>
              </a:rPr>
              <a:t>non-linearity sigmoid function</a:t>
            </a:r>
            <a:endParaRPr>
              <a:latin typeface="Calibri"/>
              <a:ea typeface="Calibri"/>
              <a:cs typeface="Calibri"/>
              <a:sym typeface="Calibri"/>
            </a:endParaRPr>
          </a:p>
        </p:txBody>
      </p:sp>
      <p:cxnSp>
        <p:nvCxnSpPr>
          <p:cNvPr id="158" name="Google Shape;158;p23"/>
          <p:cNvCxnSpPr>
            <a:stCxn id="156" idx="2"/>
          </p:cNvCxnSpPr>
          <p:nvPr/>
        </p:nvCxnSpPr>
        <p:spPr>
          <a:xfrm>
            <a:off x="1771750" y="4156225"/>
            <a:ext cx="221400" cy="501300"/>
          </a:xfrm>
          <a:prstGeom prst="straightConnector1">
            <a:avLst/>
          </a:prstGeom>
          <a:noFill/>
          <a:ln cap="flat" cmpd="sng" w="9525">
            <a:solidFill>
              <a:srgbClr val="FF0000"/>
            </a:solidFill>
            <a:prstDash val="solid"/>
            <a:round/>
            <a:headEnd len="med" w="med" type="none"/>
            <a:tailEnd len="med" w="med" type="triangle"/>
          </a:ln>
        </p:spPr>
      </p:cxnSp>
      <p:sp>
        <p:nvSpPr>
          <p:cNvPr id="159" name="Google Shape;159;p23"/>
          <p:cNvSpPr/>
          <p:nvPr/>
        </p:nvSpPr>
        <p:spPr>
          <a:xfrm>
            <a:off x="7252700" y="1095300"/>
            <a:ext cx="4410900" cy="17061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lang="de-DE">
                <a:latin typeface="Arial"/>
                <a:ea typeface="Arial"/>
                <a:cs typeface="Arial"/>
                <a:sym typeface="Arial"/>
              </a:rPr>
              <a:t>JODIE</a:t>
            </a:r>
            <a:endParaRPr>
              <a:latin typeface="Arial"/>
              <a:ea typeface="Arial"/>
              <a:cs typeface="Arial"/>
              <a:sym typeface="Arial"/>
            </a:endParaRPr>
          </a:p>
          <a:p>
            <a:pPr indent="0" lvl="0" marL="0" rtl="0" algn="l">
              <a:lnSpc>
                <a:spcPct val="85000"/>
              </a:lnSpc>
              <a:spcBef>
                <a:spcPts val="0"/>
              </a:spcBef>
              <a:spcAft>
                <a:spcPts val="0"/>
              </a:spcAft>
              <a:buClr>
                <a:srgbClr val="3F3F3F"/>
              </a:buClr>
              <a:buSzPts val="4800"/>
              <a:buFont typeface="Calibri"/>
              <a:buNone/>
            </a:pPr>
            <a:r>
              <a:rPr lang="de-DE" sz="3000">
                <a:solidFill>
                  <a:srgbClr val="3F3F3F"/>
                </a:solidFill>
              </a:rPr>
              <a:t>Embedding projection operation</a:t>
            </a:r>
            <a:endParaRPr>
              <a:latin typeface="Arial"/>
              <a:ea typeface="Arial"/>
              <a:cs typeface="Arial"/>
              <a:sym typeface="Arial"/>
            </a:endParaRPr>
          </a:p>
        </p:txBody>
      </p:sp>
      <p:sp>
        <p:nvSpPr>
          <p:cNvPr id="165" name="Google Shape;165;p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81000" lvl="0" marL="457200" rtl="0" algn="l">
              <a:spcBef>
                <a:spcPts val="1000"/>
              </a:spcBef>
              <a:spcAft>
                <a:spcPts val="0"/>
              </a:spcAft>
              <a:buSzPts val="2400"/>
              <a:buChar char="●"/>
            </a:pPr>
            <a:r>
              <a:rPr lang="de-DE" sz="2400">
                <a:latin typeface="Arial"/>
                <a:ea typeface="Arial"/>
                <a:cs typeface="Arial"/>
                <a:sym typeface="Arial"/>
              </a:rPr>
              <a:t>P</a:t>
            </a:r>
            <a:r>
              <a:rPr lang="de-DE" sz="2400">
                <a:latin typeface="Arial"/>
                <a:ea typeface="Arial"/>
                <a:cs typeface="Arial"/>
                <a:sym typeface="Arial"/>
              </a:rPr>
              <a:t>redicts the future embedding trajectory of the user by projecting the embedding of the user at a future time</a:t>
            </a:r>
            <a:endParaRPr sz="2400"/>
          </a:p>
          <a:p>
            <a:pPr indent="-381000" lvl="0" marL="457200" rtl="0" algn="l">
              <a:spcBef>
                <a:spcPts val="0"/>
              </a:spcBef>
              <a:spcAft>
                <a:spcPts val="0"/>
              </a:spcAft>
              <a:buSzPts val="2400"/>
              <a:buChar char="●"/>
            </a:pPr>
            <a:r>
              <a:rPr lang="de-DE" sz="2400">
                <a:latin typeface="Arial"/>
                <a:ea typeface="Arial"/>
                <a:cs typeface="Arial"/>
                <a:sym typeface="Arial"/>
              </a:rPr>
              <a:t>Two inputs are required for the projection operation: </a:t>
            </a:r>
            <a:r>
              <a:rPr lang="de-DE" sz="2400">
                <a:solidFill>
                  <a:srgbClr val="FF0000"/>
                </a:solidFill>
                <a:latin typeface="Arial"/>
                <a:ea typeface="Arial"/>
                <a:cs typeface="Arial"/>
                <a:sym typeface="Arial"/>
              </a:rPr>
              <a:t>u’s embedding</a:t>
            </a:r>
            <a:r>
              <a:rPr lang="de-DE" sz="2400">
                <a:latin typeface="Arial"/>
                <a:ea typeface="Arial"/>
                <a:cs typeface="Arial"/>
                <a:sym typeface="Arial"/>
              </a:rPr>
              <a:t> at time t and the </a:t>
            </a:r>
            <a:r>
              <a:rPr lang="de-DE" sz="2400">
                <a:solidFill>
                  <a:srgbClr val="FF0000"/>
                </a:solidFill>
                <a:latin typeface="Arial"/>
                <a:ea typeface="Arial"/>
                <a:cs typeface="Arial"/>
                <a:sym typeface="Arial"/>
              </a:rPr>
              <a:t>elapsed time ∆</a:t>
            </a:r>
            <a:endParaRPr sz="2400">
              <a:solidFill>
                <a:srgbClr val="FF0000"/>
              </a:solidFill>
            </a:endParaRPr>
          </a:p>
          <a:p>
            <a:pPr indent="-381000" lvl="0" marL="457200" marR="0" rtl="0" algn="l">
              <a:lnSpc>
                <a:spcPct val="115000"/>
              </a:lnSpc>
              <a:spcBef>
                <a:spcPts val="0"/>
              </a:spcBef>
              <a:spcAft>
                <a:spcPts val="0"/>
              </a:spcAft>
              <a:buSzPts val="2400"/>
              <a:buChar char="●"/>
            </a:pPr>
            <a:r>
              <a:rPr lang="de-DE" sz="2400"/>
              <a:t>Projected Embedding : </a:t>
            </a:r>
            <a:endParaRPr sz="2400"/>
          </a:p>
        </p:txBody>
      </p:sp>
      <p:sp>
        <p:nvSpPr>
          <p:cNvPr id="166" name="Google Shape;166;p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pic>
        <p:nvPicPr>
          <p:cNvPr id="167" name="Google Shape;167;p24"/>
          <p:cNvPicPr preferRelativeResize="0"/>
          <p:nvPr/>
        </p:nvPicPr>
        <p:blipFill>
          <a:blip r:embed="rId3">
            <a:alphaModFix/>
          </a:blip>
          <a:stretch>
            <a:fillRect/>
          </a:stretch>
        </p:blipFill>
        <p:spPr>
          <a:xfrm>
            <a:off x="6192900" y="3437938"/>
            <a:ext cx="4933950" cy="2314575"/>
          </a:xfrm>
          <a:prstGeom prst="rect">
            <a:avLst/>
          </a:prstGeom>
          <a:noFill/>
          <a:ln>
            <a:noFill/>
          </a:ln>
        </p:spPr>
      </p:pic>
      <p:pic>
        <p:nvPicPr>
          <p:cNvPr id="168" name="Google Shape;168;p24"/>
          <p:cNvPicPr preferRelativeResize="0"/>
          <p:nvPr/>
        </p:nvPicPr>
        <p:blipFill>
          <a:blip r:embed="rId4">
            <a:alphaModFix/>
          </a:blip>
          <a:stretch>
            <a:fillRect/>
          </a:stretch>
        </p:blipFill>
        <p:spPr>
          <a:xfrm>
            <a:off x="2230700" y="3862239"/>
            <a:ext cx="2896383" cy="365100"/>
          </a:xfrm>
          <a:prstGeom prst="rect">
            <a:avLst/>
          </a:prstGeom>
          <a:noFill/>
          <a:ln>
            <a:noFill/>
          </a:ln>
        </p:spPr>
      </p:pic>
      <p:sp>
        <p:nvSpPr>
          <p:cNvPr id="169" name="Google Shape;169;p24"/>
          <p:cNvSpPr/>
          <p:nvPr/>
        </p:nvSpPr>
        <p:spPr>
          <a:xfrm>
            <a:off x="4075325" y="3947050"/>
            <a:ext cx="227100" cy="2073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 name="Google Shape;170;p24"/>
          <p:cNvCxnSpPr>
            <a:stCxn id="169" idx="2"/>
            <a:endCxn id="171" idx="0"/>
          </p:cNvCxnSpPr>
          <p:nvPr/>
        </p:nvCxnSpPr>
        <p:spPr>
          <a:xfrm>
            <a:off x="4188875" y="4154350"/>
            <a:ext cx="266400" cy="513000"/>
          </a:xfrm>
          <a:prstGeom prst="straightConnector1">
            <a:avLst/>
          </a:prstGeom>
          <a:noFill/>
          <a:ln cap="flat" cmpd="sng" w="9525">
            <a:solidFill>
              <a:srgbClr val="FF0000"/>
            </a:solidFill>
            <a:prstDash val="solid"/>
            <a:round/>
            <a:headEnd len="med" w="med" type="none"/>
            <a:tailEnd len="med" w="med" type="triangle"/>
          </a:ln>
        </p:spPr>
      </p:cxnSp>
      <p:sp>
        <p:nvSpPr>
          <p:cNvPr id="171" name="Google Shape;171;p24"/>
          <p:cNvSpPr txBox="1"/>
          <p:nvPr/>
        </p:nvSpPr>
        <p:spPr>
          <a:xfrm>
            <a:off x="3394475" y="4667375"/>
            <a:ext cx="2121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800">
                <a:latin typeface="Calibri"/>
                <a:ea typeface="Calibri"/>
                <a:cs typeface="Calibri"/>
                <a:sym typeface="Calibri"/>
              </a:rPr>
              <a:t> time-context vector</a:t>
            </a:r>
            <a:endParaRPr sz="1800">
              <a:latin typeface="Calibri"/>
              <a:ea typeface="Calibri"/>
              <a:cs typeface="Calibri"/>
              <a:sym typeface="Calibri"/>
            </a:endParaRPr>
          </a:p>
        </p:txBody>
      </p:sp>
      <p:pic>
        <p:nvPicPr>
          <p:cNvPr id="172" name="Google Shape;172;p24"/>
          <p:cNvPicPr preferRelativeResize="0"/>
          <p:nvPr/>
        </p:nvPicPr>
        <p:blipFill>
          <a:blip r:embed="rId5">
            <a:alphaModFix/>
          </a:blip>
          <a:stretch>
            <a:fillRect/>
          </a:stretch>
        </p:blipFill>
        <p:spPr>
          <a:xfrm>
            <a:off x="7407438" y="213888"/>
            <a:ext cx="2504875" cy="1628175"/>
          </a:xfrm>
          <a:prstGeom prst="rect">
            <a:avLst/>
          </a:prstGeom>
          <a:noFill/>
          <a:ln>
            <a:noFill/>
          </a:ln>
        </p:spPr>
      </p:pic>
      <p:sp>
        <p:nvSpPr>
          <p:cNvPr id="173" name="Google Shape;173;p24"/>
          <p:cNvSpPr/>
          <p:nvPr/>
        </p:nvSpPr>
        <p:spPr>
          <a:xfrm>
            <a:off x="7407450" y="1253200"/>
            <a:ext cx="2410800" cy="572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