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eRxfLPAMkqUChnAsqOGQr+Fi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此設計比起使用items’ one-hot vector 更新user embedding 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原因: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1.one-hot vector 只包含 item id 並不包含item  current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2.data set很大的時候 維度會非常大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所以作者使用item 的dynamic embedding 反映出item 的current state 可以導致更有意義的user embeding 以及更容易training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同理,在RNNi中也用dynamic user embedding u(t−) update dynamic embedding i(t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若以機率方式output interaction 的話則要做item 個數 次的 neural-network forward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找到最高互動機率的item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JODIE只需要做一次forward pass 就可以了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||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item embedding-real item embedding||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B:bias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後面兩項regularize loss 以及預防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and item 的consecutive dynamic embeddings 差異太大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λU and λI are scaling parameters to 確定loss在同一格range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大部分這種使用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mutually-recursive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RNNs的RNN  以sequential的方式一次處理一個interaction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速度很慢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independent edge sets: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兩個interaction 沒有共同user 以及item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select step: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選取maximal edge set 當成一個new batch,其中這些edge 是lowest time stamp  incident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這個方法可以使選到的 batch 為獨立的edge 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reduced step: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把選到的edge remove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JODIE重複這過程直到沒有EDGE在network 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 interaction network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其中t :time stamp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f:feature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四個基本的挑戰: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1.如何隨時間正確的預測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trajectories of users/items: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只在使用者有動作時進行embedding:會導致以後使用者再回來平台時,預測和推薦的東西都一樣,但使用者的意圖可能已經改變了,所以embedding得隨時間改變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2.同時考慮不隨時間改變的property和會隨時間改變的property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3.方法要可以在接近常數時間就可以推薦item 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4.方法要可以用批次訓練產生</a:t>
            </a:r>
            <a:r>
              <a:rPr lang="en-US"/>
              <a:t>embedding trajectories(大部分方法 適用sequentially 的方式處理interaction,所以在interactions 之間會產生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dependencies</a:t>
            </a:r>
            <a:r>
              <a:rPr lang="en-US"/>
              <a:t>)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和 item 的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作者會train projection operator 去預測user未來的trajectory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Deep recurrent recommender models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缺點: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1.使用item 的one-hot vector 更新user embedding,忽略了item 的current state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2.只產生user的dynamic embedding(item 沒有)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Dynamic co-evolution models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basic idea和jodie很像,user 和item embeding每當他們interact 時會互相影響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和jodie不同的是,Jodie output item embedding 而不是interaction的機率,train model時事使用batching的方式,所以結果和速度都比較好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Temporal network embedding models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35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Predicting Dynamic Embedding Trajectory in Temporal Interaction Networks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SRIJAN KUMAR,XIKUN ZHANG,JURE LESKOVEC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0260280" y="5735637"/>
            <a:ext cx="1863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報告人:王樸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指導教授:戴碧如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JODIE</a:t>
            </a:r>
            <a:br>
              <a:rPr lang="en-US"/>
            </a:br>
            <a:r>
              <a:rPr lang="en-US" sz="2400"/>
              <a:t>Embedding update operation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u(t) =σ(W</a:t>
            </a:r>
            <a:r>
              <a:rPr baseline="-25000" lang="en-US"/>
              <a:t>1</a:t>
            </a:r>
            <a:r>
              <a:rPr baseline="30000" lang="en-US"/>
              <a:t>i </a:t>
            </a:r>
            <a:r>
              <a:rPr lang="en-US"/>
              <a:t>u(t</a:t>
            </a:r>
            <a:r>
              <a:rPr baseline="30000" lang="en-US"/>
              <a:t>-</a:t>
            </a:r>
            <a:r>
              <a:rPr lang="en-US"/>
              <a:t>) + W</a:t>
            </a:r>
            <a:r>
              <a:rPr baseline="-25000" lang="en-US"/>
              <a:t>2</a:t>
            </a:r>
            <a:r>
              <a:rPr baseline="30000" lang="en-US"/>
              <a:t>i </a:t>
            </a:r>
            <a:r>
              <a:rPr lang="en-US"/>
              <a:t>i(t</a:t>
            </a:r>
            <a:r>
              <a:rPr baseline="30000" lang="en-US"/>
              <a:t>-</a:t>
            </a:r>
            <a:r>
              <a:rPr lang="en-US"/>
              <a:t>) + W</a:t>
            </a:r>
            <a:r>
              <a:rPr baseline="-25000" lang="en-US"/>
              <a:t>3</a:t>
            </a:r>
            <a:r>
              <a:rPr baseline="30000" lang="en-US"/>
              <a:t>u</a:t>
            </a:r>
            <a:r>
              <a:rPr lang="en-US"/>
              <a:t>f + W</a:t>
            </a:r>
            <a:r>
              <a:rPr baseline="-25000" lang="en-US"/>
              <a:t>4</a:t>
            </a:r>
            <a:r>
              <a:rPr baseline="30000" lang="en-US"/>
              <a:t>u</a:t>
            </a:r>
            <a:r>
              <a:rPr lang="en-US"/>
              <a:t>Δ</a:t>
            </a:r>
            <a:r>
              <a:rPr baseline="-25000" lang="en-US"/>
              <a:t>u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i(t)=σ(W</a:t>
            </a:r>
            <a:r>
              <a:rPr baseline="-25000" lang="en-US"/>
              <a:t>1</a:t>
            </a:r>
            <a:r>
              <a:rPr baseline="30000" lang="en-US"/>
              <a:t>i </a:t>
            </a:r>
            <a:r>
              <a:rPr lang="en-US"/>
              <a:t>i(t</a:t>
            </a:r>
            <a:r>
              <a:rPr baseline="30000" lang="en-US"/>
              <a:t>-</a:t>
            </a:r>
            <a:r>
              <a:rPr lang="en-US"/>
              <a:t>) + W</a:t>
            </a:r>
            <a:r>
              <a:rPr baseline="-25000" lang="en-US"/>
              <a:t>2</a:t>
            </a:r>
            <a:r>
              <a:rPr baseline="30000" lang="en-US"/>
              <a:t>i </a:t>
            </a:r>
            <a:r>
              <a:rPr lang="en-US"/>
              <a:t>u(t</a:t>
            </a:r>
            <a:r>
              <a:rPr baseline="30000" lang="en-US"/>
              <a:t>-</a:t>
            </a:r>
            <a:r>
              <a:rPr lang="en-US"/>
              <a:t>) + W</a:t>
            </a:r>
            <a:r>
              <a:rPr baseline="-25000" lang="en-US"/>
              <a:t>3</a:t>
            </a:r>
            <a:r>
              <a:rPr baseline="30000" lang="en-US"/>
              <a:t>i</a:t>
            </a:r>
            <a:r>
              <a:rPr lang="en-US"/>
              <a:t>f + W</a:t>
            </a:r>
            <a:r>
              <a:rPr baseline="-25000" lang="en-US"/>
              <a:t>4</a:t>
            </a:r>
            <a:r>
              <a:rPr baseline="30000" lang="en-US"/>
              <a:t>i</a:t>
            </a:r>
            <a:r>
              <a:rPr lang="en-US"/>
              <a:t>Δ</a:t>
            </a:r>
            <a:r>
              <a:rPr baseline="-25000" lang="en-US"/>
              <a:t>I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Δ</a:t>
            </a:r>
            <a:r>
              <a:rPr baseline="-25000" lang="en-US"/>
              <a:t>u</a:t>
            </a:r>
            <a:r>
              <a:rPr lang="en-US"/>
              <a:t>: time since u’s previous interaction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Δ</a:t>
            </a:r>
            <a:r>
              <a:rPr baseline="-25000" lang="en-US"/>
              <a:t>i</a:t>
            </a:r>
            <a:r>
              <a:rPr lang="en-US"/>
              <a:t>: time since item i’s previous interaction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f:the interaction feature vector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W:parameter</a:t>
            </a:r>
            <a:endParaRPr baseline="-25000"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The matrices W are trained to predict the embedding of the item at </a:t>
            </a:r>
            <a:r>
              <a:rPr lang="en-US">
                <a:solidFill>
                  <a:srgbClr val="0070C0"/>
                </a:solidFill>
              </a:rPr>
              <a:t>u’s next interaction</a:t>
            </a:r>
            <a:endParaRPr>
              <a:solidFill>
                <a:srgbClr val="0070C0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7519" y="667914"/>
            <a:ext cx="4761875" cy="298626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JODIE</a:t>
            </a:r>
            <a:br>
              <a:rPr lang="en-US"/>
            </a:br>
            <a:r>
              <a:rPr lang="en-US" sz="2400"/>
              <a:t>Embedding projection operation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Predicts the future embedding trajectory of the user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Done by projecting the embedding of the user at a future time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Two inputs are required for the projection operation: </a:t>
            </a:r>
            <a:r>
              <a:rPr lang="en-US">
                <a:solidFill>
                  <a:srgbClr val="0070C0"/>
                </a:solidFill>
              </a:rPr>
              <a:t>u’s embedding</a:t>
            </a:r>
            <a:r>
              <a:rPr lang="en-US"/>
              <a:t> at time t and the </a:t>
            </a:r>
            <a:r>
              <a:rPr lang="en-US">
                <a:solidFill>
                  <a:srgbClr val="0070C0"/>
                </a:solidFill>
              </a:rPr>
              <a:t>elapsed time Δ</a:t>
            </a:r>
            <a:r>
              <a:rPr lang="en-US"/>
              <a:t>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We first convert Δ to a time-context vector w ∈ R</a:t>
            </a:r>
            <a:r>
              <a:rPr baseline="30000" lang="en-US"/>
              <a:t>n</a:t>
            </a:r>
            <a:r>
              <a:rPr lang="en-US"/>
              <a:t> using a linear layer (represented by vector W</a:t>
            </a:r>
            <a:r>
              <a:rPr baseline="-25000" lang="en-US"/>
              <a:t>p</a:t>
            </a:r>
            <a:r>
              <a:rPr lang="en-US"/>
              <a:t>): w = W</a:t>
            </a:r>
            <a:r>
              <a:rPr baseline="-25000" lang="en-US"/>
              <a:t>p</a:t>
            </a:r>
            <a:r>
              <a:rPr lang="en-US"/>
              <a:t>Δ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projected embedding: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2661" y="3913551"/>
            <a:ext cx="3667637" cy="177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869" y="4485222"/>
            <a:ext cx="2036988" cy="31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JODIE</a:t>
            </a:r>
            <a:br>
              <a:rPr lang="en-US"/>
            </a:br>
            <a:r>
              <a:rPr lang="en-US" sz="2400"/>
              <a:t>Training to predict next item embedding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097280" y="173736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Let u interact with item i at time t and then with item j at time t +Δ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We train JODIE to make this prediction using u’s projected embedding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 Output: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Reducing the computation at inference time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We make this prediction using the projected user embedding              and the embedding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of item I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The prediction is made using a fully connected linear layer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977" y="2342367"/>
            <a:ext cx="650964" cy="16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532" y="2675679"/>
            <a:ext cx="560811" cy="25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750" y="3548986"/>
            <a:ext cx="590632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011" y="3924019"/>
            <a:ext cx="65731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0330" y="4700264"/>
            <a:ext cx="3620005" cy="30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JODIE</a:t>
            </a:r>
            <a:br>
              <a:rPr lang="en-US"/>
            </a:br>
            <a:r>
              <a:rPr lang="en-US" sz="2400"/>
              <a:t>Training to predict next item embedding</a:t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Minimize the L2 difference: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520" y="1911741"/>
            <a:ext cx="1886213" cy="22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986" y="2354423"/>
            <a:ext cx="6074502" cy="124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JODIE</a:t>
            </a:r>
            <a:br>
              <a:rPr lang="en-US"/>
            </a:br>
            <a:r>
              <a:rPr lang="en-US" sz="2400"/>
              <a:t>t-Batch: Training data batching</a:t>
            </a:r>
            <a:endParaRPr/>
          </a:p>
        </p:txBody>
      </p:sp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Parallelize the training of JODIE: train JODIE using a training data batching algorithm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Two challenge: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All interactions in each batch should be processed in parallel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Processing the batches in increasing order of their index should maintain the temporal ordering of the interactions and thus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t-Batch creates each batch by </a:t>
            </a:r>
            <a:r>
              <a:rPr lang="en-US">
                <a:solidFill>
                  <a:srgbClr val="0070C0"/>
                </a:solidFill>
              </a:rPr>
              <a:t>selecting independent edge sets </a:t>
            </a:r>
            <a:r>
              <a:rPr lang="en-US"/>
              <a:t>of the interaction network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JODIE works iteratively in two steps: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select step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reduce step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Introduction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Related work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JODIE: Joint Dynamic User-Item Embedding Model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Experiments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Conclusion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Experiments </a:t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We experimentally validate the effectiveness of JODIE on two tasks]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Future interaction prediction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User state change prediction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Thus, we train all models on the first τ% interactions, validate on the next τ</a:t>
            </a:r>
            <a:r>
              <a:rPr baseline="-25000" lang="en-US"/>
              <a:t>v</a:t>
            </a:r>
            <a:r>
              <a:rPr lang="en-US"/>
              <a:t>%, and test on the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last remaining interactions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449" y="4303403"/>
            <a:ext cx="5229955" cy="193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Experiments</a:t>
            </a:r>
            <a:br>
              <a:rPr lang="en-US"/>
            </a:br>
            <a:r>
              <a:rPr lang="en-US" sz="2400"/>
              <a:t>Future interaction prediction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56" y="2206746"/>
            <a:ext cx="9764488" cy="281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Experiments</a:t>
            </a:r>
            <a:br>
              <a:rPr lang="en-US"/>
            </a:br>
            <a:r>
              <a:rPr lang="en-US" sz="2400"/>
              <a:t>User state change prediction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424" y="2222361"/>
            <a:ext cx="5633094" cy="327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Experiments</a:t>
            </a:r>
            <a:br>
              <a:rPr lang="en-US"/>
            </a:br>
            <a:r>
              <a:rPr lang="en-US" sz="2400"/>
              <a:t>Runtime experiment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232" y="2003677"/>
            <a:ext cx="6138851" cy="345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Introduction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Related work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JODIE: Joint Dynamic User-Item Embedding Model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Experiments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Conclusion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Experiments</a:t>
            </a:r>
            <a:br>
              <a:rPr lang="en-US"/>
            </a:br>
            <a:r>
              <a:rPr lang="en-US" sz="2400"/>
              <a:t>Robustness to the proportion of training data</a:t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256" y="1847629"/>
            <a:ext cx="10307488" cy="316274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Experiment</a:t>
            </a:r>
            <a:br>
              <a:rPr lang="en-US"/>
            </a:br>
            <a:r>
              <a:rPr lang="en-US" sz="2400"/>
              <a:t>Embedding size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227" y="2065091"/>
            <a:ext cx="5835072" cy="33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Introduction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Related work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JODIE: Joint Dynamic User-Item Embedding Model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Experiments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Conclusion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Coupled recurrent neural network model called JODIE that </a:t>
            </a:r>
            <a:r>
              <a:rPr lang="en-US">
                <a:solidFill>
                  <a:srgbClr val="0070C0"/>
                </a:solidFill>
              </a:rPr>
              <a:t>learns dynamic embeddings of users and items </a:t>
            </a:r>
            <a:r>
              <a:rPr lang="en-US"/>
              <a:t>from a sequence of temporal interactions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JODIE learns to predict the </a:t>
            </a:r>
            <a:r>
              <a:rPr lang="en-US">
                <a:solidFill>
                  <a:srgbClr val="0070C0"/>
                </a:solidFill>
              </a:rPr>
              <a:t>future embeddings of users and items</a:t>
            </a:r>
            <a:r>
              <a:rPr lang="en-US"/>
              <a:t>, which leads it to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give better prediction performance of </a:t>
            </a:r>
            <a:r>
              <a:rPr lang="en-US">
                <a:solidFill>
                  <a:srgbClr val="0070C0"/>
                </a:solidFill>
              </a:rPr>
              <a:t>future user-item interactions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</a:rPr>
              <a:t>change in user state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We also presented a </a:t>
            </a:r>
            <a:r>
              <a:rPr lang="en-US">
                <a:solidFill>
                  <a:srgbClr val="0070C0"/>
                </a:solidFill>
              </a:rPr>
              <a:t>training data batching method </a:t>
            </a:r>
            <a:r>
              <a:rPr lang="en-US"/>
              <a:t>that makes JODIE an order of magnitude faster than similar baselines.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Future work: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Learn trajectories for groups of users or items to reduce the number of parameters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Characterizing the trajectories to cluster similar entities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Comment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Good way to embedding user and item interaction</a:t>
            </a:r>
            <a:endParaRPr/>
          </a:p>
        </p:txBody>
      </p:sp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400"/>
              <a:t>overview</a:t>
            </a:r>
            <a:endParaRPr sz="2400"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>
                <a:solidFill>
                  <a:srgbClr val="0070C0"/>
                </a:solidFill>
              </a:rPr>
              <a:t>Users interact</a:t>
            </a:r>
            <a:r>
              <a:rPr lang="en-US"/>
              <a:t> sequentially with items in many domains such as e-commerce (e.g., a customer </a:t>
            </a:r>
            <a:r>
              <a:rPr lang="en-US">
                <a:solidFill>
                  <a:srgbClr val="0070C0"/>
                </a:solidFill>
              </a:rPr>
              <a:t>purchasing an item</a:t>
            </a:r>
            <a:r>
              <a:rPr lang="en-US"/>
              <a:t>) ,education (a student </a:t>
            </a:r>
            <a:r>
              <a:rPr lang="en-US">
                <a:solidFill>
                  <a:srgbClr val="0070C0"/>
                </a:solidFill>
              </a:rPr>
              <a:t>enrolling in a MOOC course</a:t>
            </a:r>
            <a:r>
              <a:rPr lang="en-US"/>
              <a:t>) ,and social and collaborative platforms (a </a:t>
            </a:r>
            <a:r>
              <a:rPr lang="en-US">
                <a:solidFill>
                  <a:srgbClr val="0070C0"/>
                </a:solidFill>
              </a:rPr>
              <a:t>user posting </a:t>
            </a:r>
            <a:r>
              <a:rPr lang="en-US"/>
              <a:t>in a group in Reddit)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The same user may </a:t>
            </a:r>
            <a:r>
              <a:rPr lang="en-US">
                <a:solidFill>
                  <a:srgbClr val="0070C0"/>
                </a:solidFill>
              </a:rPr>
              <a:t>interact with different </a:t>
            </a:r>
            <a:r>
              <a:rPr lang="en-US"/>
              <a:t>items over a period of time and these interactions </a:t>
            </a:r>
            <a:r>
              <a:rPr lang="en-US">
                <a:solidFill>
                  <a:srgbClr val="0070C0"/>
                </a:solidFill>
              </a:rPr>
              <a:t>change over time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081" y="3544670"/>
            <a:ext cx="1810003" cy="23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400"/>
              <a:t>Representation learning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Representation learning, or learning low-dimensional embeddings of entities, is a powerful approach to represent the evolution of users’ and items’ properties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Four fundamental challenges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How to accurately predict the embedding trajectories of users/items as time progresses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It is essential to consider stationary properties that do not change over time and time evolving properties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Methods are required that can recommend items in near-constant time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Methods are needed that can be trained with batches of data to generate embedding trajectories.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400"/>
              <a:t>JODIE: Joint Dynamic User-Item Embedding Model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Learns to generate embedding trajectories of all users and items from temporal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interactions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The embeddings of the user and item are updated when a </a:t>
            </a:r>
            <a:r>
              <a:rPr lang="en-US">
                <a:solidFill>
                  <a:srgbClr val="0070C0"/>
                </a:solidFill>
              </a:rPr>
              <a:t>user takes an action </a:t>
            </a:r>
            <a:r>
              <a:rPr lang="en-US"/>
              <a:t>and a </a:t>
            </a:r>
            <a:r>
              <a:rPr lang="en-US">
                <a:solidFill>
                  <a:srgbClr val="0070C0"/>
                </a:solidFill>
              </a:rPr>
              <a:t>projection operator predicts the future embedding trajectory of the user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85" y="3716144"/>
            <a:ext cx="2457793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Introduction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Related work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JODIE: Joint Dynamic User-Item Embedding Model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Experiments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Conclusion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Deep recurrent recommender models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Recent methods, such as Time-LSTM and LatentCross learn how to incorporate features into the embeddings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Dynamic co-evolution models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Methods that </a:t>
            </a:r>
            <a:r>
              <a:rPr lang="en-US">
                <a:solidFill>
                  <a:srgbClr val="0070C0"/>
                </a:solidFill>
              </a:rPr>
              <a:t>jointly learn representations </a:t>
            </a:r>
            <a:r>
              <a:rPr lang="en-US"/>
              <a:t>of users and items have recently been developed using point-process modeling and RNN-based modeling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Temporal network embedding models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Several models have recently been developed that generate embeddings for the nodes (users and items) in temporal networks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Introduction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Related work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JODIE: Joint Dynamic User-Item Embedding Model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Experiments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F3F3F"/>
                </a:solidFill>
              </a:rPr>
              <a:t>Conclusion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0" y="0"/>
            <a:ext cx="12702746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JODIE: Joint Dynamic User-Item Embedding Model 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JODIE, a method to learn embedding trajectories of users u(t) ∈ R</a:t>
            </a:r>
            <a:r>
              <a:rPr baseline="30000" lang="en-US"/>
              <a:t>n</a:t>
            </a:r>
            <a:r>
              <a:rPr lang="en-US"/>
              <a:t> ∀u ∈U and items i(t) ∈ R</a:t>
            </a:r>
            <a:r>
              <a:rPr baseline="30000" lang="en-US"/>
              <a:t>n </a:t>
            </a:r>
            <a:r>
              <a:rPr lang="en-US"/>
              <a:t>∀i ∈ I,∀t ∈ [0,T] from an ordered sequence of temporal user-item interactions S</a:t>
            </a:r>
            <a:r>
              <a:rPr baseline="-25000" lang="en-US"/>
              <a:t>r</a:t>
            </a:r>
            <a:r>
              <a:rPr lang="en-US"/>
              <a:t>=(u</a:t>
            </a:r>
            <a:r>
              <a:rPr baseline="-25000" lang="en-US"/>
              <a:t>r</a:t>
            </a:r>
            <a:r>
              <a:rPr lang="en-US"/>
              <a:t>,i</a:t>
            </a:r>
            <a:r>
              <a:rPr baseline="-25000" lang="en-US"/>
              <a:t>r</a:t>
            </a:r>
            <a:r>
              <a:rPr lang="en-US"/>
              <a:t>,t</a:t>
            </a:r>
            <a:r>
              <a:rPr baseline="-25000" lang="en-US"/>
              <a:t>r</a:t>
            </a:r>
            <a:r>
              <a:rPr lang="en-US"/>
              <a:t>,f</a:t>
            </a:r>
            <a:r>
              <a:rPr baseline="-25000" lang="en-US"/>
              <a:t>r</a:t>
            </a:r>
            <a:r>
              <a:rPr lang="en-US"/>
              <a:t>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Types of embeddings: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Static Embedding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/>
              <a:t>Stationary properties such as the long-term interest of users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Dynamic Embedding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/>
              <a:t>These embeddings change over time to model their time-varying behavior and properties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099" y="4365776"/>
            <a:ext cx="5334744" cy="17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2021-11-21T03:12:43Z</dcterms:created>
  <dc:creator>paul</dc:creator>
</cp:coreProperties>
</file>