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e6768eb9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e6768eb9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e6768eb9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e6768eb9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6768eb9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e6768eb9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6768eb9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6768eb9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6768eb9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6768eb9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6768eb9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6768eb9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6768eb9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6768eb9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6768eb9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6768eb9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a517d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a517d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a517d4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a517d4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9df91b3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9df91b3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adl-ta@csie.ntu.edu.t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librar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2ZuJuwY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bit.ly/3dzrF8q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TwAtutYuvGbAAipP7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pytorch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t/e3941006354145b59f880ca7e4d0127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pi.org/project/torch/" TargetMode="External"/><Relationship Id="rId4" Type="http://schemas.openxmlformats.org/officeDocument/2006/relationships/hyperlink" Target="https://pypi.org/project/tensorflow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ropbox.com/request/zYCIoWDsmFQDh8D5jXx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Applied 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/>
              <a:t>Spring, 2021</a:t>
            </a:r>
            <a:endParaRPr sz="265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加簽</a:t>
            </a:r>
            <a:r>
              <a:rPr lang="zh-TW"/>
              <a:t>規則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Please complete all the tasks before </a:t>
            </a:r>
            <a:r>
              <a:rPr b="1" lang="zh-TW" sz="2400">
                <a:solidFill>
                  <a:srgbClr val="FF0000"/>
                </a:solidFill>
              </a:rPr>
              <a:t>2021/2/27 23:59</a:t>
            </a:r>
            <a:r>
              <a:rPr lang="zh-TW"/>
              <a:t> in order to be on the consideration list.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b="1" lang="zh-TW">
                <a:solidFill>
                  <a:srgbClr val="FF0000"/>
                </a:solidFill>
              </a:rPr>
              <a:t>It is not guaranteed that you can enroll in this course even if you complete all the tasks. </a:t>
            </a:r>
            <a:r>
              <a:rPr lang="zh-TW"/>
              <a:t>We reserve the right to decide the final 加簽名單.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zh-TW"/>
              <a:t>Contact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adl-ta@csie.ntu.edu.tw</a:t>
            </a:r>
            <a:r>
              <a:rPr lang="zh-TW"/>
              <a:t> if you have any questions with subject starting with “[HW0]”. Please </a:t>
            </a:r>
            <a:r>
              <a:rPr b="1" lang="zh-TW"/>
              <a:t>DO NOT</a:t>
            </a:r>
            <a:r>
              <a:rPr lang="zh-TW"/>
              <a:t> reach out to TAs via their personal contact.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zh-TW"/>
              <a:t>We will update this page based on the questions we receive. 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b="1" lang="zh-TW"/>
              <a:t>Please check this page before contacting us.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Can we use dropout or activation layers?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Yes.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Can we use scikit-learn? (Added on 2/23)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Can we use os, logging, multiprocessing, etc? (Added on 2/23)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You are allowed to use any package included in the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Python standard library</a:t>
            </a:r>
            <a:r>
              <a:rPr lang="zh-TW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 to HW0 Slides and PyTorch Tutorial</a:t>
            </a:r>
            <a:endParaRPr/>
          </a:p>
        </p:txBody>
      </p:sp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690800" y="4396025"/>
            <a:ext cx="3786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https://bit.ly/2ZuJuwY</a:t>
            </a:r>
            <a:r>
              <a:rPr lang="zh-TW"/>
              <a:t> 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875" y="1090500"/>
            <a:ext cx="3362750" cy="33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4294967295" type="body"/>
          </p:nvPr>
        </p:nvSpPr>
        <p:spPr>
          <a:xfrm>
            <a:off x="4666295" y="4396025"/>
            <a:ext cx="3786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https://bit.ly/3dzrF8q</a:t>
            </a:r>
            <a:r>
              <a:rPr lang="zh-TW"/>
              <a:t> 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950" y="1150075"/>
            <a:ext cx="3243600" cy="3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#0: GPU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If you don’t have access to any GPU computing resource, then it is near impossible for you to finish the homeworks in this course. </a:t>
            </a:r>
            <a:r>
              <a:rPr b="1" lang="zh-TW"/>
              <a:t>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b="1" lang="zh-TW">
                <a:solidFill>
                  <a:srgbClr val="FF0000"/>
                </a:solidFill>
              </a:rPr>
              <a:t>Make sure you have GPU resources before 加簽.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800"/>
              <a:buChar char="❖"/>
            </a:pPr>
            <a:r>
              <a:rPr b="1" lang="zh-TW">
                <a:solidFill>
                  <a:srgbClr val="FF0000"/>
                </a:solidFill>
              </a:rPr>
              <a:t>Recommended free GPU </a:t>
            </a:r>
            <a:r>
              <a:rPr b="1" lang="zh-TW">
                <a:solidFill>
                  <a:srgbClr val="FF0000"/>
                </a:solidFill>
              </a:rPr>
              <a:t>resources: kaggle, colab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#1: Questionnaire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Fill in the questionnaire.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https://forms.gle/TwAtutYuvGbAAipP7</a:t>
            </a:r>
            <a:r>
              <a:rPr lang="zh-TW"/>
              <a:t>.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693" y="2268350"/>
            <a:ext cx="2988625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#2: HW0 - Data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Text sentiment classification.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Data examples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Input - “</a:t>
            </a:r>
            <a:r>
              <a:rPr i="1" lang="zh-TW"/>
              <a:t>不管 再 怎麼 努力 都 沒有用</a:t>
            </a:r>
            <a:r>
              <a:rPr lang="zh-TW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Label - 0 (negative)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Input - “</a:t>
            </a:r>
            <a:r>
              <a:rPr i="1" lang="zh-TW"/>
              <a:t>我 很 感謝 你 借 我 安全帽 ！</a:t>
            </a:r>
            <a:r>
              <a:rPr lang="zh-TW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Label - 1 (positive)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The input text is already segmented and seperated by whitespaces.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Evaluation metric: accuracy of the “Category” field.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zh-TW"/>
              <a:t>Download the data from Kaggle.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#2: HW0 - Requirements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438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Implement and train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a </a:t>
            </a:r>
            <a:r>
              <a:rPr b="1" lang="zh-TW"/>
              <a:t>binary classification model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that takes bag-of-words vector as input,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and consists of linear layers,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➢"/>
            </a:pPr>
            <a:r>
              <a:rPr lang="zh-TW"/>
              <a:t>with 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</a:t>
            </a:r>
            <a:r>
              <a:rPr lang="zh-TW"/>
              <a:t> or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</a:t>
            </a:r>
            <a:r>
              <a:rPr lang="zh-TW"/>
              <a:t>.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262875" y="4340425"/>
            <a:ext cx="2856600" cy="400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i="1"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我 很 感謝 你 借 我 安全帽 ！</a:t>
            </a: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4404751" y="3341538"/>
            <a:ext cx="4725250" cy="559347"/>
            <a:chOff x="5087026" y="3722538"/>
            <a:chExt cx="4725250" cy="559347"/>
          </a:xfrm>
        </p:grpSpPr>
        <p:sp>
          <p:nvSpPr>
            <p:cNvPr id="95" name="Google Shape;95;p17"/>
            <p:cNvSpPr/>
            <p:nvPr/>
          </p:nvSpPr>
          <p:spPr>
            <a:xfrm>
              <a:off x="5087026" y="3990884"/>
              <a:ext cx="3270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2</a:t>
              </a:r>
              <a:endParaRPr sz="1000"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5087026" y="3722575"/>
              <a:ext cx="32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我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5413964" y="3990884"/>
              <a:ext cx="3270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1</a:t>
              </a:r>
              <a:endParaRPr sz="1000"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5413964" y="3722575"/>
              <a:ext cx="32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很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740902" y="3990884"/>
              <a:ext cx="3270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1</a:t>
              </a:r>
              <a:endParaRPr sz="1000"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5740902" y="3722575"/>
              <a:ext cx="32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你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067840" y="3990884"/>
              <a:ext cx="3270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1</a:t>
              </a:r>
              <a:endParaRPr sz="1000"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6067840" y="3722575"/>
              <a:ext cx="32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借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394779" y="3990884"/>
              <a:ext cx="3270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2</a:t>
              </a:r>
              <a:endParaRPr sz="1000"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94779" y="3722575"/>
              <a:ext cx="32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！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721717" y="3990884"/>
              <a:ext cx="3270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0</a:t>
              </a:r>
              <a:endParaRPr sz="1000"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721717" y="3722575"/>
              <a:ext cx="32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再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048655" y="3990884"/>
              <a:ext cx="3270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0</a:t>
              </a:r>
              <a:endParaRPr sz="1000"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7048655" y="3722575"/>
              <a:ext cx="32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都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375581" y="3990881"/>
              <a:ext cx="3777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1</a:t>
              </a:r>
              <a:endParaRPr sz="1000"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7375581" y="3722563"/>
              <a:ext cx="377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感謝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753151" y="3990868"/>
              <a:ext cx="3777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0</a:t>
              </a:r>
              <a:endParaRPr sz="1000"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7753151" y="3722550"/>
              <a:ext cx="377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不管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8130726" y="3990868"/>
              <a:ext cx="3777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0</a:t>
              </a:r>
              <a:endParaRPr sz="1000"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8130726" y="3722550"/>
              <a:ext cx="377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怎麼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8508302" y="3990868"/>
              <a:ext cx="3777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0</a:t>
              </a:r>
              <a:endParaRPr sz="1000"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8508302" y="3722550"/>
              <a:ext cx="377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努力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8885876" y="3990861"/>
              <a:ext cx="4632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0</a:t>
              </a:r>
              <a:endParaRPr sz="1000"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8885876" y="3722538"/>
              <a:ext cx="4632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沒有用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9349076" y="3990861"/>
              <a:ext cx="463200" cy="291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1</a:t>
              </a:r>
              <a:endParaRPr sz="1000"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9349076" y="3722538"/>
              <a:ext cx="4632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00">
                  <a:latin typeface="Open Sans"/>
                  <a:ea typeface="Open Sans"/>
                  <a:cs typeface="Open Sans"/>
                  <a:sym typeface="Open Sans"/>
                </a:rPr>
                <a:t>安全帽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1" name="Google Shape;121;p17"/>
          <p:cNvSpPr txBox="1"/>
          <p:nvPr/>
        </p:nvSpPr>
        <p:spPr>
          <a:xfrm>
            <a:off x="3181500" y="4340425"/>
            <a:ext cx="13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 text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571700" y="3533000"/>
            <a:ext cx="19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bag-of-words vector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874275" y="2290425"/>
            <a:ext cx="1634700" cy="6834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Linear Layers</a:t>
            </a:r>
            <a:endParaRPr/>
          </a:p>
        </p:txBody>
      </p:sp>
      <p:cxnSp>
        <p:nvCxnSpPr>
          <p:cNvPr id="124" name="Google Shape;124;p17"/>
          <p:cNvCxnSpPr>
            <a:stCxn id="93" idx="0"/>
          </p:cNvCxnSpPr>
          <p:nvPr/>
        </p:nvCxnSpPr>
        <p:spPr>
          <a:xfrm flipH="1" rot="10800000">
            <a:off x="6691175" y="3900925"/>
            <a:ext cx="9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10" idx="1"/>
            <a:endCxn id="123" idx="2"/>
          </p:cNvCxnSpPr>
          <p:nvPr/>
        </p:nvCxnSpPr>
        <p:spPr>
          <a:xfrm rot="10800000">
            <a:off x="6691506" y="2973913"/>
            <a:ext cx="180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/>
          <p:nvPr/>
        </p:nvSpPr>
        <p:spPr>
          <a:xfrm>
            <a:off x="6290225" y="1604400"/>
            <a:ext cx="801900" cy="318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 or 1</a:t>
            </a:r>
            <a:endParaRPr/>
          </a:p>
        </p:txBody>
      </p:sp>
      <p:cxnSp>
        <p:nvCxnSpPr>
          <p:cNvPr id="127" name="Google Shape;127;p17"/>
          <p:cNvCxnSpPr>
            <a:stCxn id="123" idx="0"/>
            <a:endCxn id="126" idx="2"/>
          </p:cNvCxnSpPr>
          <p:nvPr/>
        </p:nvCxnSpPr>
        <p:spPr>
          <a:xfrm rot="10800000">
            <a:off x="6691025" y="1922625"/>
            <a:ext cx="6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7635600" y="2399525"/>
            <a:ext cx="6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MLP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635600" y="1563450"/>
            <a:ext cx="13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Prediction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#2: HW0 - Kaggle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Kaggle: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https://www.kaggle.com/t/e3941006354145b59f880ca7e4d0127c</a:t>
            </a:r>
            <a:r>
              <a:rPr lang="zh-TW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b="1" lang="zh-TW">
                <a:solidFill>
                  <a:srgbClr val="FF0000"/>
                </a:solidFill>
              </a:rPr>
              <a:t>Your Kaggle (team) ID (that shows on the leaderboard) must start with your student ID following by an underscore.</a:t>
            </a:r>
            <a:r>
              <a:rPr lang="zh-TW"/>
              <a:t> [Student ID]_XXXXX, e.g. R08922065_TOTHEMOON.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can only submit 5 predictions per day.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zh-TW"/>
              <a:t>Pass the </a:t>
            </a:r>
            <a:r>
              <a:rPr b="1" lang="zh-TW"/>
              <a:t>baseline</a:t>
            </a:r>
            <a:r>
              <a:rPr lang="zh-TW"/>
              <a:t> on public and private leaderboard.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#2: HW0 - What You Can Do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Train with the data we provide.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 python 3.6 and above.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following packages/tools: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➢"/>
            </a:pPr>
            <a:r>
              <a:rPr lang="zh-TW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</a:t>
            </a: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zh-TW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</a:t>
            </a:r>
            <a:endParaRPr u="sng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➢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numpy, tqdm, pandas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Times New Roman"/>
              <a:buChar char="➢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want to use other package, contact TA via email.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#2: HW0 - What You Can </a:t>
            </a:r>
            <a:r>
              <a:rPr lang="zh-TW">
                <a:solidFill>
                  <a:srgbClr val="FF0000"/>
                </a:solidFill>
              </a:rPr>
              <a:t>NOT</a:t>
            </a:r>
            <a:r>
              <a:rPr lang="zh-TW"/>
              <a:t> Do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Any means of cheating or plagiarism, including but not limited to: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➢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labels of the test data directly or indirectly. (Do not try to find them.)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➢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 package or tools not allowed.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➢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 model trained with other data.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➢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Give/get code to/from others.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➢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Give/get trained model to/from others.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Proxima Nova"/>
              <a:buChar char="➢"/>
            </a:pPr>
            <a:r>
              <a:rPr lang="zh-TW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Give/get model prediction to/from others.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#2: HW0 - </a:t>
            </a:r>
            <a:r>
              <a:rPr lang="zh-TW"/>
              <a:t>Code Submission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Submit your code as a zip file 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Name the zip file as [Student ID].zip, e.g. R08922065.zip.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After unzipping, </a:t>
            </a:r>
            <a:r>
              <a:rPr b="1" lang="zh-TW"/>
              <a:t>there should be a directory with your student ID as its name</a:t>
            </a:r>
            <a:r>
              <a:rPr lang="zh-TW"/>
              <a:t>, and containing the following files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README.md (describing how to run your preprocessing/training/predicting code).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Any code/script.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b="1" lang="zh-TW"/>
              <a:t>DO NOT</a:t>
            </a:r>
            <a:r>
              <a:rPr lang="zh-TW"/>
              <a:t> include your model checkpoints or data in the zip file.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