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  <p:sldMasterId id="2147483662" r:id="rId2"/>
  </p:sldMasterIdLst>
  <p:notesMasterIdLst>
    <p:notesMasterId r:id="rId32"/>
  </p:notesMasterIdLst>
  <p:sldIdLst>
    <p:sldId id="256" r:id="rId3"/>
    <p:sldId id="258" r:id="rId4"/>
    <p:sldId id="259" r:id="rId5"/>
    <p:sldId id="326" r:id="rId6"/>
    <p:sldId id="329" r:id="rId7"/>
    <p:sldId id="309" r:id="rId8"/>
    <p:sldId id="310" r:id="rId9"/>
    <p:sldId id="306" r:id="rId10"/>
    <p:sldId id="336" r:id="rId11"/>
    <p:sldId id="333" r:id="rId12"/>
    <p:sldId id="341" r:id="rId13"/>
    <p:sldId id="338" r:id="rId14"/>
    <p:sldId id="335" r:id="rId15"/>
    <p:sldId id="305" r:id="rId16"/>
    <p:sldId id="312" r:id="rId17"/>
    <p:sldId id="344" r:id="rId18"/>
    <p:sldId id="342" r:id="rId19"/>
    <p:sldId id="343" r:id="rId20"/>
    <p:sldId id="345" r:id="rId21"/>
    <p:sldId id="313" r:id="rId22"/>
    <p:sldId id="314" r:id="rId23"/>
    <p:sldId id="315" r:id="rId24"/>
    <p:sldId id="316" r:id="rId25"/>
    <p:sldId id="318" r:id="rId26"/>
    <p:sldId id="307" r:id="rId27"/>
    <p:sldId id="319" r:id="rId28"/>
    <p:sldId id="300" r:id="rId29"/>
    <p:sldId id="320" r:id="rId30"/>
    <p:sldId id="321" r:id="rId31"/>
  </p:sldIdLst>
  <p:sldSz cx="9144000" cy="5143500" type="screen16x9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045"/>
    <a:srgbClr val="7F7F7F"/>
    <a:srgbClr val="FFFFFF"/>
    <a:srgbClr val="171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93834" autoAdjust="0"/>
  </p:normalViewPr>
  <p:slideViewPr>
    <p:cSldViewPr>
      <p:cViewPr varScale="1">
        <p:scale>
          <a:sx n="79" d="100"/>
          <a:sy n="79" d="100"/>
        </p:scale>
        <p:origin x="292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6-18T22:14:49.628" idx="6">
    <p:pos x="5805" y="2384"/>
    <p:text>加頁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6932C-E8B6-44D0-A35E-BAED5439DF3F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5F7FE-2425-41AE-92C3-64087D421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390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</a:t>
            </a:r>
            <a:r>
              <a:rPr lang="en-US" altLang="zh-TW" dirty="0"/>
              <a:t>: 1:30</a:t>
            </a:r>
          </a:p>
          <a:p>
            <a:r>
              <a:rPr lang="zh-TW" altLang="en-US" dirty="0"/>
              <a:t>祐丞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2:15 (</a:t>
            </a:r>
            <a:r>
              <a:rPr lang="zh-TW" altLang="en-US" dirty="0"/>
              <a:t>研究方法加油</a:t>
            </a:r>
            <a:r>
              <a:rPr lang="en-US" altLang="zh-TW" dirty="0"/>
              <a:t>!)</a:t>
            </a:r>
          </a:p>
          <a:p>
            <a:r>
              <a:rPr lang="zh-TW" altLang="en-US" dirty="0"/>
              <a:t>王樸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2:15 </a:t>
            </a:r>
          </a:p>
          <a:p>
            <a:r>
              <a:rPr lang="zh-TW" altLang="en-US" dirty="0"/>
              <a:t>宇瑍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2:00 </a:t>
            </a:r>
          </a:p>
          <a:p>
            <a:r>
              <a:rPr lang="zh-TW" altLang="en-US" dirty="0"/>
              <a:t> </a:t>
            </a:r>
            <a:endParaRPr lang="en-US" altLang="zh-TW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805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"That's too bad. I would love to live near the ocean, but I'm afraid of sharks.",</a:t>
            </a:r>
          </a:p>
          <a:p>
            <a:r>
              <a:rPr lang="en-US" altLang="zh-CN" dirty="0"/>
              <a:t> "I live in a small town in the </a:t>
            </a:r>
            <a:r>
              <a:rPr lang="en-US" altLang="zh-CN" dirty="0" err="1"/>
              <a:t>midwest</a:t>
            </a:r>
            <a:r>
              <a:rPr lang="en-US" altLang="zh-CN" dirty="0"/>
              <a:t>. It's not the most glamorous place in the world, but it pays the bills.", </a:t>
            </a:r>
          </a:p>
          <a:p>
            <a:r>
              <a:rPr lang="en-US" altLang="zh-CN" dirty="0"/>
              <a:t>"I'm sure it does. Do you have any hobbies that you like to do in your spare time?"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50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我把一些群組物件，改成圖片，比較好縮放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F5F7FE-2425-41AE-92C3-64087D42198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666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462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讓 </a:t>
            </a:r>
            <a:r>
              <a:rPr lang="en-US" altLang="zh-TW" dirty="0"/>
              <a:t>User hit </a:t>
            </a:r>
            <a:r>
              <a:rPr lang="zh-TW" altLang="en-US" dirty="0"/>
              <a:t>的原因可能不只是 </a:t>
            </a:r>
            <a:r>
              <a:rPr lang="en-US" altLang="zh-TW" dirty="0"/>
              <a:t>Bot </a:t>
            </a:r>
            <a:r>
              <a:rPr lang="zh-TW" altLang="en-US" dirty="0"/>
              <a:t>前一句話 也可能是前面其他句 </a:t>
            </a:r>
            <a:r>
              <a:rPr lang="en-US" altLang="zh-TW" dirty="0"/>
              <a:t>Bot </a:t>
            </a:r>
            <a:r>
              <a:rPr lang="zh-TW" altLang="en-US" dirty="0"/>
              <a:t>所說的話，使用 </a:t>
            </a:r>
            <a:r>
              <a:rPr lang="en-US" altLang="zh-TW" dirty="0"/>
              <a:t>RL </a:t>
            </a:r>
            <a:r>
              <a:rPr lang="zh-TW" altLang="en-US" dirty="0"/>
              <a:t>的方式訓練就可以同時獎勵所有 </a:t>
            </a:r>
            <a:r>
              <a:rPr lang="en-US" altLang="zh-TW" dirty="0"/>
              <a:t>Bot </a:t>
            </a:r>
            <a:r>
              <a:rPr lang="zh-TW" altLang="en-US" dirty="0"/>
              <a:t>生成的句子，而不會像監督式只獎勵 </a:t>
            </a:r>
            <a:r>
              <a:rPr lang="en-US" altLang="zh-TW" dirty="0"/>
              <a:t>hit </a:t>
            </a:r>
            <a:r>
              <a:rPr lang="zh-TW" altLang="en-US" dirty="0"/>
              <a:t>的前一句。</a:t>
            </a:r>
          </a:p>
          <a:p>
            <a:endParaRPr lang="zh-TW" altLang="en-US" dirty="0"/>
          </a:p>
          <a:p>
            <a:r>
              <a:rPr lang="zh-TW" altLang="en-US" dirty="0"/>
              <a:t>但這樣做可能會讓模型忽略語意的關聯性，直接硬轉話題，讓</a:t>
            </a:r>
            <a:r>
              <a:rPr lang="en-US" altLang="zh-TW" dirty="0"/>
              <a:t>RL</a:t>
            </a:r>
            <a:r>
              <a:rPr lang="zh-TW" altLang="en-US" dirty="0"/>
              <a:t>沒辦法達成我們所預期的成果，因此，除了以 </a:t>
            </a:r>
            <a:r>
              <a:rPr lang="en-US" altLang="zh-TW" dirty="0"/>
              <a:t>hit </a:t>
            </a:r>
            <a:r>
              <a:rPr lang="zh-TW" altLang="en-US" dirty="0"/>
              <a:t>與否作為 </a:t>
            </a:r>
            <a:r>
              <a:rPr lang="en-US" altLang="zh-TW" dirty="0"/>
              <a:t>reward </a:t>
            </a:r>
            <a:r>
              <a:rPr lang="zh-TW" altLang="en-US" dirty="0"/>
              <a:t>外，我們也使用了 </a:t>
            </a:r>
            <a:r>
              <a:rPr lang="en-US" altLang="zh-TW" dirty="0"/>
              <a:t>sec2vec </a:t>
            </a:r>
            <a:r>
              <a:rPr lang="zh-TW" altLang="en-US" dirty="0"/>
              <a:t>再算 </a:t>
            </a:r>
            <a:r>
              <a:rPr lang="en-US" altLang="zh-TW" dirty="0" err="1"/>
              <a:t>cosione</a:t>
            </a:r>
            <a:r>
              <a:rPr lang="en-US" altLang="zh-TW" dirty="0"/>
              <a:t> distance </a:t>
            </a:r>
            <a:r>
              <a:rPr lang="zh-TW" altLang="en-US" dirty="0"/>
              <a:t>的方法 </a:t>
            </a:r>
            <a:r>
              <a:rPr lang="en-US" altLang="zh-TW" dirty="0"/>
              <a:t>model </a:t>
            </a:r>
            <a:r>
              <a:rPr lang="zh-TW" altLang="en-US" dirty="0"/>
              <a:t>上下文語意的關聯，並加在我們的 </a:t>
            </a:r>
            <a:r>
              <a:rPr lang="en-US" altLang="zh-TW" dirty="0"/>
              <a:t>reward function </a:t>
            </a:r>
            <a:r>
              <a:rPr lang="zh-TW" altLang="en-US" dirty="0"/>
              <a:t>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711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600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579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720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9375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152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235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7308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2805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彥霖補的資料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2398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1144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RL: Reinforcement Learning</a:t>
            </a:r>
            <a:r>
              <a:rPr lang="zh-CN" altLang="en-US" dirty="0"/>
              <a:t>我們嘗試了</a:t>
            </a:r>
            <a:r>
              <a:rPr lang="en-US" altLang="zh-CN" dirty="0"/>
              <a:t>policy gradient</a:t>
            </a:r>
            <a:r>
              <a:rPr lang="zh-CN" altLang="en-US" dirty="0"/>
              <a:t>方法，在這個方法中我們最初定的</a:t>
            </a:r>
            <a:r>
              <a:rPr lang="en-US" altLang="zh-CN" dirty="0"/>
              <a:t>reward function</a:t>
            </a:r>
            <a:r>
              <a:rPr lang="zh-CN" altLang="en-US" dirty="0"/>
              <a:t>是</a:t>
            </a:r>
            <a:r>
              <a:rPr lang="en-US" altLang="zh-CN" dirty="0"/>
              <a:t>keyword hit</a:t>
            </a:r>
            <a:r>
              <a:rPr lang="zh-CN" altLang="en-US" dirty="0"/>
              <a:t>為</a:t>
            </a:r>
            <a:r>
              <a:rPr lang="en-US" altLang="zh-CN" dirty="0"/>
              <a:t>1</a:t>
            </a:r>
            <a:r>
              <a:rPr lang="zh-CN" altLang="en-US" dirty="0"/>
              <a:t>，沒有</a:t>
            </a:r>
            <a:r>
              <a:rPr lang="en-US" altLang="zh-CN" dirty="0"/>
              <a:t>hit</a:t>
            </a:r>
            <a:r>
              <a:rPr lang="zh-CN" altLang="en-US" dirty="0"/>
              <a:t>為</a:t>
            </a:r>
            <a:r>
              <a:rPr lang="en-US" altLang="zh-CN" dirty="0"/>
              <a:t>0</a:t>
            </a:r>
            <a:r>
              <a:rPr lang="zh-CN" altLang="en-US" dirty="0"/>
              <a:t>。這樣訓練起來的結果如圖所示的</a:t>
            </a:r>
            <a:r>
              <a:rPr lang="en-US" altLang="zh-CN" dirty="0"/>
              <a:t>RL</a:t>
            </a:r>
            <a:r>
              <a:rPr lang="zh-CN" altLang="en-US" dirty="0"/>
              <a:t>的方法產生的模型只會吐出一句</a:t>
            </a:r>
            <a:r>
              <a:rPr lang="en-US" altLang="zh-CN" dirty="0"/>
              <a:t>I like to eat.</a:t>
            </a:r>
            <a:r>
              <a:rPr lang="zh-CN" altLang="en-US" dirty="0"/>
              <a:t>不管上下文就只為了讓</a:t>
            </a:r>
            <a:r>
              <a:rPr lang="en-US" altLang="zh-CN" dirty="0"/>
              <a:t>user</a:t>
            </a:r>
            <a:r>
              <a:rPr lang="zh-CN" altLang="en-US" dirty="0"/>
              <a:t>講出</a:t>
            </a:r>
            <a:r>
              <a:rPr lang="en-US" altLang="zh-CN" dirty="0"/>
              <a:t>food</a:t>
            </a:r>
            <a:r>
              <a:rPr lang="zh-CN" altLang="en-US" dirty="0"/>
              <a:t>。為此我們嘗試了許多方法，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首先我嘗試了將重複的句子的</a:t>
            </a:r>
            <a:r>
              <a:rPr lang="en-US" altLang="zh-CN" dirty="0"/>
              <a:t>reward</a:t>
            </a:r>
            <a:r>
              <a:rPr lang="zh-CN" altLang="en-US" dirty="0"/>
              <a:t>給予很大的</a:t>
            </a:r>
            <a:r>
              <a:rPr lang="en-US" altLang="zh-CN" dirty="0" err="1"/>
              <a:t>penallty</a:t>
            </a:r>
            <a:r>
              <a:rPr lang="zh-CN" altLang="en-US" dirty="0"/>
              <a:t>，也就是如果已經說過</a:t>
            </a:r>
            <a:r>
              <a:rPr lang="en-US" altLang="zh-CN" dirty="0"/>
              <a:t>I like to eat</a:t>
            </a:r>
            <a:r>
              <a:rPr lang="zh-CN" altLang="en-US" dirty="0"/>
              <a:t>，在說出同樣一句話我們給予</a:t>
            </a:r>
            <a:r>
              <a:rPr lang="en-US" altLang="zh-CN" dirty="0"/>
              <a:t>reward -10</a:t>
            </a:r>
            <a:r>
              <a:rPr lang="zh-CN" altLang="en-US" dirty="0"/>
              <a:t>嘗試讓模型能吐出不一樣的話。但模型僅是在每句話作出了微調，例如模型直接第一句說</a:t>
            </a:r>
            <a:r>
              <a:rPr lang="en-US" altLang="zh-CN" dirty="0"/>
              <a:t>I like to eat</a:t>
            </a:r>
            <a:r>
              <a:rPr lang="zh-CN" altLang="en-US" dirty="0"/>
              <a:t>，第二句直接改成</a:t>
            </a:r>
            <a:r>
              <a:rPr lang="en-US" altLang="zh-CN" dirty="0"/>
              <a:t>I like eat</a:t>
            </a:r>
            <a:r>
              <a:rPr lang="zh-CN" altLang="en-US" dirty="0"/>
              <a:t>，並沒有達到我們想要的講出不同句子並符合連貫性的效果，因此我們進一步加上了</a:t>
            </a:r>
            <a:r>
              <a:rPr lang="en-US" altLang="zh-CN" dirty="0"/>
              <a:t>sentence 2 </a:t>
            </a:r>
            <a:r>
              <a:rPr lang="en-US" altLang="zh-CN" dirty="0" err="1"/>
              <a:t>vec</a:t>
            </a:r>
            <a:r>
              <a:rPr lang="zh-CN" altLang="en-US" dirty="0"/>
              <a:t>的方法，去讓模型產生的句子和他的前一句</a:t>
            </a:r>
            <a:r>
              <a:rPr lang="en-US" altLang="zh-CN" dirty="0"/>
              <a:t>user</a:t>
            </a:r>
            <a:r>
              <a:rPr lang="zh-CN" altLang="en-US" dirty="0"/>
              <a:t>的句子各轉換成一個</a:t>
            </a:r>
            <a:r>
              <a:rPr lang="en-US" altLang="zh-CN" dirty="0"/>
              <a:t>vector</a:t>
            </a:r>
            <a:r>
              <a:rPr lang="zh-CN" altLang="en-US" dirty="0"/>
              <a:t>，再計算兩個句子間的</a:t>
            </a:r>
            <a:r>
              <a:rPr lang="en-US" altLang="zh-CN" dirty="0"/>
              <a:t>cosine distance</a:t>
            </a:r>
            <a:r>
              <a:rPr lang="zh-CN" altLang="en-US" dirty="0"/>
              <a:t>，</a:t>
            </a:r>
            <a:r>
              <a:rPr lang="en-US" altLang="zh-CN" dirty="0"/>
              <a:t>cosine distance</a:t>
            </a:r>
            <a:r>
              <a:rPr lang="zh-CN" altLang="en-US" dirty="0"/>
              <a:t>越低代表句子的內容越接近因此我們給他越高的</a:t>
            </a:r>
            <a:r>
              <a:rPr lang="en-US" altLang="zh-CN" dirty="0"/>
              <a:t>reward</a:t>
            </a:r>
            <a:r>
              <a:rPr lang="zh-CN" altLang="en-US" dirty="0"/>
              <a:t>，但不管怎麼調整</a:t>
            </a:r>
            <a:r>
              <a:rPr lang="en-US" altLang="zh-CN" dirty="0"/>
              <a:t>cosine distance</a:t>
            </a:r>
            <a:r>
              <a:rPr lang="zh-CN" altLang="en-US" dirty="0"/>
              <a:t>部分的</a:t>
            </a:r>
            <a:r>
              <a:rPr lang="en-US" altLang="zh-CN" dirty="0"/>
              <a:t>reward</a:t>
            </a:r>
            <a:r>
              <a:rPr lang="zh-CN" altLang="en-US" dirty="0"/>
              <a:t>的</a:t>
            </a:r>
            <a:r>
              <a:rPr lang="en-US" altLang="zh-CN" dirty="0"/>
              <a:t>weight</a:t>
            </a:r>
            <a:r>
              <a:rPr lang="zh-CN" altLang="en-US" dirty="0"/>
              <a:t>，在不影響</a:t>
            </a:r>
            <a:r>
              <a:rPr lang="en-US" altLang="zh-CN" dirty="0"/>
              <a:t>hit rate</a:t>
            </a:r>
            <a:r>
              <a:rPr lang="zh-CN" altLang="en-US" dirty="0"/>
              <a:t>的程度下仍然沒辦法改善模型最後只會講出同一句話的問題。 這方面的調整可能需要更長時間的調參還有更進一步的</a:t>
            </a:r>
            <a:r>
              <a:rPr lang="en-US" altLang="zh-CN" dirty="0"/>
              <a:t>reward shaping</a:t>
            </a:r>
            <a:r>
              <a:rPr lang="zh-CN" altLang="en-US" dirty="0"/>
              <a:t>。相信這個方法在以</a:t>
            </a:r>
            <a:r>
              <a:rPr lang="en-US" altLang="zh-CN" dirty="0"/>
              <a:t>hit rate</a:t>
            </a:r>
            <a:r>
              <a:rPr lang="zh-CN" altLang="en-US" dirty="0"/>
              <a:t>為主要</a:t>
            </a:r>
            <a:r>
              <a:rPr lang="en-US" altLang="zh-CN" dirty="0"/>
              <a:t>reward function</a:t>
            </a:r>
            <a:r>
              <a:rPr lang="zh-CN" altLang="en-US" dirty="0"/>
              <a:t>的情況下，經過精細的調整和訓練還是可以產生相當不錯的結果。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4979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495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1120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7909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547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4839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403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172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127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87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196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再清楚一點 不會超過</a:t>
            </a:r>
            <a:r>
              <a:rPr lang="en-US" altLang="zh-TW" dirty="0"/>
              <a:t>2</a:t>
            </a:r>
            <a:r>
              <a:rPr lang="zh-TW" altLang="en-US" dirty="0"/>
              <a:t>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75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917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290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09D9-9305-4988-9FE7-A46E05FCA09C}" type="datetime1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Content="1"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2373-F2DD-4A90-87C1-C8C9647A7E94}" type="datetime1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Content="1"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10A3-89C1-4426-BE6F-F92D05D5C8C6}" type="datetime1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Content="1"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A6F9-EE75-447F-95F7-36A831E20116}" type="datetime1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Content="1"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1" y="883821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1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1" y="341314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490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Content="1"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FA9712-F724-40DF-8897-CE1A9C94B153}" type="datetime1">
              <a:rPr lang="zh-CN" altLang="en-US" smtClean="0">
                <a:solidFill>
                  <a:prstClr val="black"/>
                </a:solidFill>
              </a:rPr>
              <a:t>2022/6/19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120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B9C2282-1B42-4304-80B4-8F8E25181527}" type="datetime1">
              <a:rPr lang="zh-CN" altLang="en-US" smtClean="0">
                <a:solidFill>
                  <a:prstClr val="black"/>
                </a:solidFill>
              </a:rPr>
              <a:t>2022/6/19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855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810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367F-77D5-4CED-8B1B-1478D0A79343}" type="datetime1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Content="1"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3973-8A85-4082-9114-7318E0655DBF}" type="datetime1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Content="1"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9193-772A-4548-911F-11EACA8FC3E0}" type="datetime1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Content="1"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F764A-1890-4C69-BBF0-6C6CC0BB9D64}" type="datetime1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Content="1"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0F69-84F0-40D1-9258-B5DC3C805F81}" type="datetime1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59632" y="5020022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6455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Content="1"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57AB-B232-474F-9149-48023B729B9D}" type="datetime1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Content="1"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F6AE-DADB-468F-9A21-1E9F9D13BB01}" type="datetime1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Content="1"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AE6D-C692-4CBC-8AF3-4638BEF6DBB6}" type="datetime1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Content="1" isInverted="1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DC382-4DCE-4000-818F-1972E883F1B8}" type="datetime1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Content="1" isInverted="1"/>
      </p:transition>
    </mc:Choice>
    <mc:Fallback xmlns="">
      <p:transition spd="slow" advClick="0" advTm="0">
        <p:fade/>
      </p:transition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278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comments" Target="../comments/commen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3xhvc6bHls&amp;t=644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pypi.org/project/sent2vec/" TargetMode="External"/><Relationship Id="rId4" Type="http://schemas.openxmlformats.org/officeDocument/2006/relationships/hyperlink" Target="https://reurl.cc/e3om3b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268317" y="1476516"/>
            <a:ext cx="66575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cs typeface="+mn-ea"/>
                <a:sym typeface="+mn-lt"/>
              </a:rPr>
              <a:t>2022 NTUCSIE</a:t>
            </a:r>
          </a:p>
          <a:p>
            <a:pPr algn="ctr"/>
            <a:r>
              <a:rPr lang="en-US" altLang="zh-CN" sz="2800" b="1" dirty="0">
                <a:cs typeface="+mn-ea"/>
                <a:sym typeface="+mn-lt"/>
              </a:rPr>
              <a:t>Applied Deep Learning Final Project</a:t>
            </a:r>
            <a:r>
              <a:rPr lang="zh-CN" altLang="en-US" sz="2800" b="1" dirty="0">
                <a:cs typeface="+mn-ea"/>
                <a:sym typeface="+mn-lt"/>
              </a:rPr>
              <a:t> </a:t>
            </a:r>
          </a:p>
          <a:p>
            <a:pPr algn="ctr"/>
            <a:r>
              <a:rPr lang="zh-CN" altLang="en-US" sz="2800" b="1" dirty="0">
                <a:cs typeface="+mn-ea"/>
                <a:sym typeface="+mn-lt"/>
              </a:rPr>
              <a:t>深度學習之應用</a:t>
            </a:r>
            <a:r>
              <a:rPr lang="en-US" altLang="zh-CN" sz="2800" b="1" dirty="0">
                <a:cs typeface="+mn-ea"/>
                <a:sym typeface="+mn-lt"/>
              </a:rPr>
              <a:t> </a:t>
            </a:r>
            <a:r>
              <a:rPr lang="zh-CN" altLang="en-US" sz="2800" b="1" dirty="0">
                <a:cs typeface="+mn-ea"/>
                <a:sym typeface="+mn-lt"/>
              </a:rPr>
              <a:t>期末報告</a:t>
            </a:r>
          </a:p>
        </p:txBody>
      </p:sp>
      <p:sp>
        <p:nvSpPr>
          <p:cNvPr id="4" name="等腰三角形 3"/>
          <p:cNvSpPr/>
          <p:nvPr/>
        </p:nvSpPr>
        <p:spPr>
          <a:xfrm rot="5400000">
            <a:off x="-1581653" y="-993938"/>
            <a:ext cx="4227936" cy="3888432"/>
          </a:xfrm>
          <a:prstGeom prst="triangle">
            <a:avLst>
              <a:gd name="adj" fmla="val 0"/>
            </a:avLst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 rot="18900000">
            <a:off x="65654" y="-177967"/>
            <a:ext cx="443459" cy="443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 rot="18900000">
            <a:off x="-392070" y="1173308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 rot="18900000">
            <a:off x="-1083640" y="356227"/>
            <a:ext cx="450432" cy="450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 rot="18900000">
            <a:off x="-1043648" y="650889"/>
            <a:ext cx="397532" cy="397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 rot="18900000">
            <a:off x="1457211" y="-326179"/>
            <a:ext cx="288032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 rot="18900000">
            <a:off x="1987478" y="594575"/>
            <a:ext cx="544052" cy="544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 rot="18900000">
            <a:off x="1215831" y="571581"/>
            <a:ext cx="272026" cy="272026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 rot="18900000">
            <a:off x="1416615" y="1188242"/>
            <a:ext cx="272026" cy="272026"/>
          </a:xfrm>
          <a:prstGeom prst="rect">
            <a:avLst/>
          </a:prstGeom>
          <a:solidFill>
            <a:srgbClr val="27304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 rot="18900000">
            <a:off x="388480" y="840254"/>
            <a:ext cx="470822" cy="470822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132084" y="1695297"/>
            <a:ext cx="1604068" cy="1825962"/>
            <a:chOff x="478188" y="2491941"/>
            <a:chExt cx="1604068" cy="1825962"/>
          </a:xfrm>
        </p:grpSpPr>
        <p:sp>
          <p:nvSpPr>
            <p:cNvPr id="15" name="矩形 14"/>
            <p:cNvSpPr/>
            <p:nvPr/>
          </p:nvSpPr>
          <p:spPr>
            <a:xfrm rot="18900000">
              <a:off x="478188" y="2741565"/>
              <a:ext cx="732139" cy="7321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18900000">
              <a:off x="1444626" y="3204415"/>
              <a:ext cx="606878" cy="6068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18900000">
              <a:off x="1241886" y="3051907"/>
              <a:ext cx="377718" cy="377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8900000">
              <a:off x="1210483" y="3663338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956846" y="3117753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18900000">
              <a:off x="1240646" y="2491941"/>
              <a:ext cx="841610" cy="84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025" name="组合 1024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7" name="组合 6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1" name="矩形 20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7" name="矩形 46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494277" y="3094354"/>
            <a:ext cx="42943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cs typeface="+mn-ea"/>
                <a:sym typeface="+mn-lt"/>
              </a:rPr>
              <a:t>       </a:t>
            </a:r>
            <a:r>
              <a:rPr lang="en-US" altLang="zh-TW" dirty="0">
                <a:cs typeface="+mn-ea"/>
                <a:sym typeface="+mn-lt"/>
              </a:rPr>
              <a:t>Team 5</a:t>
            </a:r>
          </a:p>
          <a:p>
            <a:r>
              <a:rPr lang="en-US" altLang="zh-TW" sz="1400" dirty="0">
                <a:cs typeface="+mn-ea"/>
                <a:sym typeface="+mn-lt"/>
              </a:rPr>
              <a:t>r09922126      </a:t>
            </a:r>
            <a:r>
              <a:rPr lang="zh-TW" altLang="en-US" sz="1400" dirty="0">
                <a:cs typeface="+mn-ea"/>
                <a:sym typeface="+mn-lt"/>
              </a:rPr>
              <a:t>黃宇瑍</a:t>
            </a:r>
          </a:p>
          <a:p>
            <a:r>
              <a:rPr lang="en-US" altLang="zh-TW" sz="1400" dirty="0">
                <a:cs typeface="+mn-ea"/>
                <a:sym typeface="+mn-lt"/>
              </a:rPr>
              <a:t>m11008019 </a:t>
            </a:r>
            <a:r>
              <a:rPr lang="zh-TW" altLang="en-US" sz="1400" dirty="0">
                <a:cs typeface="+mn-ea"/>
                <a:sym typeface="+mn-lt"/>
              </a:rPr>
              <a:t>   吳英緩</a:t>
            </a:r>
          </a:p>
          <a:p>
            <a:r>
              <a:rPr lang="en-US" altLang="zh-TW" sz="1400" dirty="0">
                <a:cs typeface="+mn-ea"/>
                <a:sym typeface="+mn-lt"/>
              </a:rPr>
              <a:t>m11015094 </a:t>
            </a:r>
            <a:r>
              <a:rPr lang="zh-TW" altLang="en-US" sz="1400" dirty="0">
                <a:cs typeface="+mn-ea"/>
                <a:sym typeface="+mn-lt"/>
              </a:rPr>
              <a:t>   李彥霖</a:t>
            </a:r>
          </a:p>
          <a:p>
            <a:r>
              <a:rPr lang="en-US" altLang="zh-TW" sz="1400" dirty="0">
                <a:cs typeface="+mn-ea"/>
                <a:sym typeface="+mn-lt"/>
              </a:rPr>
              <a:t>m11015072 </a:t>
            </a:r>
            <a:r>
              <a:rPr lang="zh-TW" altLang="en-US" sz="1400" dirty="0">
                <a:cs typeface="+mn-ea"/>
                <a:sym typeface="+mn-lt"/>
              </a:rPr>
              <a:t>   王</a:t>
            </a:r>
            <a:r>
              <a:rPr lang="zh-TW" altLang="en-US" sz="1400" dirty="0">
                <a:solidFill>
                  <a:schemeClr val="bg1"/>
                </a:solidFill>
                <a:cs typeface="+mn-ea"/>
                <a:sym typeface="+mn-lt"/>
              </a:rPr>
              <a:t>我</a:t>
            </a:r>
            <a:r>
              <a:rPr lang="zh-TW" altLang="en-US" sz="1400" dirty="0">
                <a:cs typeface="+mn-ea"/>
                <a:sym typeface="+mn-lt"/>
              </a:rPr>
              <a:t>樸</a:t>
            </a:r>
          </a:p>
          <a:p>
            <a:r>
              <a:rPr lang="en-US" altLang="zh-TW" sz="1400" dirty="0">
                <a:cs typeface="+mn-ea"/>
                <a:sym typeface="+mn-lt"/>
              </a:rPr>
              <a:t>b10732002    </a:t>
            </a:r>
            <a:r>
              <a:rPr lang="zh-TW" altLang="en-US" sz="1400" dirty="0">
                <a:cs typeface="+mn-ea"/>
                <a:sym typeface="+mn-lt"/>
              </a:rPr>
              <a:t> 林祐丞</a:t>
            </a:r>
            <a:endParaRPr lang="zh-TW" altLang="en-US" dirty="0">
              <a:cs typeface="+mn-ea"/>
              <a:sym typeface="+mn-lt"/>
            </a:endParaRPr>
          </a:p>
        </p:txBody>
      </p:sp>
      <p:grpSp>
        <p:nvGrpSpPr>
          <p:cNvPr id="1030" name="组合 1029"/>
          <p:cNvGrpSpPr/>
          <p:nvPr/>
        </p:nvGrpSpPr>
        <p:grpSpPr>
          <a:xfrm>
            <a:off x="1735757" y="-1164573"/>
            <a:ext cx="1237092" cy="1436232"/>
            <a:chOff x="3288977" y="-263355"/>
            <a:chExt cx="1237092" cy="1436232"/>
          </a:xfrm>
        </p:grpSpPr>
        <p:cxnSp>
          <p:nvCxnSpPr>
            <p:cNvPr id="1029" name="直接连接符 1028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直接连接符 59"/>
          <p:cNvCxnSpPr/>
          <p:nvPr/>
        </p:nvCxnSpPr>
        <p:spPr>
          <a:xfrm flipV="1">
            <a:off x="-1209194" y="3929089"/>
            <a:ext cx="840406" cy="840406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矩形 1030"/>
          <p:cNvSpPr/>
          <p:nvPr/>
        </p:nvSpPr>
        <p:spPr>
          <a:xfrm>
            <a:off x="8666593" y="1347614"/>
            <a:ext cx="79313" cy="1788898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 rot="18900000">
            <a:off x="-565773" y="2451672"/>
            <a:ext cx="393968" cy="393968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261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组合 543">
            <a:extLst>
              <a:ext uri="{FF2B5EF4-FFF2-40B4-BE49-F238E27FC236}">
                <a16:creationId xmlns:a16="http://schemas.microsoft.com/office/drawing/2014/main" id="{B545599C-45B3-430B-B428-2F878B76E044}"/>
              </a:ext>
            </a:extLst>
          </p:cNvPr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545" name="矩形 544">
              <a:extLst>
                <a:ext uri="{FF2B5EF4-FFF2-40B4-BE49-F238E27FC236}">
                  <a16:creationId xmlns:a16="http://schemas.microsoft.com/office/drawing/2014/main" id="{DBAA3017-CD47-4EB0-B435-50AE5FCF6DA4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46" name="组合 545">
              <a:extLst>
                <a:ext uri="{FF2B5EF4-FFF2-40B4-BE49-F238E27FC236}">
                  <a16:creationId xmlns:a16="http://schemas.microsoft.com/office/drawing/2014/main" id="{24E75F25-DDFD-4F17-BE53-E481BAC1BD65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547" name="矩形 546">
                <a:extLst>
                  <a:ext uri="{FF2B5EF4-FFF2-40B4-BE49-F238E27FC236}">
                    <a16:creationId xmlns:a16="http://schemas.microsoft.com/office/drawing/2014/main" id="{BBE98AA9-998D-4183-A3B7-6DD18033B109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8" name="矩形 547">
                <a:extLst>
                  <a:ext uri="{FF2B5EF4-FFF2-40B4-BE49-F238E27FC236}">
                    <a16:creationId xmlns:a16="http://schemas.microsoft.com/office/drawing/2014/main" id="{E2212BB3-7500-48FC-9EBD-7E0497DDF1A9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9" name="矩形 548">
                <a:extLst>
                  <a:ext uri="{FF2B5EF4-FFF2-40B4-BE49-F238E27FC236}">
                    <a16:creationId xmlns:a16="http://schemas.microsoft.com/office/drawing/2014/main" id="{933DC2C2-EE9E-40A8-9C80-A3D6604459C1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0" name="矩形 549">
                <a:extLst>
                  <a:ext uri="{FF2B5EF4-FFF2-40B4-BE49-F238E27FC236}">
                    <a16:creationId xmlns:a16="http://schemas.microsoft.com/office/drawing/2014/main" id="{C326E63B-EBB0-4AFD-9E39-0C3830D5F526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1" name="矩形 550">
                <a:extLst>
                  <a:ext uri="{FF2B5EF4-FFF2-40B4-BE49-F238E27FC236}">
                    <a16:creationId xmlns:a16="http://schemas.microsoft.com/office/drawing/2014/main" id="{C9E06616-8E92-4323-A284-4733108333FD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2" name="矩形 551">
                <a:extLst>
                  <a:ext uri="{FF2B5EF4-FFF2-40B4-BE49-F238E27FC236}">
                    <a16:creationId xmlns:a16="http://schemas.microsoft.com/office/drawing/2014/main" id="{1D1FFDE3-98AC-4650-A16B-47DBFC61B76F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3" name="矩形 552">
                <a:extLst>
                  <a:ext uri="{FF2B5EF4-FFF2-40B4-BE49-F238E27FC236}">
                    <a16:creationId xmlns:a16="http://schemas.microsoft.com/office/drawing/2014/main" id="{0BF4EBDE-544D-42D0-904B-FB17BD51B0A7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561" name="TextBox 7">
            <a:extLst>
              <a:ext uri="{FF2B5EF4-FFF2-40B4-BE49-F238E27FC236}">
                <a16:creationId xmlns:a16="http://schemas.microsoft.com/office/drawing/2014/main" id="{4BA8F5AF-1FA6-4CA0-9AD5-2E70527EF6F9}"/>
              </a:ext>
            </a:extLst>
          </p:cNvPr>
          <p:cNvSpPr txBox="1"/>
          <p:nvPr/>
        </p:nvSpPr>
        <p:spPr>
          <a:xfrm>
            <a:off x="827584" y="230400"/>
            <a:ext cx="4311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cs typeface="+mn-ea"/>
                <a:sym typeface="+mn-lt"/>
              </a:rPr>
              <a:t>實驗說明 </a:t>
            </a:r>
            <a:r>
              <a:rPr lang="en-US" altLang="zh-TW" sz="2000" b="1" dirty="0">
                <a:cs typeface="+mn-ea"/>
                <a:sym typeface="+mn-lt"/>
              </a:rPr>
              <a:t>– Supervised Learning 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D09589C6-4EAE-11CF-C330-D39F4F1FD7A6}"/>
              </a:ext>
            </a:extLst>
          </p:cNvPr>
          <p:cNvSpPr txBox="1"/>
          <p:nvPr/>
        </p:nvSpPr>
        <p:spPr>
          <a:xfrm>
            <a:off x="511400" y="783666"/>
            <a:ext cx="81095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cs typeface="+mn-ea"/>
              </a:rPr>
              <a:t>Training Data Set</a:t>
            </a:r>
            <a:endParaRPr lang="zh-TW" altLang="en-US" sz="2000" dirty="0">
              <a:latin typeface="+mj-ea"/>
              <a:ea typeface="+mj-ea"/>
              <a:cs typeface="+mn-ea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8930B7CB-B7B2-DA98-EF93-A8399D2728C9}"/>
              </a:ext>
            </a:extLst>
          </p:cNvPr>
          <p:cNvGraphicFramePr>
            <a:graphicFrameLocks noGrp="1"/>
          </p:cNvGraphicFramePr>
          <p:nvPr/>
        </p:nvGraphicFramePr>
        <p:xfrm>
          <a:off x="608454" y="1241358"/>
          <a:ext cx="7949210" cy="1417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974605">
                  <a:extLst>
                    <a:ext uri="{9D8B030D-6E8A-4147-A177-3AD203B41FA5}">
                      <a16:colId xmlns:a16="http://schemas.microsoft.com/office/drawing/2014/main" val="683316761"/>
                    </a:ext>
                  </a:extLst>
                </a:gridCol>
                <a:gridCol w="3974605">
                  <a:extLst>
                    <a:ext uri="{9D8B030D-6E8A-4147-A177-3AD203B41FA5}">
                      <a16:colId xmlns:a16="http://schemas.microsoft.com/office/drawing/2014/main" val="547019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Ground Truth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536610"/>
                  </a:ext>
                </a:extLst>
              </a:tr>
              <a:tr h="127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"That's too bad…but I'm afraid of sharks."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 "I like to </a:t>
                      </a:r>
                      <a:r>
                        <a:rPr lang="en-US" altLang="zh-TW" b="0" u="sng" dirty="0"/>
                        <a:t>play video games</a:t>
                      </a:r>
                      <a:r>
                        <a:rPr lang="en-US" altLang="zh-TW" dirty="0"/>
                        <a:t>. I've been playing a lot of Call of Duty lately. What about you?"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4436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 "I live in a small town …it pays the bills."</a:t>
                      </a:r>
                      <a:endParaRPr lang="zh-TW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87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TW" sz="1350" dirty="0"/>
                        <a:t>"I'm sure it does. </a:t>
                      </a:r>
                      <a:r>
                        <a:rPr lang="en-US" altLang="zh-TW" sz="1350" b="1" dirty="0"/>
                        <a:t>Do you have any hobbies</a:t>
                      </a:r>
                      <a:r>
                        <a:rPr lang="en-US" altLang="zh-TW" sz="1350" dirty="0"/>
                        <a:t>?"</a:t>
                      </a:r>
                      <a:endParaRPr lang="zh-TW" altLang="en-US" sz="135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193833"/>
                  </a:ext>
                </a:extLst>
              </a:tr>
            </a:tbl>
          </a:graphicData>
        </a:graphic>
      </p:graphicFrame>
      <p:sp>
        <p:nvSpPr>
          <p:cNvPr id="43" name="文字方塊 42">
            <a:extLst>
              <a:ext uri="{FF2B5EF4-FFF2-40B4-BE49-F238E27FC236}">
                <a16:creationId xmlns:a16="http://schemas.microsoft.com/office/drawing/2014/main" id="{56C78272-3A8D-AA71-321A-9CFEB7C5645E}"/>
              </a:ext>
            </a:extLst>
          </p:cNvPr>
          <p:cNvSpPr txBox="1"/>
          <p:nvPr/>
        </p:nvSpPr>
        <p:spPr>
          <a:xfrm>
            <a:off x="543543" y="2800012"/>
            <a:ext cx="81095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cs typeface="+mn-ea"/>
              </a:rPr>
              <a:t>Testing Data Set</a:t>
            </a:r>
            <a:endParaRPr lang="zh-TW" altLang="en-US" sz="2000" dirty="0">
              <a:latin typeface="+mj-ea"/>
              <a:ea typeface="+mj-ea"/>
              <a:cs typeface="+mn-ea"/>
            </a:endParaRPr>
          </a:p>
        </p:txBody>
      </p:sp>
      <p:graphicFrame>
        <p:nvGraphicFramePr>
          <p:cNvPr id="44" name="表格 2">
            <a:extLst>
              <a:ext uri="{FF2B5EF4-FFF2-40B4-BE49-F238E27FC236}">
                <a16:creationId xmlns:a16="http://schemas.microsoft.com/office/drawing/2014/main" id="{965745C8-279D-0F23-2C2D-2C90E7B61547}"/>
              </a:ext>
            </a:extLst>
          </p:cNvPr>
          <p:cNvGraphicFramePr>
            <a:graphicFrameLocks noGrp="1"/>
          </p:cNvGraphicFramePr>
          <p:nvPr/>
        </p:nvGraphicFramePr>
        <p:xfrm>
          <a:off x="623695" y="3275416"/>
          <a:ext cx="7949210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974605">
                  <a:extLst>
                    <a:ext uri="{9D8B030D-6E8A-4147-A177-3AD203B41FA5}">
                      <a16:colId xmlns:a16="http://schemas.microsoft.com/office/drawing/2014/main" val="683316761"/>
                    </a:ext>
                  </a:extLst>
                </a:gridCol>
                <a:gridCol w="3974605">
                  <a:extLst>
                    <a:ext uri="{9D8B030D-6E8A-4147-A177-3AD203B41FA5}">
                      <a16:colId xmlns:a16="http://schemas.microsoft.com/office/drawing/2014/main" val="547019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Input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Predict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536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"That's too bad…but I'm afraid of sharks."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4436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 "I live in a small town …it pays the bills."</a:t>
                      </a:r>
                      <a:endParaRPr lang="zh-TW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7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TW" sz="1350" dirty="0"/>
                        <a:t>"I'm sure it does. </a:t>
                      </a:r>
                      <a:r>
                        <a:rPr lang="en-US" altLang="zh-TW" sz="1350" b="1" dirty="0"/>
                        <a:t>Do you have any hobbies</a:t>
                      </a:r>
                      <a:r>
                        <a:rPr lang="en-US" altLang="zh-TW" sz="1350" dirty="0"/>
                        <a:t>?"</a:t>
                      </a:r>
                      <a:endParaRPr lang="zh-TW" altLang="en-US" sz="135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193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952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组合 543">
            <a:extLst>
              <a:ext uri="{FF2B5EF4-FFF2-40B4-BE49-F238E27FC236}">
                <a16:creationId xmlns:a16="http://schemas.microsoft.com/office/drawing/2014/main" id="{B545599C-45B3-430B-B428-2F878B76E044}"/>
              </a:ext>
            </a:extLst>
          </p:cNvPr>
          <p:cNvGrpSpPr/>
          <p:nvPr/>
        </p:nvGrpSpPr>
        <p:grpSpPr>
          <a:xfrm rot="2181050">
            <a:off x="201565" y="224264"/>
            <a:ext cx="497939" cy="480855"/>
            <a:chOff x="1935287" y="2046176"/>
            <a:chExt cx="836513" cy="807813"/>
          </a:xfrm>
        </p:grpSpPr>
        <p:sp>
          <p:nvSpPr>
            <p:cNvPr id="545" name="矩形 544">
              <a:extLst>
                <a:ext uri="{FF2B5EF4-FFF2-40B4-BE49-F238E27FC236}">
                  <a16:creationId xmlns:a16="http://schemas.microsoft.com/office/drawing/2014/main" id="{DBAA3017-CD47-4EB0-B435-50AE5FCF6DA4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546" name="组合 545">
              <a:extLst>
                <a:ext uri="{FF2B5EF4-FFF2-40B4-BE49-F238E27FC236}">
                  <a16:creationId xmlns:a16="http://schemas.microsoft.com/office/drawing/2014/main" id="{24E75F25-DDFD-4F17-BE53-E481BAC1BD65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547" name="矩形 546">
                <a:extLst>
                  <a:ext uri="{FF2B5EF4-FFF2-40B4-BE49-F238E27FC236}">
                    <a16:creationId xmlns:a16="http://schemas.microsoft.com/office/drawing/2014/main" id="{BBE98AA9-998D-4183-A3B7-6DD18033B109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8"/>
                <a:endParaRPr lang="zh-CN" altLang="en-US">
                  <a:solidFill>
                    <a:prstClr val="white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548" name="矩形 547">
                <a:extLst>
                  <a:ext uri="{FF2B5EF4-FFF2-40B4-BE49-F238E27FC236}">
                    <a16:creationId xmlns:a16="http://schemas.microsoft.com/office/drawing/2014/main" id="{E2212BB3-7500-48FC-9EBD-7E0497DDF1A9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8"/>
                <a:endParaRPr lang="zh-CN" altLang="en-US">
                  <a:solidFill>
                    <a:prstClr val="white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549" name="矩形 548">
                <a:extLst>
                  <a:ext uri="{FF2B5EF4-FFF2-40B4-BE49-F238E27FC236}">
                    <a16:creationId xmlns:a16="http://schemas.microsoft.com/office/drawing/2014/main" id="{933DC2C2-EE9E-40A8-9C80-A3D6604459C1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8"/>
                <a:endParaRPr lang="zh-CN" altLang="en-US">
                  <a:solidFill>
                    <a:prstClr val="white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550" name="矩形 549">
                <a:extLst>
                  <a:ext uri="{FF2B5EF4-FFF2-40B4-BE49-F238E27FC236}">
                    <a16:creationId xmlns:a16="http://schemas.microsoft.com/office/drawing/2014/main" id="{C326E63B-EBB0-4AFD-9E39-0C3830D5F526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8"/>
                <a:endParaRPr lang="zh-CN" altLang="en-US">
                  <a:solidFill>
                    <a:prstClr val="white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551" name="矩形 550">
                <a:extLst>
                  <a:ext uri="{FF2B5EF4-FFF2-40B4-BE49-F238E27FC236}">
                    <a16:creationId xmlns:a16="http://schemas.microsoft.com/office/drawing/2014/main" id="{C9E06616-8E92-4323-A284-4733108333FD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8"/>
                <a:endParaRPr lang="zh-CN" altLang="en-US">
                  <a:solidFill>
                    <a:prstClr val="white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552" name="矩形 551">
                <a:extLst>
                  <a:ext uri="{FF2B5EF4-FFF2-40B4-BE49-F238E27FC236}">
                    <a16:creationId xmlns:a16="http://schemas.microsoft.com/office/drawing/2014/main" id="{1D1FFDE3-98AC-4650-A16B-47DBFC61B76F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8"/>
                <a:endParaRPr lang="zh-CN" altLang="en-US">
                  <a:solidFill>
                    <a:prstClr val="white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553" name="矩形 552">
                <a:extLst>
                  <a:ext uri="{FF2B5EF4-FFF2-40B4-BE49-F238E27FC236}">
                    <a16:creationId xmlns:a16="http://schemas.microsoft.com/office/drawing/2014/main" id="{0BF4EBDE-544D-42D0-904B-FB17BD51B0A7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8"/>
                <a:endParaRPr lang="zh-CN" altLang="en-US">
                  <a:solidFill>
                    <a:prstClr val="white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sp>
        <p:nvSpPr>
          <p:cNvPr id="561" name="TextBox 7">
            <a:extLst>
              <a:ext uri="{FF2B5EF4-FFF2-40B4-BE49-F238E27FC236}">
                <a16:creationId xmlns:a16="http://schemas.microsoft.com/office/drawing/2014/main" id="{4BA8F5AF-1FA6-4CA0-9AD5-2E70527EF6F9}"/>
              </a:ext>
            </a:extLst>
          </p:cNvPr>
          <p:cNvSpPr txBox="1"/>
          <p:nvPr/>
        </p:nvSpPr>
        <p:spPr>
          <a:xfrm>
            <a:off x="827584" y="230400"/>
            <a:ext cx="4433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8"/>
            <a:r>
              <a:rPr lang="en-US" altLang="zh-TW" sz="2000" b="1" dirty="0">
                <a:solidFill>
                  <a:prstClr val="black"/>
                </a:solidFill>
                <a:latin typeface="微软雅黑"/>
                <a:ea typeface="微软雅黑"/>
                <a:cs typeface="+mn-ea"/>
                <a:sym typeface="+mn-lt"/>
              </a:rPr>
              <a:t>Supervised Learning </a:t>
            </a:r>
            <a:r>
              <a:rPr lang="zh-TW" altLang="en-US" sz="2000" b="1" dirty="0">
                <a:solidFill>
                  <a:prstClr val="black"/>
                </a:solidFill>
                <a:latin typeface="微软雅黑"/>
                <a:ea typeface="微软雅黑"/>
                <a:cs typeface="+mn-ea"/>
                <a:sym typeface="+mn-lt"/>
              </a:rPr>
              <a:t>模型訓練流程</a:t>
            </a:r>
            <a:endParaRPr lang="zh-CN" altLang="en-US" sz="2000" b="1" dirty="0">
              <a:solidFill>
                <a:prstClr val="black"/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B738CC1E-28DF-F0C2-2091-793D986BE140}"/>
              </a:ext>
            </a:extLst>
          </p:cNvPr>
          <p:cNvGrpSpPr/>
          <p:nvPr/>
        </p:nvGrpSpPr>
        <p:grpSpPr>
          <a:xfrm>
            <a:off x="2266976" y="880726"/>
            <a:ext cx="911232" cy="978191"/>
            <a:chOff x="3004907" y="1075716"/>
            <a:chExt cx="971281" cy="1042652"/>
          </a:xfrm>
        </p:grpSpPr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8FC37F68-AA75-E4EB-C23A-E78D45977315}"/>
                </a:ext>
              </a:extLst>
            </p:cNvPr>
            <p:cNvSpPr txBox="1"/>
            <p:nvPr/>
          </p:nvSpPr>
          <p:spPr>
            <a:xfrm>
              <a:off x="3004908" y="1075716"/>
              <a:ext cx="971280" cy="1968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defTabSz="914378"/>
              <a:r>
                <a:rPr lang="en-US" altLang="zh-TW" sz="600" dirty="0">
                  <a:solidFill>
                    <a:prstClr val="black"/>
                  </a:solidFill>
                  <a:latin typeface="微软雅黑"/>
                  <a:ea typeface="微软雅黑"/>
                </a:rPr>
                <a:t>Hello world ...........</a:t>
              </a:r>
              <a:endParaRPr lang="zh-TW" altLang="en-US" sz="600" dirty="0">
                <a:solidFill>
                  <a:prstClr val="black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AA15B324-9FB2-0695-750A-72C32AF3511D}"/>
                </a:ext>
              </a:extLst>
            </p:cNvPr>
            <p:cNvSpPr txBox="1"/>
            <p:nvPr/>
          </p:nvSpPr>
          <p:spPr>
            <a:xfrm>
              <a:off x="3004907" y="1287880"/>
              <a:ext cx="971280" cy="1968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defTabSz="914378"/>
              <a:r>
                <a:rPr lang="en-US" altLang="zh-TW" sz="600" dirty="0">
                  <a:solidFill>
                    <a:prstClr val="black"/>
                  </a:solidFill>
                  <a:latin typeface="微软雅黑"/>
                  <a:ea typeface="微软雅黑"/>
                </a:rPr>
                <a:t>.... play video game..</a:t>
              </a:r>
              <a:endParaRPr lang="zh-TW" altLang="en-US" sz="600" dirty="0">
                <a:solidFill>
                  <a:prstClr val="black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7F0AA283-1DBA-A138-4850-55F6056D6B54}"/>
                </a:ext>
              </a:extLst>
            </p:cNvPr>
            <p:cNvSpPr txBox="1"/>
            <p:nvPr/>
          </p:nvSpPr>
          <p:spPr>
            <a:xfrm>
              <a:off x="3004907" y="1682942"/>
              <a:ext cx="971280" cy="1968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defTabSz="914378"/>
              <a:r>
                <a:rPr lang="en-US" altLang="zh-TW" sz="600" dirty="0">
                  <a:solidFill>
                    <a:prstClr val="black"/>
                  </a:solidFill>
                  <a:latin typeface="微软雅黑"/>
                  <a:ea typeface="微软雅黑"/>
                </a:rPr>
                <a:t>I like to eat ....</a:t>
              </a:r>
              <a:endParaRPr lang="zh-TW" altLang="en-US" sz="600" dirty="0">
                <a:solidFill>
                  <a:prstClr val="black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A82A5B73-3F87-35EB-D3E8-E10F07AA0D7E}"/>
                </a:ext>
              </a:extLst>
            </p:cNvPr>
            <p:cNvSpPr txBox="1"/>
            <p:nvPr/>
          </p:nvSpPr>
          <p:spPr>
            <a:xfrm>
              <a:off x="3390635" y="1500044"/>
              <a:ext cx="221440" cy="38501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defTabSz="914378"/>
              <a:r>
                <a:rPr lang="en-US" altLang="zh-TW" sz="600" dirty="0">
                  <a:solidFill>
                    <a:prstClr val="black"/>
                  </a:solidFill>
                  <a:latin typeface="微软雅黑"/>
                  <a:ea typeface="微软雅黑"/>
                </a:rPr>
                <a:t>......</a:t>
              </a:r>
              <a:endParaRPr lang="zh-TW" altLang="en-US" sz="600" dirty="0">
                <a:solidFill>
                  <a:prstClr val="black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0A95D319-6D3D-CB4C-488F-5C4A70B16125}"/>
                </a:ext>
              </a:extLst>
            </p:cNvPr>
            <p:cNvSpPr txBox="1"/>
            <p:nvPr/>
          </p:nvSpPr>
          <p:spPr>
            <a:xfrm>
              <a:off x="3004907" y="1921533"/>
              <a:ext cx="971280" cy="1968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defTabSz="914378"/>
              <a:r>
                <a:rPr lang="en-US" altLang="zh-TW" sz="600" dirty="0">
                  <a:solidFill>
                    <a:prstClr val="black"/>
                  </a:solidFill>
                  <a:latin typeface="微软雅黑"/>
                  <a:ea typeface="微软雅黑"/>
                </a:rPr>
                <a:t>Good morning ....</a:t>
              </a:r>
              <a:endParaRPr lang="zh-TW" altLang="en-US" sz="600" dirty="0">
                <a:solidFill>
                  <a:prstClr val="black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A617D796-2669-3BA6-93D7-68DDB6D54978}"/>
              </a:ext>
            </a:extLst>
          </p:cNvPr>
          <p:cNvGrpSpPr/>
          <p:nvPr/>
        </p:nvGrpSpPr>
        <p:grpSpPr>
          <a:xfrm>
            <a:off x="3995973" y="880726"/>
            <a:ext cx="2450407" cy="1422978"/>
            <a:chOff x="3601265" y="1119666"/>
            <a:chExt cx="2611885" cy="1516751"/>
          </a:xfrm>
        </p:grpSpPr>
        <p:grpSp>
          <p:nvGrpSpPr>
            <p:cNvPr id="97" name="群組 96">
              <a:extLst>
                <a:ext uri="{FF2B5EF4-FFF2-40B4-BE49-F238E27FC236}">
                  <a16:creationId xmlns:a16="http://schemas.microsoft.com/office/drawing/2014/main" id="{46153C2C-3F2A-7C2E-9A1F-CF0ADB39AF1D}"/>
                </a:ext>
              </a:extLst>
            </p:cNvPr>
            <p:cNvGrpSpPr/>
            <p:nvPr/>
          </p:nvGrpSpPr>
          <p:grpSpPr>
            <a:xfrm>
              <a:off x="4682173" y="1119666"/>
              <a:ext cx="971281" cy="1042652"/>
              <a:chOff x="4623042" y="1076764"/>
              <a:chExt cx="971281" cy="1042652"/>
            </a:xfrm>
          </p:grpSpPr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5FBE28BB-7C77-586A-50D7-834FF24F97B4}"/>
                  </a:ext>
                </a:extLst>
              </p:cNvPr>
              <p:cNvSpPr txBox="1"/>
              <p:nvPr/>
            </p:nvSpPr>
            <p:spPr>
              <a:xfrm>
                <a:off x="4623043" y="1076764"/>
                <a:ext cx="971280" cy="19683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defTabSz="914378"/>
                <a:r>
                  <a:rPr lang="en-US" altLang="zh-TW" sz="600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Hello world ...........</a:t>
                </a:r>
                <a:endParaRPr lang="zh-TW" altLang="en-US" sz="600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48E78BE2-9789-9FA3-0A06-EFC4178067A0}"/>
                  </a:ext>
                </a:extLst>
              </p:cNvPr>
              <p:cNvSpPr txBox="1"/>
              <p:nvPr/>
            </p:nvSpPr>
            <p:spPr>
              <a:xfrm>
                <a:off x="4623042" y="1288928"/>
                <a:ext cx="971280" cy="19683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defTabSz="914378"/>
                <a:r>
                  <a:rPr lang="en-US" altLang="zh-TW" sz="600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.... play video game..</a:t>
                </a:r>
                <a:endParaRPr lang="zh-TW" altLang="en-US" sz="600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34" name="文字方塊 133">
                <a:extLst>
                  <a:ext uri="{FF2B5EF4-FFF2-40B4-BE49-F238E27FC236}">
                    <a16:creationId xmlns:a16="http://schemas.microsoft.com/office/drawing/2014/main" id="{9276B115-6B01-C17D-7382-670D2C528329}"/>
                  </a:ext>
                </a:extLst>
              </p:cNvPr>
              <p:cNvSpPr txBox="1"/>
              <p:nvPr/>
            </p:nvSpPr>
            <p:spPr>
              <a:xfrm>
                <a:off x="4623042" y="1683990"/>
                <a:ext cx="971280" cy="19683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defTabSz="914378"/>
                <a:r>
                  <a:rPr lang="en-US" altLang="zh-TW" sz="600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I like to eat ....</a:t>
                </a:r>
                <a:endParaRPr lang="zh-TW" altLang="en-US" sz="600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35" name="文字方塊 134">
                <a:extLst>
                  <a:ext uri="{FF2B5EF4-FFF2-40B4-BE49-F238E27FC236}">
                    <a16:creationId xmlns:a16="http://schemas.microsoft.com/office/drawing/2014/main" id="{0CABBA6E-01C8-7EC7-6883-117D2C11FFDE}"/>
                  </a:ext>
                </a:extLst>
              </p:cNvPr>
              <p:cNvSpPr txBox="1"/>
              <p:nvPr/>
            </p:nvSpPr>
            <p:spPr>
              <a:xfrm>
                <a:off x="5008770" y="1501092"/>
                <a:ext cx="221440" cy="38501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defTabSz="914378"/>
                <a:r>
                  <a:rPr lang="en-US" altLang="zh-TW" sz="600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......</a:t>
                </a:r>
                <a:endParaRPr lang="zh-TW" altLang="en-US" sz="600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36" name="文字方塊 135">
                <a:extLst>
                  <a:ext uri="{FF2B5EF4-FFF2-40B4-BE49-F238E27FC236}">
                    <a16:creationId xmlns:a16="http://schemas.microsoft.com/office/drawing/2014/main" id="{BB60D79D-D3BC-C9C1-F99A-5A2AC7B9ED77}"/>
                  </a:ext>
                </a:extLst>
              </p:cNvPr>
              <p:cNvSpPr txBox="1"/>
              <p:nvPr/>
            </p:nvSpPr>
            <p:spPr>
              <a:xfrm>
                <a:off x="4623042" y="1922581"/>
                <a:ext cx="971280" cy="19683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defTabSz="914378"/>
                <a:r>
                  <a:rPr lang="en-US" altLang="zh-TW" sz="600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Good morning ....</a:t>
                </a:r>
                <a:endParaRPr lang="zh-TW" altLang="en-US" sz="600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22578CE3-7759-7B6C-2DD0-A3945CE97F25}"/>
                </a:ext>
              </a:extLst>
            </p:cNvPr>
            <p:cNvSpPr txBox="1"/>
            <p:nvPr/>
          </p:nvSpPr>
          <p:spPr>
            <a:xfrm>
              <a:off x="3601265" y="2341164"/>
              <a:ext cx="2611885" cy="295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TW" sz="1200" dirty="0">
                  <a:solidFill>
                    <a:prstClr val="black"/>
                  </a:solidFill>
                  <a:latin typeface="微软雅黑"/>
                  <a:ea typeface="微软雅黑"/>
                </a:rPr>
                <a:t>Step2. Filter</a:t>
              </a:r>
              <a:r>
                <a:rPr lang="zh-TW" altLang="en-US" sz="1200" dirty="0">
                  <a:solidFill>
                    <a:prstClr val="black"/>
                  </a:solidFill>
                  <a:latin typeface="微软雅黑"/>
                  <a:ea typeface="微软雅黑"/>
                </a:rPr>
                <a:t> </a:t>
              </a:r>
              <a:r>
                <a:rPr lang="en-US" altLang="zh-TW" sz="1200" dirty="0">
                  <a:solidFill>
                    <a:prstClr val="black"/>
                  </a:solidFill>
                  <a:latin typeface="微软雅黑"/>
                  <a:ea typeface="微软雅黑"/>
                </a:rPr>
                <a:t>Training data</a:t>
              </a:r>
              <a:endParaRPr lang="zh-TW" altLang="en-US" sz="1200" dirty="0">
                <a:solidFill>
                  <a:prstClr val="black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37" name="群組 136">
            <a:extLst>
              <a:ext uri="{FF2B5EF4-FFF2-40B4-BE49-F238E27FC236}">
                <a16:creationId xmlns:a16="http://schemas.microsoft.com/office/drawing/2014/main" id="{97FECED6-CB83-B61E-A425-53D0DB3E395C}"/>
              </a:ext>
            </a:extLst>
          </p:cNvPr>
          <p:cNvGrpSpPr/>
          <p:nvPr/>
        </p:nvGrpSpPr>
        <p:grpSpPr>
          <a:xfrm>
            <a:off x="608636" y="912121"/>
            <a:ext cx="1536259" cy="922731"/>
            <a:chOff x="1529221" y="893461"/>
            <a:chExt cx="1752143" cy="1052399"/>
          </a:xfrm>
        </p:grpSpPr>
        <p:pic>
          <p:nvPicPr>
            <p:cNvPr id="138" name="圖片 137">
              <a:extLst>
                <a:ext uri="{FF2B5EF4-FFF2-40B4-BE49-F238E27FC236}">
                  <a16:creationId xmlns:a16="http://schemas.microsoft.com/office/drawing/2014/main" id="{E5338596-F734-92CB-5785-35282BD14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9221" y="997332"/>
              <a:ext cx="774531" cy="774531"/>
            </a:xfrm>
            <a:prstGeom prst="rect">
              <a:avLst/>
            </a:prstGeom>
          </p:spPr>
        </p:pic>
        <p:pic>
          <p:nvPicPr>
            <p:cNvPr id="140" name="Picture 4" descr="Hello&#10;">
              <a:extLst>
                <a:ext uri="{FF2B5EF4-FFF2-40B4-BE49-F238E27FC236}">
                  <a16:creationId xmlns:a16="http://schemas.microsoft.com/office/drawing/2014/main" id="{C5A74953-866F-045F-E37C-01EFE7ECB7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2716" y="893461"/>
              <a:ext cx="1028648" cy="1052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5" name="文字方塊 144">
            <a:extLst>
              <a:ext uri="{FF2B5EF4-FFF2-40B4-BE49-F238E27FC236}">
                <a16:creationId xmlns:a16="http://schemas.microsoft.com/office/drawing/2014/main" id="{1F756125-ED4F-C85B-F047-7DF12286D524}"/>
              </a:ext>
            </a:extLst>
          </p:cNvPr>
          <p:cNvSpPr txBox="1"/>
          <p:nvPr/>
        </p:nvSpPr>
        <p:spPr>
          <a:xfrm>
            <a:off x="6657308" y="2043424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TW" sz="1200" dirty="0">
                <a:solidFill>
                  <a:prstClr val="black"/>
                </a:solidFill>
                <a:latin typeface="微软雅黑"/>
                <a:ea typeface="微软雅黑"/>
              </a:rPr>
              <a:t>Step3. Model Training </a:t>
            </a:r>
            <a:endParaRPr lang="zh-TW" altLang="en-US" sz="1400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sp>
        <p:nvSpPr>
          <p:cNvPr id="148" name="箭號: 向右 147">
            <a:extLst>
              <a:ext uri="{FF2B5EF4-FFF2-40B4-BE49-F238E27FC236}">
                <a16:creationId xmlns:a16="http://schemas.microsoft.com/office/drawing/2014/main" id="{C22BD110-73A8-589D-7072-485F5620629D}"/>
              </a:ext>
            </a:extLst>
          </p:cNvPr>
          <p:cNvSpPr/>
          <p:nvPr/>
        </p:nvSpPr>
        <p:spPr>
          <a:xfrm>
            <a:off x="3516191" y="1342744"/>
            <a:ext cx="368772" cy="26247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zh-TW" altLang="en-US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pic>
        <p:nvPicPr>
          <p:cNvPr id="1026" name="Picture 2" descr="Predictive modeling free icon">
            <a:extLst>
              <a:ext uri="{FF2B5EF4-FFF2-40B4-BE49-F238E27FC236}">
                <a16:creationId xmlns:a16="http://schemas.microsoft.com/office/drawing/2014/main" id="{390A9B49-5C95-6FE3-C845-6977E1395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081" y="771550"/>
            <a:ext cx="1142387" cy="114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文字方塊 149">
            <a:extLst>
              <a:ext uri="{FF2B5EF4-FFF2-40B4-BE49-F238E27FC236}">
                <a16:creationId xmlns:a16="http://schemas.microsoft.com/office/drawing/2014/main" id="{3ABA221A-20BF-417A-CF13-7A2814B6F83A}"/>
              </a:ext>
            </a:extLst>
          </p:cNvPr>
          <p:cNvSpPr txBox="1"/>
          <p:nvPr/>
        </p:nvSpPr>
        <p:spPr>
          <a:xfrm>
            <a:off x="824660" y="2026614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TW" sz="1200" dirty="0">
                <a:solidFill>
                  <a:prstClr val="black"/>
                </a:solidFill>
                <a:latin typeface="微软雅黑"/>
                <a:ea typeface="微软雅黑"/>
              </a:rPr>
              <a:t>Step1. Interaction</a:t>
            </a:r>
            <a:r>
              <a:rPr lang="zh-TW" altLang="en-US" sz="1200" dirty="0">
                <a:solidFill>
                  <a:prstClr val="black"/>
                </a:solidFill>
                <a:latin typeface="微软雅黑"/>
                <a:ea typeface="微软雅黑"/>
              </a:rPr>
              <a:t>產生</a:t>
            </a:r>
            <a:r>
              <a:rPr lang="en-US" altLang="zh-TW" sz="1200" dirty="0">
                <a:solidFill>
                  <a:prstClr val="black"/>
                </a:solidFill>
                <a:latin typeface="微软雅黑"/>
                <a:ea typeface="微软雅黑"/>
              </a:rPr>
              <a:t>Dialogue</a:t>
            </a:r>
            <a:endParaRPr lang="zh-TW" altLang="en-US" sz="1200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pic>
        <p:nvPicPr>
          <p:cNvPr id="151" name="Picture 4">
            <a:extLst>
              <a:ext uri="{FF2B5EF4-FFF2-40B4-BE49-F238E27FC236}">
                <a16:creationId xmlns:a16="http://schemas.microsoft.com/office/drawing/2014/main" id="{D4FBEDE8-DA0C-9962-92DA-AA19B10D4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033" y="874120"/>
            <a:ext cx="960732" cy="96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3" name="表格 5">
            <a:extLst>
              <a:ext uri="{FF2B5EF4-FFF2-40B4-BE49-F238E27FC236}">
                <a16:creationId xmlns:a16="http://schemas.microsoft.com/office/drawing/2014/main" id="{D9AD7743-E57D-BBC3-E95B-FE4FFCEB7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067421"/>
              </p:ext>
            </p:extLst>
          </p:nvPr>
        </p:nvGraphicFramePr>
        <p:xfrm>
          <a:off x="435583" y="2373053"/>
          <a:ext cx="8446152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10171">
                  <a:extLst>
                    <a:ext uri="{9D8B030D-6E8A-4147-A177-3AD203B41FA5}">
                      <a16:colId xmlns:a16="http://schemas.microsoft.com/office/drawing/2014/main" val="1128905261"/>
                    </a:ext>
                  </a:extLst>
                </a:gridCol>
                <a:gridCol w="2867145">
                  <a:extLst>
                    <a:ext uri="{9D8B030D-6E8A-4147-A177-3AD203B41FA5}">
                      <a16:colId xmlns:a16="http://schemas.microsoft.com/office/drawing/2014/main" val="2537924161"/>
                    </a:ext>
                  </a:extLst>
                </a:gridCol>
                <a:gridCol w="1627018">
                  <a:extLst>
                    <a:ext uri="{9D8B030D-6E8A-4147-A177-3AD203B41FA5}">
                      <a16:colId xmlns:a16="http://schemas.microsoft.com/office/drawing/2014/main" val="4019198854"/>
                    </a:ext>
                  </a:extLst>
                </a:gridCol>
                <a:gridCol w="3041818">
                  <a:extLst>
                    <a:ext uri="{9D8B030D-6E8A-4147-A177-3AD203B41FA5}">
                      <a16:colId xmlns:a16="http://schemas.microsoft.com/office/drawing/2014/main" val="1967178599"/>
                    </a:ext>
                  </a:extLst>
                </a:gridCol>
              </a:tblGrid>
              <a:tr h="221512"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Step1 </a:t>
                      </a:r>
                      <a:r>
                        <a:rPr lang="zh-TW" altLang="en-US" sz="1100" dirty="0"/>
                        <a:t>使用模型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/>
                        <a:t> </a:t>
                      </a:r>
                      <a:r>
                        <a:rPr lang="en-US" altLang="zh-TW" sz="1100" dirty="0"/>
                        <a:t>Step2 </a:t>
                      </a:r>
                      <a:r>
                        <a:rPr lang="zh-TW" altLang="en-US" sz="1100" dirty="0"/>
                        <a:t>訓練資料筆數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Step3 </a:t>
                      </a:r>
                      <a:r>
                        <a:rPr lang="zh-TW" altLang="en-US" sz="1100" dirty="0"/>
                        <a:t>訓練練型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361500"/>
                  </a:ext>
                </a:extLst>
              </a:tr>
              <a:tr h="2215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Round 1</a:t>
                      </a:r>
                      <a:endParaRPr lang="zh-TW" altLang="en-US" sz="11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Blenderbot</a:t>
                      </a:r>
                      <a:r>
                        <a:rPr lang="zh-TW" altLang="en-US" sz="1050" dirty="0"/>
                        <a:t> 和 </a:t>
                      </a:r>
                      <a:r>
                        <a:rPr lang="en-US" altLang="zh-TW" sz="1050" dirty="0" err="1"/>
                        <a:t>DialoGPT</a:t>
                      </a:r>
                      <a:r>
                        <a:rPr lang="en-US" altLang="zh-TW" sz="1050" dirty="0"/>
                        <a:t>-medium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7,258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err="1"/>
                        <a:t>blenderbot</a:t>
                      </a:r>
                      <a:r>
                        <a:rPr lang="zh-TW" altLang="en-US" sz="1100" dirty="0"/>
                        <a:t>、</a:t>
                      </a:r>
                      <a:r>
                        <a:rPr lang="en-US" altLang="zh-TW" sz="1100" dirty="0" err="1"/>
                        <a:t>Aeona</a:t>
                      </a:r>
                      <a:r>
                        <a:rPr lang="zh-TW" altLang="en-US" sz="1100" dirty="0"/>
                        <a:t>、</a:t>
                      </a:r>
                      <a:r>
                        <a:rPr lang="en-US" altLang="zh-TW" sz="1100" dirty="0" err="1"/>
                        <a:t>DialoGPT</a:t>
                      </a:r>
                      <a:r>
                        <a:rPr lang="en-US" altLang="zh-TW" sz="1100" dirty="0"/>
                        <a:t>-medium</a:t>
                      </a:r>
                      <a:r>
                        <a:rPr lang="zh-TW" altLang="en-US" sz="1100" dirty="0"/>
                        <a:t>、</a:t>
                      </a:r>
                      <a:endParaRPr lang="en-US" altLang="zh-TW" sz="1100" dirty="0"/>
                    </a:p>
                    <a:p>
                      <a:pPr algn="ctr"/>
                      <a:r>
                        <a:rPr lang="en-US" altLang="zh-TW" sz="1100" dirty="0"/>
                        <a:t>Distilgpt2</a:t>
                      </a:r>
                      <a:r>
                        <a:rPr lang="zh-TW" altLang="en-US" sz="1100" dirty="0"/>
                        <a:t> 和 </a:t>
                      </a:r>
                      <a:r>
                        <a:rPr lang="en-US" altLang="zh-TW" sz="1100" dirty="0"/>
                        <a:t>T5-small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010570"/>
                  </a:ext>
                </a:extLst>
              </a:tr>
              <a:tr h="3140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Round 2</a:t>
                      </a:r>
                      <a:endParaRPr lang="zh-TW" altLang="en-US" sz="11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blenderbot</a:t>
                      </a:r>
                      <a:r>
                        <a:rPr lang="zh-TW" altLang="en-US" sz="1050" dirty="0"/>
                        <a:t>、</a:t>
                      </a:r>
                      <a:r>
                        <a:rPr lang="en-US" altLang="zh-TW" sz="1050" dirty="0" err="1"/>
                        <a:t>Aeona</a:t>
                      </a:r>
                      <a:r>
                        <a:rPr lang="zh-TW" altLang="en-US" sz="1050" dirty="0"/>
                        <a:t>、</a:t>
                      </a:r>
                      <a:r>
                        <a:rPr lang="en-US" altLang="zh-TW" sz="1050" dirty="0" err="1"/>
                        <a:t>DialoGPT</a:t>
                      </a:r>
                      <a:r>
                        <a:rPr lang="en-US" altLang="zh-TW" sz="1050" dirty="0"/>
                        <a:t>-medium</a:t>
                      </a:r>
                      <a:r>
                        <a:rPr lang="zh-TW" altLang="en-US" sz="1050" dirty="0"/>
                        <a:t>、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Distilgpt2</a:t>
                      </a:r>
                      <a:r>
                        <a:rPr lang="zh-TW" altLang="en-US" sz="1050" dirty="0"/>
                        <a:t> 和 </a:t>
                      </a:r>
                      <a:r>
                        <a:rPr lang="en-US" altLang="zh-TW" sz="1050" dirty="0"/>
                        <a:t>T5-small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15,922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err="1"/>
                        <a:t>blenderbot</a:t>
                      </a:r>
                      <a:r>
                        <a:rPr lang="zh-TW" altLang="en-US" sz="1100" dirty="0"/>
                        <a:t>、</a:t>
                      </a:r>
                      <a:r>
                        <a:rPr lang="en-US" altLang="zh-TW" sz="1100" dirty="0" err="1"/>
                        <a:t>Aeona</a:t>
                      </a:r>
                      <a:r>
                        <a:rPr lang="zh-TW" altLang="en-US" sz="1100" dirty="0"/>
                        <a:t>、</a:t>
                      </a:r>
                      <a:r>
                        <a:rPr lang="en-US" altLang="zh-TW" sz="1100" dirty="0" err="1"/>
                        <a:t>DialoGPT</a:t>
                      </a:r>
                      <a:r>
                        <a:rPr lang="en-US" altLang="zh-TW" sz="1100" dirty="0"/>
                        <a:t>-medium</a:t>
                      </a:r>
                      <a:r>
                        <a:rPr lang="zh-TW" altLang="en-US" sz="1100" dirty="0"/>
                        <a:t>、</a:t>
                      </a:r>
                      <a:endParaRPr lang="en-US" altLang="zh-TW" sz="1100" dirty="0"/>
                    </a:p>
                    <a:p>
                      <a:pPr algn="ctr"/>
                      <a:r>
                        <a:rPr lang="en-US" altLang="zh-TW" sz="1100" dirty="0"/>
                        <a:t>Distilgpt2</a:t>
                      </a:r>
                      <a:r>
                        <a:rPr lang="zh-TW" altLang="en-US" sz="1100" dirty="0"/>
                        <a:t> 和 </a:t>
                      </a:r>
                      <a:r>
                        <a:rPr lang="en-US" altLang="zh-TW" sz="1100" dirty="0"/>
                        <a:t>T5-small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95073334"/>
                  </a:ext>
                </a:extLst>
              </a:tr>
            </a:tbl>
          </a:graphicData>
        </a:graphic>
      </p:graphicFrame>
      <p:sp>
        <p:nvSpPr>
          <p:cNvPr id="156" name="箭號: 向右 155">
            <a:extLst>
              <a:ext uri="{FF2B5EF4-FFF2-40B4-BE49-F238E27FC236}">
                <a16:creationId xmlns:a16="http://schemas.microsoft.com/office/drawing/2014/main" id="{846F556A-4554-FCC0-173B-7711B216F2E1}"/>
              </a:ext>
            </a:extLst>
          </p:cNvPr>
          <p:cNvSpPr/>
          <p:nvPr/>
        </p:nvSpPr>
        <p:spPr>
          <a:xfrm>
            <a:off x="6216528" y="1344492"/>
            <a:ext cx="368772" cy="26247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zh-TW" altLang="en-US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grpSp>
        <p:nvGrpSpPr>
          <p:cNvPr id="165" name="群組 164">
            <a:extLst>
              <a:ext uri="{FF2B5EF4-FFF2-40B4-BE49-F238E27FC236}">
                <a16:creationId xmlns:a16="http://schemas.microsoft.com/office/drawing/2014/main" id="{1464A5FF-BD19-F919-EC02-F62FB7932925}"/>
              </a:ext>
            </a:extLst>
          </p:cNvPr>
          <p:cNvGrpSpPr/>
          <p:nvPr/>
        </p:nvGrpSpPr>
        <p:grpSpPr>
          <a:xfrm>
            <a:off x="1736945" y="3772180"/>
            <a:ext cx="1653040" cy="1010368"/>
            <a:chOff x="1529221" y="893461"/>
            <a:chExt cx="1752143" cy="1052399"/>
          </a:xfrm>
        </p:grpSpPr>
        <p:pic>
          <p:nvPicPr>
            <p:cNvPr id="166" name="圖片 165">
              <a:extLst>
                <a:ext uri="{FF2B5EF4-FFF2-40B4-BE49-F238E27FC236}">
                  <a16:creationId xmlns:a16="http://schemas.microsoft.com/office/drawing/2014/main" id="{BA50EACD-8622-57DB-7E03-0BE13151C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9221" y="997332"/>
              <a:ext cx="774531" cy="774531"/>
            </a:xfrm>
            <a:prstGeom prst="rect">
              <a:avLst/>
            </a:prstGeom>
          </p:spPr>
        </p:pic>
        <p:pic>
          <p:nvPicPr>
            <p:cNvPr id="167" name="Picture 4" descr="Hello&#10;">
              <a:extLst>
                <a:ext uri="{FF2B5EF4-FFF2-40B4-BE49-F238E27FC236}">
                  <a16:creationId xmlns:a16="http://schemas.microsoft.com/office/drawing/2014/main" id="{1135F0FE-F406-7597-D94B-016AF735BF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2716" y="893461"/>
              <a:ext cx="1028648" cy="1052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8" name="文字方塊 167">
            <a:extLst>
              <a:ext uri="{FF2B5EF4-FFF2-40B4-BE49-F238E27FC236}">
                <a16:creationId xmlns:a16="http://schemas.microsoft.com/office/drawing/2014/main" id="{35D2573B-8463-7E5F-C694-E278F46B67C8}"/>
              </a:ext>
            </a:extLst>
          </p:cNvPr>
          <p:cNvSpPr txBox="1"/>
          <p:nvPr/>
        </p:nvSpPr>
        <p:spPr>
          <a:xfrm>
            <a:off x="395536" y="3928790"/>
            <a:ext cx="1328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zh-TW" sz="1200" dirty="0">
                <a:solidFill>
                  <a:prstClr val="black"/>
                </a:solidFill>
                <a:latin typeface="微软雅黑"/>
                <a:ea typeface="微软雅黑"/>
              </a:rPr>
              <a:t>Step4. </a:t>
            </a:r>
          </a:p>
          <a:p>
            <a:pPr algn="ctr" defTabSz="914378"/>
            <a:r>
              <a:rPr lang="en-US" altLang="zh-TW" sz="1200" dirty="0">
                <a:solidFill>
                  <a:prstClr val="black"/>
                </a:solidFill>
                <a:latin typeface="微软雅黑"/>
                <a:ea typeface="微软雅黑"/>
              </a:rPr>
              <a:t>Interaction</a:t>
            </a:r>
          </a:p>
          <a:p>
            <a:pPr algn="ctr" defTabSz="914378"/>
            <a:r>
              <a:rPr lang="zh-TW" altLang="en-US" sz="1200" dirty="0">
                <a:solidFill>
                  <a:prstClr val="black"/>
                </a:solidFill>
                <a:latin typeface="微软雅黑"/>
                <a:ea typeface="微软雅黑"/>
              </a:rPr>
              <a:t>產生最終</a:t>
            </a:r>
            <a:r>
              <a:rPr lang="en-US" altLang="zh-TW" sz="1200" dirty="0">
                <a:solidFill>
                  <a:prstClr val="black"/>
                </a:solidFill>
                <a:latin typeface="微软雅黑"/>
                <a:ea typeface="微软雅黑"/>
              </a:rPr>
              <a:t>output</a:t>
            </a:r>
          </a:p>
          <a:p>
            <a:pPr defTabSz="914378"/>
            <a:endParaRPr lang="zh-TW" altLang="en-US" sz="1200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pic>
        <p:nvPicPr>
          <p:cNvPr id="169" name="Picture 6" descr="Script free icon">
            <a:extLst>
              <a:ext uri="{FF2B5EF4-FFF2-40B4-BE49-F238E27FC236}">
                <a16:creationId xmlns:a16="http://schemas.microsoft.com/office/drawing/2014/main" id="{83E32E92-D0B2-D2B4-8192-C5FB5C679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13" y="4223491"/>
            <a:ext cx="637788" cy="65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F58DABB4-EB5C-BE04-6621-F3FCE2882ED1}"/>
              </a:ext>
            </a:extLst>
          </p:cNvPr>
          <p:cNvGrpSpPr/>
          <p:nvPr/>
        </p:nvGrpSpPr>
        <p:grpSpPr>
          <a:xfrm>
            <a:off x="7296765" y="3728216"/>
            <a:ext cx="1279264" cy="1279264"/>
            <a:chOff x="5406726" y="3527100"/>
            <a:chExt cx="1279264" cy="1279264"/>
          </a:xfrm>
        </p:grpSpPr>
        <p:pic>
          <p:nvPicPr>
            <p:cNvPr id="1028" name="Picture 4" descr="Web coding free icon">
              <a:extLst>
                <a:ext uri="{FF2B5EF4-FFF2-40B4-BE49-F238E27FC236}">
                  <a16:creationId xmlns:a16="http://schemas.microsoft.com/office/drawing/2014/main" id="{7083C7E3-663A-C113-7AC7-FBF948C0A3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6726" y="3527100"/>
              <a:ext cx="1279264" cy="1279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Target free icon">
              <a:extLst>
                <a:ext uri="{FF2B5EF4-FFF2-40B4-BE49-F238E27FC236}">
                  <a16:creationId xmlns:a16="http://schemas.microsoft.com/office/drawing/2014/main" id="{CDEEDC07-8F11-85F6-E278-E5FC4912BB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8058" y="4081862"/>
              <a:ext cx="382468" cy="382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1" name="群組 170">
            <a:extLst>
              <a:ext uri="{FF2B5EF4-FFF2-40B4-BE49-F238E27FC236}">
                <a16:creationId xmlns:a16="http://schemas.microsoft.com/office/drawing/2014/main" id="{A07849DD-6A0A-82E9-85F5-DC5C8FDD3F69}"/>
              </a:ext>
            </a:extLst>
          </p:cNvPr>
          <p:cNvGrpSpPr/>
          <p:nvPr/>
        </p:nvGrpSpPr>
        <p:grpSpPr>
          <a:xfrm>
            <a:off x="6251203" y="3774604"/>
            <a:ext cx="911232" cy="978191"/>
            <a:chOff x="3004907" y="1075716"/>
            <a:chExt cx="971281" cy="1042652"/>
          </a:xfrm>
        </p:grpSpPr>
        <p:sp>
          <p:nvSpPr>
            <p:cNvPr id="172" name="文字方塊 171">
              <a:extLst>
                <a:ext uri="{FF2B5EF4-FFF2-40B4-BE49-F238E27FC236}">
                  <a16:creationId xmlns:a16="http://schemas.microsoft.com/office/drawing/2014/main" id="{B0641996-5E63-EB4F-C46D-50EDAB82EF4B}"/>
                </a:ext>
              </a:extLst>
            </p:cNvPr>
            <p:cNvSpPr txBox="1"/>
            <p:nvPr/>
          </p:nvSpPr>
          <p:spPr>
            <a:xfrm>
              <a:off x="3004908" y="1075716"/>
              <a:ext cx="971280" cy="1968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defTabSz="914378"/>
              <a:r>
                <a:rPr lang="en-US" altLang="zh-TW" sz="600" dirty="0">
                  <a:solidFill>
                    <a:prstClr val="black"/>
                  </a:solidFill>
                  <a:latin typeface="微软雅黑"/>
                  <a:ea typeface="微软雅黑"/>
                </a:rPr>
                <a:t>Hello world ...........</a:t>
              </a:r>
              <a:endParaRPr lang="zh-TW" altLang="en-US" sz="600" dirty="0">
                <a:solidFill>
                  <a:prstClr val="black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73" name="文字方塊 172">
              <a:extLst>
                <a:ext uri="{FF2B5EF4-FFF2-40B4-BE49-F238E27FC236}">
                  <a16:creationId xmlns:a16="http://schemas.microsoft.com/office/drawing/2014/main" id="{98115144-F731-DE86-A7E7-C0F9ED01631B}"/>
                </a:ext>
              </a:extLst>
            </p:cNvPr>
            <p:cNvSpPr txBox="1"/>
            <p:nvPr/>
          </p:nvSpPr>
          <p:spPr>
            <a:xfrm>
              <a:off x="3004907" y="1287880"/>
              <a:ext cx="971280" cy="1968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defTabSz="914378"/>
              <a:r>
                <a:rPr lang="en-US" altLang="zh-TW" sz="600" dirty="0">
                  <a:solidFill>
                    <a:prstClr val="black"/>
                  </a:solidFill>
                  <a:latin typeface="微软雅黑"/>
                  <a:ea typeface="微软雅黑"/>
                </a:rPr>
                <a:t>.... play video game..</a:t>
              </a:r>
              <a:endParaRPr lang="zh-TW" altLang="en-US" sz="600" dirty="0">
                <a:solidFill>
                  <a:prstClr val="black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74" name="文字方塊 173">
              <a:extLst>
                <a:ext uri="{FF2B5EF4-FFF2-40B4-BE49-F238E27FC236}">
                  <a16:creationId xmlns:a16="http://schemas.microsoft.com/office/drawing/2014/main" id="{3435B827-56B4-D5D7-FF7D-6685EE22C4DB}"/>
                </a:ext>
              </a:extLst>
            </p:cNvPr>
            <p:cNvSpPr txBox="1"/>
            <p:nvPr/>
          </p:nvSpPr>
          <p:spPr>
            <a:xfrm>
              <a:off x="3004907" y="1682942"/>
              <a:ext cx="971280" cy="1968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defTabSz="914378"/>
              <a:r>
                <a:rPr lang="en-US" altLang="zh-TW" sz="600" dirty="0">
                  <a:solidFill>
                    <a:prstClr val="black"/>
                  </a:solidFill>
                  <a:latin typeface="微软雅黑"/>
                  <a:ea typeface="微软雅黑"/>
                </a:rPr>
                <a:t>I like to eat ....</a:t>
              </a:r>
              <a:endParaRPr lang="zh-TW" altLang="en-US" sz="600" dirty="0">
                <a:solidFill>
                  <a:prstClr val="black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75" name="文字方塊 174">
              <a:extLst>
                <a:ext uri="{FF2B5EF4-FFF2-40B4-BE49-F238E27FC236}">
                  <a16:creationId xmlns:a16="http://schemas.microsoft.com/office/drawing/2014/main" id="{871F3D21-B221-D4FB-7785-595F28E735CA}"/>
                </a:ext>
              </a:extLst>
            </p:cNvPr>
            <p:cNvSpPr txBox="1"/>
            <p:nvPr/>
          </p:nvSpPr>
          <p:spPr>
            <a:xfrm>
              <a:off x="3390635" y="1500044"/>
              <a:ext cx="221440" cy="38501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defTabSz="914378"/>
              <a:r>
                <a:rPr lang="en-US" altLang="zh-TW" sz="600" dirty="0">
                  <a:solidFill>
                    <a:prstClr val="black"/>
                  </a:solidFill>
                  <a:latin typeface="微软雅黑"/>
                  <a:ea typeface="微软雅黑"/>
                </a:rPr>
                <a:t>......</a:t>
              </a:r>
              <a:endParaRPr lang="zh-TW" altLang="en-US" sz="600" dirty="0">
                <a:solidFill>
                  <a:prstClr val="black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76" name="文字方塊 175">
              <a:extLst>
                <a:ext uri="{FF2B5EF4-FFF2-40B4-BE49-F238E27FC236}">
                  <a16:creationId xmlns:a16="http://schemas.microsoft.com/office/drawing/2014/main" id="{CB58185C-05AA-2149-500F-4CFAFB8BED1D}"/>
                </a:ext>
              </a:extLst>
            </p:cNvPr>
            <p:cNvSpPr txBox="1"/>
            <p:nvPr/>
          </p:nvSpPr>
          <p:spPr>
            <a:xfrm>
              <a:off x="3004907" y="1921533"/>
              <a:ext cx="971280" cy="1968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defTabSz="914378"/>
              <a:r>
                <a:rPr lang="en-US" altLang="zh-TW" sz="600" dirty="0">
                  <a:solidFill>
                    <a:prstClr val="black"/>
                  </a:solidFill>
                  <a:latin typeface="微软雅黑"/>
                  <a:ea typeface="微软雅黑"/>
                </a:rPr>
                <a:t>Good morning ....</a:t>
              </a:r>
              <a:endParaRPr lang="zh-TW" altLang="en-US" sz="600" dirty="0">
                <a:solidFill>
                  <a:prstClr val="black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177" name="文字方塊 176">
            <a:extLst>
              <a:ext uri="{FF2B5EF4-FFF2-40B4-BE49-F238E27FC236}">
                <a16:creationId xmlns:a16="http://schemas.microsoft.com/office/drawing/2014/main" id="{88B43F1E-3EC1-64C2-1091-6D54E424CA74}"/>
              </a:ext>
            </a:extLst>
          </p:cNvPr>
          <p:cNvSpPr txBox="1"/>
          <p:nvPr/>
        </p:nvSpPr>
        <p:spPr>
          <a:xfrm>
            <a:off x="4705387" y="3903571"/>
            <a:ext cx="1520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zh-TW" sz="1200" dirty="0">
                <a:solidFill>
                  <a:prstClr val="black"/>
                </a:solidFill>
                <a:latin typeface="微软雅黑"/>
                <a:ea typeface="微软雅黑"/>
              </a:rPr>
              <a:t>Step5. </a:t>
            </a:r>
          </a:p>
          <a:p>
            <a:pPr algn="ctr" defTabSz="914378"/>
            <a:r>
              <a:rPr lang="zh-TW" altLang="en-US" sz="1200" dirty="0">
                <a:solidFill>
                  <a:prstClr val="black"/>
                </a:solidFill>
                <a:latin typeface="微软雅黑"/>
                <a:ea typeface="微软雅黑"/>
              </a:rPr>
              <a:t>查看最終</a:t>
            </a:r>
            <a:r>
              <a:rPr lang="en-US" altLang="zh-TW" sz="1200" dirty="0">
                <a:solidFill>
                  <a:prstClr val="black"/>
                </a:solidFill>
                <a:latin typeface="微软雅黑"/>
                <a:ea typeface="微软雅黑"/>
              </a:rPr>
              <a:t>output</a:t>
            </a:r>
          </a:p>
          <a:p>
            <a:pPr algn="ctr" defTabSz="914378"/>
            <a:r>
              <a:rPr lang="zh-TW" altLang="en-US" sz="1200" dirty="0">
                <a:solidFill>
                  <a:prstClr val="black"/>
                </a:solidFill>
                <a:latin typeface="微软雅黑"/>
                <a:ea typeface="微软雅黑"/>
              </a:rPr>
              <a:t>的</a:t>
            </a:r>
            <a:r>
              <a:rPr lang="en-US" altLang="zh-TW" sz="1200" dirty="0">
                <a:solidFill>
                  <a:prstClr val="black"/>
                </a:solidFill>
                <a:latin typeface="微软雅黑"/>
                <a:ea typeface="微软雅黑"/>
              </a:rPr>
              <a:t>hit rate</a:t>
            </a:r>
            <a:r>
              <a:rPr lang="zh-TW" altLang="en-US" sz="1200" dirty="0">
                <a:solidFill>
                  <a:prstClr val="black"/>
                </a:solidFill>
                <a:latin typeface="微软雅黑"/>
                <a:ea typeface="微软雅黑"/>
              </a:rPr>
              <a:t>結果</a:t>
            </a:r>
            <a:endParaRPr lang="en-US" altLang="zh-TW" sz="1200" dirty="0">
              <a:solidFill>
                <a:prstClr val="black"/>
              </a:solidFill>
              <a:latin typeface="微软雅黑"/>
              <a:ea typeface="微软雅黑"/>
            </a:endParaRPr>
          </a:p>
          <a:p>
            <a:pPr defTabSz="914378"/>
            <a:endParaRPr lang="zh-TW" altLang="en-US" sz="1200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sp>
        <p:nvSpPr>
          <p:cNvPr id="178" name="箭號: 向右 177">
            <a:extLst>
              <a:ext uri="{FF2B5EF4-FFF2-40B4-BE49-F238E27FC236}">
                <a16:creationId xmlns:a16="http://schemas.microsoft.com/office/drawing/2014/main" id="{8A51A4BB-5CC6-A6BF-C5F1-619AAA63D109}"/>
              </a:ext>
            </a:extLst>
          </p:cNvPr>
          <p:cNvSpPr/>
          <p:nvPr/>
        </p:nvSpPr>
        <p:spPr>
          <a:xfrm>
            <a:off x="4340061" y="4146127"/>
            <a:ext cx="368772" cy="26247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zh-TW" altLang="en-US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46251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组合 543">
            <a:extLst>
              <a:ext uri="{FF2B5EF4-FFF2-40B4-BE49-F238E27FC236}">
                <a16:creationId xmlns:a16="http://schemas.microsoft.com/office/drawing/2014/main" id="{B545599C-45B3-430B-B428-2F878B76E044}"/>
              </a:ext>
            </a:extLst>
          </p:cNvPr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545" name="矩形 544">
              <a:extLst>
                <a:ext uri="{FF2B5EF4-FFF2-40B4-BE49-F238E27FC236}">
                  <a16:creationId xmlns:a16="http://schemas.microsoft.com/office/drawing/2014/main" id="{DBAA3017-CD47-4EB0-B435-50AE5FCF6DA4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46" name="组合 545">
              <a:extLst>
                <a:ext uri="{FF2B5EF4-FFF2-40B4-BE49-F238E27FC236}">
                  <a16:creationId xmlns:a16="http://schemas.microsoft.com/office/drawing/2014/main" id="{24E75F25-DDFD-4F17-BE53-E481BAC1BD65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547" name="矩形 546">
                <a:extLst>
                  <a:ext uri="{FF2B5EF4-FFF2-40B4-BE49-F238E27FC236}">
                    <a16:creationId xmlns:a16="http://schemas.microsoft.com/office/drawing/2014/main" id="{BBE98AA9-998D-4183-A3B7-6DD18033B109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8" name="矩形 547">
                <a:extLst>
                  <a:ext uri="{FF2B5EF4-FFF2-40B4-BE49-F238E27FC236}">
                    <a16:creationId xmlns:a16="http://schemas.microsoft.com/office/drawing/2014/main" id="{E2212BB3-7500-48FC-9EBD-7E0497DDF1A9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9" name="矩形 548">
                <a:extLst>
                  <a:ext uri="{FF2B5EF4-FFF2-40B4-BE49-F238E27FC236}">
                    <a16:creationId xmlns:a16="http://schemas.microsoft.com/office/drawing/2014/main" id="{933DC2C2-EE9E-40A8-9C80-A3D6604459C1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0" name="矩形 549">
                <a:extLst>
                  <a:ext uri="{FF2B5EF4-FFF2-40B4-BE49-F238E27FC236}">
                    <a16:creationId xmlns:a16="http://schemas.microsoft.com/office/drawing/2014/main" id="{C326E63B-EBB0-4AFD-9E39-0C3830D5F526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1" name="矩形 550">
                <a:extLst>
                  <a:ext uri="{FF2B5EF4-FFF2-40B4-BE49-F238E27FC236}">
                    <a16:creationId xmlns:a16="http://schemas.microsoft.com/office/drawing/2014/main" id="{C9E06616-8E92-4323-A284-4733108333FD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2" name="矩形 551">
                <a:extLst>
                  <a:ext uri="{FF2B5EF4-FFF2-40B4-BE49-F238E27FC236}">
                    <a16:creationId xmlns:a16="http://schemas.microsoft.com/office/drawing/2014/main" id="{1D1FFDE3-98AC-4650-A16B-47DBFC61B76F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3" name="矩形 552">
                <a:extLst>
                  <a:ext uri="{FF2B5EF4-FFF2-40B4-BE49-F238E27FC236}">
                    <a16:creationId xmlns:a16="http://schemas.microsoft.com/office/drawing/2014/main" id="{0BF4EBDE-544D-42D0-904B-FB17BD51B0A7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561" name="TextBox 7">
            <a:extLst>
              <a:ext uri="{FF2B5EF4-FFF2-40B4-BE49-F238E27FC236}">
                <a16:creationId xmlns:a16="http://schemas.microsoft.com/office/drawing/2014/main" id="{4BA8F5AF-1FA6-4CA0-9AD5-2E70527EF6F9}"/>
              </a:ext>
            </a:extLst>
          </p:cNvPr>
          <p:cNvSpPr txBox="1"/>
          <p:nvPr/>
        </p:nvSpPr>
        <p:spPr>
          <a:xfrm>
            <a:off x="827584" y="23040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cs typeface="+mn-ea"/>
                <a:sym typeface="+mn-lt"/>
              </a:rPr>
              <a:t>模型訓練</a:t>
            </a:r>
            <a:endParaRPr lang="zh-CN" altLang="en-US" sz="2000" b="1" dirty="0">
              <a:cs typeface="+mn-ea"/>
              <a:sym typeface="+mn-lt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DB69CFC-91AC-7A22-7DC0-8DD7B8CA5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763534"/>
              </p:ext>
            </p:extLst>
          </p:nvPr>
        </p:nvGraphicFramePr>
        <p:xfrm>
          <a:off x="602571" y="987575"/>
          <a:ext cx="8262932" cy="368965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468945">
                  <a:extLst>
                    <a:ext uri="{9D8B030D-6E8A-4147-A177-3AD203B41FA5}">
                      <a16:colId xmlns:a16="http://schemas.microsoft.com/office/drawing/2014/main" val="3860559080"/>
                    </a:ext>
                  </a:extLst>
                </a:gridCol>
                <a:gridCol w="1358595">
                  <a:extLst>
                    <a:ext uri="{9D8B030D-6E8A-4147-A177-3AD203B41FA5}">
                      <a16:colId xmlns:a16="http://schemas.microsoft.com/office/drawing/2014/main" val="160188843"/>
                    </a:ext>
                  </a:extLst>
                </a:gridCol>
                <a:gridCol w="987059">
                  <a:extLst>
                    <a:ext uri="{9D8B030D-6E8A-4147-A177-3AD203B41FA5}">
                      <a16:colId xmlns:a16="http://schemas.microsoft.com/office/drawing/2014/main" val="2928054551"/>
                    </a:ext>
                  </a:extLst>
                </a:gridCol>
                <a:gridCol w="1730133">
                  <a:extLst>
                    <a:ext uri="{9D8B030D-6E8A-4147-A177-3AD203B41FA5}">
                      <a16:colId xmlns:a16="http://schemas.microsoft.com/office/drawing/2014/main" val="602892419"/>
                    </a:ext>
                  </a:extLst>
                </a:gridCol>
                <a:gridCol w="1358595">
                  <a:extLst>
                    <a:ext uri="{9D8B030D-6E8A-4147-A177-3AD203B41FA5}">
                      <a16:colId xmlns:a16="http://schemas.microsoft.com/office/drawing/2014/main" val="3945279976"/>
                    </a:ext>
                  </a:extLst>
                </a:gridCol>
                <a:gridCol w="1359605">
                  <a:extLst>
                    <a:ext uri="{9D8B030D-6E8A-4147-A177-3AD203B41FA5}">
                      <a16:colId xmlns:a16="http://schemas.microsoft.com/office/drawing/2014/main" val="3616298202"/>
                    </a:ext>
                  </a:extLst>
                </a:gridCol>
              </a:tblGrid>
              <a:tr h="679673">
                <a:tc>
                  <a:txBody>
                    <a:bodyPr/>
                    <a:lstStyle/>
                    <a:p>
                      <a:pPr marL="304800" algn="ctr"/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3494" marR="3349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200" kern="100" dirty="0">
                          <a:effectLst/>
                        </a:rPr>
                        <a:t>batch size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3494" marR="334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indent="-304800" algn="ctr"/>
                      <a:r>
                        <a:rPr lang="en-US" sz="1200" kern="100" dirty="0">
                          <a:effectLst/>
                        </a:rPr>
                        <a:t>epoch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3494" marR="334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indent="-122238" algn="ctr"/>
                      <a:r>
                        <a:rPr lang="en-US" sz="1200" kern="100" dirty="0">
                          <a:effectLst/>
                        </a:rPr>
                        <a:t>loss function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3494" marR="334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indent="-304800" algn="ctr"/>
                      <a:r>
                        <a:rPr lang="en-US" sz="1200" kern="100" dirty="0">
                          <a:effectLst/>
                        </a:rPr>
                        <a:t>optimizer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3494" marR="334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indent="-304800" algn="ctr"/>
                      <a:r>
                        <a:rPr lang="en-US" sz="1200" kern="100" dirty="0">
                          <a:effectLst/>
                        </a:rPr>
                        <a:t>learning rate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3494" marR="334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728807"/>
                  </a:ext>
                </a:extLst>
              </a:tr>
              <a:tr h="582577">
                <a:tc>
                  <a:txBody>
                    <a:bodyPr/>
                    <a:lstStyle/>
                    <a:p>
                      <a:pPr marL="182563" indent="-182563" algn="ctr">
                        <a:tabLst/>
                      </a:pPr>
                      <a:r>
                        <a:rPr lang="en-US" sz="1200" kern="100" dirty="0" err="1">
                          <a:effectLst/>
                        </a:rPr>
                        <a:t>blenderbot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3494" marR="3349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indent="-304800" algn="ctr">
                        <a:tabLst/>
                      </a:pPr>
                      <a:r>
                        <a:rPr lang="en-US" sz="1200" kern="100" dirty="0">
                          <a:effectLst/>
                        </a:rPr>
                        <a:t>16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3494" marR="334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indent="-304800" algn="ctr"/>
                      <a:r>
                        <a:rPr lang="en-US" sz="1200" kern="100" dirty="0">
                          <a:effectLst/>
                        </a:rPr>
                        <a:t>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3494" marR="334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indent="-304800" algn="ctr"/>
                      <a:r>
                        <a:rPr lang="en-US" sz="1200" kern="100" dirty="0">
                          <a:effectLst/>
                        </a:rPr>
                        <a:t>Cross Entropy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3494" marR="334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indent="-304800" algn="ctr"/>
                      <a:r>
                        <a:rPr lang="en-US" sz="1200" kern="100" dirty="0">
                          <a:effectLst/>
                        </a:rPr>
                        <a:t>Adam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3494" marR="334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indent="-304800" algn="ctr"/>
                      <a:r>
                        <a:rPr lang="en-US" sz="1200" kern="100" dirty="0">
                          <a:effectLst/>
                        </a:rPr>
                        <a:t>2e-5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3494" marR="334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425662"/>
                  </a:ext>
                </a:extLst>
              </a:tr>
              <a:tr h="485480">
                <a:tc>
                  <a:txBody>
                    <a:bodyPr/>
                    <a:lstStyle/>
                    <a:p>
                      <a:pPr marL="304800" indent="-304800" algn="ctr"/>
                      <a:r>
                        <a:rPr lang="en-US" sz="1200" kern="100" dirty="0" err="1">
                          <a:effectLst/>
                        </a:rPr>
                        <a:t>Aeona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3494" marR="3349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200" kern="100" dirty="0">
                          <a:effectLst/>
                        </a:rPr>
                        <a:t>16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3494" marR="334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indent="-304800" algn="ctr"/>
                      <a:r>
                        <a:rPr lang="en-US" sz="1200" kern="10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3494" marR="334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indent="-304800" algn="ctr"/>
                      <a:r>
                        <a:rPr lang="en-US" sz="1200" kern="100" dirty="0">
                          <a:effectLst/>
                        </a:rPr>
                        <a:t>Cross Entropy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3494" marR="334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indent="-304800" algn="ctr"/>
                      <a:r>
                        <a:rPr lang="en-US" sz="1200" kern="100" dirty="0">
                          <a:effectLst/>
                        </a:rPr>
                        <a:t>Adam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3494" marR="334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indent="-304800" algn="ctr"/>
                      <a:r>
                        <a:rPr lang="en-US" sz="1200" kern="100" dirty="0">
                          <a:effectLst/>
                        </a:rPr>
                        <a:t>1e-5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3494" marR="334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86894"/>
                  </a:ext>
                </a:extLst>
              </a:tr>
              <a:tr h="970962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200" kern="100" dirty="0" err="1">
                          <a:effectLst/>
                        </a:rPr>
                        <a:t>DialoGPT</a:t>
                      </a:r>
                      <a:r>
                        <a:rPr lang="en-US" sz="1200" kern="100" dirty="0">
                          <a:effectLst/>
                        </a:rPr>
                        <a:t>-medium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3494" marR="3349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indent="-304800" algn="ctr"/>
                      <a:r>
                        <a:rPr lang="en-US" sz="1200" kern="100" dirty="0">
                          <a:effectLst/>
                        </a:rPr>
                        <a:t>16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3494" marR="334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indent="-304800" algn="ctr"/>
                      <a:r>
                        <a:rPr lang="en-US" sz="1200" kern="10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3494" marR="334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indent="-304800" algn="ctr"/>
                      <a:r>
                        <a:rPr lang="en-US" sz="1200" kern="100" dirty="0">
                          <a:effectLst/>
                        </a:rPr>
                        <a:t>Cross Entropy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3494" marR="334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indent="-304800" algn="ctr"/>
                      <a:r>
                        <a:rPr lang="en-US" sz="1200" kern="100" dirty="0">
                          <a:effectLst/>
                        </a:rPr>
                        <a:t>Adam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3494" marR="334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indent="-304800" algn="ctr"/>
                      <a:r>
                        <a:rPr lang="en-US" sz="1200" kern="100" dirty="0">
                          <a:effectLst/>
                        </a:rPr>
                        <a:t>1e-5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3494" marR="334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386367"/>
                  </a:ext>
                </a:extLst>
              </a:tr>
              <a:tr h="485480">
                <a:tc>
                  <a:txBody>
                    <a:bodyPr/>
                    <a:lstStyle/>
                    <a:p>
                      <a:pPr marL="304800" indent="-304800" algn="ctr"/>
                      <a:r>
                        <a:rPr lang="en-US" sz="1200" kern="100" dirty="0">
                          <a:effectLst/>
                        </a:rPr>
                        <a:t>DistilGPT2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3494" marR="3349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indent="-304800" algn="ctr"/>
                      <a:r>
                        <a:rPr lang="en-US" sz="1200" kern="100" dirty="0">
                          <a:effectLst/>
                        </a:rPr>
                        <a:t>16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3494" marR="334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indent="-304800" algn="ctr"/>
                      <a:r>
                        <a:rPr lang="en-US" sz="1200" kern="10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3494" marR="334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indent="-304800" algn="ctr"/>
                      <a:r>
                        <a:rPr lang="en-US" sz="1200" kern="100" dirty="0">
                          <a:effectLst/>
                        </a:rPr>
                        <a:t>Cross Entropy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3494" marR="334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indent="-304800" algn="ctr"/>
                      <a:r>
                        <a:rPr lang="en-US" sz="1200" kern="100" dirty="0">
                          <a:effectLst/>
                        </a:rPr>
                        <a:t>Adam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3494" marR="334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indent="-304800" algn="ctr"/>
                      <a:r>
                        <a:rPr lang="en-US" sz="1200" kern="100" dirty="0">
                          <a:effectLst/>
                        </a:rPr>
                        <a:t>1e-5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3494" marR="334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45664"/>
                  </a:ext>
                </a:extLst>
              </a:tr>
              <a:tr h="48548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200" kern="100" dirty="0">
                          <a:effectLst/>
                        </a:rPr>
                        <a:t>T5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3494" marR="3349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04800" indent="-304800" algn="ctr"/>
                      <a:r>
                        <a:rPr lang="en-US" sz="1200" kern="100" dirty="0">
                          <a:effectLst/>
                        </a:rPr>
                        <a:t>16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3494" marR="334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04800" indent="-304800" algn="ctr"/>
                      <a:r>
                        <a:rPr lang="en-US" sz="1200" kern="100" dirty="0">
                          <a:effectLst/>
                        </a:rPr>
                        <a:t>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3494" marR="334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04800" indent="-304800" algn="ctr"/>
                      <a:r>
                        <a:rPr lang="en-US" sz="1200" kern="100" dirty="0">
                          <a:effectLst/>
                        </a:rPr>
                        <a:t>Cross Entropy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3494" marR="334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04800" indent="-304800" algn="ctr"/>
                      <a:r>
                        <a:rPr lang="en-US" sz="1200" kern="100" dirty="0">
                          <a:effectLst/>
                        </a:rPr>
                        <a:t>Adam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3494" marR="334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200" kern="100" dirty="0">
                          <a:effectLst/>
                        </a:rPr>
                        <a:t>2e-5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3494" marR="334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5598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750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组合 543">
            <a:extLst>
              <a:ext uri="{FF2B5EF4-FFF2-40B4-BE49-F238E27FC236}">
                <a16:creationId xmlns:a16="http://schemas.microsoft.com/office/drawing/2014/main" id="{B545599C-45B3-430B-B428-2F878B76E044}"/>
              </a:ext>
            </a:extLst>
          </p:cNvPr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545" name="矩形 544">
              <a:extLst>
                <a:ext uri="{FF2B5EF4-FFF2-40B4-BE49-F238E27FC236}">
                  <a16:creationId xmlns:a16="http://schemas.microsoft.com/office/drawing/2014/main" id="{DBAA3017-CD47-4EB0-B435-50AE5FCF6DA4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46" name="组合 545">
              <a:extLst>
                <a:ext uri="{FF2B5EF4-FFF2-40B4-BE49-F238E27FC236}">
                  <a16:creationId xmlns:a16="http://schemas.microsoft.com/office/drawing/2014/main" id="{24E75F25-DDFD-4F17-BE53-E481BAC1BD65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547" name="矩形 546">
                <a:extLst>
                  <a:ext uri="{FF2B5EF4-FFF2-40B4-BE49-F238E27FC236}">
                    <a16:creationId xmlns:a16="http://schemas.microsoft.com/office/drawing/2014/main" id="{BBE98AA9-998D-4183-A3B7-6DD18033B109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8" name="矩形 547">
                <a:extLst>
                  <a:ext uri="{FF2B5EF4-FFF2-40B4-BE49-F238E27FC236}">
                    <a16:creationId xmlns:a16="http://schemas.microsoft.com/office/drawing/2014/main" id="{E2212BB3-7500-48FC-9EBD-7E0497DDF1A9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9" name="矩形 548">
                <a:extLst>
                  <a:ext uri="{FF2B5EF4-FFF2-40B4-BE49-F238E27FC236}">
                    <a16:creationId xmlns:a16="http://schemas.microsoft.com/office/drawing/2014/main" id="{933DC2C2-EE9E-40A8-9C80-A3D6604459C1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0" name="矩形 549">
                <a:extLst>
                  <a:ext uri="{FF2B5EF4-FFF2-40B4-BE49-F238E27FC236}">
                    <a16:creationId xmlns:a16="http://schemas.microsoft.com/office/drawing/2014/main" id="{C326E63B-EBB0-4AFD-9E39-0C3830D5F526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1" name="矩形 550">
                <a:extLst>
                  <a:ext uri="{FF2B5EF4-FFF2-40B4-BE49-F238E27FC236}">
                    <a16:creationId xmlns:a16="http://schemas.microsoft.com/office/drawing/2014/main" id="{C9E06616-8E92-4323-A284-4733108333FD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2" name="矩形 551">
                <a:extLst>
                  <a:ext uri="{FF2B5EF4-FFF2-40B4-BE49-F238E27FC236}">
                    <a16:creationId xmlns:a16="http://schemas.microsoft.com/office/drawing/2014/main" id="{1D1FFDE3-98AC-4650-A16B-47DBFC61B76F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3" name="矩形 552">
                <a:extLst>
                  <a:ext uri="{FF2B5EF4-FFF2-40B4-BE49-F238E27FC236}">
                    <a16:creationId xmlns:a16="http://schemas.microsoft.com/office/drawing/2014/main" id="{0BF4EBDE-544D-42D0-904B-FB17BD51B0A7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561" name="TextBox 7">
            <a:extLst>
              <a:ext uri="{FF2B5EF4-FFF2-40B4-BE49-F238E27FC236}">
                <a16:creationId xmlns:a16="http://schemas.microsoft.com/office/drawing/2014/main" id="{4BA8F5AF-1FA6-4CA0-9AD5-2E70527EF6F9}"/>
              </a:ext>
            </a:extLst>
          </p:cNvPr>
          <p:cNvSpPr txBox="1"/>
          <p:nvPr/>
        </p:nvSpPr>
        <p:spPr>
          <a:xfrm>
            <a:off x="827584" y="230400"/>
            <a:ext cx="4604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cs typeface="+mn-ea"/>
                <a:sym typeface="+mn-lt"/>
              </a:rPr>
              <a:t>實驗說明 </a:t>
            </a:r>
            <a:r>
              <a:rPr lang="en-US" altLang="zh-TW" sz="2000" b="1" dirty="0">
                <a:cs typeface="+mn-ea"/>
                <a:sym typeface="+mn-lt"/>
              </a:rPr>
              <a:t>–</a:t>
            </a:r>
            <a:r>
              <a:rPr lang="zh-TW" altLang="en-US" sz="2000" b="1" dirty="0">
                <a:cs typeface="+mn-ea"/>
                <a:sym typeface="+mn-lt"/>
              </a:rPr>
              <a:t> </a:t>
            </a:r>
            <a:r>
              <a:rPr lang="en-US" altLang="zh-TW" sz="2000" b="1" dirty="0">
                <a:cs typeface="+mn-ea"/>
                <a:sym typeface="+mn-lt"/>
              </a:rPr>
              <a:t>Reinforcement Learning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008E438-5449-95B8-9178-7CCE4AD84DC7}"/>
              </a:ext>
            </a:extLst>
          </p:cNvPr>
          <p:cNvSpPr txBox="1"/>
          <p:nvPr/>
        </p:nvSpPr>
        <p:spPr>
          <a:xfrm>
            <a:off x="508338" y="915566"/>
            <a:ext cx="814412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err="1">
                <a:latin typeface="+mj-ea"/>
                <a:ea typeface="+mj-ea"/>
                <a:cs typeface="+mn-ea"/>
              </a:rPr>
              <a:t>Blenderbot</a:t>
            </a:r>
            <a:r>
              <a:rPr lang="en-US" altLang="zh-TW" sz="2000" dirty="0">
                <a:latin typeface="+mj-ea"/>
                <a:ea typeface="+mj-ea"/>
                <a:cs typeface="+mn-ea"/>
              </a:rPr>
              <a:t> </a:t>
            </a:r>
            <a:r>
              <a:rPr lang="zh-TW" altLang="en-US" sz="2000" dirty="0">
                <a:latin typeface="+mj-ea"/>
                <a:ea typeface="+mj-ea"/>
                <a:cs typeface="+mn-ea"/>
              </a:rPr>
              <a:t>進行訓練</a:t>
            </a:r>
            <a:endParaRPr lang="en-US" altLang="zh-TW" sz="2000" dirty="0">
              <a:latin typeface="+mj-ea"/>
              <a:ea typeface="+mj-ea"/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+mj-ea"/>
                <a:ea typeface="+mj-ea"/>
                <a:cs typeface="+mn-ea"/>
              </a:rPr>
              <a:t>Reward Function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ea"/>
                <a:ea typeface="+mj-ea"/>
                <a:cs typeface="+mn-ea"/>
              </a:rPr>
              <a:t>User hit Keywords (1 if hit else 0)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ea"/>
                <a:ea typeface="+mj-ea"/>
                <a:cs typeface="+mn-ea"/>
              </a:rPr>
              <a:t>Sec2vec then</a:t>
            </a:r>
            <a:r>
              <a:rPr lang="zh-TW" altLang="en-US" sz="2000" dirty="0">
                <a:latin typeface="+mj-ea"/>
                <a:ea typeface="+mj-ea"/>
                <a:cs typeface="+mn-ea"/>
              </a:rPr>
              <a:t> </a:t>
            </a:r>
            <a:r>
              <a:rPr lang="en-US" altLang="zh-TW" sz="2000" dirty="0">
                <a:latin typeface="+mj-ea"/>
                <a:ea typeface="+mj-ea"/>
                <a:cs typeface="+mn-ea"/>
              </a:rPr>
              <a:t>cosine distance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+mj-ea"/>
                <a:ea typeface="+mj-ea"/>
                <a:cs typeface="+mn-ea"/>
              </a:rPr>
              <a:t>可同時獎勵所有 </a:t>
            </a:r>
            <a:r>
              <a:rPr lang="en-US" altLang="zh-TW" sz="2000" dirty="0">
                <a:latin typeface="+mj-ea"/>
                <a:ea typeface="+mj-ea"/>
                <a:cs typeface="+mn-ea"/>
              </a:rPr>
              <a:t>Bot </a:t>
            </a:r>
            <a:r>
              <a:rPr lang="zh-TW" altLang="en-US" sz="2000" dirty="0">
                <a:latin typeface="+mj-ea"/>
                <a:ea typeface="+mj-ea"/>
                <a:cs typeface="+mn-ea"/>
              </a:rPr>
              <a:t>的生成句子，而非監督式只獎勵 </a:t>
            </a:r>
            <a:r>
              <a:rPr lang="en-US" altLang="zh-TW" sz="2000" dirty="0">
                <a:latin typeface="+mj-ea"/>
                <a:ea typeface="+mj-ea"/>
                <a:cs typeface="+mn-ea"/>
              </a:rPr>
              <a:t>hit</a:t>
            </a:r>
            <a:r>
              <a:rPr lang="zh-TW" altLang="en-US" sz="2000" dirty="0">
                <a:latin typeface="+mj-ea"/>
                <a:ea typeface="+mj-ea"/>
                <a:cs typeface="+mn-ea"/>
              </a:rPr>
              <a:t> 之前一句</a:t>
            </a:r>
            <a:endParaRPr lang="en-US" altLang="zh-TW" sz="2000" dirty="0">
              <a:latin typeface="+mj-ea"/>
              <a:ea typeface="+mj-ea"/>
              <a:cs typeface="+mn-ea"/>
            </a:endParaRPr>
          </a:p>
          <a:p>
            <a:r>
              <a:rPr lang="zh-TW" altLang="en-US" sz="2000" dirty="0">
                <a:latin typeface="+mj-ea"/>
                <a:ea typeface="+mj-ea"/>
                <a:cs typeface="+mn-ea"/>
              </a:rPr>
              <a:t>     → 模型具有忽略語意關聯性之風險</a:t>
            </a:r>
            <a:endParaRPr lang="en-US" altLang="zh-TW" sz="2000" dirty="0">
              <a:latin typeface="+mj-ea"/>
              <a:ea typeface="+mj-ea"/>
              <a:cs typeface="+mn-ea"/>
            </a:endParaRPr>
          </a:p>
        </p:txBody>
      </p:sp>
      <p:pic>
        <p:nvPicPr>
          <p:cNvPr id="1026" name="Picture 2" descr="Function free icon">
            <a:extLst>
              <a:ext uri="{FF2B5EF4-FFF2-40B4-BE49-F238E27FC236}">
                <a16:creationId xmlns:a16="http://schemas.microsoft.com/office/drawing/2014/main" id="{17F2C44C-8BD1-C495-37A8-49ED52C06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162151"/>
            <a:ext cx="1430288" cy="143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718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6200000">
            <a:off x="140999" y="2271331"/>
            <a:ext cx="2741895" cy="3043516"/>
            <a:chOff x="0" y="1"/>
            <a:chExt cx="2123058" cy="2356604"/>
          </a:xfrm>
        </p:grpSpPr>
        <p:sp>
          <p:nvSpPr>
            <p:cNvPr id="5" name="等腰三角形 4"/>
            <p:cNvSpPr/>
            <p:nvPr/>
          </p:nvSpPr>
          <p:spPr>
            <a:xfrm rot="5400000">
              <a:off x="-92684" y="92685"/>
              <a:ext cx="2308425" cy="2123058"/>
            </a:xfrm>
            <a:prstGeom prst="triangle">
              <a:avLst>
                <a:gd name="adj" fmla="val 0"/>
              </a:avLst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18900000">
              <a:off x="915044" y="337794"/>
              <a:ext cx="242126" cy="242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 rot="18900000">
              <a:off x="665130" y="1075581"/>
              <a:ext cx="157264" cy="157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18900000">
              <a:off x="287538" y="629460"/>
              <a:ext cx="245933" cy="245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8900000">
              <a:off x="309373" y="790344"/>
              <a:ext cx="217050" cy="217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18900000">
              <a:off x="1674825" y="256871"/>
              <a:ext cx="157264" cy="786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18900000">
              <a:off x="261087" y="1496877"/>
              <a:ext cx="399743" cy="399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18900000">
              <a:off x="788756" y="1749590"/>
              <a:ext cx="331351" cy="33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18900000">
              <a:off x="678061" y="1666321"/>
              <a:ext cx="206232" cy="206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18900000">
              <a:off x="522432" y="1702273"/>
              <a:ext cx="357388" cy="35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8900000">
              <a:off x="1746417" y="1055518"/>
              <a:ext cx="297049" cy="297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18900000">
              <a:off x="1543033" y="747042"/>
              <a:ext cx="148524" cy="14852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18900000">
              <a:off x="494777" y="1773414"/>
              <a:ext cx="215104" cy="21510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8900000">
              <a:off x="1752647" y="1296176"/>
              <a:ext cx="148524" cy="148524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091305" y="893736"/>
              <a:ext cx="257066" cy="25706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677384" y="1360584"/>
              <a:ext cx="459513" cy="459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629038" y="2013164"/>
              <a:ext cx="343441" cy="34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5400000">
            <a:off x="7497351" y="-83191"/>
            <a:ext cx="1583818" cy="1758045"/>
            <a:chOff x="0" y="1"/>
            <a:chExt cx="2123058" cy="2356604"/>
          </a:xfrm>
        </p:grpSpPr>
        <p:sp>
          <p:nvSpPr>
            <p:cNvPr id="23" name="等腰三角形 22"/>
            <p:cNvSpPr/>
            <p:nvPr/>
          </p:nvSpPr>
          <p:spPr>
            <a:xfrm rot="5400000">
              <a:off x="-92684" y="92685"/>
              <a:ext cx="2308425" cy="2123058"/>
            </a:xfrm>
            <a:prstGeom prst="triangle">
              <a:avLst>
                <a:gd name="adj" fmla="val 0"/>
              </a:avLst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18900000">
              <a:off x="915044" y="337794"/>
              <a:ext cx="242126" cy="242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rot="18900000">
              <a:off x="665130" y="1075581"/>
              <a:ext cx="157264" cy="157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 rot="18900000">
              <a:off x="287538" y="629460"/>
              <a:ext cx="245933" cy="245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18900000">
              <a:off x="309373" y="790344"/>
              <a:ext cx="217050" cy="217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18900000">
              <a:off x="1674825" y="256871"/>
              <a:ext cx="157264" cy="786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 rot="18900000">
              <a:off x="261087" y="1496877"/>
              <a:ext cx="399743" cy="399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 rot="18900000">
              <a:off x="788756" y="1749590"/>
              <a:ext cx="331351" cy="33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 rot="18900000">
              <a:off x="678061" y="1666321"/>
              <a:ext cx="206232" cy="206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18900000">
              <a:off x="522432" y="1702273"/>
              <a:ext cx="357388" cy="35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 rot="18900000">
              <a:off x="1746417" y="1055518"/>
              <a:ext cx="297049" cy="297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18900000">
              <a:off x="1543033" y="747042"/>
              <a:ext cx="148524" cy="14852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 rot="18900000">
              <a:off x="494777" y="1773414"/>
              <a:ext cx="215104" cy="21510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 rot="18900000">
              <a:off x="1752647" y="1296176"/>
              <a:ext cx="148524" cy="148524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 rot="18900000">
              <a:off x="1091305" y="893736"/>
              <a:ext cx="257066" cy="25706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8900000">
              <a:off x="677384" y="1360584"/>
              <a:ext cx="459513" cy="459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18900000">
              <a:off x="629038" y="2013164"/>
              <a:ext cx="343441" cy="34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1" name="TextBox 7">
            <a:extLst>
              <a:ext uri="{FF2B5EF4-FFF2-40B4-BE49-F238E27FC236}">
                <a16:creationId xmlns:a16="http://schemas.microsoft.com/office/drawing/2014/main" id="{BDE0C5CE-00B3-4265-A611-DD8B2D85C94A}"/>
              </a:ext>
            </a:extLst>
          </p:cNvPr>
          <p:cNvSpPr txBox="1"/>
          <p:nvPr/>
        </p:nvSpPr>
        <p:spPr>
          <a:xfrm>
            <a:off x="2238702" y="2743053"/>
            <a:ext cx="4997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273045"/>
                </a:solidFill>
                <a:cs typeface="+mn-ea"/>
                <a:sym typeface="+mn-lt"/>
              </a:rPr>
              <a:t>研究結果</a:t>
            </a:r>
            <a:endParaRPr lang="zh-CN" altLang="en-US" sz="3200" b="1" dirty="0">
              <a:solidFill>
                <a:srgbClr val="273045"/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359483" y="1419622"/>
            <a:ext cx="756032" cy="756032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PART   03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623896" y="1189824"/>
            <a:ext cx="790918" cy="918236"/>
            <a:chOff x="3288977" y="-263355"/>
            <a:chExt cx="1237092" cy="1436232"/>
          </a:xfrm>
        </p:grpSpPr>
        <p:cxnSp>
          <p:nvCxnSpPr>
            <p:cNvPr id="45" name="直接连接符 44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接连接符 46"/>
          <p:cNvCxnSpPr/>
          <p:nvPr/>
        </p:nvCxnSpPr>
        <p:spPr>
          <a:xfrm flipV="1">
            <a:off x="2615861" y="2582096"/>
            <a:ext cx="465241" cy="465241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545189" y="695476"/>
            <a:ext cx="14262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FFFFFF"/>
                </a:solidFill>
              </a:rPr>
              <a:t>https://www.ypppt.com/</a:t>
            </a:r>
            <a:endParaRPr lang="zh-CN" altLang="en-U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276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组合 543">
            <a:extLst>
              <a:ext uri="{FF2B5EF4-FFF2-40B4-BE49-F238E27FC236}">
                <a16:creationId xmlns:a16="http://schemas.microsoft.com/office/drawing/2014/main" id="{B545599C-45B3-430B-B428-2F878B76E044}"/>
              </a:ext>
            </a:extLst>
          </p:cNvPr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545" name="矩形 544">
              <a:extLst>
                <a:ext uri="{FF2B5EF4-FFF2-40B4-BE49-F238E27FC236}">
                  <a16:creationId xmlns:a16="http://schemas.microsoft.com/office/drawing/2014/main" id="{DBAA3017-CD47-4EB0-B435-50AE5FCF6DA4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46" name="组合 545">
              <a:extLst>
                <a:ext uri="{FF2B5EF4-FFF2-40B4-BE49-F238E27FC236}">
                  <a16:creationId xmlns:a16="http://schemas.microsoft.com/office/drawing/2014/main" id="{24E75F25-DDFD-4F17-BE53-E481BAC1BD65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547" name="矩形 546">
                <a:extLst>
                  <a:ext uri="{FF2B5EF4-FFF2-40B4-BE49-F238E27FC236}">
                    <a16:creationId xmlns:a16="http://schemas.microsoft.com/office/drawing/2014/main" id="{BBE98AA9-998D-4183-A3B7-6DD18033B109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8" name="矩形 547">
                <a:extLst>
                  <a:ext uri="{FF2B5EF4-FFF2-40B4-BE49-F238E27FC236}">
                    <a16:creationId xmlns:a16="http://schemas.microsoft.com/office/drawing/2014/main" id="{E2212BB3-7500-48FC-9EBD-7E0497DDF1A9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9" name="矩形 548">
                <a:extLst>
                  <a:ext uri="{FF2B5EF4-FFF2-40B4-BE49-F238E27FC236}">
                    <a16:creationId xmlns:a16="http://schemas.microsoft.com/office/drawing/2014/main" id="{933DC2C2-EE9E-40A8-9C80-A3D6604459C1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0" name="矩形 549">
                <a:extLst>
                  <a:ext uri="{FF2B5EF4-FFF2-40B4-BE49-F238E27FC236}">
                    <a16:creationId xmlns:a16="http://schemas.microsoft.com/office/drawing/2014/main" id="{C326E63B-EBB0-4AFD-9E39-0C3830D5F526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1" name="矩形 550">
                <a:extLst>
                  <a:ext uri="{FF2B5EF4-FFF2-40B4-BE49-F238E27FC236}">
                    <a16:creationId xmlns:a16="http://schemas.microsoft.com/office/drawing/2014/main" id="{C9E06616-8E92-4323-A284-4733108333FD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2" name="矩形 551">
                <a:extLst>
                  <a:ext uri="{FF2B5EF4-FFF2-40B4-BE49-F238E27FC236}">
                    <a16:creationId xmlns:a16="http://schemas.microsoft.com/office/drawing/2014/main" id="{1D1FFDE3-98AC-4650-A16B-47DBFC61B76F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3" name="矩形 552">
                <a:extLst>
                  <a:ext uri="{FF2B5EF4-FFF2-40B4-BE49-F238E27FC236}">
                    <a16:creationId xmlns:a16="http://schemas.microsoft.com/office/drawing/2014/main" id="{0BF4EBDE-544D-42D0-904B-FB17BD51B0A7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561" name="TextBox 7">
            <a:extLst>
              <a:ext uri="{FF2B5EF4-FFF2-40B4-BE49-F238E27FC236}">
                <a16:creationId xmlns:a16="http://schemas.microsoft.com/office/drawing/2014/main" id="{4BA8F5AF-1FA6-4CA0-9AD5-2E70527EF6F9}"/>
              </a:ext>
            </a:extLst>
          </p:cNvPr>
          <p:cNvSpPr txBox="1"/>
          <p:nvPr/>
        </p:nvSpPr>
        <p:spPr>
          <a:xfrm>
            <a:off x="827584" y="230400"/>
            <a:ext cx="2525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cs typeface="+mn-ea"/>
                <a:sym typeface="+mn-lt"/>
              </a:rPr>
              <a:t>實驗結果 </a:t>
            </a:r>
            <a:r>
              <a:rPr lang="en-US" altLang="zh-TW" sz="2000" b="1" dirty="0">
                <a:cs typeface="+mn-ea"/>
                <a:sym typeface="+mn-lt"/>
              </a:rPr>
              <a:t>- Hit Rate</a:t>
            </a:r>
            <a:endParaRPr lang="zh-CN" altLang="en-US" sz="2000" b="1" dirty="0">
              <a:cs typeface="+mn-ea"/>
              <a:sym typeface="+mn-lt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145752F-6D11-B2B0-FCFC-AE0EB72DA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876177"/>
              </p:ext>
            </p:extLst>
          </p:nvPr>
        </p:nvGraphicFramePr>
        <p:xfrm>
          <a:off x="469991" y="825412"/>
          <a:ext cx="8303599" cy="384322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981815">
                  <a:extLst>
                    <a:ext uri="{9D8B030D-6E8A-4147-A177-3AD203B41FA5}">
                      <a16:colId xmlns:a16="http://schemas.microsoft.com/office/drawing/2014/main" val="3407799003"/>
                    </a:ext>
                  </a:extLst>
                </a:gridCol>
                <a:gridCol w="1560428">
                  <a:extLst>
                    <a:ext uri="{9D8B030D-6E8A-4147-A177-3AD203B41FA5}">
                      <a16:colId xmlns:a16="http://schemas.microsoft.com/office/drawing/2014/main" val="572382169"/>
                    </a:ext>
                  </a:extLst>
                </a:gridCol>
                <a:gridCol w="1560428">
                  <a:extLst>
                    <a:ext uri="{9D8B030D-6E8A-4147-A177-3AD203B41FA5}">
                      <a16:colId xmlns:a16="http://schemas.microsoft.com/office/drawing/2014/main" val="3367378503"/>
                    </a:ext>
                  </a:extLst>
                </a:gridCol>
                <a:gridCol w="1561428">
                  <a:extLst>
                    <a:ext uri="{9D8B030D-6E8A-4147-A177-3AD203B41FA5}">
                      <a16:colId xmlns:a16="http://schemas.microsoft.com/office/drawing/2014/main" val="3163679773"/>
                    </a:ext>
                  </a:extLst>
                </a:gridCol>
                <a:gridCol w="1639500">
                  <a:extLst>
                    <a:ext uri="{9D8B030D-6E8A-4147-A177-3AD203B41FA5}">
                      <a16:colId xmlns:a16="http://schemas.microsoft.com/office/drawing/2014/main" val="3704230106"/>
                    </a:ext>
                  </a:extLst>
                </a:gridCol>
              </a:tblGrid>
              <a:tr h="480403"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Round1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Round2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108518"/>
                  </a:ext>
                </a:extLst>
              </a:tr>
              <a:tr h="480403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Training 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Testing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Training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Testing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653550"/>
                  </a:ext>
                </a:extLst>
              </a:tr>
              <a:tr h="480403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 err="1">
                          <a:effectLst/>
                        </a:rPr>
                        <a:t>Blenderbot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0.767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0.777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0.940</a:t>
                      </a:r>
                      <a:endParaRPr lang="zh-TW" sz="12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0.918</a:t>
                      </a:r>
                      <a:endParaRPr lang="zh-TW" sz="12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015509"/>
                  </a:ext>
                </a:extLst>
              </a:tr>
              <a:tr h="480403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 err="1">
                          <a:effectLst/>
                        </a:rPr>
                        <a:t>Aeona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0.716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0.724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0.773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0.776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116092"/>
                  </a:ext>
                </a:extLst>
              </a:tr>
              <a:tr h="480403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 err="1">
                          <a:effectLst/>
                        </a:rPr>
                        <a:t>DialoGPT</a:t>
                      </a:r>
                      <a:r>
                        <a:rPr lang="en-US" sz="1200" kern="100" dirty="0">
                          <a:effectLst/>
                        </a:rPr>
                        <a:t>-medium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0.691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0.722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0.769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0.794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806349"/>
                  </a:ext>
                </a:extLst>
              </a:tr>
              <a:tr h="480403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Distilgpt2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0.622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0.631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0.762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0.780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252504"/>
                  </a:ext>
                </a:extLst>
              </a:tr>
              <a:tr h="480403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T5-small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0.514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0.507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0.576</a:t>
                      </a:r>
                      <a:endParaRPr lang="zh-TW" sz="12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0.577</a:t>
                      </a:r>
                      <a:endParaRPr lang="zh-TW" sz="12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015180"/>
                  </a:ext>
                </a:extLst>
              </a:tr>
              <a:tr h="4804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Reinforcement Learning</a:t>
                      </a:r>
                      <a:endParaRPr lang="zh-TW" sz="12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0.978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0.986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8052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308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组合 543">
            <a:extLst>
              <a:ext uri="{FF2B5EF4-FFF2-40B4-BE49-F238E27FC236}">
                <a16:creationId xmlns:a16="http://schemas.microsoft.com/office/drawing/2014/main" id="{B545599C-45B3-430B-B428-2F878B76E044}"/>
              </a:ext>
            </a:extLst>
          </p:cNvPr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545" name="矩形 544">
              <a:extLst>
                <a:ext uri="{FF2B5EF4-FFF2-40B4-BE49-F238E27FC236}">
                  <a16:creationId xmlns:a16="http://schemas.microsoft.com/office/drawing/2014/main" id="{DBAA3017-CD47-4EB0-B435-50AE5FCF6DA4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46" name="组合 545">
              <a:extLst>
                <a:ext uri="{FF2B5EF4-FFF2-40B4-BE49-F238E27FC236}">
                  <a16:creationId xmlns:a16="http://schemas.microsoft.com/office/drawing/2014/main" id="{24E75F25-DDFD-4F17-BE53-E481BAC1BD65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547" name="矩形 546">
                <a:extLst>
                  <a:ext uri="{FF2B5EF4-FFF2-40B4-BE49-F238E27FC236}">
                    <a16:creationId xmlns:a16="http://schemas.microsoft.com/office/drawing/2014/main" id="{BBE98AA9-998D-4183-A3B7-6DD18033B109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8" name="矩形 547">
                <a:extLst>
                  <a:ext uri="{FF2B5EF4-FFF2-40B4-BE49-F238E27FC236}">
                    <a16:creationId xmlns:a16="http://schemas.microsoft.com/office/drawing/2014/main" id="{E2212BB3-7500-48FC-9EBD-7E0497DDF1A9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9" name="矩形 548">
                <a:extLst>
                  <a:ext uri="{FF2B5EF4-FFF2-40B4-BE49-F238E27FC236}">
                    <a16:creationId xmlns:a16="http://schemas.microsoft.com/office/drawing/2014/main" id="{933DC2C2-EE9E-40A8-9C80-A3D6604459C1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0" name="矩形 549">
                <a:extLst>
                  <a:ext uri="{FF2B5EF4-FFF2-40B4-BE49-F238E27FC236}">
                    <a16:creationId xmlns:a16="http://schemas.microsoft.com/office/drawing/2014/main" id="{C326E63B-EBB0-4AFD-9E39-0C3830D5F526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1" name="矩形 550">
                <a:extLst>
                  <a:ext uri="{FF2B5EF4-FFF2-40B4-BE49-F238E27FC236}">
                    <a16:creationId xmlns:a16="http://schemas.microsoft.com/office/drawing/2014/main" id="{C9E06616-8E92-4323-A284-4733108333FD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2" name="矩形 551">
                <a:extLst>
                  <a:ext uri="{FF2B5EF4-FFF2-40B4-BE49-F238E27FC236}">
                    <a16:creationId xmlns:a16="http://schemas.microsoft.com/office/drawing/2014/main" id="{1D1FFDE3-98AC-4650-A16B-47DBFC61B76F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3" name="矩形 552">
                <a:extLst>
                  <a:ext uri="{FF2B5EF4-FFF2-40B4-BE49-F238E27FC236}">
                    <a16:creationId xmlns:a16="http://schemas.microsoft.com/office/drawing/2014/main" id="{0BF4EBDE-544D-42D0-904B-FB17BD51B0A7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561" name="TextBox 7">
            <a:extLst>
              <a:ext uri="{FF2B5EF4-FFF2-40B4-BE49-F238E27FC236}">
                <a16:creationId xmlns:a16="http://schemas.microsoft.com/office/drawing/2014/main" id="{4BA8F5AF-1FA6-4CA0-9AD5-2E70527EF6F9}"/>
              </a:ext>
            </a:extLst>
          </p:cNvPr>
          <p:cNvSpPr txBox="1"/>
          <p:nvPr/>
        </p:nvSpPr>
        <p:spPr>
          <a:xfrm>
            <a:off x="827584" y="230400"/>
            <a:ext cx="2525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cs typeface="+mn-ea"/>
                <a:sym typeface="+mn-lt"/>
              </a:rPr>
              <a:t>實驗結果 </a:t>
            </a:r>
            <a:r>
              <a:rPr lang="en-US" altLang="zh-TW" sz="2000" b="1" dirty="0">
                <a:cs typeface="+mn-ea"/>
                <a:sym typeface="+mn-lt"/>
              </a:rPr>
              <a:t>- Hit Rate</a:t>
            </a:r>
            <a:endParaRPr lang="zh-CN" altLang="en-US" sz="2000" b="1" dirty="0">
              <a:cs typeface="+mn-ea"/>
              <a:sym typeface="+mn-lt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145752F-6D11-B2B0-FCFC-AE0EB72DAA0C}"/>
              </a:ext>
            </a:extLst>
          </p:cNvPr>
          <p:cNvGraphicFramePr>
            <a:graphicFrameLocks noGrp="1"/>
          </p:cNvGraphicFramePr>
          <p:nvPr/>
        </p:nvGraphicFramePr>
        <p:xfrm>
          <a:off x="469991" y="825412"/>
          <a:ext cx="8303599" cy="384322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981815">
                  <a:extLst>
                    <a:ext uri="{9D8B030D-6E8A-4147-A177-3AD203B41FA5}">
                      <a16:colId xmlns:a16="http://schemas.microsoft.com/office/drawing/2014/main" val="3407799003"/>
                    </a:ext>
                  </a:extLst>
                </a:gridCol>
                <a:gridCol w="1560428">
                  <a:extLst>
                    <a:ext uri="{9D8B030D-6E8A-4147-A177-3AD203B41FA5}">
                      <a16:colId xmlns:a16="http://schemas.microsoft.com/office/drawing/2014/main" val="572382169"/>
                    </a:ext>
                  </a:extLst>
                </a:gridCol>
                <a:gridCol w="1560428">
                  <a:extLst>
                    <a:ext uri="{9D8B030D-6E8A-4147-A177-3AD203B41FA5}">
                      <a16:colId xmlns:a16="http://schemas.microsoft.com/office/drawing/2014/main" val="3367378503"/>
                    </a:ext>
                  </a:extLst>
                </a:gridCol>
                <a:gridCol w="1561428">
                  <a:extLst>
                    <a:ext uri="{9D8B030D-6E8A-4147-A177-3AD203B41FA5}">
                      <a16:colId xmlns:a16="http://schemas.microsoft.com/office/drawing/2014/main" val="3163679773"/>
                    </a:ext>
                  </a:extLst>
                </a:gridCol>
                <a:gridCol w="1639500">
                  <a:extLst>
                    <a:ext uri="{9D8B030D-6E8A-4147-A177-3AD203B41FA5}">
                      <a16:colId xmlns:a16="http://schemas.microsoft.com/office/drawing/2014/main" val="3704230106"/>
                    </a:ext>
                  </a:extLst>
                </a:gridCol>
              </a:tblGrid>
              <a:tr h="480403"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Round1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Round2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108518"/>
                  </a:ext>
                </a:extLst>
              </a:tr>
              <a:tr h="480403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Training 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Testing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Training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Testing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653550"/>
                  </a:ext>
                </a:extLst>
              </a:tr>
              <a:tr h="480403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 err="1">
                          <a:effectLst/>
                        </a:rPr>
                        <a:t>Blenderbot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0.767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0.777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0.940</a:t>
                      </a:r>
                      <a:endParaRPr lang="zh-TW" sz="12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0.918</a:t>
                      </a:r>
                      <a:endParaRPr lang="zh-TW" sz="12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015509"/>
                  </a:ext>
                </a:extLst>
              </a:tr>
              <a:tr h="480403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 err="1">
                          <a:effectLst/>
                        </a:rPr>
                        <a:t>Aeona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0.716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0.724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0.773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0.776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116092"/>
                  </a:ext>
                </a:extLst>
              </a:tr>
              <a:tr h="480403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 err="1">
                          <a:effectLst/>
                        </a:rPr>
                        <a:t>DialoGPT</a:t>
                      </a:r>
                      <a:r>
                        <a:rPr lang="en-US" sz="1200" kern="100" dirty="0">
                          <a:effectLst/>
                        </a:rPr>
                        <a:t>-medium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0.691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0.722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0.769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0.794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806349"/>
                  </a:ext>
                </a:extLst>
              </a:tr>
              <a:tr h="480403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Distilgpt2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0.622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0.631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0.762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0.780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252504"/>
                  </a:ext>
                </a:extLst>
              </a:tr>
              <a:tr h="480403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T5-small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0.514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0.507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0.576</a:t>
                      </a:r>
                      <a:endParaRPr lang="zh-TW" sz="12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0.577</a:t>
                      </a:r>
                      <a:endParaRPr lang="zh-TW" sz="12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015180"/>
                  </a:ext>
                </a:extLst>
              </a:tr>
              <a:tr h="4804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Reinforcement Learning</a:t>
                      </a:r>
                      <a:endParaRPr lang="zh-TW" sz="12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kern="10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="1" kern="10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0.978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kern="10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="1" kern="10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0.986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8052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87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组合 543">
            <a:extLst>
              <a:ext uri="{FF2B5EF4-FFF2-40B4-BE49-F238E27FC236}">
                <a16:creationId xmlns:a16="http://schemas.microsoft.com/office/drawing/2014/main" id="{B545599C-45B3-430B-B428-2F878B76E044}"/>
              </a:ext>
            </a:extLst>
          </p:cNvPr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545" name="矩形 544">
              <a:extLst>
                <a:ext uri="{FF2B5EF4-FFF2-40B4-BE49-F238E27FC236}">
                  <a16:creationId xmlns:a16="http://schemas.microsoft.com/office/drawing/2014/main" id="{DBAA3017-CD47-4EB0-B435-50AE5FCF6DA4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46" name="组合 545">
              <a:extLst>
                <a:ext uri="{FF2B5EF4-FFF2-40B4-BE49-F238E27FC236}">
                  <a16:creationId xmlns:a16="http://schemas.microsoft.com/office/drawing/2014/main" id="{24E75F25-DDFD-4F17-BE53-E481BAC1BD65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547" name="矩形 546">
                <a:extLst>
                  <a:ext uri="{FF2B5EF4-FFF2-40B4-BE49-F238E27FC236}">
                    <a16:creationId xmlns:a16="http://schemas.microsoft.com/office/drawing/2014/main" id="{BBE98AA9-998D-4183-A3B7-6DD18033B109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8" name="矩形 547">
                <a:extLst>
                  <a:ext uri="{FF2B5EF4-FFF2-40B4-BE49-F238E27FC236}">
                    <a16:creationId xmlns:a16="http://schemas.microsoft.com/office/drawing/2014/main" id="{E2212BB3-7500-48FC-9EBD-7E0497DDF1A9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9" name="矩形 548">
                <a:extLst>
                  <a:ext uri="{FF2B5EF4-FFF2-40B4-BE49-F238E27FC236}">
                    <a16:creationId xmlns:a16="http://schemas.microsoft.com/office/drawing/2014/main" id="{933DC2C2-EE9E-40A8-9C80-A3D6604459C1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0" name="矩形 549">
                <a:extLst>
                  <a:ext uri="{FF2B5EF4-FFF2-40B4-BE49-F238E27FC236}">
                    <a16:creationId xmlns:a16="http://schemas.microsoft.com/office/drawing/2014/main" id="{C326E63B-EBB0-4AFD-9E39-0C3830D5F526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1" name="矩形 550">
                <a:extLst>
                  <a:ext uri="{FF2B5EF4-FFF2-40B4-BE49-F238E27FC236}">
                    <a16:creationId xmlns:a16="http://schemas.microsoft.com/office/drawing/2014/main" id="{C9E06616-8E92-4323-A284-4733108333FD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2" name="矩形 551">
                <a:extLst>
                  <a:ext uri="{FF2B5EF4-FFF2-40B4-BE49-F238E27FC236}">
                    <a16:creationId xmlns:a16="http://schemas.microsoft.com/office/drawing/2014/main" id="{1D1FFDE3-98AC-4650-A16B-47DBFC61B76F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3" name="矩形 552">
                <a:extLst>
                  <a:ext uri="{FF2B5EF4-FFF2-40B4-BE49-F238E27FC236}">
                    <a16:creationId xmlns:a16="http://schemas.microsoft.com/office/drawing/2014/main" id="{0BF4EBDE-544D-42D0-904B-FB17BD51B0A7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561" name="TextBox 7">
            <a:extLst>
              <a:ext uri="{FF2B5EF4-FFF2-40B4-BE49-F238E27FC236}">
                <a16:creationId xmlns:a16="http://schemas.microsoft.com/office/drawing/2014/main" id="{4BA8F5AF-1FA6-4CA0-9AD5-2E70527EF6F9}"/>
              </a:ext>
            </a:extLst>
          </p:cNvPr>
          <p:cNvSpPr txBox="1"/>
          <p:nvPr/>
        </p:nvSpPr>
        <p:spPr>
          <a:xfrm>
            <a:off x="827584" y="230400"/>
            <a:ext cx="2525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cs typeface="+mn-ea"/>
                <a:sym typeface="+mn-lt"/>
              </a:rPr>
              <a:t>實驗結果 </a:t>
            </a:r>
            <a:r>
              <a:rPr lang="en-US" altLang="zh-TW" sz="2000" b="1" dirty="0">
                <a:cs typeface="+mn-ea"/>
                <a:sym typeface="+mn-lt"/>
              </a:rPr>
              <a:t>- Hit Rate</a:t>
            </a:r>
            <a:endParaRPr lang="zh-CN" altLang="en-US" sz="2000" b="1" dirty="0">
              <a:cs typeface="+mn-ea"/>
              <a:sym typeface="+mn-lt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145752F-6D11-B2B0-FCFC-AE0EB72DA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085160"/>
              </p:ext>
            </p:extLst>
          </p:nvPr>
        </p:nvGraphicFramePr>
        <p:xfrm>
          <a:off x="469991" y="825412"/>
          <a:ext cx="8303599" cy="384322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981815">
                  <a:extLst>
                    <a:ext uri="{9D8B030D-6E8A-4147-A177-3AD203B41FA5}">
                      <a16:colId xmlns:a16="http://schemas.microsoft.com/office/drawing/2014/main" val="3407799003"/>
                    </a:ext>
                  </a:extLst>
                </a:gridCol>
                <a:gridCol w="1560428">
                  <a:extLst>
                    <a:ext uri="{9D8B030D-6E8A-4147-A177-3AD203B41FA5}">
                      <a16:colId xmlns:a16="http://schemas.microsoft.com/office/drawing/2014/main" val="572382169"/>
                    </a:ext>
                  </a:extLst>
                </a:gridCol>
                <a:gridCol w="1560428">
                  <a:extLst>
                    <a:ext uri="{9D8B030D-6E8A-4147-A177-3AD203B41FA5}">
                      <a16:colId xmlns:a16="http://schemas.microsoft.com/office/drawing/2014/main" val="3367378503"/>
                    </a:ext>
                  </a:extLst>
                </a:gridCol>
                <a:gridCol w="1561428">
                  <a:extLst>
                    <a:ext uri="{9D8B030D-6E8A-4147-A177-3AD203B41FA5}">
                      <a16:colId xmlns:a16="http://schemas.microsoft.com/office/drawing/2014/main" val="3163679773"/>
                    </a:ext>
                  </a:extLst>
                </a:gridCol>
                <a:gridCol w="1639500">
                  <a:extLst>
                    <a:ext uri="{9D8B030D-6E8A-4147-A177-3AD203B41FA5}">
                      <a16:colId xmlns:a16="http://schemas.microsoft.com/office/drawing/2014/main" val="3704230106"/>
                    </a:ext>
                  </a:extLst>
                </a:gridCol>
              </a:tblGrid>
              <a:tr h="480403"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Round1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Round2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108518"/>
                  </a:ext>
                </a:extLst>
              </a:tr>
              <a:tr h="480403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Training 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Testing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Training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Testing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653550"/>
                  </a:ext>
                </a:extLst>
              </a:tr>
              <a:tr h="480403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 err="1">
                          <a:effectLst/>
                        </a:rPr>
                        <a:t>Blenderbot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0.767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0.777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</a:rPr>
                        <a:t>0.940</a:t>
                      </a:r>
                      <a:endParaRPr lang="zh-TW" sz="12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</a:rPr>
                        <a:t>0.918</a:t>
                      </a:r>
                      <a:endParaRPr lang="zh-TW" sz="12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015509"/>
                  </a:ext>
                </a:extLst>
              </a:tr>
              <a:tr h="480403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 err="1">
                          <a:effectLst/>
                        </a:rPr>
                        <a:t>Aeona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0.716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0.724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0.773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0.776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116092"/>
                  </a:ext>
                </a:extLst>
              </a:tr>
              <a:tr h="480403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 err="1">
                          <a:effectLst/>
                        </a:rPr>
                        <a:t>DialoGPT</a:t>
                      </a:r>
                      <a:r>
                        <a:rPr lang="en-US" sz="1200" kern="100" dirty="0">
                          <a:effectLst/>
                        </a:rPr>
                        <a:t>-medium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0.691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0.722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0.769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0.794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806349"/>
                  </a:ext>
                </a:extLst>
              </a:tr>
              <a:tr h="480403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Distilgpt2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0.622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0.631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0.762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0.780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252504"/>
                  </a:ext>
                </a:extLst>
              </a:tr>
              <a:tr h="480403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T5-small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0.514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0.507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00" dirty="0">
                          <a:solidFill>
                            <a:schemeClr val="tx1"/>
                          </a:solidFill>
                          <a:effectLst/>
                        </a:rPr>
                        <a:t>0.576</a:t>
                      </a:r>
                      <a:endParaRPr lang="zh-TW" sz="1200" b="0" i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00" dirty="0">
                          <a:solidFill>
                            <a:schemeClr val="tx1"/>
                          </a:solidFill>
                          <a:effectLst/>
                        </a:rPr>
                        <a:t>0.577</a:t>
                      </a:r>
                      <a:endParaRPr lang="zh-TW" sz="1200" b="0" i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015180"/>
                  </a:ext>
                </a:extLst>
              </a:tr>
              <a:tr h="4804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Reinforcement Learning</a:t>
                      </a:r>
                      <a:endParaRPr lang="zh-TW" sz="12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0.978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0.986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8052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697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组合 543">
            <a:extLst>
              <a:ext uri="{FF2B5EF4-FFF2-40B4-BE49-F238E27FC236}">
                <a16:creationId xmlns:a16="http://schemas.microsoft.com/office/drawing/2014/main" id="{B545599C-45B3-430B-B428-2F878B76E044}"/>
              </a:ext>
            </a:extLst>
          </p:cNvPr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545" name="矩形 544">
              <a:extLst>
                <a:ext uri="{FF2B5EF4-FFF2-40B4-BE49-F238E27FC236}">
                  <a16:creationId xmlns:a16="http://schemas.microsoft.com/office/drawing/2014/main" id="{DBAA3017-CD47-4EB0-B435-50AE5FCF6DA4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46" name="组合 545">
              <a:extLst>
                <a:ext uri="{FF2B5EF4-FFF2-40B4-BE49-F238E27FC236}">
                  <a16:creationId xmlns:a16="http://schemas.microsoft.com/office/drawing/2014/main" id="{24E75F25-DDFD-4F17-BE53-E481BAC1BD65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547" name="矩形 546">
                <a:extLst>
                  <a:ext uri="{FF2B5EF4-FFF2-40B4-BE49-F238E27FC236}">
                    <a16:creationId xmlns:a16="http://schemas.microsoft.com/office/drawing/2014/main" id="{BBE98AA9-998D-4183-A3B7-6DD18033B109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8" name="矩形 547">
                <a:extLst>
                  <a:ext uri="{FF2B5EF4-FFF2-40B4-BE49-F238E27FC236}">
                    <a16:creationId xmlns:a16="http://schemas.microsoft.com/office/drawing/2014/main" id="{E2212BB3-7500-48FC-9EBD-7E0497DDF1A9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9" name="矩形 548">
                <a:extLst>
                  <a:ext uri="{FF2B5EF4-FFF2-40B4-BE49-F238E27FC236}">
                    <a16:creationId xmlns:a16="http://schemas.microsoft.com/office/drawing/2014/main" id="{933DC2C2-EE9E-40A8-9C80-A3D6604459C1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0" name="矩形 549">
                <a:extLst>
                  <a:ext uri="{FF2B5EF4-FFF2-40B4-BE49-F238E27FC236}">
                    <a16:creationId xmlns:a16="http://schemas.microsoft.com/office/drawing/2014/main" id="{C326E63B-EBB0-4AFD-9E39-0C3830D5F526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1" name="矩形 550">
                <a:extLst>
                  <a:ext uri="{FF2B5EF4-FFF2-40B4-BE49-F238E27FC236}">
                    <a16:creationId xmlns:a16="http://schemas.microsoft.com/office/drawing/2014/main" id="{C9E06616-8E92-4323-A284-4733108333FD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2" name="矩形 551">
                <a:extLst>
                  <a:ext uri="{FF2B5EF4-FFF2-40B4-BE49-F238E27FC236}">
                    <a16:creationId xmlns:a16="http://schemas.microsoft.com/office/drawing/2014/main" id="{1D1FFDE3-98AC-4650-A16B-47DBFC61B76F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3" name="矩形 552">
                <a:extLst>
                  <a:ext uri="{FF2B5EF4-FFF2-40B4-BE49-F238E27FC236}">
                    <a16:creationId xmlns:a16="http://schemas.microsoft.com/office/drawing/2014/main" id="{0BF4EBDE-544D-42D0-904B-FB17BD51B0A7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561" name="TextBox 7">
            <a:extLst>
              <a:ext uri="{FF2B5EF4-FFF2-40B4-BE49-F238E27FC236}">
                <a16:creationId xmlns:a16="http://schemas.microsoft.com/office/drawing/2014/main" id="{4BA8F5AF-1FA6-4CA0-9AD5-2E70527EF6F9}"/>
              </a:ext>
            </a:extLst>
          </p:cNvPr>
          <p:cNvSpPr txBox="1"/>
          <p:nvPr/>
        </p:nvSpPr>
        <p:spPr>
          <a:xfrm>
            <a:off x="827584" y="230400"/>
            <a:ext cx="2525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cs typeface="+mn-ea"/>
                <a:sym typeface="+mn-lt"/>
              </a:rPr>
              <a:t>實驗結果 </a:t>
            </a:r>
            <a:r>
              <a:rPr lang="en-US" altLang="zh-TW" sz="2000" b="1" dirty="0">
                <a:cs typeface="+mn-ea"/>
                <a:sym typeface="+mn-lt"/>
              </a:rPr>
              <a:t>- Hit Rate</a:t>
            </a:r>
            <a:endParaRPr lang="zh-CN" altLang="en-US" sz="2000" b="1" dirty="0">
              <a:cs typeface="+mn-ea"/>
              <a:sym typeface="+mn-lt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145752F-6D11-B2B0-FCFC-AE0EB72DA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731932"/>
              </p:ext>
            </p:extLst>
          </p:nvPr>
        </p:nvGraphicFramePr>
        <p:xfrm>
          <a:off x="469991" y="825412"/>
          <a:ext cx="8303599" cy="384322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981815">
                  <a:extLst>
                    <a:ext uri="{9D8B030D-6E8A-4147-A177-3AD203B41FA5}">
                      <a16:colId xmlns:a16="http://schemas.microsoft.com/office/drawing/2014/main" val="3407799003"/>
                    </a:ext>
                  </a:extLst>
                </a:gridCol>
                <a:gridCol w="1560428">
                  <a:extLst>
                    <a:ext uri="{9D8B030D-6E8A-4147-A177-3AD203B41FA5}">
                      <a16:colId xmlns:a16="http://schemas.microsoft.com/office/drawing/2014/main" val="572382169"/>
                    </a:ext>
                  </a:extLst>
                </a:gridCol>
                <a:gridCol w="1560428">
                  <a:extLst>
                    <a:ext uri="{9D8B030D-6E8A-4147-A177-3AD203B41FA5}">
                      <a16:colId xmlns:a16="http://schemas.microsoft.com/office/drawing/2014/main" val="3367378503"/>
                    </a:ext>
                  </a:extLst>
                </a:gridCol>
                <a:gridCol w="1561428">
                  <a:extLst>
                    <a:ext uri="{9D8B030D-6E8A-4147-A177-3AD203B41FA5}">
                      <a16:colId xmlns:a16="http://schemas.microsoft.com/office/drawing/2014/main" val="3163679773"/>
                    </a:ext>
                  </a:extLst>
                </a:gridCol>
                <a:gridCol w="1639500">
                  <a:extLst>
                    <a:ext uri="{9D8B030D-6E8A-4147-A177-3AD203B41FA5}">
                      <a16:colId xmlns:a16="http://schemas.microsoft.com/office/drawing/2014/main" val="3704230106"/>
                    </a:ext>
                  </a:extLst>
                </a:gridCol>
              </a:tblGrid>
              <a:tr h="480403"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Round1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Round2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108518"/>
                  </a:ext>
                </a:extLst>
              </a:tr>
              <a:tr h="480403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Training 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Testing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Training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Testing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653550"/>
                  </a:ext>
                </a:extLst>
              </a:tr>
              <a:tr h="480403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 err="1">
                          <a:effectLst/>
                        </a:rPr>
                        <a:t>Blenderbot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0.767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0.777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0.940</a:t>
                      </a:r>
                      <a:endParaRPr lang="zh-TW" sz="12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0.918</a:t>
                      </a:r>
                      <a:endParaRPr lang="zh-TW" sz="12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015509"/>
                  </a:ext>
                </a:extLst>
              </a:tr>
              <a:tr h="480403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 err="1">
                          <a:effectLst/>
                        </a:rPr>
                        <a:t>Aeona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0.716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0.724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0.773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0.776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116092"/>
                  </a:ext>
                </a:extLst>
              </a:tr>
              <a:tr h="480403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 err="1">
                          <a:effectLst/>
                        </a:rPr>
                        <a:t>DialoGPT</a:t>
                      </a:r>
                      <a:r>
                        <a:rPr lang="en-US" sz="1200" kern="100" dirty="0">
                          <a:effectLst/>
                        </a:rPr>
                        <a:t>-medium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0.691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0.722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0.769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0.794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806349"/>
                  </a:ext>
                </a:extLst>
              </a:tr>
              <a:tr h="480403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Distilgpt2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0.622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0.631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0.762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0.780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252504"/>
                  </a:ext>
                </a:extLst>
              </a:tr>
              <a:tr h="480403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T5-small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0.514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0.507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</a:rPr>
                        <a:t>0.576</a:t>
                      </a:r>
                      <a:endParaRPr lang="zh-TW" sz="12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</a:rPr>
                        <a:t>0.577</a:t>
                      </a:r>
                      <a:endParaRPr lang="zh-TW" sz="12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015180"/>
                  </a:ext>
                </a:extLst>
              </a:tr>
              <a:tr h="4804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Reinforcement Learning</a:t>
                      </a:r>
                      <a:endParaRPr lang="zh-TW" sz="12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0.978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0.986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8052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706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组合 543">
            <a:extLst>
              <a:ext uri="{FF2B5EF4-FFF2-40B4-BE49-F238E27FC236}">
                <a16:creationId xmlns:a16="http://schemas.microsoft.com/office/drawing/2014/main" id="{B545599C-45B3-430B-B428-2F878B76E044}"/>
              </a:ext>
            </a:extLst>
          </p:cNvPr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545" name="矩形 544">
              <a:extLst>
                <a:ext uri="{FF2B5EF4-FFF2-40B4-BE49-F238E27FC236}">
                  <a16:creationId xmlns:a16="http://schemas.microsoft.com/office/drawing/2014/main" id="{DBAA3017-CD47-4EB0-B435-50AE5FCF6DA4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46" name="组合 545">
              <a:extLst>
                <a:ext uri="{FF2B5EF4-FFF2-40B4-BE49-F238E27FC236}">
                  <a16:creationId xmlns:a16="http://schemas.microsoft.com/office/drawing/2014/main" id="{24E75F25-DDFD-4F17-BE53-E481BAC1BD65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547" name="矩形 546">
                <a:extLst>
                  <a:ext uri="{FF2B5EF4-FFF2-40B4-BE49-F238E27FC236}">
                    <a16:creationId xmlns:a16="http://schemas.microsoft.com/office/drawing/2014/main" id="{BBE98AA9-998D-4183-A3B7-6DD18033B109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8" name="矩形 547">
                <a:extLst>
                  <a:ext uri="{FF2B5EF4-FFF2-40B4-BE49-F238E27FC236}">
                    <a16:creationId xmlns:a16="http://schemas.microsoft.com/office/drawing/2014/main" id="{E2212BB3-7500-48FC-9EBD-7E0497DDF1A9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9" name="矩形 548">
                <a:extLst>
                  <a:ext uri="{FF2B5EF4-FFF2-40B4-BE49-F238E27FC236}">
                    <a16:creationId xmlns:a16="http://schemas.microsoft.com/office/drawing/2014/main" id="{933DC2C2-EE9E-40A8-9C80-A3D6604459C1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0" name="矩形 549">
                <a:extLst>
                  <a:ext uri="{FF2B5EF4-FFF2-40B4-BE49-F238E27FC236}">
                    <a16:creationId xmlns:a16="http://schemas.microsoft.com/office/drawing/2014/main" id="{C326E63B-EBB0-4AFD-9E39-0C3830D5F526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1" name="矩形 550">
                <a:extLst>
                  <a:ext uri="{FF2B5EF4-FFF2-40B4-BE49-F238E27FC236}">
                    <a16:creationId xmlns:a16="http://schemas.microsoft.com/office/drawing/2014/main" id="{C9E06616-8E92-4323-A284-4733108333FD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2" name="矩形 551">
                <a:extLst>
                  <a:ext uri="{FF2B5EF4-FFF2-40B4-BE49-F238E27FC236}">
                    <a16:creationId xmlns:a16="http://schemas.microsoft.com/office/drawing/2014/main" id="{1D1FFDE3-98AC-4650-A16B-47DBFC61B76F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3" name="矩形 552">
                <a:extLst>
                  <a:ext uri="{FF2B5EF4-FFF2-40B4-BE49-F238E27FC236}">
                    <a16:creationId xmlns:a16="http://schemas.microsoft.com/office/drawing/2014/main" id="{0BF4EBDE-544D-42D0-904B-FB17BD51B0A7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561" name="TextBox 7">
            <a:extLst>
              <a:ext uri="{FF2B5EF4-FFF2-40B4-BE49-F238E27FC236}">
                <a16:creationId xmlns:a16="http://schemas.microsoft.com/office/drawing/2014/main" id="{4BA8F5AF-1FA6-4CA0-9AD5-2E70527EF6F9}"/>
              </a:ext>
            </a:extLst>
          </p:cNvPr>
          <p:cNvSpPr txBox="1"/>
          <p:nvPr/>
        </p:nvSpPr>
        <p:spPr>
          <a:xfrm>
            <a:off x="827584" y="230400"/>
            <a:ext cx="2525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cs typeface="+mn-ea"/>
                <a:sym typeface="+mn-lt"/>
              </a:rPr>
              <a:t>實驗結果 </a:t>
            </a:r>
            <a:r>
              <a:rPr lang="en-US" altLang="zh-TW" sz="2000" b="1" dirty="0">
                <a:cs typeface="+mn-ea"/>
                <a:sym typeface="+mn-lt"/>
              </a:rPr>
              <a:t>- Hit Rate</a:t>
            </a:r>
            <a:endParaRPr lang="zh-CN" altLang="en-US" sz="2000" b="1" dirty="0">
              <a:cs typeface="+mn-ea"/>
              <a:sym typeface="+mn-lt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145752F-6D11-B2B0-FCFC-AE0EB72DA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505585"/>
              </p:ext>
            </p:extLst>
          </p:nvPr>
        </p:nvGraphicFramePr>
        <p:xfrm>
          <a:off x="469991" y="825412"/>
          <a:ext cx="8303599" cy="384322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981815">
                  <a:extLst>
                    <a:ext uri="{9D8B030D-6E8A-4147-A177-3AD203B41FA5}">
                      <a16:colId xmlns:a16="http://schemas.microsoft.com/office/drawing/2014/main" val="3407799003"/>
                    </a:ext>
                  </a:extLst>
                </a:gridCol>
                <a:gridCol w="1560428">
                  <a:extLst>
                    <a:ext uri="{9D8B030D-6E8A-4147-A177-3AD203B41FA5}">
                      <a16:colId xmlns:a16="http://schemas.microsoft.com/office/drawing/2014/main" val="572382169"/>
                    </a:ext>
                  </a:extLst>
                </a:gridCol>
                <a:gridCol w="1560428">
                  <a:extLst>
                    <a:ext uri="{9D8B030D-6E8A-4147-A177-3AD203B41FA5}">
                      <a16:colId xmlns:a16="http://schemas.microsoft.com/office/drawing/2014/main" val="3367378503"/>
                    </a:ext>
                  </a:extLst>
                </a:gridCol>
                <a:gridCol w="1561428">
                  <a:extLst>
                    <a:ext uri="{9D8B030D-6E8A-4147-A177-3AD203B41FA5}">
                      <a16:colId xmlns:a16="http://schemas.microsoft.com/office/drawing/2014/main" val="3163679773"/>
                    </a:ext>
                  </a:extLst>
                </a:gridCol>
                <a:gridCol w="1639500">
                  <a:extLst>
                    <a:ext uri="{9D8B030D-6E8A-4147-A177-3AD203B41FA5}">
                      <a16:colId xmlns:a16="http://schemas.microsoft.com/office/drawing/2014/main" val="3704230106"/>
                    </a:ext>
                  </a:extLst>
                </a:gridCol>
              </a:tblGrid>
              <a:tr h="480403"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Round1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Round2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108518"/>
                  </a:ext>
                </a:extLst>
              </a:tr>
              <a:tr h="480403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Training 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Testing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Training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Testing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653550"/>
                  </a:ext>
                </a:extLst>
              </a:tr>
              <a:tr h="480403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 err="1">
                          <a:effectLst/>
                        </a:rPr>
                        <a:t>Blenderbot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0.767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0.777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0.940</a:t>
                      </a:r>
                      <a:endParaRPr lang="zh-TW" sz="12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0.918</a:t>
                      </a:r>
                      <a:endParaRPr lang="zh-TW" sz="12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015509"/>
                  </a:ext>
                </a:extLst>
              </a:tr>
              <a:tr h="480403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 err="1">
                          <a:effectLst/>
                        </a:rPr>
                        <a:t>Aeona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0.716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0.724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0.773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0.776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116092"/>
                  </a:ext>
                </a:extLst>
              </a:tr>
              <a:tr h="480403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 err="1">
                          <a:effectLst/>
                        </a:rPr>
                        <a:t>DialoGPT</a:t>
                      </a:r>
                      <a:r>
                        <a:rPr lang="en-US" sz="1200" kern="100" dirty="0">
                          <a:effectLst/>
                        </a:rPr>
                        <a:t>-medium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0.691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0.722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0.769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0.794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806349"/>
                  </a:ext>
                </a:extLst>
              </a:tr>
              <a:tr h="480403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Distilgpt2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0.622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0.631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0.762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0.780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252504"/>
                  </a:ext>
                </a:extLst>
              </a:tr>
              <a:tr h="480403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T5-small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0.514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0.507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0.576</a:t>
                      </a:r>
                      <a:endParaRPr lang="zh-TW" sz="12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0.577</a:t>
                      </a:r>
                      <a:endParaRPr lang="zh-TW" sz="12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015180"/>
                  </a:ext>
                </a:extLst>
              </a:tr>
              <a:tr h="4804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Reinforcement Learning</a:t>
                      </a:r>
                      <a:endParaRPr lang="zh-TW" sz="12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0.978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0.986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8052735"/>
                  </a:ext>
                </a:extLst>
              </a:tr>
            </a:tbl>
          </a:graphicData>
        </a:graphic>
      </p:graphicFrame>
      <p:sp>
        <p:nvSpPr>
          <p:cNvPr id="3" name="矩形: 圓角 2">
            <a:extLst>
              <a:ext uri="{FF2B5EF4-FFF2-40B4-BE49-F238E27FC236}">
                <a16:creationId xmlns:a16="http://schemas.microsoft.com/office/drawing/2014/main" id="{24559297-21F5-A27F-2CCF-87F379172DEC}"/>
              </a:ext>
            </a:extLst>
          </p:cNvPr>
          <p:cNvSpPr/>
          <p:nvPr/>
        </p:nvSpPr>
        <p:spPr>
          <a:xfrm>
            <a:off x="469991" y="2283718"/>
            <a:ext cx="8303599" cy="1440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939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631536" y="58291"/>
            <a:ext cx="790918" cy="918236"/>
            <a:chOff x="3288977" y="-263355"/>
            <a:chExt cx="1237092" cy="1436232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接连接符 23"/>
          <p:cNvCxnSpPr/>
          <p:nvPr/>
        </p:nvCxnSpPr>
        <p:spPr>
          <a:xfrm flipV="1">
            <a:off x="3006982" y="1183660"/>
            <a:ext cx="465241" cy="465241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27" name="组合 26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31" name="矩形 30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0" y="1"/>
            <a:ext cx="1721886" cy="1911301"/>
            <a:chOff x="0" y="1"/>
            <a:chExt cx="2123058" cy="2356604"/>
          </a:xfrm>
        </p:grpSpPr>
        <p:sp>
          <p:nvSpPr>
            <p:cNvPr id="4" name="等腰三角形 3"/>
            <p:cNvSpPr/>
            <p:nvPr/>
          </p:nvSpPr>
          <p:spPr>
            <a:xfrm rot="5400000">
              <a:off x="-92684" y="92685"/>
              <a:ext cx="2308425" cy="2123058"/>
            </a:xfrm>
            <a:prstGeom prst="triangle">
              <a:avLst>
                <a:gd name="adj" fmla="val 0"/>
              </a:avLst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 rot="18900000">
              <a:off x="915044" y="337794"/>
              <a:ext cx="242126" cy="242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18900000">
              <a:off x="665130" y="1075581"/>
              <a:ext cx="157264" cy="157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 rot="18900000">
              <a:off x="287538" y="629460"/>
              <a:ext cx="245933" cy="245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18900000">
              <a:off x="309373" y="790344"/>
              <a:ext cx="217050" cy="217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8900000">
              <a:off x="1674825" y="256871"/>
              <a:ext cx="157264" cy="786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18900000">
              <a:off x="261087" y="1496877"/>
              <a:ext cx="399743" cy="399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18900000">
              <a:off x="788756" y="1749590"/>
              <a:ext cx="331351" cy="33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18900000">
              <a:off x="678061" y="1666321"/>
              <a:ext cx="206232" cy="206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18900000">
              <a:off x="522432" y="1702273"/>
              <a:ext cx="357388" cy="35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8900000">
              <a:off x="1746417" y="1055518"/>
              <a:ext cx="297049" cy="297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18900000">
              <a:off x="1543033" y="747042"/>
              <a:ext cx="148524" cy="14852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18900000">
              <a:off x="494777" y="1773414"/>
              <a:ext cx="215104" cy="21510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8900000">
              <a:off x="1752647" y="1296176"/>
              <a:ext cx="148524" cy="148524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091305" y="893736"/>
              <a:ext cx="257066" cy="25706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677384" y="1360584"/>
              <a:ext cx="459513" cy="459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18900000">
              <a:off x="629038" y="2013164"/>
              <a:ext cx="343441" cy="34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688599" y="869847"/>
            <a:ext cx="1766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Content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14659" y="385380"/>
            <a:ext cx="1714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目</a:t>
            </a: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錄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427984" y="1373903"/>
            <a:ext cx="288032" cy="45719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043608" y="2236363"/>
            <a:ext cx="461095" cy="461095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01</a:t>
            </a:r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7B0B976-4026-47BE-9F54-FB627BECFBFB}"/>
              </a:ext>
            </a:extLst>
          </p:cNvPr>
          <p:cNvGrpSpPr/>
          <p:nvPr/>
        </p:nvGrpSpPr>
        <p:grpSpPr>
          <a:xfrm>
            <a:off x="2528363" y="2207481"/>
            <a:ext cx="1024639" cy="518858"/>
            <a:chOff x="5724128" y="1092848"/>
            <a:chExt cx="1024639" cy="518858"/>
          </a:xfrm>
        </p:grpSpPr>
        <p:sp>
          <p:nvSpPr>
            <p:cNvPr id="39" name="TextBox 39">
              <a:extLst>
                <a:ext uri="{FF2B5EF4-FFF2-40B4-BE49-F238E27FC236}">
                  <a16:creationId xmlns:a16="http://schemas.microsoft.com/office/drawing/2014/main" id="{2F36A554-F26D-4AD7-B9C8-360DFCEF61C6}"/>
                </a:ext>
              </a:extLst>
            </p:cNvPr>
            <p:cNvSpPr txBox="1"/>
            <p:nvPr/>
          </p:nvSpPr>
          <p:spPr>
            <a:xfrm>
              <a:off x="5724128" y="1092848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cs typeface="+mn-ea"/>
                  <a:sym typeface="+mn-lt"/>
                </a:rPr>
                <a:t>研究介紹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40" name="TextBox 40">
              <a:extLst>
                <a:ext uri="{FF2B5EF4-FFF2-40B4-BE49-F238E27FC236}">
                  <a16:creationId xmlns:a16="http://schemas.microsoft.com/office/drawing/2014/main" id="{4B723724-71FA-4C5E-A941-617FDE92879D}"/>
                </a:ext>
              </a:extLst>
            </p:cNvPr>
            <p:cNvSpPr txBox="1"/>
            <p:nvPr/>
          </p:nvSpPr>
          <p:spPr>
            <a:xfrm>
              <a:off x="5724128" y="1357790"/>
              <a:ext cx="10246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50" dirty="0">
                  <a:cs typeface="+mn-ea"/>
                  <a:sym typeface="+mn-lt"/>
                </a:rPr>
                <a:t> </a:t>
              </a:r>
              <a:r>
                <a:rPr lang="en-US" altLang="zh-TW" sz="1050" dirty="0">
                  <a:cs typeface="+mn-ea"/>
                  <a:sym typeface="+mn-lt"/>
                </a:rPr>
                <a:t>Introduction</a:t>
              </a:r>
              <a:endParaRPr lang="zh-CN" altLang="en-US" sz="1050" dirty="0">
                <a:cs typeface="+mn-ea"/>
                <a:sym typeface="+mn-lt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4830985" y="2236363"/>
            <a:ext cx="461095" cy="4610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02</a:t>
            </a:r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F7B0B976-4026-47BE-9F54-FB627BECFBFB}"/>
              </a:ext>
            </a:extLst>
          </p:cNvPr>
          <p:cNvGrpSpPr/>
          <p:nvPr/>
        </p:nvGrpSpPr>
        <p:grpSpPr>
          <a:xfrm>
            <a:off x="6324138" y="2178600"/>
            <a:ext cx="1005403" cy="518858"/>
            <a:chOff x="5724128" y="1092848"/>
            <a:chExt cx="1005403" cy="518858"/>
          </a:xfrm>
        </p:grpSpPr>
        <p:sp>
          <p:nvSpPr>
            <p:cNvPr id="43" name="TextBox 39">
              <a:extLst>
                <a:ext uri="{FF2B5EF4-FFF2-40B4-BE49-F238E27FC236}">
                  <a16:creationId xmlns:a16="http://schemas.microsoft.com/office/drawing/2014/main" id="{2F36A554-F26D-4AD7-B9C8-360DFCEF61C6}"/>
                </a:ext>
              </a:extLst>
            </p:cNvPr>
            <p:cNvSpPr txBox="1"/>
            <p:nvPr/>
          </p:nvSpPr>
          <p:spPr>
            <a:xfrm>
              <a:off x="5724128" y="1092848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cs typeface="+mn-ea"/>
                  <a:sym typeface="+mn-lt"/>
                </a:rPr>
                <a:t>研究實驗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44" name="TextBox 40">
              <a:extLst>
                <a:ext uri="{FF2B5EF4-FFF2-40B4-BE49-F238E27FC236}">
                  <a16:creationId xmlns:a16="http://schemas.microsoft.com/office/drawing/2014/main" id="{4B723724-71FA-4C5E-A941-617FDE92879D}"/>
                </a:ext>
              </a:extLst>
            </p:cNvPr>
            <p:cNvSpPr txBox="1"/>
            <p:nvPr/>
          </p:nvSpPr>
          <p:spPr>
            <a:xfrm>
              <a:off x="5771949" y="1357790"/>
              <a:ext cx="91403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050" dirty="0">
                  <a:cs typeface="+mn-ea"/>
                  <a:sym typeface="+mn-lt"/>
                </a:rPr>
                <a:t>Experiment</a:t>
              </a:r>
              <a:endParaRPr lang="zh-CN" altLang="en-US" sz="1050" dirty="0">
                <a:cs typeface="+mn-ea"/>
                <a:sym typeface="+mn-lt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1043608" y="3219822"/>
            <a:ext cx="461095" cy="4610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03</a:t>
            </a:r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F7B0B976-4026-47BE-9F54-FB627BECFBFB}"/>
              </a:ext>
            </a:extLst>
          </p:cNvPr>
          <p:cNvGrpSpPr/>
          <p:nvPr/>
        </p:nvGrpSpPr>
        <p:grpSpPr>
          <a:xfrm>
            <a:off x="2528363" y="3195024"/>
            <a:ext cx="1005403" cy="530036"/>
            <a:chOff x="5604099" y="1117876"/>
            <a:chExt cx="1005403" cy="530036"/>
          </a:xfrm>
        </p:grpSpPr>
        <p:sp>
          <p:nvSpPr>
            <p:cNvPr id="47" name="TextBox 39">
              <a:extLst>
                <a:ext uri="{FF2B5EF4-FFF2-40B4-BE49-F238E27FC236}">
                  <a16:creationId xmlns:a16="http://schemas.microsoft.com/office/drawing/2014/main" id="{2F36A554-F26D-4AD7-B9C8-360DFCEF61C6}"/>
                </a:ext>
              </a:extLst>
            </p:cNvPr>
            <p:cNvSpPr txBox="1"/>
            <p:nvPr/>
          </p:nvSpPr>
          <p:spPr>
            <a:xfrm>
              <a:off x="5604099" y="1117876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cs typeface="+mn-ea"/>
                  <a:sym typeface="+mn-lt"/>
                </a:rPr>
                <a:t>研究結果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48" name="TextBox 40">
              <a:extLst>
                <a:ext uri="{FF2B5EF4-FFF2-40B4-BE49-F238E27FC236}">
                  <a16:creationId xmlns:a16="http://schemas.microsoft.com/office/drawing/2014/main" id="{4B723724-71FA-4C5E-A941-617FDE92879D}"/>
                </a:ext>
              </a:extLst>
            </p:cNvPr>
            <p:cNvSpPr txBox="1"/>
            <p:nvPr/>
          </p:nvSpPr>
          <p:spPr>
            <a:xfrm>
              <a:off x="5619886" y="1393996"/>
              <a:ext cx="88838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cs typeface="+mn-ea"/>
                  <a:sym typeface="+mn-lt"/>
                </a:rPr>
                <a:t> Evaluation</a:t>
              </a:r>
              <a:endParaRPr lang="zh-CN" altLang="en-US" sz="1050" dirty="0">
                <a:cs typeface="+mn-ea"/>
                <a:sym typeface="+mn-lt"/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4830985" y="3219822"/>
            <a:ext cx="461095" cy="461095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04</a:t>
            </a:r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7B0B976-4026-47BE-9F54-FB627BECFBFB}"/>
              </a:ext>
            </a:extLst>
          </p:cNvPr>
          <p:cNvGrpSpPr/>
          <p:nvPr/>
        </p:nvGrpSpPr>
        <p:grpSpPr>
          <a:xfrm>
            <a:off x="6084168" y="3195024"/>
            <a:ext cx="1249060" cy="524099"/>
            <a:chOff x="5484158" y="1092848"/>
            <a:chExt cx="1249060" cy="524099"/>
          </a:xfrm>
        </p:grpSpPr>
        <p:sp>
          <p:nvSpPr>
            <p:cNvPr id="51" name="TextBox 39">
              <a:extLst>
                <a:ext uri="{FF2B5EF4-FFF2-40B4-BE49-F238E27FC236}">
                  <a16:creationId xmlns:a16="http://schemas.microsoft.com/office/drawing/2014/main" id="{2F36A554-F26D-4AD7-B9C8-360DFCEF61C6}"/>
                </a:ext>
              </a:extLst>
            </p:cNvPr>
            <p:cNvSpPr txBox="1"/>
            <p:nvPr/>
          </p:nvSpPr>
          <p:spPr>
            <a:xfrm>
              <a:off x="5484158" y="1092848"/>
              <a:ext cx="12490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cs typeface="+mn-ea"/>
                  <a:sym typeface="+mn-lt"/>
                </a:rPr>
                <a:t>    研究結論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52" name="TextBox 40">
              <a:extLst>
                <a:ext uri="{FF2B5EF4-FFF2-40B4-BE49-F238E27FC236}">
                  <a16:creationId xmlns:a16="http://schemas.microsoft.com/office/drawing/2014/main" id="{4B723724-71FA-4C5E-A941-617FDE92879D}"/>
                </a:ext>
              </a:extLst>
            </p:cNvPr>
            <p:cNvSpPr txBox="1"/>
            <p:nvPr/>
          </p:nvSpPr>
          <p:spPr>
            <a:xfrm>
              <a:off x="5812742" y="1363031"/>
              <a:ext cx="8947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cs typeface="+mn-ea"/>
                  <a:sym typeface="+mn-lt"/>
                </a:rPr>
                <a:t>Conclusion</a:t>
              </a:r>
              <a:endParaRPr lang="zh-CN" altLang="en-US" sz="105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773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组合 543">
            <a:extLst>
              <a:ext uri="{FF2B5EF4-FFF2-40B4-BE49-F238E27FC236}">
                <a16:creationId xmlns:a16="http://schemas.microsoft.com/office/drawing/2014/main" id="{B545599C-45B3-430B-B428-2F878B76E044}"/>
              </a:ext>
            </a:extLst>
          </p:cNvPr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545" name="矩形 544">
              <a:extLst>
                <a:ext uri="{FF2B5EF4-FFF2-40B4-BE49-F238E27FC236}">
                  <a16:creationId xmlns:a16="http://schemas.microsoft.com/office/drawing/2014/main" id="{DBAA3017-CD47-4EB0-B435-50AE5FCF6DA4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46" name="组合 545">
              <a:extLst>
                <a:ext uri="{FF2B5EF4-FFF2-40B4-BE49-F238E27FC236}">
                  <a16:creationId xmlns:a16="http://schemas.microsoft.com/office/drawing/2014/main" id="{24E75F25-DDFD-4F17-BE53-E481BAC1BD65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547" name="矩形 546">
                <a:extLst>
                  <a:ext uri="{FF2B5EF4-FFF2-40B4-BE49-F238E27FC236}">
                    <a16:creationId xmlns:a16="http://schemas.microsoft.com/office/drawing/2014/main" id="{BBE98AA9-998D-4183-A3B7-6DD18033B109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8" name="矩形 547">
                <a:extLst>
                  <a:ext uri="{FF2B5EF4-FFF2-40B4-BE49-F238E27FC236}">
                    <a16:creationId xmlns:a16="http://schemas.microsoft.com/office/drawing/2014/main" id="{E2212BB3-7500-48FC-9EBD-7E0497DDF1A9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9" name="矩形 548">
                <a:extLst>
                  <a:ext uri="{FF2B5EF4-FFF2-40B4-BE49-F238E27FC236}">
                    <a16:creationId xmlns:a16="http://schemas.microsoft.com/office/drawing/2014/main" id="{933DC2C2-EE9E-40A8-9C80-A3D6604459C1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0" name="矩形 549">
                <a:extLst>
                  <a:ext uri="{FF2B5EF4-FFF2-40B4-BE49-F238E27FC236}">
                    <a16:creationId xmlns:a16="http://schemas.microsoft.com/office/drawing/2014/main" id="{C326E63B-EBB0-4AFD-9E39-0C3830D5F526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1" name="矩形 550">
                <a:extLst>
                  <a:ext uri="{FF2B5EF4-FFF2-40B4-BE49-F238E27FC236}">
                    <a16:creationId xmlns:a16="http://schemas.microsoft.com/office/drawing/2014/main" id="{C9E06616-8E92-4323-A284-4733108333FD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2" name="矩形 551">
                <a:extLst>
                  <a:ext uri="{FF2B5EF4-FFF2-40B4-BE49-F238E27FC236}">
                    <a16:creationId xmlns:a16="http://schemas.microsoft.com/office/drawing/2014/main" id="{1D1FFDE3-98AC-4650-A16B-47DBFC61B76F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3" name="矩形 552">
                <a:extLst>
                  <a:ext uri="{FF2B5EF4-FFF2-40B4-BE49-F238E27FC236}">
                    <a16:creationId xmlns:a16="http://schemas.microsoft.com/office/drawing/2014/main" id="{0BF4EBDE-544D-42D0-904B-FB17BD51B0A7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561" name="TextBox 7">
            <a:extLst>
              <a:ext uri="{FF2B5EF4-FFF2-40B4-BE49-F238E27FC236}">
                <a16:creationId xmlns:a16="http://schemas.microsoft.com/office/drawing/2014/main" id="{4BA8F5AF-1FA6-4CA0-9AD5-2E70527EF6F9}"/>
              </a:ext>
            </a:extLst>
          </p:cNvPr>
          <p:cNvSpPr txBox="1"/>
          <p:nvPr/>
        </p:nvSpPr>
        <p:spPr>
          <a:xfrm>
            <a:off x="827584" y="230400"/>
            <a:ext cx="2137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>
                <a:cs typeface="+mn-ea"/>
                <a:sym typeface="+mn-lt"/>
              </a:rPr>
              <a:t>Blenderbot</a:t>
            </a:r>
            <a:r>
              <a:rPr lang="zh-TW" altLang="en-US" sz="2000" b="1" dirty="0">
                <a:cs typeface="+mn-ea"/>
                <a:sym typeface="+mn-lt"/>
              </a:rPr>
              <a:t>分析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DE03E26-6813-C308-26E2-0B548FC31174}"/>
              </a:ext>
            </a:extLst>
          </p:cNvPr>
          <p:cNvSpPr txBox="1"/>
          <p:nvPr/>
        </p:nvSpPr>
        <p:spPr>
          <a:xfrm>
            <a:off x="515871" y="706683"/>
            <a:ext cx="8109514" cy="1526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cs typeface="+mn-ea"/>
              </a:rPr>
              <a:t>Naturalness</a:t>
            </a:r>
            <a:r>
              <a:rPr lang="zh-TW" altLang="en-US" sz="1600" dirty="0">
                <a:cs typeface="+mn-ea"/>
              </a:rPr>
              <a:t>、</a:t>
            </a:r>
            <a:r>
              <a:rPr lang="en-US" altLang="zh-TW" sz="1600" dirty="0">
                <a:cs typeface="+mn-ea"/>
              </a:rPr>
              <a:t>Relevance </a:t>
            </a:r>
            <a:r>
              <a:rPr lang="zh-TW" altLang="en-US" sz="1600" dirty="0">
                <a:cs typeface="+mn-ea"/>
              </a:rPr>
              <a:t>與 </a:t>
            </a:r>
            <a:r>
              <a:rPr lang="en-US" altLang="zh-TW" sz="1600" dirty="0">
                <a:cs typeface="+mn-ea"/>
              </a:rPr>
              <a:t>Aggressiveness </a:t>
            </a:r>
            <a:r>
              <a:rPr lang="zh-TW" altLang="en-US" sz="1600" dirty="0">
                <a:cs typeface="+mn-ea"/>
              </a:rPr>
              <a:t>都明顯優於其他模型</a:t>
            </a:r>
            <a:endParaRPr lang="en-US" altLang="zh-TW" sz="1600" dirty="0"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cs typeface="+mn-ea"/>
              </a:rPr>
              <a:t>雖然大多數的樣本都通順流暢，但少部份對話還是有以下問題：</a:t>
            </a:r>
            <a:endParaRPr lang="en-US" altLang="zh-TW" sz="1600" dirty="0">
              <a:cs typeface="+mn-ea"/>
            </a:endParaRPr>
          </a:p>
          <a:p>
            <a:pPr marL="35718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+mj-ea"/>
                <a:ea typeface="+mj-ea"/>
                <a:cs typeface="+mn-ea"/>
              </a:rPr>
              <a:t> 話題轉換過於生硬</a:t>
            </a:r>
          </a:p>
          <a:p>
            <a:pPr marL="357188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sz="1600" dirty="0">
              <a:latin typeface="+mj-ea"/>
              <a:ea typeface="+mj-ea"/>
              <a:cs typeface="+mn-ea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AF6EC582-8FE1-9C69-0C35-33E1488A0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91876"/>
            <a:ext cx="6192688" cy="967906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F3DC8C6-9450-59CD-E335-5697E9CD7B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291830"/>
            <a:ext cx="6192688" cy="166098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3C534AFA-409B-DF4E-2A2F-F96E9A8337E2}"/>
              </a:ext>
            </a:extLst>
          </p:cNvPr>
          <p:cNvSpPr txBox="1"/>
          <p:nvPr/>
        </p:nvSpPr>
        <p:spPr>
          <a:xfrm>
            <a:off x="899592" y="2953276"/>
            <a:ext cx="81095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875" indent="-255588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+mj-ea"/>
                <a:ea typeface="+mj-ea"/>
                <a:cs typeface="+mn-ea"/>
              </a:rPr>
              <a:t>邏輯前後矛盾</a:t>
            </a:r>
          </a:p>
        </p:txBody>
      </p:sp>
    </p:spTree>
    <p:extLst>
      <p:ext uri="{BB962C8B-B14F-4D97-AF65-F5344CB8AC3E}">
        <p14:creationId xmlns:p14="http://schemas.microsoft.com/office/powerpoint/2010/main" val="1175506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组合 543">
            <a:extLst>
              <a:ext uri="{FF2B5EF4-FFF2-40B4-BE49-F238E27FC236}">
                <a16:creationId xmlns:a16="http://schemas.microsoft.com/office/drawing/2014/main" id="{B545599C-45B3-430B-B428-2F878B76E044}"/>
              </a:ext>
            </a:extLst>
          </p:cNvPr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545" name="矩形 544">
              <a:extLst>
                <a:ext uri="{FF2B5EF4-FFF2-40B4-BE49-F238E27FC236}">
                  <a16:creationId xmlns:a16="http://schemas.microsoft.com/office/drawing/2014/main" id="{DBAA3017-CD47-4EB0-B435-50AE5FCF6DA4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46" name="组合 545">
              <a:extLst>
                <a:ext uri="{FF2B5EF4-FFF2-40B4-BE49-F238E27FC236}">
                  <a16:creationId xmlns:a16="http://schemas.microsoft.com/office/drawing/2014/main" id="{24E75F25-DDFD-4F17-BE53-E481BAC1BD65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547" name="矩形 546">
                <a:extLst>
                  <a:ext uri="{FF2B5EF4-FFF2-40B4-BE49-F238E27FC236}">
                    <a16:creationId xmlns:a16="http://schemas.microsoft.com/office/drawing/2014/main" id="{BBE98AA9-998D-4183-A3B7-6DD18033B109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8" name="矩形 547">
                <a:extLst>
                  <a:ext uri="{FF2B5EF4-FFF2-40B4-BE49-F238E27FC236}">
                    <a16:creationId xmlns:a16="http://schemas.microsoft.com/office/drawing/2014/main" id="{E2212BB3-7500-48FC-9EBD-7E0497DDF1A9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9" name="矩形 548">
                <a:extLst>
                  <a:ext uri="{FF2B5EF4-FFF2-40B4-BE49-F238E27FC236}">
                    <a16:creationId xmlns:a16="http://schemas.microsoft.com/office/drawing/2014/main" id="{933DC2C2-EE9E-40A8-9C80-A3D6604459C1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0" name="矩形 549">
                <a:extLst>
                  <a:ext uri="{FF2B5EF4-FFF2-40B4-BE49-F238E27FC236}">
                    <a16:creationId xmlns:a16="http://schemas.microsoft.com/office/drawing/2014/main" id="{C326E63B-EBB0-4AFD-9E39-0C3830D5F526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1" name="矩形 550">
                <a:extLst>
                  <a:ext uri="{FF2B5EF4-FFF2-40B4-BE49-F238E27FC236}">
                    <a16:creationId xmlns:a16="http://schemas.microsoft.com/office/drawing/2014/main" id="{C9E06616-8E92-4323-A284-4733108333FD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2" name="矩形 551">
                <a:extLst>
                  <a:ext uri="{FF2B5EF4-FFF2-40B4-BE49-F238E27FC236}">
                    <a16:creationId xmlns:a16="http://schemas.microsoft.com/office/drawing/2014/main" id="{1D1FFDE3-98AC-4650-A16B-47DBFC61B76F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3" name="矩形 552">
                <a:extLst>
                  <a:ext uri="{FF2B5EF4-FFF2-40B4-BE49-F238E27FC236}">
                    <a16:creationId xmlns:a16="http://schemas.microsoft.com/office/drawing/2014/main" id="{0BF4EBDE-544D-42D0-904B-FB17BD51B0A7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561" name="TextBox 7">
            <a:extLst>
              <a:ext uri="{FF2B5EF4-FFF2-40B4-BE49-F238E27FC236}">
                <a16:creationId xmlns:a16="http://schemas.microsoft.com/office/drawing/2014/main" id="{4BA8F5AF-1FA6-4CA0-9AD5-2E70527EF6F9}"/>
              </a:ext>
            </a:extLst>
          </p:cNvPr>
          <p:cNvSpPr txBox="1"/>
          <p:nvPr/>
        </p:nvSpPr>
        <p:spPr>
          <a:xfrm>
            <a:off x="827584" y="230400"/>
            <a:ext cx="2483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cs typeface="+mn-ea"/>
                <a:sym typeface="+mn-lt"/>
              </a:rPr>
              <a:t>GPT2 </a:t>
            </a:r>
            <a:r>
              <a:rPr lang="zh-TW" altLang="en-US" sz="2000" b="1" dirty="0">
                <a:cs typeface="+mn-ea"/>
                <a:sym typeface="+mn-lt"/>
              </a:rPr>
              <a:t>系列模型分析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DE03E26-6813-C308-26E2-0B548FC31174}"/>
              </a:ext>
            </a:extLst>
          </p:cNvPr>
          <p:cNvSpPr txBox="1"/>
          <p:nvPr/>
        </p:nvSpPr>
        <p:spPr>
          <a:xfrm>
            <a:off x="522638" y="699542"/>
            <a:ext cx="8109514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cs typeface="+mn-ea"/>
              </a:rPr>
              <a:t>轉換話題生硬，模型輸出有重複歷史對話的情形</a:t>
            </a:r>
            <a:endParaRPr lang="en-US" altLang="zh-TW" sz="1600" dirty="0">
              <a:cs typeface="+mn-ea"/>
            </a:endParaRPr>
          </a:p>
          <a:p>
            <a:pPr marL="628650" indent="-271463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en-US" altLang="zh-TW" sz="1600" dirty="0" err="1">
                <a:latin typeface="+mj-ea"/>
                <a:ea typeface="+mj-ea"/>
                <a:cs typeface="+mn-ea"/>
              </a:rPr>
              <a:t>DialoGPT</a:t>
            </a:r>
            <a:r>
              <a:rPr lang="en-US" altLang="zh-TW" sz="1600" dirty="0">
                <a:latin typeface="+mj-ea"/>
                <a:ea typeface="+mj-ea"/>
                <a:cs typeface="+mn-ea"/>
              </a:rPr>
              <a:t> </a:t>
            </a:r>
            <a:r>
              <a:rPr lang="zh-TW" altLang="en-US" sz="1600" dirty="0">
                <a:latin typeface="+mj-ea"/>
                <a:ea typeface="+mj-ea"/>
                <a:cs typeface="+mn-ea"/>
              </a:rPr>
              <a:t>生成對話</a:t>
            </a:r>
            <a:endParaRPr lang="en-US" altLang="zh-TW" sz="1600" dirty="0">
              <a:latin typeface="+mj-ea"/>
              <a:ea typeface="+mj-ea"/>
              <a:cs typeface="+mn-ea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C534AFA-409B-DF4E-2A2F-F96E9A8337E2}"/>
              </a:ext>
            </a:extLst>
          </p:cNvPr>
          <p:cNvSpPr txBox="1"/>
          <p:nvPr/>
        </p:nvSpPr>
        <p:spPr>
          <a:xfrm>
            <a:off x="522638" y="3161671"/>
            <a:ext cx="8109514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indent="-271463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en-US" altLang="zh-TW" sz="1600" dirty="0">
                <a:latin typeface="+mj-ea"/>
                <a:ea typeface="+mj-ea"/>
                <a:cs typeface="+mn-ea"/>
              </a:rPr>
              <a:t>Distilgpt2 </a:t>
            </a:r>
            <a:r>
              <a:rPr lang="zh-TW" altLang="en-US" sz="1600" dirty="0">
                <a:latin typeface="+mj-ea"/>
                <a:ea typeface="+mj-ea"/>
                <a:cs typeface="+mn-ea"/>
              </a:rPr>
              <a:t>生成對話</a:t>
            </a:r>
            <a:endParaRPr lang="en-US" altLang="zh-TW" sz="1600" dirty="0">
              <a:latin typeface="+mj-ea"/>
              <a:ea typeface="+mj-ea"/>
              <a:cs typeface="+mn-ea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52FFF604-FCBE-7209-18B2-6C6AFD6383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24706"/>
            <a:ext cx="4973668" cy="1623108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A49EACE3-B38C-9A7C-C2B9-5394EAE2744E}"/>
              </a:ext>
            </a:extLst>
          </p:cNvPr>
          <p:cNvSpPr txBox="1"/>
          <p:nvPr/>
        </p:nvSpPr>
        <p:spPr>
          <a:xfrm>
            <a:off x="543543" y="4529823"/>
            <a:ext cx="8109514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buFont typeface="Arial" panose="020B0604020202020204" pitchFamily="34" charset="0"/>
              <a:buChar char="•"/>
              <a:defRPr sz="1600">
                <a:latin typeface="+mj-ea"/>
                <a:ea typeface="+mj-ea"/>
                <a:cs typeface="+mn-ea"/>
              </a:defRPr>
            </a:lvl1pPr>
          </a:lstStyle>
          <a:p>
            <a:pPr marL="628650" indent="-271463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zh-TW" altLang="en-US" dirty="0"/>
              <a:t>原因：使用 </a:t>
            </a:r>
            <a:r>
              <a:rPr lang="en-US" altLang="zh-TW" dirty="0"/>
              <a:t>Greedy </a:t>
            </a:r>
            <a:r>
              <a:rPr lang="zh-TW" altLang="en-US" dirty="0"/>
              <a:t>的生成策略 → 某個高機率的語句中重複輸出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B8996F8-7D44-81ED-092E-D0CD2E89A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006" y="3564752"/>
            <a:ext cx="4968262" cy="9512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5543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组合 543">
            <a:extLst>
              <a:ext uri="{FF2B5EF4-FFF2-40B4-BE49-F238E27FC236}">
                <a16:creationId xmlns:a16="http://schemas.microsoft.com/office/drawing/2014/main" id="{B545599C-45B3-430B-B428-2F878B76E044}"/>
              </a:ext>
            </a:extLst>
          </p:cNvPr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545" name="矩形 544">
              <a:extLst>
                <a:ext uri="{FF2B5EF4-FFF2-40B4-BE49-F238E27FC236}">
                  <a16:creationId xmlns:a16="http://schemas.microsoft.com/office/drawing/2014/main" id="{DBAA3017-CD47-4EB0-B435-50AE5FCF6DA4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46" name="组合 545">
              <a:extLst>
                <a:ext uri="{FF2B5EF4-FFF2-40B4-BE49-F238E27FC236}">
                  <a16:creationId xmlns:a16="http://schemas.microsoft.com/office/drawing/2014/main" id="{24E75F25-DDFD-4F17-BE53-E481BAC1BD65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547" name="矩形 546">
                <a:extLst>
                  <a:ext uri="{FF2B5EF4-FFF2-40B4-BE49-F238E27FC236}">
                    <a16:creationId xmlns:a16="http://schemas.microsoft.com/office/drawing/2014/main" id="{BBE98AA9-998D-4183-A3B7-6DD18033B109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8" name="矩形 547">
                <a:extLst>
                  <a:ext uri="{FF2B5EF4-FFF2-40B4-BE49-F238E27FC236}">
                    <a16:creationId xmlns:a16="http://schemas.microsoft.com/office/drawing/2014/main" id="{E2212BB3-7500-48FC-9EBD-7E0497DDF1A9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9" name="矩形 548">
                <a:extLst>
                  <a:ext uri="{FF2B5EF4-FFF2-40B4-BE49-F238E27FC236}">
                    <a16:creationId xmlns:a16="http://schemas.microsoft.com/office/drawing/2014/main" id="{933DC2C2-EE9E-40A8-9C80-A3D6604459C1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0" name="矩形 549">
                <a:extLst>
                  <a:ext uri="{FF2B5EF4-FFF2-40B4-BE49-F238E27FC236}">
                    <a16:creationId xmlns:a16="http://schemas.microsoft.com/office/drawing/2014/main" id="{C326E63B-EBB0-4AFD-9E39-0C3830D5F526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1" name="矩形 550">
                <a:extLst>
                  <a:ext uri="{FF2B5EF4-FFF2-40B4-BE49-F238E27FC236}">
                    <a16:creationId xmlns:a16="http://schemas.microsoft.com/office/drawing/2014/main" id="{C9E06616-8E92-4323-A284-4733108333FD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2" name="矩形 551">
                <a:extLst>
                  <a:ext uri="{FF2B5EF4-FFF2-40B4-BE49-F238E27FC236}">
                    <a16:creationId xmlns:a16="http://schemas.microsoft.com/office/drawing/2014/main" id="{1D1FFDE3-98AC-4650-A16B-47DBFC61B76F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3" name="矩形 552">
                <a:extLst>
                  <a:ext uri="{FF2B5EF4-FFF2-40B4-BE49-F238E27FC236}">
                    <a16:creationId xmlns:a16="http://schemas.microsoft.com/office/drawing/2014/main" id="{0BF4EBDE-544D-42D0-904B-FB17BD51B0A7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561" name="TextBox 7">
            <a:extLst>
              <a:ext uri="{FF2B5EF4-FFF2-40B4-BE49-F238E27FC236}">
                <a16:creationId xmlns:a16="http://schemas.microsoft.com/office/drawing/2014/main" id="{4BA8F5AF-1FA6-4CA0-9AD5-2E70527EF6F9}"/>
              </a:ext>
            </a:extLst>
          </p:cNvPr>
          <p:cNvSpPr txBox="1"/>
          <p:nvPr/>
        </p:nvSpPr>
        <p:spPr>
          <a:xfrm>
            <a:off x="827584" y="230400"/>
            <a:ext cx="1805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cs typeface="+mn-ea"/>
                <a:sym typeface="+mn-lt"/>
              </a:rPr>
              <a:t>T5-small</a:t>
            </a:r>
            <a:r>
              <a:rPr lang="zh-TW" altLang="en-US" sz="2000" b="1" dirty="0">
                <a:cs typeface="+mn-ea"/>
                <a:sym typeface="+mn-lt"/>
              </a:rPr>
              <a:t>分析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DE03E26-6813-C308-26E2-0B548FC31174}"/>
              </a:ext>
            </a:extLst>
          </p:cNvPr>
          <p:cNvSpPr txBox="1"/>
          <p:nvPr/>
        </p:nvSpPr>
        <p:spPr>
          <a:xfrm>
            <a:off x="522638" y="757662"/>
            <a:ext cx="8109514" cy="1526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cs typeface="+mn-ea"/>
              </a:rPr>
              <a:t>流暢度差</a:t>
            </a:r>
            <a:endParaRPr lang="en-US" altLang="zh-TW" sz="1600" dirty="0"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cs typeface="+mn-ea"/>
              </a:rPr>
              <a:t>不會正面回答 </a:t>
            </a:r>
            <a:r>
              <a:rPr lang="en-US" altLang="zh-TW" sz="1600" dirty="0">
                <a:cs typeface="+mn-ea"/>
              </a:rPr>
              <a:t>User </a:t>
            </a:r>
            <a:r>
              <a:rPr lang="zh-TW" altLang="en-US" sz="1600" dirty="0">
                <a:cs typeface="+mn-ea"/>
              </a:rPr>
              <a:t>提出的問題</a:t>
            </a:r>
            <a:endParaRPr lang="en-US" altLang="zh-TW" sz="1600" dirty="0"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cs typeface="+mn-ea"/>
              </a:rPr>
              <a:t>明顯缺乏對話的能力</a:t>
            </a:r>
            <a:endParaRPr lang="en-US" altLang="zh-TW" sz="1600" dirty="0"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+mj-ea"/>
                <a:ea typeface="+mj-ea"/>
                <a:cs typeface="+mn-ea"/>
              </a:rPr>
              <a:t>T5-small</a:t>
            </a:r>
            <a:r>
              <a:rPr lang="zh-TW" altLang="en-US" sz="1600" dirty="0">
                <a:latin typeface="+mj-ea"/>
                <a:ea typeface="+mj-ea"/>
                <a:cs typeface="+mn-ea"/>
              </a:rPr>
              <a:t>生成對話</a:t>
            </a:r>
            <a:endParaRPr lang="en-US" altLang="zh-TW" sz="1600" dirty="0">
              <a:latin typeface="+mj-ea"/>
              <a:ea typeface="+mj-ea"/>
              <a:cs typeface="+mn-ea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49EACE3-B38C-9A7C-C2B9-5394EAE2744E}"/>
              </a:ext>
            </a:extLst>
          </p:cNvPr>
          <p:cNvSpPr txBox="1"/>
          <p:nvPr/>
        </p:nvSpPr>
        <p:spPr>
          <a:xfrm>
            <a:off x="549872" y="3993974"/>
            <a:ext cx="81095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+mj-ea"/>
                <a:ea typeface="+mj-ea"/>
                <a:cs typeface="+mn-ea"/>
              </a:rPr>
              <a:t>原因：缺乏對話文本訓練，與其他有預訓練的模型相比，對於新資料的學習成效緩慢</a:t>
            </a:r>
            <a:endParaRPr lang="en-US" altLang="zh-TW" sz="1600" b="1" dirty="0">
              <a:latin typeface="+mj-ea"/>
              <a:ea typeface="+mj-ea"/>
              <a:cs typeface="+mn-ea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384E7969-BD4C-AF4A-BFCE-BA719C3C4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376914"/>
            <a:ext cx="5021580" cy="149098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0115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组合 543">
            <a:extLst>
              <a:ext uri="{FF2B5EF4-FFF2-40B4-BE49-F238E27FC236}">
                <a16:creationId xmlns:a16="http://schemas.microsoft.com/office/drawing/2014/main" id="{B545599C-45B3-430B-B428-2F878B76E044}"/>
              </a:ext>
            </a:extLst>
          </p:cNvPr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545" name="矩形 544">
              <a:extLst>
                <a:ext uri="{FF2B5EF4-FFF2-40B4-BE49-F238E27FC236}">
                  <a16:creationId xmlns:a16="http://schemas.microsoft.com/office/drawing/2014/main" id="{DBAA3017-CD47-4EB0-B435-50AE5FCF6DA4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46" name="组合 545">
              <a:extLst>
                <a:ext uri="{FF2B5EF4-FFF2-40B4-BE49-F238E27FC236}">
                  <a16:creationId xmlns:a16="http://schemas.microsoft.com/office/drawing/2014/main" id="{24E75F25-DDFD-4F17-BE53-E481BAC1BD65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547" name="矩形 546">
                <a:extLst>
                  <a:ext uri="{FF2B5EF4-FFF2-40B4-BE49-F238E27FC236}">
                    <a16:creationId xmlns:a16="http://schemas.microsoft.com/office/drawing/2014/main" id="{BBE98AA9-998D-4183-A3B7-6DD18033B109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8" name="矩形 547">
                <a:extLst>
                  <a:ext uri="{FF2B5EF4-FFF2-40B4-BE49-F238E27FC236}">
                    <a16:creationId xmlns:a16="http://schemas.microsoft.com/office/drawing/2014/main" id="{E2212BB3-7500-48FC-9EBD-7E0497DDF1A9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9" name="矩形 548">
                <a:extLst>
                  <a:ext uri="{FF2B5EF4-FFF2-40B4-BE49-F238E27FC236}">
                    <a16:creationId xmlns:a16="http://schemas.microsoft.com/office/drawing/2014/main" id="{933DC2C2-EE9E-40A8-9C80-A3D6604459C1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0" name="矩形 549">
                <a:extLst>
                  <a:ext uri="{FF2B5EF4-FFF2-40B4-BE49-F238E27FC236}">
                    <a16:creationId xmlns:a16="http://schemas.microsoft.com/office/drawing/2014/main" id="{C326E63B-EBB0-4AFD-9E39-0C3830D5F526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1" name="矩形 550">
                <a:extLst>
                  <a:ext uri="{FF2B5EF4-FFF2-40B4-BE49-F238E27FC236}">
                    <a16:creationId xmlns:a16="http://schemas.microsoft.com/office/drawing/2014/main" id="{C9E06616-8E92-4323-A284-4733108333FD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2" name="矩形 551">
                <a:extLst>
                  <a:ext uri="{FF2B5EF4-FFF2-40B4-BE49-F238E27FC236}">
                    <a16:creationId xmlns:a16="http://schemas.microsoft.com/office/drawing/2014/main" id="{1D1FFDE3-98AC-4650-A16B-47DBFC61B76F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3" name="矩形 552">
                <a:extLst>
                  <a:ext uri="{FF2B5EF4-FFF2-40B4-BE49-F238E27FC236}">
                    <a16:creationId xmlns:a16="http://schemas.microsoft.com/office/drawing/2014/main" id="{0BF4EBDE-544D-42D0-904B-FB17BD51B0A7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561" name="TextBox 7">
            <a:extLst>
              <a:ext uri="{FF2B5EF4-FFF2-40B4-BE49-F238E27FC236}">
                <a16:creationId xmlns:a16="http://schemas.microsoft.com/office/drawing/2014/main" id="{4BA8F5AF-1FA6-4CA0-9AD5-2E70527EF6F9}"/>
              </a:ext>
            </a:extLst>
          </p:cNvPr>
          <p:cNvSpPr txBox="1"/>
          <p:nvPr/>
        </p:nvSpPr>
        <p:spPr>
          <a:xfrm>
            <a:off x="827584" y="230400"/>
            <a:ext cx="3876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cs typeface="+mn-ea"/>
                <a:sym typeface="+mn-lt"/>
              </a:rPr>
              <a:t>Reinforcement Learning </a:t>
            </a:r>
            <a:r>
              <a:rPr lang="zh-TW" altLang="en-US" sz="2000" b="1" dirty="0">
                <a:cs typeface="+mn-ea"/>
                <a:sym typeface="+mn-lt"/>
              </a:rPr>
              <a:t>分析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DE03E26-6813-C308-26E2-0B548FC31174}"/>
              </a:ext>
            </a:extLst>
          </p:cNvPr>
          <p:cNvSpPr txBox="1"/>
          <p:nvPr/>
        </p:nvSpPr>
        <p:spPr>
          <a:xfrm>
            <a:off x="522638" y="771550"/>
            <a:ext cx="8109514" cy="4850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cs typeface="+mn-ea"/>
              </a:rPr>
              <a:t>policy gradient</a:t>
            </a:r>
            <a:r>
              <a:rPr lang="zh-TW" altLang="en-US" sz="1600" dirty="0">
                <a:cs typeface="+mn-ea"/>
              </a:rPr>
              <a:t> → </a:t>
            </a:r>
            <a:r>
              <a:rPr lang="en-US" altLang="zh-TW" sz="1600" dirty="0">
                <a:cs typeface="+mn-ea"/>
              </a:rPr>
              <a:t>Reward Function</a:t>
            </a:r>
          </a:p>
          <a:p>
            <a:pPr marL="628650" indent="-271463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715963" algn="l"/>
              </a:tabLst>
            </a:pPr>
            <a:r>
              <a:rPr lang="en-US" altLang="zh-TW" sz="1600" dirty="0">
                <a:cs typeface="+mn-ea"/>
              </a:rPr>
              <a:t>User hit Keywords (1 if hit else 0)</a:t>
            </a:r>
          </a:p>
          <a:p>
            <a:pPr marL="357187">
              <a:lnSpc>
                <a:spcPct val="150000"/>
              </a:lnSpc>
              <a:tabLst>
                <a:tab pos="715963" algn="l"/>
              </a:tabLst>
            </a:pPr>
            <a:endParaRPr lang="en-US" altLang="zh-TW" sz="1600" dirty="0">
              <a:cs typeface="+mn-ea"/>
            </a:endParaRPr>
          </a:p>
          <a:p>
            <a:pPr marL="628650" indent="-271463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715963" algn="l"/>
              </a:tabLst>
            </a:pPr>
            <a:endParaRPr lang="en-US" altLang="zh-TW" sz="1600" dirty="0">
              <a:cs typeface="+mn-ea"/>
            </a:endParaRPr>
          </a:p>
          <a:p>
            <a:pPr marL="628650" indent="-271463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715963" algn="l"/>
              </a:tabLst>
            </a:pPr>
            <a:endParaRPr lang="en-US" altLang="zh-TW" sz="1600" dirty="0">
              <a:cs typeface="+mn-ea"/>
            </a:endParaRPr>
          </a:p>
          <a:p>
            <a:pPr marL="628650" indent="-271463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715963" algn="l"/>
              </a:tabLst>
            </a:pPr>
            <a:endParaRPr lang="en-US" altLang="zh-TW" sz="1600" dirty="0">
              <a:cs typeface="+mn-ea"/>
            </a:endParaRPr>
          </a:p>
          <a:p>
            <a:pPr marL="628650" indent="-271463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715963" algn="l"/>
              </a:tabLst>
            </a:pPr>
            <a:endParaRPr lang="en-US" altLang="zh-TW" sz="1600" dirty="0">
              <a:cs typeface="+mn-ea"/>
            </a:endParaRPr>
          </a:p>
          <a:p>
            <a:pPr marL="628650" indent="-271463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715963" algn="l"/>
              </a:tabLst>
            </a:pPr>
            <a:endParaRPr lang="en-US" altLang="zh-TW" sz="1600" dirty="0">
              <a:cs typeface="+mn-ea"/>
            </a:endParaRPr>
          </a:p>
          <a:p>
            <a:pPr marL="357187">
              <a:lnSpc>
                <a:spcPct val="150000"/>
              </a:lnSpc>
              <a:tabLst>
                <a:tab pos="715963" algn="l"/>
              </a:tabLst>
            </a:pPr>
            <a:endParaRPr lang="en-US" altLang="zh-TW" sz="1600" dirty="0">
              <a:cs typeface="+mn-ea"/>
            </a:endParaRPr>
          </a:p>
          <a:p>
            <a:pPr marL="628650" indent="-271463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715963" algn="l"/>
              </a:tabLst>
            </a:pPr>
            <a:r>
              <a:rPr lang="zh-TW" altLang="en-US" sz="1600" dirty="0">
                <a:cs typeface="+mn-ea"/>
              </a:rPr>
              <a:t>給予高</a:t>
            </a:r>
            <a:r>
              <a:rPr lang="en-US" altLang="zh-TW" sz="1600" dirty="0">
                <a:cs typeface="+mn-ea"/>
              </a:rPr>
              <a:t>Penalty </a:t>
            </a:r>
          </a:p>
          <a:p>
            <a:pPr marL="628650" indent="-271463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715963" algn="l"/>
              </a:tabLst>
            </a:pPr>
            <a:r>
              <a:rPr lang="en-US" altLang="zh-TW" sz="1600" dirty="0">
                <a:cs typeface="+mn-ea"/>
              </a:rPr>
              <a:t>Sec2vec then cosine distance </a:t>
            </a:r>
            <a:r>
              <a:rPr lang="zh-TW" altLang="en-US" sz="1600" dirty="0">
                <a:cs typeface="+mn-ea"/>
              </a:rPr>
              <a:t>→ 越低代表句子的內容越接近，並給予高</a:t>
            </a:r>
            <a:r>
              <a:rPr lang="en-US" altLang="zh-TW" sz="1600" dirty="0">
                <a:cs typeface="+mn-ea"/>
              </a:rPr>
              <a:t>reward</a:t>
            </a:r>
          </a:p>
          <a:p>
            <a:pPr marL="628650" indent="-271463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715963" algn="l"/>
              </a:tabLst>
            </a:pPr>
            <a:endParaRPr lang="en-US" altLang="zh-TW" sz="1600" dirty="0"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TW" sz="1600" dirty="0">
              <a:cs typeface="+mn-ea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49EACE3-B38C-9A7C-C2B9-5394EAE2744E}"/>
              </a:ext>
            </a:extLst>
          </p:cNvPr>
          <p:cNvSpPr txBox="1"/>
          <p:nvPr/>
        </p:nvSpPr>
        <p:spPr>
          <a:xfrm>
            <a:off x="527912" y="1601705"/>
            <a:ext cx="81095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+mj-ea"/>
                <a:ea typeface="+mj-ea"/>
                <a:cs typeface="+mn-ea"/>
              </a:rPr>
              <a:t>雖然</a:t>
            </a:r>
            <a:r>
              <a:rPr lang="en-US" altLang="zh-TW" sz="1600" dirty="0">
                <a:latin typeface="+mj-ea"/>
                <a:ea typeface="+mj-ea"/>
                <a:cs typeface="+mn-ea"/>
              </a:rPr>
              <a:t>hit rate</a:t>
            </a:r>
            <a:r>
              <a:rPr lang="zh-TW" altLang="en-US" sz="1600" dirty="0">
                <a:latin typeface="+mj-ea"/>
                <a:ea typeface="+mj-ea"/>
                <a:cs typeface="+mn-ea"/>
              </a:rPr>
              <a:t>高達</a:t>
            </a:r>
            <a:r>
              <a:rPr lang="en-US" altLang="zh-TW" sz="1600" dirty="0">
                <a:latin typeface="+mj-ea"/>
                <a:ea typeface="+mj-ea"/>
                <a:cs typeface="+mn-ea"/>
              </a:rPr>
              <a:t>98.6%,</a:t>
            </a:r>
            <a:r>
              <a:rPr lang="zh-TW" altLang="en-US" sz="1600" dirty="0">
                <a:latin typeface="+mj-ea"/>
                <a:ea typeface="+mj-ea"/>
                <a:cs typeface="+mn-ea"/>
              </a:rPr>
              <a:t> 但僅是重複「</a:t>
            </a:r>
            <a:r>
              <a:rPr lang="en-US" altLang="zh-TW" sz="1600" dirty="0">
                <a:latin typeface="+mj-ea"/>
                <a:ea typeface="+mj-ea"/>
                <a:cs typeface="+mn-ea"/>
              </a:rPr>
              <a:t>I like to eat.</a:t>
            </a:r>
            <a:r>
              <a:rPr lang="zh-TW" altLang="en-US" sz="1600" dirty="0">
                <a:latin typeface="+mj-ea"/>
                <a:ea typeface="+mj-ea"/>
                <a:cs typeface="+mn-ea"/>
              </a:rPr>
              <a:t>」字句來誘導</a:t>
            </a:r>
            <a:r>
              <a:rPr lang="en-US" altLang="zh-TW" sz="1600" dirty="0">
                <a:latin typeface="+mj-ea"/>
                <a:ea typeface="+mj-ea"/>
                <a:cs typeface="+mn-ea"/>
              </a:rPr>
              <a:t>simulator</a:t>
            </a:r>
            <a:endParaRPr lang="en-US" altLang="zh-TW" sz="1600" b="1" dirty="0">
              <a:latin typeface="+mj-ea"/>
              <a:ea typeface="+mj-ea"/>
              <a:cs typeface="+mn-ea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2B6BF799-E453-F43E-8086-88280FA163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28"/>
          <a:stretch/>
        </p:blipFill>
        <p:spPr>
          <a:xfrm>
            <a:off x="971600" y="1995686"/>
            <a:ext cx="5184576" cy="208145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矩形: 圓角 1">
            <a:extLst>
              <a:ext uri="{FF2B5EF4-FFF2-40B4-BE49-F238E27FC236}">
                <a16:creationId xmlns:a16="http://schemas.microsoft.com/office/drawing/2014/main" id="{C88429DF-6053-0796-8E0D-00412C48711C}"/>
              </a:ext>
            </a:extLst>
          </p:cNvPr>
          <p:cNvSpPr/>
          <p:nvPr/>
        </p:nvSpPr>
        <p:spPr>
          <a:xfrm>
            <a:off x="899592" y="4132564"/>
            <a:ext cx="7732560" cy="7085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40712F3-F446-D238-6FE6-5C4FA84E6363}"/>
              </a:ext>
            </a:extLst>
          </p:cNvPr>
          <p:cNvSpPr txBox="1"/>
          <p:nvPr/>
        </p:nvSpPr>
        <p:spPr>
          <a:xfrm>
            <a:off x="6516216" y="3730799"/>
            <a:ext cx="4766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reward shaping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846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组合 543">
            <a:extLst>
              <a:ext uri="{FF2B5EF4-FFF2-40B4-BE49-F238E27FC236}">
                <a16:creationId xmlns:a16="http://schemas.microsoft.com/office/drawing/2014/main" id="{B545599C-45B3-430B-B428-2F878B76E044}"/>
              </a:ext>
            </a:extLst>
          </p:cNvPr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545" name="矩形 544">
              <a:extLst>
                <a:ext uri="{FF2B5EF4-FFF2-40B4-BE49-F238E27FC236}">
                  <a16:creationId xmlns:a16="http://schemas.microsoft.com/office/drawing/2014/main" id="{DBAA3017-CD47-4EB0-B435-50AE5FCF6DA4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46" name="组合 545">
              <a:extLst>
                <a:ext uri="{FF2B5EF4-FFF2-40B4-BE49-F238E27FC236}">
                  <a16:creationId xmlns:a16="http://schemas.microsoft.com/office/drawing/2014/main" id="{24E75F25-DDFD-4F17-BE53-E481BAC1BD65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547" name="矩形 546">
                <a:extLst>
                  <a:ext uri="{FF2B5EF4-FFF2-40B4-BE49-F238E27FC236}">
                    <a16:creationId xmlns:a16="http://schemas.microsoft.com/office/drawing/2014/main" id="{BBE98AA9-998D-4183-A3B7-6DD18033B109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8" name="矩形 547">
                <a:extLst>
                  <a:ext uri="{FF2B5EF4-FFF2-40B4-BE49-F238E27FC236}">
                    <a16:creationId xmlns:a16="http://schemas.microsoft.com/office/drawing/2014/main" id="{E2212BB3-7500-48FC-9EBD-7E0497DDF1A9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9" name="矩形 548">
                <a:extLst>
                  <a:ext uri="{FF2B5EF4-FFF2-40B4-BE49-F238E27FC236}">
                    <a16:creationId xmlns:a16="http://schemas.microsoft.com/office/drawing/2014/main" id="{933DC2C2-EE9E-40A8-9C80-A3D6604459C1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0" name="矩形 549">
                <a:extLst>
                  <a:ext uri="{FF2B5EF4-FFF2-40B4-BE49-F238E27FC236}">
                    <a16:creationId xmlns:a16="http://schemas.microsoft.com/office/drawing/2014/main" id="{C326E63B-EBB0-4AFD-9E39-0C3830D5F526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1" name="矩形 550">
                <a:extLst>
                  <a:ext uri="{FF2B5EF4-FFF2-40B4-BE49-F238E27FC236}">
                    <a16:creationId xmlns:a16="http://schemas.microsoft.com/office/drawing/2014/main" id="{C9E06616-8E92-4323-A284-4733108333FD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2" name="矩形 551">
                <a:extLst>
                  <a:ext uri="{FF2B5EF4-FFF2-40B4-BE49-F238E27FC236}">
                    <a16:creationId xmlns:a16="http://schemas.microsoft.com/office/drawing/2014/main" id="{1D1FFDE3-98AC-4650-A16B-47DBFC61B76F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3" name="矩形 552">
                <a:extLst>
                  <a:ext uri="{FF2B5EF4-FFF2-40B4-BE49-F238E27FC236}">
                    <a16:creationId xmlns:a16="http://schemas.microsoft.com/office/drawing/2014/main" id="{0BF4EBDE-544D-42D0-904B-FB17BD51B0A7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561" name="TextBox 7">
            <a:extLst>
              <a:ext uri="{FF2B5EF4-FFF2-40B4-BE49-F238E27FC236}">
                <a16:creationId xmlns:a16="http://schemas.microsoft.com/office/drawing/2014/main" id="{4BA8F5AF-1FA6-4CA0-9AD5-2E70527EF6F9}"/>
              </a:ext>
            </a:extLst>
          </p:cNvPr>
          <p:cNvSpPr txBox="1"/>
          <p:nvPr/>
        </p:nvSpPr>
        <p:spPr>
          <a:xfrm>
            <a:off x="827584" y="230400"/>
            <a:ext cx="3877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cs typeface="+mn-ea"/>
                <a:sym typeface="+mn-lt"/>
              </a:rPr>
              <a:t>實驗結果 </a:t>
            </a:r>
            <a:r>
              <a:rPr lang="en-US" altLang="zh-TW" sz="2000" b="1" dirty="0">
                <a:cs typeface="+mn-ea"/>
                <a:sym typeface="+mn-lt"/>
              </a:rPr>
              <a:t>Generation Strategy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DE03E26-6813-C308-26E2-0B548FC31174}"/>
              </a:ext>
            </a:extLst>
          </p:cNvPr>
          <p:cNvSpPr txBox="1"/>
          <p:nvPr/>
        </p:nvSpPr>
        <p:spPr>
          <a:xfrm>
            <a:off x="508646" y="750683"/>
            <a:ext cx="8109514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cs typeface="+mn-ea"/>
              </a:rPr>
              <a:t>不同 </a:t>
            </a:r>
            <a:r>
              <a:rPr lang="en-US" altLang="zh-TW" sz="1600" dirty="0">
                <a:cs typeface="+mn-ea"/>
              </a:rPr>
              <a:t>Generation Strategy </a:t>
            </a:r>
            <a:r>
              <a:rPr lang="zh-TW" altLang="en-US" sz="1600" dirty="0">
                <a:cs typeface="+mn-ea"/>
              </a:rPr>
              <a:t>對於 </a:t>
            </a:r>
            <a:r>
              <a:rPr lang="en-US" altLang="zh-TW" sz="1600" dirty="0">
                <a:cs typeface="+mn-ea"/>
              </a:rPr>
              <a:t>hit rate </a:t>
            </a:r>
            <a:r>
              <a:rPr lang="zh-TW" altLang="en-US" sz="1600" dirty="0">
                <a:cs typeface="+mn-ea"/>
              </a:rPr>
              <a:t>無顯著的影響</a:t>
            </a:r>
            <a:endParaRPr lang="en-US" altLang="zh-TW" sz="1600" dirty="0"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cs typeface="+mn-ea"/>
              </a:rPr>
              <a:t>採用 </a:t>
            </a:r>
            <a:r>
              <a:rPr lang="en-US" altLang="zh-TW" sz="1600" dirty="0">
                <a:cs typeface="+mn-ea"/>
              </a:rPr>
              <a:t>Greedy </a:t>
            </a:r>
            <a:r>
              <a:rPr lang="zh-TW" altLang="en-US" sz="1600" dirty="0">
                <a:cs typeface="+mn-ea"/>
              </a:rPr>
              <a:t>作為模型之最終 </a:t>
            </a:r>
            <a:r>
              <a:rPr lang="en-US" altLang="zh-TW" sz="1600" dirty="0">
                <a:cs typeface="+mn-ea"/>
              </a:rPr>
              <a:t>Generation Strategy</a:t>
            </a:r>
            <a:endParaRPr lang="en-US" altLang="zh-TW" sz="1600" dirty="0">
              <a:latin typeface="+mj-ea"/>
              <a:ea typeface="+mj-ea"/>
              <a:cs typeface="+mn-ea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D71BCEB-D47A-7862-40F0-6801272EB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55149"/>
              </p:ext>
            </p:extLst>
          </p:nvPr>
        </p:nvGraphicFramePr>
        <p:xfrm>
          <a:off x="536092" y="1687036"/>
          <a:ext cx="8037636" cy="285979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679212">
                  <a:extLst>
                    <a:ext uri="{9D8B030D-6E8A-4147-A177-3AD203B41FA5}">
                      <a16:colId xmlns:a16="http://schemas.microsoft.com/office/drawing/2014/main" val="1965743760"/>
                    </a:ext>
                  </a:extLst>
                </a:gridCol>
                <a:gridCol w="2679212">
                  <a:extLst>
                    <a:ext uri="{9D8B030D-6E8A-4147-A177-3AD203B41FA5}">
                      <a16:colId xmlns:a16="http://schemas.microsoft.com/office/drawing/2014/main" val="2612458207"/>
                    </a:ext>
                  </a:extLst>
                </a:gridCol>
                <a:gridCol w="2679212">
                  <a:extLst>
                    <a:ext uri="{9D8B030D-6E8A-4147-A177-3AD203B41FA5}">
                      <a16:colId xmlns:a16="http://schemas.microsoft.com/office/drawing/2014/main" val="2032962349"/>
                    </a:ext>
                  </a:extLst>
                </a:gridCol>
              </a:tblGrid>
              <a:tr h="476632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Training set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Testing set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440498"/>
                  </a:ext>
                </a:extLst>
              </a:tr>
              <a:tr h="595791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Greedy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0.940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0.914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274848"/>
                  </a:ext>
                </a:extLst>
              </a:tr>
              <a:tr h="595791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beam search(</a:t>
                      </a:r>
                      <a:r>
                        <a:rPr lang="en-US" sz="1200" kern="100" dirty="0" err="1">
                          <a:effectLst/>
                        </a:rPr>
                        <a:t>n_beams</a:t>
                      </a:r>
                      <a:r>
                        <a:rPr lang="en-US" sz="1200" kern="100" dirty="0">
                          <a:effectLst/>
                        </a:rPr>
                        <a:t>=5)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0.934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0.920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871095"/>
                  </a:ext>
                </a:extLst>
              </a:tr>
              <a:tr h="595791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Top-k(k=15)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0.933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0.922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072916"/>
                  </a:ext>
                </a:extLst>
              </a:tr>
              <a:tr h="595791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Top-p(p=0.8)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0.928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0.916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779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235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6200000">
            <a:off x="140999" y="2271331"/>
            <a:ext cx="2741895" cy="3043516"/>
            <a:chOff x="0" y="1"/>
            <a:chExt cx="2123058" cy="2356604"/>
          </a:xfrm>
        </p:grpSpPr>
        <p:sp>
          <p:nvSpPr>
            <p:cNvPr id="5" name="等腰三角形 4"/>
            <p:cNvSpPr/>
            <p:nvPr/>
          </p:nvSpPr>
          <p:spPr>
            <a:xfrm rot="5400000">
              <a:off x="-92684" y="92685"/>
              <a:ext cx="2308425" cy="2123058"/>
            </a:xfrm>
            <a:prstGeom prst="triangle">
              <a:avLst>
                <a:gd name="adj" fmla="val 0"/>
              </a:avLst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18900000">
              <a:off x="915044" y="337794"/>
              <a:ext cx="242126" cy="242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 rot="18900000">
              <a:off x="665130" y="1075581"/>
              <a:ext cx="157264" cy="157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18900000">
              <a:off x="287538" y="629460"/>
              <a:ext cx="245933" cy="245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8900000">
              <a:off x="309373" y="790344"/>
              <a:ext cx="217050" cy="217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18900000">
              <a:off x="1674825" y="256871"/>
              <a:ext cx="157264" cy="786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18900000">
              <a:off x="261087" y="1496877"/>
              <a:ext cx="399743" cy="399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18900000">
              <a:off x="788756" y="1749590"/>
              <a:ext cx="331351" cy="33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18900000">
              <a:off x="678061" y="1666321"/>
              <a:ext cx="206232" cy="206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18900000">
              <a:off x="522432" y="1702273"/>
              <a:ext cx="357388" cy="35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8900000">
              <a:off x="1746417" y="1055518"/>
              <a:ext cx="297049" cy="297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18900000">
              <a:off x="1543033" y="747042"/>
              <a:ext cx="148524" cy="14852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18900000">
              <a:off x="494777" y="1773414"/>
              <a:ext cx="215104" cy="21510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8900000">
              <a:off x="1752647" y="1296176"/>
              <a:ext cx="148524" cy="148524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091305" y="893736"/>
              <a:ext cx="257066" cy="25706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677384" y="1360584"/>
              <a:ext cx="459513" cy="459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629038" y="2013164"/>
              <a:ext cx="343441" cy="34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5400000">
            <a:off x="7497351" y="-83191"/>
            <a:ext cx="1583818" cy="1758045"/>
            <a:chOff x="0" y="1"/>
            <a:chExt cx="2123058" cy="2356604"/>
          </a:xfrm>
        </p:grpSpPr>
        <p:sp>
          <p:nvSpPr>
            <p:cNvPr id="23" name="等腰三角形 22"/>
            <p:cNvSpPr/>
            <p:nvPr/>
          </p:nvSpPr>
          <p:spPr>
            <a:xfrm rot="5400000">
              <a:off x="-92684" y="92685"/>
              <a:ext cx="2308425" cy="2123058"/>
            </a:xfrm>
            <a:prstGeom prst="triangle">
              <a:avLst>
                <a:gd name="adj" fmla="val 0"/>
              </a:avLst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18900000">
              <a:off x="915044" y="337794"/>
              <a:ext cx="242126" cy="242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rot="18900000">
              <a:off x="665130" y="1075581"/>
              <a:ext cx="157264" cy="157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 rot="18900000">
              <a:off x="287538" y="629460"/>
              <a:ext cx="245933" cy="245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18900000">
              <a:off x="309373" y="790344"/>
              <a:ext cx="217050" cy="217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18900000">
              <a:off x="1674825" y="256871"/>
              <a:ext cx="157264" cy="786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 rot="18900000">
              <a:off x="261087" y="1496877"/>
              <a:ext cx="399743" cy="399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 rot="18900000">
              <a:off x="788756" y="1749590"/>
              <a:ext cx="331351" cy="33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 rot="18900000">
              <a:off x="678061" y="1666321"/>
              <a:ext cx="206232" cy="206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18900000">
              <a:off x="522432" y="1702273"/>
              <a:ext cx="357388" cy="35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 rot="18900000">
              <a:off x="1746417" y="1055518"/>
              <a:ext cx="297049" cy="297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18900000">
              <a:off x="1543033" y="747042"/>
              <a:ext cx="148524" cy="14852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 rot="18900000">
              <a:off x="494777" y="1773414"/>
              <a:ext cx="215104" cy="21510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 rot="18900000">
              <a:off x="1752647" y="1296176"/>
              <a:ext cx="148524" cy="148524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 rot="18900000">
              <a:off x="1091305" y="893736"/>
              <a:ext cx="257066" cy="25706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8900000">
              <a:off x="677384" y="1360584"/>
              <a:ext cx="459513" cy="459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18900000">
              <a:off x="629038" y="2013164"/>
              <a:ext cx="343441" cy="34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1" name="TextBox 7">
            <a:extLst>
              <a:ext uri="{FF2B5EF4-FFF2-40B4-BE49-F238E27FC236}">
                <a16:creationId xmlns:a16="http://schemas.microsoft.com/office/drawing/2014/main" id="{BDE0C5CE-00B3-4265-A611-DD8B2D85C94A}"/>
              </a:ext>
            </a:extLst>
          </p:cNvPr>
          <p:cNvSpPr txBox="1"/>
          <p:nvPr/>
        </p:nvSpPr>
        <p:spPr>
          <a:xfrm>
            <a:off x="2238702" y="2743053"/>
            <a:ext cx="4997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273045"/>
                </a:solidFill>
                <a:cs typeface="+mn-ea"/>
                <a:sym typeface="+mn-lt"/>
              </a:rPr>
              <a:t>專題結論</a:t>
            </a:r>
            <a:endParaRPr lang="zh-CN" altLang="en-US" sz="3200" b="1" dirty="0">
              <a:solidFill>
                <a:srgbClr val="273045"/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359483" y="1419622"/>
            <a:ext cx="756032" cy="756032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PART   04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623896" y="1189824"/>
            <a:ext cx="790918" cy="918236"/>
            <a:chOff x="3288977" y="-263355"/>
            <a:chExt cx="1237092" cy="1436232"/>
          </a:xfrm>
        </p:grpSpPr>
        <p:cxnSp>
          <p:nvCxnSpPr>
            <p:cNvPr id="45" name="直接连接符 44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接连接符 46"/>
          <p:cNvCxnSpPr/>
          <p:nvPr/>
        </p:nvCxnSpPr>
        <p:spPr>
          <a:xfrm flipV="1">
            <a:off x="2615861" y="2582096"/>
            <a:ext cx="465241" cy="465241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545189" y="695476"/>
            <a:ext cx="14262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FFFFFF"/>
                </a:solidFill>
              </a:rPr>
              <a:t>https://www.ypppt.com/</a:t>
            </a:r>
            <a:endParaRPr lang="zh-CN" altLang="en-U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428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组合 543">
            <a:extLst>
              <a:ext uri="{FF2B5EF4-FFF2-40B4-BE49-F238E27FC236}">
                <a16:creationId xmlns:a16="http://schemas.microsoft.com/office/drawing/2014/main" id="{B545599C-45B3-430B-B428-2F878B76E044}"/>
              </a:ext>
            </a:extLst>
          </p:cNvPr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545" name="矩形 544">
              <a:extLst>
                <a:ext uri="{FF2B5EF4-FFF2-40B4-BE49-F238E27FC236}">
                  <a16:creationId xmlns:a16="http://schemas.microsoft.com/office/drawing/2014/main" id="{DBAA3017-CD47-4EB0-B435-50AE5FCF6DA4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46" name="组合 545">
              <a:extLst>
                <a:ext uri="{FF2B5EF4-FFF2-40B4-BE49-F238E27FC236}">
                  <a16:creationId xmlns:a16="http://schemas.microsoft.com/office/drawing/2014/main" id="{24E75F25-DDFD-4F17-BE53-E481BAC1BD65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547" name="矩形 546">
                <a:extLst>
                  <a:ext uri="{FF2B5EF4-FFF2-40B4-BE49-F238E27FC236}">
                    <a16:creationId xmlns:a16="http://schemas.microsoft.com/office/drawing/2014/main" id="{BBE98AA9-998D-4183-A3B7-6DD18033B109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8" name="矩形 547">
                <a:extLst>
                  <a:ext uri="{FF2B5EF4-FFF2-40B4-BE49-F238E27FC236}">
                    <a16:creationId xmlns:a16="http://schemas.microsoft.com/office/drawing/2014/main" id="{E2212BB3-7500-48FC-9EBD-7E0497DDF1A9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9" name="矩形 548">
                <a:extLst>
                  <a:ext uri="{FF2B5EF4-FFF2-40B4-BE49-F238E27FC236}">
                    <a16:creationId xmlns:a16="http://schemas.microsoft.com/office/drawing/2014/main" id="{933DC2C2-EE9E-40A8-9C80-A3D6604459C1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0" name="矩形 549">
                <a:extLst>
                  <a:ext uri="{FF2B5EF4-FFF2-40B4-BE49-F238E27FC236}">
                    <a16:creationId xmlns:a16="http://schemas.microsoft.com/office/drawing/2014/main" id="{C326E63B-EBB0-4AFD-9E39-0C3830D5F526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1" name="矩形 550">
                <a:extLst>
                  <a:ext uri="{FF2B5EF4-FFF2-40B4-BE49-F238E27FC236}">
                    <a16:creationId xmlns:a16="http://schemas.microsoft.com/office/drawing/2014/main" id="{C9E06616-8E92-4323-A284-4733108333FD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2" name="矩形 551">
                <a:extLst>
                  <a:ext uri="{FF2B5EF4-FFF2-40B4-BE49-F238E27FC236}">
                    <a16:creationId xmlns:a16="http://schemas.microsoft.com/office/drawing/2014/main" id="{1D1FFDE3-98AC-4650-A16B-47DBFC61B76F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3" name="矩形 552">
                <a:extLst>
                  <a:ext uri="{FF2B5EF4-FFF2-40B4-BE49-F238E27FC236}">
                    <a16:creationId xmlns:a16="http://schemas.microsoft.com/office/drawing/2014/main" id="{0BF4EBDE-544D-42D0-904B-FB17BD51B0A7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561" name="TextBox 7">
            <a:extLst>
              <a:ext uri="{FF2B5EF4-FFF2-40B4-BE49-F238E27FC236}">
                <a16:creationId xmlns:a16="http://schemas.microsoft.com/office/drawing/2014/main" id="{4BA8F5AF-1FA6-4CA0-9AD5-2E70527EF6F9}"/>
              </a:ext>
            </a:extLst>
          </p:cNvPr>
          <p:cNvSpPr txBox="1"/>
          <p:nvPr/>
        </p:nvSpPr>
        <p:spPr>
          <a:xfrm>
            <a:off x="827584" y="230400"/>
            <a:ext cx="1604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cs typeface="+mn-ea"/>
                <a:sym typeface="+mn-lt"/>
              </a:rPr>
              <a:t>Conclusion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DE03E26-6813-C308-26E2-0B548FC31174}"/>
              </a:ext>
            </a:extLst>
          </p:cNvPr>
          <p:cNvSpPr txBox="1"/>
          <p:nvPr/>
        </p:nvSpPr>
        <p:spPr>
          <a:xfrm>
            <a:off x="492545" y="850854"/>
            <a:ext cx="8109514" cy="2264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cs typeface="+mn-ea"/>
              </a:rPr>
              <a:t>架構並非決定成果好壞的關鍵因素，而是模型預訓練之資料</a:t>
            </a:r>
            <a:endParaRPr lang="en-US" altLang="zh-TW" sz="1600" dirty="0"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+mj-ea"/>
                <a:ea typeface="+mj-ea"/>
                <a:cs typeface="+mn-ea"/>
              </a:rPr>
              <a:t>Blenderbot</a:t>
            </a:r>
            <a:r>
              <a:rPr lang="zh-TW" altLang="en-US" sz="1600" dirty="0">
                <a:latin typeface="+mj-ea"/>
                <a:ea typeface="+mj-ea"/>
                <a:cs typeface="+mn-ea"/>
              </a:rPr>
              <a:t> 模型表現最佳因素</a:t>
            </a:r>
            <a:endParaRPr lang="en-US" altLang="zh-TW" sz="1600" dirty="0">
              <a:latin typeface="+mj-ea"/>
              <a:ea typeface="+mj-ea"/>
              <a:cs typeface="+mn-ea"/>
            </a:endParaRPr>
          </a:p>
          <a:p>
            <a:pPr marL="622300" indent="-27622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1600" dirty="0">
                <a:latin typeface="+mj-ea"/>
                <a:ea typeface="+mj-ea"/>
                <a:cs typeface="+mn-ea"/>
              </a:rPr>
              <a:t>Simulator </a:t>
            </a:r>
            <a:r>
              <a:rPr lang="zh-TW" altLang="en-US" sz="1600" dirty="0">
                <a:latin typeface="+mj-ea"/>
                <a:ea typeface="+mj-ea"/>
                <a:cs typeface="+mn-ea"/>
              </a:rPr>
              <a:t>本身也是 </a:t>
            </a:r>
            <a:r>
              <a:rPr lang="en-US" altLang="zh-TW" sz="1600" dirty="0" err="1">
                <a:latin typeface="+mj-ea"/>
                <a:ea typeface="+mj-ea"/>
                <a:cs typeface="+mn-ea"/>
              </a:rPr>
              <a:t>blenderbot</a:t>
            </a:r>
            <a:r>
              <a:rPr lang="zh-TW" altLang="en-US" sz="1600" dirty="0">
                <a:latin typeface="+mj-ea"/>
                <a:ea typeface="+mj-ea"/>
                <a:cs typeface="+mn-ea"/>
              </a:rPr>
              <a:t>，所以對話上更為流暢 </a:t>
            </a:r>
            <a:endParaRPr lang="en-US" altLang="zh-TW" sz="1600" dirty="0">
              <a:latin typeface="+mj-ea"/>
              <a:ea typeface="+mj-ea"/>
              <a:cs typeface="+mn-ea"/>
            </a:endParaRPr>
          </a:p>
          <a:p>
            <a:pPr marL="622300" indent="-27622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+mj-ea"/>
                <a:ea typeface="+mj-ea"/>
                <a:cs typeface="+mn-ea"/>
              </a:rPr>
              <a:t>相較其他</a:t>
            </a:r>
            <a:r>
              <a:rPr lang="en-US" altLang="zh-TW" sz="1600" dirty="0">
                <a:latin typeface="+mj-ea"/>
                <a:ea typeface="+mj-ea"/>
                <a:cs typeface="+mn-ea"/>
              </a:rPr>
              <a:t>GPT</a:t>
            </a:r>
            <a:r>
              <a:rPr lang="zh-TW" altLang="en-US" sz="1600" dirty="0">
                <a:latin typeface="+mj-ea"/>
                <a:ea typeface="+mj-ea"/>
                <a:cs typeface="+mn-ea"/>
              </a:rPr>
              <a:t>的模型，</a:t>
            </a:r>
            <a:r>
              <a:rPr lang="en-US" altLang="zh-TW" sz="1600" dirty="0" err="1">
                <a:latin typeface="+mj-ea"/>
                <a:ea typeface="+mj-ea"/>
                <a:cs typeface="+mn-ea"/>
              </a:rPr>
              <a:t>blenderbot</a:t>
            </a:r>
            <a:r>
              <a:rPr lang="en-US" altLang="zh-TW" sz="1600" dirty="0">
                <a:latin typeface="+mj-ea"/>
                <a:ea typeface="+mj-ea"/>
                <a:cs typeface="+mn-ea"/>
              </a:rPr>
              <a:t> </a:t>
            </a:r>
            <a:r>
              <a:rPr lang="zh-TW" altLang="en-US" sz="1600" dirty="0">
                <a:latin typeface="+mj-ea"/>
                <a:ea typeface="+mj-ea"/>
                <a:cs typeface="+mn-ea"/>
              </a:rPr>
              <a:t>在對話上的表現在訓練前也更為優秀</a:t>
            </a:r>
            <a:endParaRPr lang="en-US" altLang="zh-TW" sz="1600" dirty="0">
              <a:latin typeface="+mj-ea"/>
              <a:ea typeface="+mj-ea"/>
              <a:cs typeface="+mn-ea"/>
            </a:endParaRPr>
          </a:p>
          <a:p>
            <a:pPr marL="622300" indent="-27622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+mj-ea"/>
                <a:ea typeface="+mj-ea"/>
                <a:cs typeface="+mn-ea"/>
              </a:rPr>
              <a:t>其</a:t>
            </a:r>
            <a:r>
              <a:rPr lang="en-US" altLang="zh-TW" sz="1600" dirty="0">
                <a:latin typeface="+mj-ea"/>
                <a:ea typeface="+mj-ea"/>
                <a:cs typeface="+mn-ea"/>
              </a:rPr>
              <a:t>encoder-decoder</a:t>
            </a:r>
            <a:r>
              <a:rPr lang="zh-TW" altLang="en-US" sz="1600" dirty="0">
                <a:latin typeface="+mj-ea"/>
                <a:ea typeface="+mj-ea"/>
                <a:cs typeface="+mn-ea"/>
              </a:rPr>
              <a:t>架構使得模型較容易訓練</a:t>
            </a:r>
            <a:endParaRPr lang="en-US" altLang="zh-TW" sz="1600" dirty="0">
              <a:latin typeface="+mj-ea"/>
              <a:ea typeface="+mj-ea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+mj-ea"/>
                <a:ea typeface="+mj-ea"/>
                <a:cs typeface="+mn-ea"/>
              </a:rPr>
              <a:t>其他模型達到相同的訓練成果需要非常長的時間蒐集大量的資料，及更久的訓練時間</a:t>
            </a:r>
            <a:endParaRPr lang="en-US" altLang="zh-TW" sz="1600" dirty="0">
              <a:latin typeface="+mj-ea"/>
              <a:ea typeface="+mj-ea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9278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5400000">
            <a:off x="-169752" y="169753"/>
            <a:ext cx="4227936" cy="3888432"/>
          </a:xfrm>
          <a:prstGeom prst="triangle">
            <a:avLst>
              <a:gd name="adj" fmla="val 0"/>
            </a:avLst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 rot="18900000">
            <a:off x="1675926" y="618677"/>
            <a:ext cx="443459" cy="443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 rot="18900000">
            <a:off x="1218202" y="1969952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 rot="18900000">
            <a:off x="526632" y="1152871"/>
            <a:ext cx="450432" cy="450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 rot="18900000">
            <a:off x="566624" y="1447533"/>
            <a:ext cx="397532" cy="397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 rot="18900000">
            <a:off x="3067483" y="470465"/>
            <a:ext cx="288032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 rot="18900000">
            <a:off x="3198605" y="1933205"/>
            <a:ext cx="544052" cy="544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 rot="18900000">
            <a:off x="2826103" y="1368225"/>
            <a:ext cx="272026" cy="272026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 rot="18900000">
            <a:off x="3210016" y="2373976"/>
            <a:ext cx="272026" cy="272026"/>
          </a:xfrm>
          <a:prstGeom prst="rect">
            <a:avLst/>
          </a:prstGeom>
          <a:solidFill>
            <a:srgbClr val="27304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 rot="18900000">
            <a:off x="1998752" y="1636898"/>
            <a:ext cx="470822" cy="470822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78188" y="2491941"/>
            <a:ext cx="1604068" cy="1825962"/>
            <a:chOff x="478188" y="2491941"/>
            <a:chExt cx="1604068" cy="1825962"/>
          </a:xfrm>
        </p:grpSpPr>
        <p:sp>
          <p:nvSpPr>
            <p:cNvPr id="15" name="矩形 14"/>
            <p:cNvSpPr/>
            <p:nvPr/>
          </p:nvSpPr>
          <p:spPr>
            <a:xfrm rot="18900000">
              <a:off x="478188" y="2741565"/>
              <a:ext cx="732139" cy="7321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18900000">
              <a:off x="1444626" y="3204415"/>
              <a:ext cx="606878" cy="6068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18900000">
              <a:off x="1241886" y="3051907"/>
              <a:ext cx="377718" cy="377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8900000">
              <a:off x="1210483" y="3663338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956846" y="3117753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18900000">
              <a:off x="1240646" y="2491941"/>
              <a:ext cx="841610" cy="84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653641" y="1682990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cs typeface="+mn-ea"/>
                <a:sym typeface="+mn-lt"/>
              </a:rPr>
              <a:t>謝謝仔細聆聽</a:t>
            </a:r>
            <a:endParaRPr lang="zh-CN" altLang="en-US" sz="4400" b="1" dirty="0">
              <a:cs typeface="+mn-ea"/>
              <a:sym typeface="+mn-lt"/>
            </a:endParaRPr>
          </a:p>
        </p:txBody>
      </p:sp>
      <p:grpSp>
        <p:nvGrpSpPr>
          <p:cNvPr id="1025" name="组合 1024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7" name="组合 6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1" name="矩形 20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7" name="矩形 46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538381" y="2604347"/>
            <a:ext cx="429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cs typeface="+mn-ea"/>
                <a:sym typeface="+mn-lt"/>
              </a:rPr>
              <a:t>Thank you for listening </a:t>
            </a:r>
          </a:p>
        </p:txBody>
      </p:sp>
      <p:grpSp>
        <p:nvGrpSpPr>
          <p:cNvPr id="1030" name="组合 1029"/>
          <p:cNvGrpSpPr/>
          <p:nvPr/>
        </p:nvGrpSpPr>
        <p:grpSpPr>
          <a:xfrm>
            <a:off x="3346029" y="-367929"/>
            <a:ext cx="1237092" cy="1436232"/>
            <a:chOff x="3288977" y="-263355"/>
            <a:chExt cx="1237092" cy="1436232"/>
          </a:xfrm>
        </p:grpSpPr>
        <p:cxnSp>
          <p:nvCxnSpPr>
            <p:cNvPr id="1029" name="直接连接符 1028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直接连接符 59"/>
          <p:cNvCxnSpPr/>
          <p:nvPr/>
        </p:nvCxnSpPr>
        <p:spPr>
          <a:xfrm flipV="1">
            <a:off x="401078" y="4725733"/>
            <a:ext cx="840406" cy="840406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矩形 1030"/>
          <p:cNvSpPr/>
          <p:nvPr/>
        </p:nvSpPr>
        <p:spPr>
          <a:xfrm>
            <a:off x="8460432" y="1430924"/>
            <a:ext cx="79313" cy="1788898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 rot="18900000">
            <a:off x="1044499" y="3248316"/>
            <a:ext cx="393968" cy="393968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80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组合 543">
            <a:extLst>
              <a:ext uri="{FF2B5EF4-FFF2-40B4-BE49-F238E27FC236}">
                <a16:creationId xmlns:a16="http://schemas.microsoft.com/office/drawing/2014/main" id="{B545599C-45B3-430B-B428-2F878B76E044}"/>
              </a:ext>
            </a:extLst>
          </p:cNvPr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545" name="矩形 544">
              <a:extLst>
                <a:ext uri="{FF2B5EF4-FFF2-40B4-BE49-F238E27FC236}">
                  <a16:creationId xmlns:a16="http://schemas.microsoft.com/office/drawing/2014/main" id="{DBAA3017-CD47-4EB0-B435-50AE5FCF6DA4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46" name="组合 545">
              <a:extLst>
                <a:ext uri="{FF2B5EF4-FFF2-40B4-BE49-F238E27FC236}">
                  <a16:creationId xmlns:a16="http://schemas.microsoft.com/office/drawing/2014/main" id="{24E75F25-DDFD-4F17-BE53-E481BAC1BD65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547" name="矩形 546">
                <a:extLst>
                  <a:ext uri="{FF2B5EF4-FFF2-40B4-BE49-F238E27FC236}">
                    <a16:creationId xmlns:a16="http://schemas.microsoft.com/office/drawing/2014/main" id="{BBE98AA9-998D-4183-A3B7-6DD18033B109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8" name="矩形 547">
                <a:extLst>
                  <a:ext uri="{FF2B5EF4-FFF2-40B4-BE49-F238E27FC236}">
                    <a16:creationId xmlns:a16="http://schemas.microsoft.com/office/drawing/2014/main" id="{E2212BB3-7500-48FC-9EBD-7E0497DDF1A9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9" name="矩形 548">
                <a:extLst>
                  <a:ext uri="{FF2B5EF4-FFF2-40B4-BE49-F238E27FC236}">
                    <a16:creationId xmlns:a16="http://schemas.microsoft.com/office/drawing/2014/main" id="{933DC2C2-EE9E-40A8-9C80-A3D6604459C1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0" name="矩形 549">
                <a:extLst>
                  <a:ext uri="{FF2B5EF4-FFF2-40B4-BE49-F238E27FC236}">
                    <a16:creationId xmlns:a16="http://schemas.microsoft.com/office/drawing/2014/main" id="{C326E63B-EBB0-4AFD-9E39-0C3830D5F526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1" name="矩形 550">
                <a:extLst>
                  <a:ext uri="{FF2B5EF4-FFF2-40B4-BE49-F238E27FC236}">
                    <a16:creationId xmlns:a16="http://schemas.microsoft.com/office/drawing/2014/main" id="{C9E06616-8E92-4323-A284-4733108333FD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2" name="矩形 551">
                <a:extLst>
                  <a:ext uri="{FF2B5EF4-FFF2-40B4-BE49-F238E27FC236}">
                    <a16:creationId xmlns:a16="http://schemas.microsoft.com/office/drawing/2014/main" id="{1D1FFDE3-98AC-4650-A16B-47DBFC61B76F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3" name="矩形 552">
                <a:extLst>
                  <a:ext uri="{FF2B5EF4-FFF2-40B4-BE49-F238E27FC236}">
                    <a16:creationId xmlns:a16="http://schemas.microsoft.com/office/drawing/2014/main" id="{0BF4EBDE-544D-42D0-904B-FB17BD51B0A7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561" name="TextBox 7">
            <a:extLst>
              <a:ext uri="{FF2B5EF4-FFF2-40B4-BE49-F238E27FC236}">
                <a16:creationId xmlns:a16="http://schemas.microsoft.com/office/drawing/2014/main" id="{4BA8F5AF-1FA6-4CA0-9AD5-2E70527EF6F9}"/>
              </a:ext>
            </a:extLst>
          </p:cNvPr>
          <p:cNvSpPr txBox="1"/>
          <p:nvPr/>
        </p:nvSpPr>
        <p:spPr>
          <a:xfrm>
            <a:off x="827584" y="23040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cs typeface="+mn-ea"/>
                <a:sym typeface="+mn-lt"/>
              </a:rPr>
              <a:t>參考文獻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DE03E26-6813-C308-26E2-0B548FC31174}"/>
              </a:ext>
            </a:extLst>
          </p:cNvPr>
          <p:cNvSpPr txBox="1"/>
          <p:nvPr/>
        </p:nvSpPr>
        <p:spPr>
          <a:xfrm>
            <a:off x="500154" y="838460"/>
            <a:ext cx="832031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altLang="zh-TW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Vivian NTU </a:t>
            </a:r>
            <a:r>
              <a:rPr lang="en-US" altLang="zh-TW" sz="14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MiuLab</a:t>
            </a:r>
            <a:r>
              <a:rPr lang="en-US" altLang="zh-TW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(2022). ADL 2022 Final Project Introduction. </a:t>
            </a:r>
            <a:r>
              <a:rPr lang="en-US" altLang="zh-TW" sz="1400" u="sng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https://www.youtube.com/watch?v=s3xhvc6bHls&amp;t=644s</a:t>
            </a:r>
            <a:r>
              <a:rPr lang="en-US" altLang="zh-TW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Accessed June 06, 2022.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altLang="zh-TW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110 Spring - ADL, NTU CSIE (2022). </a:t>
            </a:r>
            <a:r>
              <a:rPr lang="en-US" altLang="zh-TW" sz="1400" b="1" i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ADL2022-HW3.</a:t>
            </a:r>
            <a:r>
              <a:rPr lang="en-US" altLang="zh-TW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u="sng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hlinkClick r:id="rId4"/>
              </a:rPr>
              <a:t>https://reurl.cc/e3om3b</a:t>
            </a:r>
            <a:r>
              <a:rPr lang="en-US" altLang="zh-TW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en-US" altLang="zh-TW" sz="1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Accessed June 18, 2022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altLang="zh-TW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Dodge, J., Sap, M., </a:t>
            </a:r>
            <a:r>
              <a:rPr lang="en-US" altLang="zh-TW" sz="14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Marasović</a:t>
            </a:r>
            <a:r>
              <a:rPr lang="en-US" altLang="zh-TW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A., Agnew, W., </a:t>
            </a:r>
            <a:r>
              <a:rPr lang="en-US" altLang="zh-TW" sz="14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Ilharco</a:t>
            </a:r>
            <a:r>
              <a:rPr lang="en-US" altLang="zh-TW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G., Groeneveld, D., Mitchell, M., &amp; Gardner, M. (2021). </a:t>
            </a:r>
            <a:r>
              <a:rPr lang="en-US" altLang="zh-TW" sz="1400" b="1" i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Documenting large </a:t>
            </a:r>
            <a:r>
              <a:rPr lang="en-US" altLang="zh-TW" sz="1400" b="1" i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Webtext</a:t>
            </a:r>
            <a:r>
              <a:rPr lang="en-US" altLang="zh-TW" sz="1400" b="1" i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corpora: A case study on the Colossal Clean Crawled Corpus.</a:t>
            </a:r>
            <a:r>
              <a:rPr lang="en-US" altLang="zh-TW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Proceedings of the 2021 Conference on Empirical Methods in Natural Language Processing. 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altLang="zh-TW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Ashwin K Vijayakumar, Michael Cogswell, </a:t>
            </a:r>
            <a:r>
              <a:rPr lang="en-US" altLang="zh-TW" sz="14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Ramprasath</a:t>
            </a:r>
            <a:r>
              <a:rPr lang="en-US" altLang="zh-TW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R. </a:t>
            </a:r>
            <a:r>
              <a:rPr lang="en-US" altLang="zh-TW" sz="14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Selvaraju</a:t>
            </a:r>
            <a:r>
              <a:rPr lang="en-US" altLang="zh-TW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Qing Sun, Stefan Lee, David Crandall, Dhruv Batra. (2022). </a:t>
            </a:r>
            <a:r>
              <a:rPr lang="en-US" altLang="zh-TW" sz="1400" b="1" i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Diverse Beam Search: Decoding Diverse Solutions from Neural Sequence Models. 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altLang="zh-TW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Richard S. Sutton, David </a:t>
            </a:r>
            <a:r>
              <a:rPr lang="en-US" altLang="zh-TW" sz="14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McAllester</a:t>
            </a:r>
            <a:r>
              <a:rPr lang="en-US" altLang="zh-TW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Satinder Singh, </a:t>
            </a:r>
            <a:r>
              <a:rPr lang="en-US" altLang="zh-TW" sz="14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Yishay</a:t>
            </a:r>
            <a:r>
              <a:rPr lang="en-US" altLang="zh-TW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Mansour AT&amp;T Labs - Research, 180 Park Avenue, Florham Park, NJ 07932. (1999).</a:t>
            </a:r>
            <a:r>
              <a:rPr lang="en-US" altLang="zh-TW" sz="1400" b="1" i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Policy Gradient Methods for Reinforcement Learning with Function Approximation.</a:t>
            </a:r>
            <a:r>
              <a:rPr lang="en-US" altLang="zh-TW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altLang="zh-TW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sent2vec</a:t>
            </a:r>
            <a:r>
              <a:rPr lang="zh-TW" altLang="zh-TW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．</a:t>
            </a:r>
            <a:r>
              <a:rPr lang="en-US" altLang="zh-TW" sz="14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PyPl</a:t>
            </a:r>
            <a:r>
              <a:rPr lang="en-US" altLang="zh-TW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(2022). </a:t>
            </a:r>
            <a:r>
              <a:rPr lang="en-US" altLang="zh-TW" sz="1400" b="1" i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sent2vec 0.3.0</a:t>
            </a:r>
            <a:r>
              <a:rPr lang="en-US" altLang="zh-TW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en-US" altLang="zh-TW" sz="1400" u="sng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hlinkClick r:id="rId5"/>
              </a:rPr>
              <a:t>https://pypi.org/project/sent2vec/</a:t>
            </a:r>
            <a:r>
              <a:rPr lang="en-US" altLang="zh-TW" sz="1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Accessed June 04, 2022.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altLang="zh-TW" sz="1400" kern="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Zihao</a:t>
            </a:r>
            <a:r>
              <a:rPr lang="en-US" altLang="zh-TW" sz="14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Fu,1 Wai Lam,1 Anthony Man-Cho So,1 Bei Shi2. (2020). </a:t>
            </a:r>
            <a:r>
              <a:rPr lang="en-US" altLang="zh-TW" sz="1400" b="1" i="1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Theoretical Analysis of the Repetition Problem in Text Generation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085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组合 543">
            <a:extLst>
              <a:ext uri="{FF2B5EF4-FFF2-40B4-BE49-F238E27FC236}">
                <a16:creationId xmlns:a16="http://schemas.microsoft.com/office/drawing/2014/main" id="{B545599C-45B3-430B-B428-2F878B76E044}"/>
              </a:ext>
            </a:extLst>
          </p:cNvPr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545" name="矩形 544">
              <a:extLst>
                <a:ext uri="{FF2B5EF4-FFF2-40B4-BE49-F238E27FC236}">
                  <a16:creationId xmlns:a16="http://schemas.microsoft.com/office/drawing/2014/main" id="{DBAA3017-CD47-4EB0-B435-50AE5FCF6DA4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46" name="组合 545">
              <a:extLst>
                <a:ext uri="{FF2B5EF4-FFF2-40B4-BE49-F238E27FC236}">
                  <a16:creationId xmlns:a16="http://schemas.microsoft.com/office/drawing/2014/main" id="{24E75F25-DDFD-4F17-BE53-E481BAC1BD65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547" name="矩形 546">
                <a:extLst>
                  <a:ext uri="{FF2B5EF4-FFF2-40B4-BE49-F238E27FC236}">
                    <a16:creationId xmlns:a16="http://schemas.microsoft.com/office/drawing/2014/main" id="{BBE98AA9-998D-4183-A3B7-6DD18033B109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8" name="矩形 547">
                <a:extLst>
                  <a:ext uri="{FF2B5EF4-FFF2-40B4-BE49-F238E27FC236}">
                    <a16:creationId xmlns:a16="http://schemas.microsoft.com/office/drawing/2014/main" id="{E2212BB3-7500-48FC-9EBD-7E0497DDF1A9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9" name="矩形 548">
                <a:extLst>
                  <a:ext uri="{FF2B5EF4-FFF2-40B4-BE49-F238E27FC236}">
                    <a16:creationId xmlns:a16="http://schemas.microsoft.com/office/drawing/2014/main" id="{933DC2C2-EE9E-40A8-9C80-A3D6604459C1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0" name="矩形 549">
                <a:extLst>
                  <a:ext uri="{FF2B5EF4-FFF2-40B4-BE49-F238E27FC236}">
                    <a16:creationId xmlns:a16="http://schemas.microsoft.com/office/drawing/2014/main" id="{C326E63B-EBB0-4AFD-9E39-0C3830D5F526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1" name="矩形 550">
                <a:extLst>
                  <a:ext uri="{FF2B5EF4-FFF2-40B4-BE49-F238E27FC236}">
                    <a16:creationId xmlns:a16="http://schemas.microsoft.com/office/drawing/2014/main" id="{C9E06616-8E92-4323-A284-4733108333FD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2" name="矩形 551">
                <a:extLst>
                  <a:ext uri="{FF2B5EF4-FFF2-40B4-BE49-F238E27FC236}">
                    <a16:creationId xmlns:a16="http://schemas.microsoft.com/office/drawing/2014/main" id="{1D1FFDE3-98AC-4650-A16B-47DBFC61B76F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3" name="矩形 552">
                <a:extLst>
                  <a:ext uri="{FF2B5EF4-FFF2-40B4-BE49-F238E27FC236}">
                    <a16:creationId xmlns:a16="http://schemas.microsoft.com/office/drawing/2014/main" id="{0BF4EBDE-544D-42D0-904B-FB17BD51B0A7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561" name="TextBox 7">
            <a:extLst>
              <a:ext uri="{FF2B5EF4-FFF2-40B4-BE49-F238E27FC236}">
                <a16:creationId xmlns:a16="http://schemas.microsoft.com/office/drawing/2014/main" id="{4BA8F5AF-1FA6-4CA0-9AD5-2E70527EF6F9}"/>
              </a:ext>
            </a:extLst>
          </p:cNvPr>
          <p:cNvSpPr txBox="1"/>
          <p:nvPr/>
        </p:nvSpPr>
        <p:spPr>
          <a:xfrm>
            <a:off x="827584" y="23040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cs typeface="+mn-ea"/>
                <a:sym typeface="+mn-lt"/>
              </a:rPr>
              <a:t>組內分工</a:t>
            </a:r>
            <a:endParaRPr lang="zh-CN" altLang="en-US" sz="2000" b="1" dirty="0">
              <a:cs typeface="+mn-ea"/>
              <a:sym typeface="+mn-lt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B0F4C9B-718F-2E29-538D-60BEDB4BA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581454"/>
              </p:ext>
            </p:extLst>
          </p:nvPr>
        </p:nvGraphicFramePr>
        <p:xfrm>
          <a:off x="522638" y="987574"/>
          <a:ext cx="8225825" cy="3681062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187654">
                  <a:extLst>
                    <a:ext uri="{9D8B030D-6E8A-4147-A177-3AD203B41FA5}">
                      <a16:colId xmlns:a16="http://schemas.microsoft.com/office/drawing/2014/main" val="3010318749"/>
                    </a:ext>
                  </a:extLst>
                </a:gridCol>
                <a:gridCol w="1583847">
                  <a:extLst>
                    <a:ext uri="{9D8B030D-6E8A-4147-A177-3AD203B41FA5}">
                      <a16:colId xmlns:a16="http://schemas.microsoft.com/office/drawing/2014/main" val="955594662"/>
                    </a:ext>
                  </a:extLst>
                </a:gridCol>
                <a:gridCol w="1826019">
                  <a:extLst>
                    <a:ext uri="{9D8B030D-6E8A-4147-A177-3AD203B41FA5}">
                      <a16:colId xmlns:a16="http://schemas.microsoft.com/office/drawing/2014/main" val="2563381459"/>
                    </a:ext>
                  </a:extLst>
                </a:gridCol>
                <a:gridCol w="1923758">
                  <a:extLst>
                    <a:ext uri="{9D8B030D-6E8A-4147-A177-3AD203B41FA5}">
                      <a16:colId xmlns:a16="http://schemas.microsoft.com/office/drawing/2014/main" val="3397059058"/>
                    </a:ext>
                  </a:extLst>
                </a:gridCol>
                <a:gridCol w="1704547">
                  <a:extLst>
                    <a:ext uri="{9D8B030D-6E8A-4147-A177-3AD203B41FA5}">
                      <a16:colId xmlns:a16="http://schemas.microsoft.com/office/drawing/2014/main" val="3630436312"/>
                    </a:ext>
                  </a:extLst>
                </a:gridCol>
              </a:tblGrid>
              <a:tr h="306756">
                <a:tc>
                  <a:txBody>
                    <a:bodyPr/>
                    <a:lstStyle/>
                    <a:p>
                      <a:pPr algn="ctr"/>
                      <a:r>
                        <a:rPr lang="zh-TW" sz="1200" kern="100" dirty="0">
                          <a:effectLst/>
                        </a:rPr>
                        <a:t>姓名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200" kern="100">
                          <a:effectLst/>
                        </a:rPr>
                        <a:t>學號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200" kern="100">
                          <a:effectLst/>
                        </a:rPr>
                        <a:t>模型訓練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200" kern="100">
                          <a:effectLst/>
                        </a:rPr>
                        <a:t>報告撰寫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200" kern="100">
                          <a:effectLst/>
                        </a:rPr>
                        <a:t>報告影片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530223"/>
                  </a:ext>
                </a:extLst>
              </a:tr>
              <a:tr h="613510">
                <a:tc>
                  <a:txBody>
                    <a:bodyPr/>
                    <a:lstStyle/>
                    <a:p>
                      <a:pPr algn="ctr"/>
                      <a:r>
                        <a:rPr lang="zh-TW" sz="1200" b="0" kern="100" dirty="0">
                          <a:effectLst/>
                        </a:rPr>
                        <a:t>黃宇瑍</a:t>
                      </a:r>
                      <a:endParaRPr lang="zh-TW" sz="12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 dirty="0">
                          <a:effectLst/>
                        </a:rPr>
                        <a:t>r09922126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 dirty="0">
                          <a:effectLst/>
                        </a:rPr>
                        <a:t>1. </a:t>
                      </a:r>
                      <a:r>
                        <a:rPr lang="en-US" sz="1200" kern="100" dirty="0" err="1">
                          <a:effectLst/>
                        </a:rPr>
                        <a:t>blenderbot</a:t>
                      </a:r>
                      <a:r>
                        <a:rPr lang="zh-TW" sz="1200" kern="100" dirty="0">
                          <a:effectLst/>
                        </a:rPr>
                        <a:t>、</a:t>
                      </a:r>
                      <a:r>
                        <a:rPr lang="en-US" sz="1200" kern="100" dirty="0">
                          <a:effectLst/>
                        </a:rPr>
                        <a:t>RL</a:t>
                      </a:r>
                      <a:endParaRPr lang="zh-TW" sz="1200" kern="100" dirty="0">
                        <a:effectLst/>
                      </a:endParaRPr>
                    </a:p>
                    <a:p>
                      <a:pPr algn="l"/>
                      <a:r>
                        <a:rPr lang="en-US" sz="1200" kern="100" dirty="0">
                          <a:effectLst/>
                        </a:rPr>
                        <a:t>2. </a:t>
                      </a:r>
                      <a:r>
                        <a:rPr lang="zh-TW" sz="1200" kern="100" dirty="0">
                          <a:effectLst/>
                        </a:rPr>
                        <a:t>訓練腳本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 dirty="0">
                          <a:effectLst/>
                        </a:rPr>
                        <a:t>1. RL</a:t>
                      </a:r>
                      <a:r>
                        <a:rPr lang="zh-TW" sz="1200" kern="100" dirty="0">
                          <a:effectLst/>
                        </a:rPr>
                        <a:t>說明和分析</a:t>
                      </a:r>
                    </a:p>
                    <a:p>
                      <a:pPr algn="l"/>
                      <a:r>
                        <a:rPr lang="en-US" sz="1200" kern="100" dirty="0">
                          <a:effectLst/>
                        </a:rPr>
                        <a:t>2. </a:t>
                      </a:r>
                      <a:r>
                        <a:rPr lang="zh-TW" sz="1200" kern="100" dirty="0">
                          <a:effectLst/>
                        </a:rPr>
                        <a:t>結論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 dirty="0">
                          <a:effectLst/>
                        </a:rPr>
                        <a:t>1. RL</a:t>
                      </a:r>
                      <a:r>
                        <a:rPr lang="zh-TW" sz="1200" kern="100" dirty="0">
                          <a:effectLst/>
                        </a:rPr>
                        <a:t>分析</a:t>
                      </a:r>
                      <a:endParaRPr lang="en-US" altLang="zh-TW" sz="1200" kern="100" dirty="0">
                        <a:effectLst/>
                      </a:endParaRPr>
                    </a:p>
                    <a:p>
                      <a:pPr algn="l"/>
                      <a:r>
                        <a:rPr lang="en-US" altLang="zh-TW" sz="1200" kern="100" dirty="0">
                          <a:effectLst/>
                        </a:rPr>
                        <a:t>2. </a:t>
                      </a:r>
                      <a:r>
                        <a:rPr lang="zh-TW" sz="1200" kern="100" dirty="0">
                          <a:effectLst/>
                        </a:rPr>
                        <a:t>結論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4333"/>
                  </a:ext>
                </a:extLst>
              </a:tr>
              <a:tr h="920266">
                <a:tc>
                  <a:txBody>
                    <a:bodyPr/>
                    <a:lstStyle/>
                    <a:p>
                      <a:pPr algn="ctr"/>
                      <a:r>
                        <a:rPr lang="zh-TW" sz="1200" b="0" kern="100" dirty="0">
                          <a:effectLst/>
                        </a:rPr>
                        <a:t>吳英緩</a:t>
                      </a:r>
                      <a:endParaRPr lang="zh-TW" sz="12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 dirty="0">
                          <a:effectLst/>
                        </a:rPr>
                        <a:t>M11008019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T5-small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 dirty="0">
                          <a:effectLst/>
                        </a:rPr>
                        <a:t>1. </a:t>
                      </a:r>
                      <a:r>
                        <a:rPr lang="zh-TW" sz="1200" kern="100" dirty="0">
                          <a:effectLst/>
                        </a:rPr>
                        <a:t>大綱、介紹</a:t>
                      </a:r>
                    </a:p>
                    <a:p>
                      <a:pPr algn="l"/>
                      <a:r>
                        <a:rPr lang="en-US" sz="1200" kern="100" dirty="0">
                          <a:effectLst/>
                        </a:rPr>
                        <a:t>2. </a:t>
                      </a:r>
                      <a:r>
                        <a:rPr lang="zh-TW" sz="1200" kern="100" dirty="0">
                          <a:effectLst/>
                        </a:rPr>
                        <a:t>方法</a:t>
                      </a:r>
                      <a:r>
                        <a:rPr lang="en-US" sz="1200" kern="100" dirty="0">
                          <a:effectLst/>
                        </a:rPr>
                        <a:t>T5</a:t>
                      </a:r>
                      <a:r>
                        <a:rPr lang="zh-TW" sz="1200" kern="100" dirty="0">
                          <a:effectLst/>
                        </a:rPr>
                        <a:t>說明</a:t>
                      </a:r>
                    </a:p>
                    <a:p>
                      <a:pPr algn="l"/>
                      <a:r>
                        <a:rPr lang="en-US" sz="1200" kern="100" dirty="0">
                          <a:effectLst/>
                        </a:rPr>
                        <a:t>3. </a:t>
                      </a:r>
                      <a:r>
                        <a:rPr lang="zh-TW" sz="1200" kern="100" dirty="0">
                          <a:effectLst/>
                        </a:rPr>
                        <a:t>合併與格式調整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 dirty="0">
                          <a:effectLst/>
                        </a:rPr>
                        <a:t>1. </a:t>
                      </a:r>
                      <a:r>
                        <a:rPr lang="zh-TW" sz="1200" kern="100" dirty="0">
                          <a:effectLst/>
                        </a:rPr>
                        <a:t>簡報製作</a:t>
                      </a:r>
                    </a:p>
                    <a:p>
                      <a:pPr algn="l"/>
                      <a:r>
                        <a:rPr lang="en-US" sz="1200" kern="100" dirty="0">
                          <a:effectLst/>
                        </a:rPr>
                        <a:t>2. </a:t>
                      </a:r>
                      <a:r>
                        <a:rPr lang="zh-TW" sz="1200" kern="100" dirty="0">
                          <a:effectLst/>
                        </a:rPr>
                        <a:t>開頭介紹</a:t>
                      </a:r>
                      <a:endParaRPr lang="en-US" altLang="zh-TW" sz="1200" kern="100" dirty="0">
                        <a:effectLst/>
                      </a:endParaRPr>
                    </a:p>
                    <a:p>
                      <a:pPr algn="l"/>
                      <a:r>
                        <a:rPr lang="en-US" altLang="zh-TW" sz="1200" kern="100" dirty="0">
                          <a:effectLst/>
                        </a:rPr>
                        <a:t>3. </a:t>
                      </a:r>
                      <a:r>
                        <a:rPr lang="zh-TW" altLang="en-US" sz="1200" kern="100" dirty="0">
                          <a:effectLst/>
                        </a:rPr>
                        <a:t>剪輯、統整</a:t>
                      </a:r>
                      <a:endParaRPr lang="zh-TW" sz="12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728219"/>
                  </a:ext>
                </a:extLst>
              </a:tr>
              <a:tr h="613510">
                <a:tc>
                  <a:txBody>
                    <a:bodyPr/>
                    <a:lstStyle/>
                    <a:p>
                      <a:pPr algn="ctr"/>
                      <a:r>
                        <a:rPr lang="zh-TW" sz="1200" b="0" kern="100" dirty="0">
                          <a:effectLst/>
                        </a:rPr>
                        <a:t>李彥霖</a:t>
                      </a:r>
                      <a:endParaRPr lang="zh-TW" sz="12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M11015094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 dirty="0" err="1">
                          <a:effectLst/>
                        </a:rPr>
                        <a:t>Aeona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 dirty="0">
                          <a:effectLst/>
                        </a:rPr>
                        <a:t>1. </a:t>
                      </a:r>
                      <a:r>
                        <a:rPr lang="zh-TW" sz="1200" kern="100" dirty="0">
                          <a:effectLst/>
                        </a:rPr>
                        <a:t>研究實驗</a:t>
                      </a:r>
                    </a:p>
                    <a:p>
                      <a:pPr algn="l"/>
                      <a:r>
                        <a:rPr lang="en-US" sz="1200" kern="100" dirty="0">
                          <a:effectLst/>
                        </a:rPr>
                        <a:t>2. hit rate</a:t>
                      </a:r>
                      <a:r>
                        <a:rPr lang="zh-TW" sz="1200" kern="100" dirty="0">
                          <a:effectLst/>
                        </a:rPr>
                        <a:t>分析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kern="100" dirty="0">
                          <a:effectLst/>
                        </a:rPr>
                        <a:t>簡報與報告校正、建議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0137482"/>
                  </a:ext>
                </a:extLst>
              </a:tr>
              <a:tr h="613510">
                <a:tc>
                  <a:txBody>
                    <a:bodyPr/>
                    <a:lstStyle/>
                    <a:p>
                      <a:pPr algn="ctr"/>
                      <a:r>
                        <a:rPr lang="zh-TW" sz="1200" b="0" kern="100" dirty="0">
                          <a:effectLst/>
                        </a:rPr>
                        <a:t>王樸</a:t>
                      </a:r>
                      <a:endParaRPr lang="zh-TW" sz="12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M11015072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 dirty="0">
                          <a:effectLst/>
                        </a:rPr>
                        <a:t>1. </a:t>
                      </a:r>
                      <a:r>
                        <a:rPr lang="en-US" sz="1200" kern="100" dirty="0" err="1">
                          <a:effectLst/>
                        </a:rPr>
                        <a:t>dialoGPT</a:t>
                      </a:r>
                      <a:r>
                        <a:rPr lang="en-US" sz="1200" kern="100" dirty="0">
                          <a:effectLst/>
                        </a:rPr>
                        <a:t>-medium </a:t>
                      </a:r>
                    </a:p>
                    <a:p>
                      <a:pPr algn="l"/>
                      <a:r>
                        <a:rPr lang="en-US" sz="1200" kern="100" dirty="0">
                          <a:effectLst/>
                        </a:rPr>
                        <a:t>2. </a:t>
                      </a:r>
                      <a:r>
                        <a:rPr lang="zh-TW" sz="1200" kern="100" dirty="0">
                          <a:effectLst/>
                        </a:rPr>
                        <a:t>生成策略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 dirty="0">
                          <a:effectLst/>
                        </a:rPr>
                        <a:t>1. </a:t>
                      </a:r>
                      <a:r>
                        <a:rPr lang="zh-TW" sz="1200" kern="100" dirty="0">
                          <a:effectLst/>
                        </a:rPr>
                        <a:t>研究實驗</a:t>
                      </a:r>
                    </a:p>
                    <a:p>
                      <a:pPr algn="l"/>
                      <a:r>
                        <a:rPr lang="en-US" sz="1200" kern="100" dirty="0">
                          <a:effectLst/>
                        </a:rPr>
                        <a:t>2. </a:t>
                      </a:r>
                      <a:r>
                        <a:rPr lang="zh-TW" sz="1200" kern="100" dirty="0">
                          <a:effectLst/>
                        </a:rPr>
                        <a:t>生成策略分析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sz="1200" kern="100" dirty="0">
                          <a:effectLst/>
                        </a:rPr>
                        <a:t>研究結果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074806"/>
                  </a:ext>
                </a:extLst>
              </a:tr>
              <a:tr h="613510">
                <a:tc>
                  <a:txBody>
                    <a:bodyPr/>
                    <a:lstStyle/>
                    <a:p>
                      <a:pPr algn="ctr"/>
                      <a:r>
                        <a:rPr lang="zh-TW" sz="1200" b="0" kern="100" dirty="0">
                          <a:effectLst/>
                        </a:rPr>
                        <a:t>林祐丞</a:t>
                      </a:r>
                      <a:endParaRPr lang="zh-TW" sz="12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b10732002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TW" sz="1200" kern="100" dirty="0">
                          <a:effectLst/>
                        </a:rPr>
                        <a:t>1. </a:t>
                      </a:r>
                      <a:r>
                        <a:rPr lang="zh-TW" sz="1200" kern="100" dirty="0">
                          <a:effectLst/>
                        </a:rPr>
                        <a:t>資料前處理</a:t>
                      </a:r>
                      <a:endParaRPr lang="en-US" altLang="zh-TW" sz="1200" kern="100" dirty="0">
                        <a:effectLst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sz="1200" kern="100" dirty="0">
                          <a:effectLst/>
                        </a:rPr>
                        <a:t>2. distilgpt2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 dirty="0">
                          <a:effectLst/>
                        </a:rPr>
                        <a:t>1. </a:t>
                      </a:r>
                      <a:r>
                        <a:rPr lang="zh-TW" sz="1200" kern="100" dirty="0">
                          <a:effectLst/>
                        </a:rPr>
                        <a:t>研究實驗</a:t>
                      </a:r>
                    </a:p>
                    <a:p>
                      <a:pPr algn="l"/>
                      <a:r>
                        <a:rPr lang="en-US" sz="1200" kern="100" dirty="0">
                          <a:effectLst/>
                        </a:rPr>
                        <a:t>2. hit rate</a:t>
                      </a:r>
                      <a:r>
                        <a:rPr lang="zh-TW" sz="1200" kern="100" dirty="0">
                          <a:effectLst/>
                        </a:rPr>
                        <a:t>分析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sz="1200" kern="100" dirty="0">
                          <a:effectLst/>
                        </a:rPr>
                        <a:t>研究</a:t>
                      </a:r>
                      <a:r>
                        <a:rPr lang="zh-TW" altLang="en-US" sz="1200" kern="100" dirty="0">
                          <a:effectLst/>
                        </a:rPr>
                        <a:t>實驗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34325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006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6200000">
            <a:off x="140999" y="2271331"/>
            <a:ext cx="2741895" cy="3043516"/>
            <a:chOff x="0" y="1"/>
            <a:chExt cx="2123058" cy="2356604"/>
          </a:xfrm>
        </p:grpSpPr>
        <p:sp>
          <p:nvSpPr>
            <p:cNvPr id="5" name="等腰三角形 4"/>
            <p:cNvSpPr/>
            <p:nvPr/>
          </p:nvSpPr>
          <p:spPr>
            <a:xfrm rot="5400000">
              <a:off x="-92684" y="92685"/>
              <a:ext cx="2308425" cy="2123058"/>
            </a:xfrm>
            <a:prstGeom prst="triangle">
              <a:avLst>
                <a:gd name="adj" fmla="val 0"/>
              </a:avLst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18900000">
              <a:off x="915044" y="337794"/>
              <a:ext cx="242126" cy="242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 rot="18900000">
              <a:off x="665130" y="1075581"/>
              <a:ext cx="157264" cy="157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18900000">
              <a:off x="287538" y="629460"/>
              <a:ext cx="245933" cy="245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8900000">
              <a:off x="309373" y="790344"/>
              <a:ext cx="217050" cy="217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18900000">
              <a:off x="1674825" y="256871"/>
              <a:ext cx="157264" cy="786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18900000">
              <a:off x="261087" y="1496877"/>
              <a:ext cx="399743" cy="399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18900000">
              <a:off x="788756" y="1749590"/>
              <a:ext cx="331351" cy="33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18900000">
              <a:off x="678061" y="1666321"/>
              <a:ext cx="206232" cy="206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18900000">
              <a:off x="522432" y="1702273"/>
              <a:ext cx="357388" cy="35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8900000">
              <a:off x="1746417" y="1055518"/>
              <a:ext cx="297049" cy="297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18900000">
              <a:off x="1543033" y="747042"/>
              <a:ext cx="148524" cy="14852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18900000">
              <a:off x="494777" y="1773414"/>
              <a:ext cx="215104" cy="21510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8900000">
              <a:off x="1752647" y="1296176"/>
              <a:ext cx="148524" cy="148524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091305" y="893736"/>
              <a:ext cx="257066" cy="25706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677384" y="1360584"/>
              <a:ext cx="459513" cy="459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629038" y="2013164"/>
              <a:ext cx="343441" cy="34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5400000">
            <a:off x="7497351" y="-83191"/>
            <a:ext cx="1583818" cy="1758045"/>
            <a:chOff x="0" y="1"/>
            <a:chExt cx="2123058" cy="2356604"/>
          </a:xfrm>
        </p:grpSpPr>
        <p:sp>
          <p:nvSpPr>
            <p:cNvPr id="23" name="等腰三角形 22"/>
            <p:cNvSpPr/>
            <p:nvPr/>
          </p:nvSpPr>
          <p:spPr>
            <a:xfrm rot="5400000">
              <a:off x="-92684" y="92685"/>
              <a:ext cx="2308425" cy="2123058"/>
            </a:xfrm>
            <a:prstGeom prst="triangle">
              <a:avLst>
                <a:gd name="adj" fmla="val 0"/>
              </a:avLst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18900000">
              <a:off x="915044" y="337794"/>
              <a:ext cx="242126" cy="242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rot="18900000">
              <a:off x="665130" y="1075581"/>
              <a:ext cx="157264" cy="157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 rot="18900000">
              <a:off x="287538" y="629460"/>
              <a:ext cx="245933" cy="245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18900000">
              <a:off x="309373" y="790344"/>
              <a:ext cx="217050" cy="217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18900000">
              <a:off x="1674825" y="256871"/>
              <a:ext cx="157264" cy="786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 rot="18900000">
              <a:off x="261087" y="1496877"/>
              <a:ext cx="399743" cy="399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 rot="18900000">
              <a:off x="788756" y="1749590"/>
              <a:ext cx="331351" cy="33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 rot="18900000">
              <a:off x="678061" y="1666321"/>
              <a:ext cx="206232" cy="206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18900000">
              <a:off x="522432" y="1702273"/>
              <a:ext cx="357388" cy="35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 rot="18900000">
              <a:off x="1746417" y="1055518"/>
              <a:ext cx="297049" cy="297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18900000">
              <a:off x="1543033" y="747042"/>
              <a:ext cx="148524" cy="14852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 rot="18900000">
              <a:off x="494777" y="1773414"/>
              <a:ext cx="215104" cy="21510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 rot="18900000">
              <a:off x="1752647" y="1296176"/>
              <a:ext cx="148524" cy="148524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 rot="18900000">
              <a:off x="1091305" y="893736"/>
              <a:ext cx="257066" cy="25706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8900000">
              <a:off x="677384" y="1360584"/>
              <a:ext cx="459513" cy="459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18900000">
              <a:off x="629038" y="2013164"/>
              <a:ext cx="343441" cy="34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1" name="TextBox 7">
            <a:extLst>
              <a:ext uri="{FF2B5EF4-FFF2-40B4-BE49-F238E27FC236}">
                <a16:creationId xmlns:a16="http://schemas.microsoft.com/office/drawing/2014/main" id="{BDE0C5CE-00B3-4265-A611-DD8B2D85C94A}"/>
              </a:ext>
            </a:extLst>
          </p:cNvPr>
          <p:cNvSpPr txBox="1"/>
          <p:nvPr/>
        </p:nvSpPr>
        <p:spPr>
          <a:xfrm>
            <a:off x="2238702" y="2743053"/>
            <a:ext cx="4997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solidFill>
                  <a:srgbClr val="273045"/>
                </a:solidFill>
                <a:cs typeface="+mn-ea"/>
                <a:sym typeface="+mn-lt"/>
              </a:rPr>
              <a:t>研究介紹</a:t>
            </a:r>
            <a:endParaRPr lang="zh-CN" altLang="en-US" sz="3200" dirty="0">
              <a:solidFill>
                <a:srgbClr val="273045"/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359483" y="1419622"/>
            <a:ext cx="756032" cy="756032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PART   01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623896" y="1189824"/>
            <a:ext cx="790918" cy="918236"/>
            <a:chOff x="3288977" y="-263355"/>
            <a:chExt cx="1237092" cy="1436232"/>
          </a:xfrm>
        </p:grpSpPr>
        <p:cxnSp>
          <p:nvCxnSpPr>
            <p:cNvPr id="45" name="直接连接符 44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接连接符 46"/>
          <p:cNvCxnSpPr/>
          <p:nvPr/>
        </p:nvCxnSpPr>
        <p:spPr>
          <a:xfrm flipV="1">
            <a:off x="2615861" y="2582096"/>
            <a:ext cx="465241" cy="465241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545189" y="695476"/>
            <a:ext cx="14262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FFFFFF"/>
                </a:solidFill>
              </a:rPr>
              <a:t>https://www.ypppt.com/</a:t>
            </a:r>
            <a:endParaRPr lang="zh-CN" altLang="en-U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270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组合 543">
            <a:extLst>
              <a:ext uri="{FF2B5EF4-FFF2-40B4-BE49-F238E27FC236}">
                <a16:creationId xmlns:a16="http://schemas.microsoft.com/office/drawing/2014/main" id="{B545599C-45B3-430B-B428-2F878B76E044}"/>
              </a:ext>
            </a:extLst>
          </p:cNvPr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545" name="矩形 544">
              <a:extLst>
                <a:ext uri="{FF2B5EF4-FFF2-40B4-BE49-F238E27FC236}">
                  <a16:creationId xmlns:a16="http://schemas.microsoft.com/office/drawing/2014/main" id="{DBAA3017-CD47-4EB0-B435-50AE5FCF6DA4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46" name="组合 545">
              <a:extLst>
                <a:ext uri="{FF2B5EF4-FFF2-40B4-BE49-F238E27FC236}">
                  <a16:creationId xmlns:a16="http://schemas.microsoft.com/office/drawing/2014/main" id="{24E75F25-DDFD-4F17-BE53-E481BAC1BD65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547" name="矩形 546">
                <a:extLst>
                  <a:ext uri="{FF2B5EF4-FFF2-40B4-BE49-F238E27FC236}">
                    <a16:creationId xmlns:a16="http://schemas.microsoft.com/office/drawing/2014/main" id="{BBE98AA9-998D-4183-A3B7-6DD18033B109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8" name="矩形 547">
                <a:extLst>
                  <a:ext uri="{FF2B5EF4-FFF2-40B4-BE49-F238E27FC236}">
                    <a16:creationId xmlns:a16="http://schemas.microsoft.com/office/drawing/2014/main" id="{E2212BB3-7500-48FC-9EBD-7E0497DDF1A9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9" name="矩形 548">
                <a:extLst>
                  <a:ext uri="{FF2B5EF4-FFF2-40B4-BE49-F238E27FC236}">
                    <a16:creationId xmlns:a16="http://schemas.microsoft.com/office/drawing/2014/main" id="{933DC2C2-EE9E-40A8-9C80-A3D6604459C1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0" name="矩形 549">
                <a:extLst>
                  <a:ext uri="{FF2B5EF4-FFF2-40B4-BE49-F238E27FC236}">
                    <a16:creationId xmlns:a16="http://schemas.microsoft.com/office/drawing/2014/main" id="{C326E63B-EBB0-4AFD-9E39-0C3830D5F526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1" name="矩形 550">
                <a:extLst>
                  <a:ext uri="{FF2B5EF4-FFF2-40B4-BE49-F238E27FC236}">
                    <a16:creationId xmlns:a16="http://schemas.microsoft.com/office/drawing/2014/main" id="{C9E06616-8E92-4323-A284-4733108333FD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2" name="矩形 551">
                <a:extLst>
                  <a:ext uri="{FF2B5EF4-FFF2-40B4-BE49-F238E27FC236}">
                    <a16:creationId xmlns:a16="http://schemas.microsoft.com/office/drawing/2014/main" id="{1D1FFDE3-98AC-4650-A16B-47DBFC61B76F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3" name="矩形 552">
                <a:extLst>
                  <a:ext uri="{FF2B5EF4-FFF2-40B4-BE49-F238E27FC236}">
                    <a16:creationId xmlns:a16="http://schemas.microsoft.com/office/drawing/2014/main" id="{0BF4EBDE-544D-42D0-904B-FB17BD51B0A7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561" name="TextBox 7">
            <a:extLst>
              <a:ext uri="{FF2B5EF4-FFF2-40B4-BE49-F238E27FC236}">
                <a16:creationId xmlns:a16="http://schemas.microsoft.com/office/drawing/2014/main" id="{4BA8F5AF-1FA6-4CA0-9AD5-2E70527EF6F9}"/>
              </a:ext>
            </a:extLst>
          </p:cNvPr>
          <p:cNvSpPr txBox="1"/>
          <p:nvPr/>
        </p:nvSpPr>
        <p:spPr>
          <a:xfrm>
            <a:off x="827584" y="23040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cs typeface="+mn-ea"/>
                <a:sym typeface="+mn-lt"/>
              </a:rPr>
              <a:t>研究任務</a:t>
            </a:r>
            <a:endParaRPr lang="zh-CN" altLang="en-US" sz="2000" b="1" dirty="0">
              <a:cs typeface="+mn-ea"/>
              <a:sym typeface="+mn-lt"/>
            </a:endParaRPr>
          </a:p>
        </p:txBody>
      </p:sp>
      <p:pic>
        <p:nvPicPr>
          <p:cNvPr id="1028" name="Picture 4" descr="Chatbot free icon">
            <a:extLst>
              <a:ext uri="{FF2B5EF4-FFF2-40B4-BE49-F238E27FC236}">
                <a16:creationId xmlns:a16="http://schemas.microsoft.com/office/drawing/2014/main" id="{854F783B-E89E-3A4F-9BD4-BC68F66A1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245" y="1227442"/>
            <a:ext cx="2222376" cy="22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D09589C6-4EAE-11CF-C330-D39F4F1FD7A6}"/>
              </a:ext>
            </a:extLst>
          </p:cNvPr>
          <p:cNvSpPr txBox="1"/>
          <p:nvPr/>
        </p:nvSpPr>
        <p:spPr>
          <a:xfrm>
            <a:off x="861259" y="3639257"/>
            <a:ext cx="28068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000" dirty="0">
                <a:cs typeface="+mn-ea"/>
              </a:rPr>
              <a:t>模擬</a:t>
            </a:r>
            <a:r>
              <a:rPr lang="en-US" altLang="zh-TW" sz="2000" dirty="0">
                <a:cs typeface="+mn-ea"/>
              </a:rPr>
              <a:t>Open-Domain Dialogue</a:t>
            </a:r>
            <a:r>
              <a:rPr lang="zh-TW" altLang="en-US" sz="2000" dirty="0">
                <a:cs typeface="+mn-ea"/>
              </a:rPr>
              <a:t> 情境</a:t>
            </a:r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5E62664B-B9CB-82E0-D04C-10E6EF1F72A7}"/>
              </a:ext>
            </a:extLst>
          </p:cNvPr>
          <p:cNvSpPr txBox="1"/>
          <p:nvPr/>
        </p:nvSpPr>
        <p:spPr>
          <a:xfrm>
            <a:off x="5285413" y="3664064"/>
            <a:ext cx="64037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cs typeface="+mn-ea"/>
              </a:rPr>
              <a:t>建立、訓練「業務式」</a:t>
            </a:r>
            <a:endParaRPr lang="en-US" altLang="zh-TW" sz="2000" dirty="0">
              <a:cs typeface="+mn-ea"/>
            </a:endParaRPr>
          </a:p>
          <a:p>
            <a:r>
              <a:rPr lang="zh-TW" altLang="en-US" sz="2000" dirty="0">
                <a:cs typeface="+mn-ea"/>
              </a:rPr>
              <a:t>聊天機器人</a:t>
            </a:r>
            <a:r>
              <a:rPr lang="en-US" altLang="zh-TW" sz="2000" dirty="0">
                <a:cs typeface="+mn-ea"/>
              </a:rPr>
              <a:t>(</a:t>
            </a:r>
            <a:r>
              <a:rPr lang="en-US" altLang="zh-TW" sz="2000" dirty="0" err="1">
                <a:cs typeface="+mn-ea"/>
              </a:rPr>
              <a:t>SalesBot</a:t>
            </a:r>
            <a:r>
              <a:rPr lang="en-US" altLang="zh-TW" sz="2000" dirty="0">
                <a:cs typeface="+mn-ea"/>
              </a:rPr>
              <a:t>)</a:t>
            </a: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3DDE3186-03A6-3C50-DB79-199C76235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4867" y="1227442"/>
            <a:ext cx="2343438" cy="234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14B8A1FB-B6BB-048A-F009-142FFA547798}"/>
              </a:ext>
            </a:extLst>
          </p:cNvPr>
          <p:cNvSpPr/>
          <p:nvPr/>
        </p:nvSpPr>
        <p:spPr>
          <a:xfrm>
            <a:off x="4073239" y="2242778"/>
            <a:ext cx="648072" cy="523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5586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组合 543">
            <a:extLst>
              <a:ext uri="{FF2B5EF4-FFF2-40B4-BE49-F238E27FC236}">
                <a16:creationId xmlns:a16="http://schemas.microsoft.com/office/drawing/2014/main" id="{B545599C-45B3-430B-B428-2F878B76E044}"/>
              </a:ext>
            </a:extLst>
          </p:cNvPr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545" name="矩形 544">
              <a:extLst>
                <a:ext uri="{FF2B5EF4-FFF2-40B4-BE49-F238E27FC236}">
                  <a16:creationId xmlns:a16="http://schemas.microsoft.com/office/drawing/2014/main" id="{DBAA3017-CD47-4EB0-B435-50AE5FCF6DA4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46" name="组合 545">
              <a:extLst>
                <a:ext uri="{FF2B5EF4-FFF2-40B4-BE49-F238E27FC236}">
                  <a16:creationId xmlns:a16="http://schemas.microsoft.com/office/drawing/2014/main" id="{24E75F25-DDFD-4F17-BE53-E481BAC1BD65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547" name="矩形 546">
                <a:extLst>
                  <a:ext uri="{FF2B5EF4-FFF2-40B4-BE49-F238E27FC236}">
                    <a16:creationId xmlns:a16="http://schemas.microsoft.com/office/drawing/2014/main" id="{BBE98AA9-998D-4183-A3B7-6DD18033B109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8" name="矩形 547">
                <a:extLst>
                  <a:ext uri="{FF2B5EF4-FFF2-40B4-BE49-F238E27FC236}">
                    <a16:creationId xmlns:a16="http://schemas.microsoft.com/office/drawing/2014/main" id="{E2212BB3-7500-48FC-9EBD-7E0497DDF1A9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9" name="矩形 548">
                <a:extLst>
                  <a:ext uri="{FF2B5EF4-FFF2-40B4-BE49-F238E27FC236}">
                    <a16:creationId xmlns:a16="http://schemas.microsoft.com/office/drawing/2014/main" id="{933DC2C2-EE9E-40A8-9C80-A3D6604459C1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0" name="矩形 549">
                <a:extLst>
                  <a:ext uri="{FF2B5EF4-FFF2-40B4-BE49-F238E27FC236}">
                    <a16:creationId xmlns:a16="http://schemas.microsoft.com/office/drawing/2014/main" id="{C326E63B-EBB0-4AFD-9E39-0C3830D5F526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1" name="矩形 550">
                <a:extLst>
                  <a:ext uri="{FF2B5EF4-FFF2-40B4-BE49-F238E27FC236}">
                    <a16:creationId xmlns:a16="http://schemas.microsoft.com/office/drawing/2014/main" id="{C9E06616-8E92-4323-A284-4733108333FD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2" name="矩形 551">
                <a:extLst>
                  <a:ext uri="{FF2B5EF4-FFF2-40B4-BE49-F238E27FC236}">
                    <a16:creationId xmlns:a16="http://schemas.microsoft.com/office/drawing/2014/main" id="{1D1FFDE3-98AC-4650-A16B-47DBFC61B76F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3" name="矩形 552">
                <a:extLst>
                  <a:ext uri="{FF2B5EF4-FFF2-40B4-BE49-F238E27FC236}">
                    <a16:creationId xmlns:a16="http://schemas.microsoft.com/office/drawing/2014/main" id="{0BF4EBDE-544D-42D0-904B-FB17BD51B0A7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561" name="TextBox 7">
            <a:extLst>
              <a:ext uri="{FF2B5EF4-FFF2-40B4-BE49-F238E27FC236}">
                <a16:creationId xmlns:a16="http://schemas.microsoft.com/office/drawing/2014/main" id="{4BA8F5AF-1FA6-4CA0-9AD5-2E70527EF6F9}"/>
              </a:ext>
            </a:extLst>
          </p:cNvPr>
          <p:cNvSpPr txBox="1"/>
          <p:nvPr/>
        </p:nvSpPr>
        <p:spPr>
          <a:xfrm>
            <a:off x="827584" y="230400"/>
            <a:ext cx="1798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>
                <a:cs typeface="+mn-ea"/>
                <a:sym typeface="+mn-lt"/>
              </a:rPr>
              <a:t>SalesBot</a:t>
            </a:r>
            <a:r>
              <a:rPr lang="zh-TW" altLang="en-US" sz="2000" b="1" dirty="0">
                <a:cs typeface="+mn-ea"/>
                <a:sym typeface="+mn-lt"/>
              </a:rPr>
              <a:t>說明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D09589C6-4EAE-11CF-C330-D39F4F1FD7A6}"/>
              </a:ext>
            </a:extLst>
          </p:cNvPr>
          <p:cNvSpPr txBox="1"/>
          <p:nvPr/>
        </p:nvSpPr>
        <p:spPr>
          <a:xfrm>
            <a:off x="-112999" y="2416539"/>
            <a:ext cx="4206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TW" dirty="0">
                <a:cs typeface="+mn-ea"/>
              </a:rPr>
              <a:t>Open-Domain </a:t>
            </a:r>
            <a:r>
              <a:rPr lang="zh-TW" altLang="en-US" dirty="0">
                <a:cs typeface="+mn-ea"/>
              </a:rPr>
              <a:t>開放領域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14658FB-D378-B323-FC33-5C9303587B8D}"/>
              </a:ext>
            </a:extLst>
          </p:cNvPr>
          <p:cNvSpPr txBox="1"/>
          <p:nvPr/>
        </p:nvSpPr>
        <p:spPr>
          <a:xfrm>
            <a:off x="-81026" y="4384681"/>
            <a:ext cx="4206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TW" dirty="0">
                <a:cs typeface="+mn-ea"/>
              </a:rPr>
              <a:t>Task-Oriented</a:t>
            </a:r>
            <a:r>
              <a:rPr lang="zh-TW" altLang="en-US" dirty="0">
                <a:cs typeface="+mn-ea"/>
              </a:rPr>
              <a:t> 任務導向</a:t>
            </a:r>
          </a:p>
        </p:txBody>
      </p:sp>
      <p:pic>
        <p:nvPicPr>
          <p:cNvPr id="2" name="Picture 4" descr="Bot free icon">
            <a:extLst>
              <a:ext uri="{FF2B5EF4-FFF2-40B4-BE49-F238E27FC236}">
                <a16:creationId xmlns:a16="http://schemas.microsoft.com/office/drawing/2014/main" id="{ED7335B0-1056-74ED-87BB-BAAB10CA20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5246"/>
          <a:stretch/>
        </p:blipFill>
        <p:spPr bwMode="auto">
          <a:xfrm>
            <a:off x="495675" y="1351545"/>
            <a:ext cx="1070248" cy="90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Bot free icon">
            <a:extLst>
              <a:ext uri="{FF2B5EF4-FFF2-40B4-BE49-F238E27FC236}">
                <a16:creationId xmlns:a16="http://schemas.microsoft.com/office/drawing/2014/main" id="{C8AB4722-B6FC-94CC-884C-A9BE6043F0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31"/>
          <a:stretch/>
        </p:blipFill>
        <p:spPr bwMode="auto">
          <a:xfrm>
            <a:off x="500154" y="3353966"/>
            <a:ext cx="1070248" cy="91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語音泡泡: 圓角矩形 2">
            <a:extLst>
              <a:ext uri="{FF2B5EF4-FFF2-40B4-BE49-F238E27FC236}">
                <a16:creationId xmlns:a16="http://schemas.microsoft.com/office/drawing/2014/main" id="{5C0236C9-B0E6-96E1-725C-6952B70E7CE8}"/>
              </a:ext>
            </a:extLst>
          </p:cNvPr>
          <p:cNvSpPr/>
          <p:nvPr/>
        </p:nvSpPr>
        <p:spPr>
          <a:xfrm>
            <a:off x="1853986" y="1131590"/>
            <a:ext cx="2004601" cy="996132"/>
          </a:xfrm>
          <a:prstGeom prst="wedgeRoundRectCallout">
            <a:avLst>
              <a:gd name="adj1" fmla="val -59688"/>
              <a:gd name="adj2" fmla="val 48385"/>
              <a:gd name="adj3" fmla="val 16667"/>
            </a:avLst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529D6AB-FE87-2314-166C-B0C7FFD64122}"/>
              </a:ext>
            </a:extLst>
          </p:cNvPr>
          <p:cNvSpPr txBox="1"/>
          <p:nvPr/>
        </p:nvSpPr>
        <p:spPr>
          <a:xfrm>
            <a:off x="1875804" y="1201636"/>
            <a:ext cx="19041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0" i="0" dirty="0">
                <a:effectLst/>
                <a:latin typeface="Arial" panose="020B0604020202020204" pitchFamily="34" charset="0"/>
              </a:rPr>
              <a:t>Today is a sunny day. It’s great</a:t>
            </a:r>
            <a:br>
              <a:rPr lang="en-US" altLang="zh-TW" sz="1600" b="0" i="0" dirty="0">
                <a:effectLst/>
                <a:latin typeface="Helvetica" panose="020B0604020202020204" pitchFamily="34" charset="0"/>
              </a:rPr>
            </a:br>
            <a:r>
              <a:rPr lang="en-US" altLang="zh-TW" sz="1600" b="0" i="0" dirty="0">
                <a:effectLst/>
                <a:latin typeface="Arial" panose="020B0604020202020204" pitchFamily="34" charset="0"/>
              </a:rPr>
              <a:t>to go on a picnic.</a:t>
            </a:r>
            <a:endParaRPr lang="zh-TW" altLang="en-US" sz="1600" dirty="0"/>
          </a:p>
        </p:txBody>
      </p:sp>
      <p:sp>
        <p:nvSpPr>
          <p:cNvPr id="26" name="語音泡泡: 圓角矩形 25">
            <a:extLst>
              <a:ext uri="{FF2B5EF4-FFF2-40B4-BE49-F238E27FC236}">
                <a16:creationId xmlns:a16="http://schemas.microsoft.com/office/drawing/2014/main" id="{61FE14F7-9FEF-8B41-BD8A-C1D2FB0570E3}"/>
              </a:ext>
            </a:extLst>
          </p:cNvPr>
          <p:cNvSpPr/>
          <p:nvPr/>
        </p:nvSpPr>
        <p:spPr>
          <a:xfrm>
            <a:off x="1875804" y="2909637"/>
            <a:ext cx="1982784" cy="1227229"/>
          </a:xfrm>
          <a:prstGeom prst="wedgeRoundRectCallout">
            <a:avLst>
              <a:gd name="adj1" fmla="val -59688"/>
              <a:gd name="adj2" fmla="val 48385"/>
              <a:gd name="adj3" fmla="val 16667"/>
            </a:avLst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7F25571-2C0F-8F54-1A85-4D822600CB95}"/>
              </a:ext>
            </a:extLst>
          </p:cNvPr>
          <p:cNvSpPr txBox="1"/>
          <p:nvPr/>
        </p:nvSpPr>
        <p:spPr>
          <a:xfrm>
            <a:off x="1875804" y="3083529"/>
            <a:ext cx="200460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500" b="0" i="0" dirty="0">
                <a:effectLst/>
                <a:latin typeface="Arial" panose="020B0604020202020204" pitchFamily="34" charset="0"/>
              </a:rPr>
              <a:t>How may I help you? </a:t>
            </a:r>
          </a:p>
          <a:p>
            <a:pPr algn="ctr"/>
            <a:r>
              <a:rPr lang="en-US" altLang="zh-TW" sz="1500" b="0" i="0" dirty="0">
                <a:effectLst/>
                <a:latin typeface="Arial" panose="020B0604020202020204" pitchFamily="34" charset="0"/>
              </a:rPr>
              <a:t>Are you</a:t>
            </a:r>
            <a:r>
              <a:rPr lang="zh-TW" altLang="en-US" sz="15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TW" sz="1500" b="0" i="0" dirty="0">
                <a:effectLst/>
                <a:latin typeface="Arial" panose="020B0604020202020204" pitchFamily="34" charset="0"/>
              </a:rPr>
              <a:t>interested in listening some songs?</a:t>
            </a:r>
            <a:endParaRPr lang="zh-TW" altLang="en-US" sz="15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A2918BE-EEDA-5F68-B0D7-14091C4B23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9036"/>
          <a:stretch/>
        </p:blipFill>
        <p:spPr>
          <a:xfrm>
            <a:off x="4749935" y="869993"/>
            <a:ext cx="2666095" cy="1180046"/>
          </a:xfrm>
          <a:prstGeom prst="rect">
            <a:avLst/>
          </a:prstGeom>
        </p:spPr>
      </p:pic>
      <p:sp>
        <p:nvSpPr>
          <p:cNvPr id="9" name="右大括弧 8">
            <a:extLst>
              <a:ext uri="{FF2B5EF4-FFF2-40B4-BE49-F238E27FC236}">
                <a16:creationId xmlns:a16="http://schemas.microsoft.com/office/drawing/2014/main" id="{2F4F468A-6EC6-601B-2B2D-F5EC4AD4D05D}"/>
              </a:ext>
            </a:extLst>
          </p:cNvPr>
          <p:cNvSpPr/>
          <p:nvPr/>
        </p:nvSpPr>
        <p:spPr>
          <a:xfrm>
            <a:off x="7299194" y="843558"/>
            <a:ext cx="208178" cy="1180046"/>
          </a:xfrm>
          <a:prstGeom prst="rightBrace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50D383A-E37E-AE8F-08F9-87140A4BD80D}"/>
              </a:ext>
            </a:extLst>
          </p:cNvPr>
          <p:cNvSpPr txBox="1"/>
          <p:nvPr/>
        </p:nvSpPr>
        <p:spPr>
          <a:xfrm>
            <a:off x="5932443" y="1275606"/>
            <a:ext cx="46276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cs typeface="+mn-ea"/>
              </a:rPr>
              <a:t>Open-Domain</a:t>
            </a:r>
            <a:endParaRPr lang="zh-TW" altLang="en-US" sz="14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CB2E78F-5AED-A785-47B3-7612E1CBB005}"/>
              </a:ext>
            </a:extLst>
          </p:cNvPr>
          <p:cNvSpPr txBox="1"/>
          <p:nvPr/>
        </p:nvSpPr>
        <p:spPr>
          <a:xfrm>
            <a:off x="5946440" y="2354231"/>
            <a:ext cx="46276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cs typeface="+mn-ea"/>
              </a:rPr>
              <a:t>Task-Oriented</a:t>
            </a:r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3DE6225A-0749-6D63-4F8D-F397702A2B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52" t="61301" r="9613" b="631"/>
          <a:stretch/>
        </p:blipFill>
        <p:spPr>
          <a:xfrm>
            <a:off x="4731218" y="2076474"/>
            <a:ext cx="2402450" cy="894096"/>
          </a:xfrm>
          <a:prstGeom prst="rect">
            <a:avLst/>
          </a:prstGeom>
        </p:spPr>
      </p:pic>
      <p:sp>
        <p:nvSpPr>
          <p:cNvPr id="33" name="右大括弧 32">
            <a:extLst>
              <a:ext uri="{FF2B5EF4-FFF2-40B4-BE49-F238E27FC236}">
                <a16:creationId xmlns:a16="http://schemas.microsoft.com/office/drawing/2014/main" id="{FA4A2E6F-6B23-EDD4-A0FD-AEB4526F055D}"/>
              </a:ext>
            </a:extLst>
          </p:cNvPr>
          <p:cNvSpPr/>
          <p:nvPr/>
        </p:nvSpPr>
        <p:spPr>
          <a:xfrm>
            <a:off x="7308060" y="2151505"/>
            <a:ext cx="208178" cy="786591"/>
          </a:xfrm>
          <a:prstGeom prst="rightBrace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825FC593-5FD3-BF59-E7BC-8DB6DBC99806}"/>
              </a:ext>
            </a:extLst>
          </p:cNvPr>
          <p:cNvCxnSpPr>
            <a:cxnSpLocks/>
          </p:cNvCxnSpPr>
          <p:nvPr/>
        </p:nvCxnSpPr>
        <p:spPr>
          <a:xfrm>
            <a:off x="4348647" y="843558"/>
            <a:ext cx="0" cy="4104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Salesman free icon">
            <a:extLst>
              <a:ext uri="{FF2B5EF4-FFF2-40B4-BE49-F238E27FC236}">
                <a16:creationId xmlns:a16="http://schemas.microsoft.com/office/drawing/2014/main" id="{22B88C3F-B3BB-5851-C4DA-375081240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890" y="3253420"/>
            <a:ext cx="1162306" cy="116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箭號: 向右 9">
            <a:extLst>
              <a:ext uri="{FF2B5EF4-FFF2-40B4-BE49-F238E27FC236}">
                <a16:creationId xmlns:a16="http://schemas.microsoft.com/office/drawing/2014/main" id="{F04941B1-74AE-E4BD-D7CC-78D367FF5422}"/>
              </a:ext>
            </a:extLst>
          </p:cNvPr>
          <p:cNvSpPr/>
          <p:nvPr/>
        </p:nvSpPr>
        <p:spPr>
          <a:xfrm>
            <a:off x="6183356" y="3791953"/>
            <a:ext cx="1115838" cy="143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8" name="Picture 10" descr="Bot free icon">
            <a:extLst>
              <a:ext uri="{FF2B5EF4-FFF2-40B4-BE49-F238E27FC236}">
                <a16:creationId xmlns:a16="http://schemas.microsoft.com/office/drawing/2014/main" id="{786CC25B-E744-0233-0322-4DD8A1CD6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261" y="3219822"/>
            <a:ext cx="1162305" cy="116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字方塊 39">
            <a:extLst>
              <a:ext uri="{FF2B5EF4-FFF2-40B4-BE49-F238E27FC236}">
                <a16:creationId xmlns:a16="http://schemas.microsoft.com/office/drawing/2014/main" id="{654A385D-CC2C-C759-6B90-D53B9F918CA6}"/>
              </a:ext>
            </a:extLst>
          </p:cNvPr>
          <p:cNvSpPr txBox="1"/>
          <p:nvPr/>
        </p:nvSpPr>
        <p:spPr>
          <a:xfrm>
            <a:off x="4091197" y="4552101"/>
            <a:ext cx="52849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TW" sz="1600" dirty="0">
                <a:cs typeface="+mn-ea"/>
              </a:rPr>
              <a:t>Open-Domain + Task-Oriented = </a:t>
            </a:r>
            <a:r>
              <a:rPr lang="en-US" altLang="zh-TW" sz="1600" b="1" dirty="0" err="1">
                <a:cs typeface="+mn-ea"/>
              </a:rPr>
              <a:t>SalesBot</a:t>
            </a:r>
            <a:endParaRPr lang="zh-TW" altLang="en-US" sz="1600" b="1" dirty="0">
              <a:cs typeface="+mn-ea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0A43BFD-22CA-1B60-E9A9-F0A1BF7FFDBA}"/>
              </a:ext>
            </a:extLst>
          </p:cNvPr>
          <p:cNvSpPr txBox="1"/>
          <p:nvPr/>
        </p:nvSpPr>
        <p:spPr>
          <a:xfrm>
            <a:off x="5792972" y="3249980"/>
            <a:ext cx="18966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/>
              <a:t>Social to </a:t>
            </a:r>
          </a:p>
          <a:p>
            <a:pPr algn="ctr"/>
            <a:r>
              <a:rPr lang="en-US" altLang="zh-TW" sz="1400" dirty="0"/>
              <a:t>Task-Oriented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14463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组合 543">
            <a:extLst>
              <a:ext uri="{FF2B5EF4-FFF2-40B4-BE49-F238E27FC236}">
                <a16:creationId xmlns:a16="http://schemas.microsoft.com/office/drawing/2014/main" id="{B545599C-45B3-430B-B428-2F878B76E044}"/>
              </a:ext>
            </a:extLst>
          </p:cNvPr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545" name="矩形 544">
              <a:extLst>
                <a:ext uri="{FF2B5EF4-FFF2-40B4-BE49-F238E27FC236}">
                  <a16:creationId xmlns:a16="http://schemas.microsoft.com/office/drawing/2014/main" id="{DBAA3017-CD47-4EB0-B435-50AE5FCF6DA4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46" name="组合 545">
              <a:extLst>
                <a:ext uri="{FF2B5EF4-FFF2-40B4-BE49-F238E27FC236}">
                  <a16:creationId xmlns:a16="http://schemas.microsoft.com/office/drawing/2014/main" id="{24E75F25-DDFD-4F17-BE53-E481BAC1BD65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547" name="矩形 546">
                <a:extLst>
                  <a:ext uri="{FF2B5EF4-FFF2-40B4-BE49-F238E27FC236}">
                    <a16:creationId xmlns:a16="http://schemas.microsoft.com/office/drawing/2014/main" id="{BBE98AA9-998D-4183-A3B7-6DD18033B109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8" name="矩形 547">
                <a:extLst>
                  <a:ext uri="{FF2B5EF4-FFF2-40B4-BE49-F238E27FC236}">
                    <a16:creationId xmlns:a16="http://schemas.microsoft.com/office/drawing/2014/main" id="{E2212BB3-7500-48FC-9EBD-7E0497DDF1A9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9" name="矩形 548">
                <a:extLst>
                  <a:ext uri="{FF2B5EF4-FFF2-40B4-BE49-F238E27FC236}">
                    <a16:creationId xmlns:a16="http://schemas.microsoft.com/office/drawing/2014/main" id="{933DC2C2-EE9E-40A8-9C80-A3D6604459C1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0" name="矩形 549">
                <a:extLst>
                  <a:ext uri="{FF2B5EF4-FFF2-40B4-BE49-F238E27FC236}">
                    <a16:creationId xmlns:a16="http://schemas.microsoft.com/office/drawing/2014/main" id="{C326E63B-EBB0-4AFD-9E39-0C3830D5F526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1" name="矩形 550">
                <a:extLst>
                  <a:ext uri="{FF2B5EF4-FFF2-40B4-BE49-F238E27FC236}">
                    <a16:creationId xmlns:a16="http://schemas.microsoft.com/office/drawing/2014/main" id="{C9E06616-8E92-4323-A284-4733108333FD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2" name="矩形 551">
                <a:extLst>
                  <a:ext uri="{FF2B5EF4-FFF2-40B4-BE49-F238E27FC236}">
                    <a16:creationId xmlns:a16="http://schemas.microsoft.com/office/drawing/2014/main" id="{1D1FFDE3-98AC-4650-A16B-47DBFC61B76F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3" name="矩形 552">
                <a:extLst>
                  <a:ext uri="{FF2B5EF4-FFF2-40B4-BE49-F238E27FC236}">
                    <a16:creationId xmlns:a16="http://schemas.microsoft.com/office/drawing/2014/main" id="{0BF4EBDE-544D-42D0-904B-FB17BD51B0A7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561" name="TextBox 7">
            <a:extLst>
              <a:ext uri="{FF2B5EF4-FFF2-40B4-BE49-F238E27FC236}">
                <a16:creationId xmlns:a16="http://schemas.microsoft.com/office/drawing/2014/main" id="{4BA8F5AF-1FA6-4CA0-9AD5-2E70527EF6F9}"/>
              </a:ext>
            </a:extLst>
          </p:cNvPr>
          <p:cNvSpPr txBox="1"/>
          <p:nvPr/>
        </p:nvSpPr>
        <p:spPr>
          <a:xfrm>
            <a:off x="827584" y="23040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cs typeface="+mn-ea"/>
                <a:sym typeface="+mn-lt"/>
              </a:rPr>
              <a:t>評估方式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D09589C6-4EAE-11CF-C330-D39F4F1FD7A6}"/>
              </a:ext>
            </a:extLst>
          </p:cNvPr>
          <p:cNvSpPr txBox="1"/>
          <p:nvPr/>
        </p:nvSpPr>
        <p:spPr>
          <a:xfrm>
            <a:off x="-467432" y="895781"/>
            <a:ext cx="2806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cs typeface="+mn-ea"/>
              </a:rPr>
              <a:t>1. Hit rate</a:t>
            </a:r>
            <a:endParaRPr lang="zh-TW" altLang="en-US" b="1" dirty="0">
              <a:cs typeface="+mn-ea"/>
            </a:endParaRPr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5E62664B-B9CB-82E0-D04C-10E6EF1F72A7}"/>
              </a:ext>
            </a:extLst>
          </p:cNvPr>
          <p:cNvSpPr txBox="1"/>
          <p:nvPr/>
        </p:nvSpPr>
        <p:spPr>
          <a:xfrm>
            <a:off x="251520" y="2922498"/>
            <a:ext cx="640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cs typeface="+mn-ea"/>
              </a:rPr>
              <a:t>2. Human Evaluation</a:t>
            </a:r>
          </a:p>
        </p:txBody>
      </p:sp>
      <p:pic>
        <p:nvPicPr>
          <p:cNvPr id="2050" name="Picture 2" descr="Target free icon">
            <a:extLst>
              <a:ext uri="{FF2B5EF4-FFF2-40B4-BE49-F238E27FC236}">
                <a16:creationId xmlns:a16="http://schemas.microsoft.com/office/drawing/2014/main" id="{6E412DC9-76B1-2F7A-053F-B0692503F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314" y="1357165"/>
            <a:ext cx="1282147" cy="128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E0E9CC2-C482-63DC-0D52-CCE64DFC4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3413548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44CE743-04E9-50A2-EC01-71B4DEA13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887388"/>
              </p:ext>
            </p:extLst>
          </p:nvPr>
        </p:nvGraphicFramePr>
        <p:xfrm>
          <a:off x="3058182" y="1336618"/>
          <a:ext cx="5834298" cy="145115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064411">
                  <a:extLst>
                    <a:ext uri="{9D8B030D-6E8A-4147-A177-3AD203B41FA5}">
                      <a16:colId xmlns:a16="http://schemas.microsoft.com/office/drawing/2014/main" val="2272527626"/>
                    </a:ext>
                  </a:extLst>
                </a:gridCol>
                <a:gridCol w="3769887">
                  <a:extLst>
                    <a:ext uri="{9D8B030D-6E8A-4147-A177-3AD203B41FA5}">
                      <a16:colId xmlns:a16="http://schemas.microsoft.com/office/drawing/2014/main" val="158977322"/>
                    </a:ext>
                  </a:extLst>
                </a:gridCol>
              </a:tblGrid>
              <a:tr h="207308">
                <a:tc>
                  <a:txBody>
                    <a:bodyPr/>
                    <a:lstStyle/>
                    <a:p>
                      <a:pPr marL="304800" algn="ctr"/>
                      <a:r>
                        <a:rPr lang="en-US" sz="1200" kern="100" dirty="0">
                          <a:effectLst/>
                        </a:rPr>
                        <a:t>Topic </a:t>
                      </a:r>
                      <a:r>
                        <a:rPr lang="zh-TW" sz="1200" kern="100" dirty="0">
                          <a:effectLst/>
                        </a:rPr>
                        <a:t>主題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algn="ctr"/>
                      <a:r>
                        <a:rPr lang="en-US" sz="1200" kern="100" dirty="0">
                          <a:effectLst/>
                        </a:rPr>
                        <a:t>Relevant Words</a:t>
                      </a:r>
                      <a:r>
                        <a:rPr lang="zh-TW" sz="1200" kern="100" dirty="0">
                          <a:effectLst/>
                        </a:rPr>
                        <a:t>相關字詞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776077"/>
                  </a:ext>
                </a:extLst>
              </a:tr>
              <a:tr h="207308">
                <a:tc>
                  <a:txBody>
                    <a:bodyPr/>
                    <a:lstStyle/>
                    <a:p>
                      <a:pPr marL="304800" algn="ctr"/>
                      <a:r>
                        <a:rPr lang="en-US" sz="1200" kern="100" dirty="0">
                          <a:effectLst/>
                        </a:rPr>
                        <a:t>movies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algn="ctr"/>
                      <a:r>
                        <a:rPr lang="en-US" sz="1200" kern="100" dirty="0">
                          <a:effectLst/>
                        </a:rPr>
                        <a:t>theater, IMDB, romantic, etc.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99367"/>
                  </a:ext>
                </a:extLst>
              </a:tr>
              <a:tr h="207308">
                <a:tc>
                  <a:txBody>
                    <a:bodyPr/>
                    <a:lstStyle/>
                    <a:p>
                      <a:pPr marL="304800" algn="ctr"/>
                      <a:r>
                        <a:rPr lang="en-US" sz="1200" kern="100" dirty="0">
                          <a:effectLst/>
                        </a:rPr>
                        <a:t>attractions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algn="ctr"/>
                      <a:r>
                        <a:rPr lang="en-US" sz="1200" kern="100">
                          <a:effectLst/>
                        </a:rPr>
                        <a:t>disneyland, circus, USJ, etc.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257571"/>
                  </a:ext>
                </a:extLst>
              </a:tr>
              <a:tr h="207308">
                <a:tc>
                  <a:txBody>
                    <a:bodyPr/>
                    <a:lstStyle/>
                    <a:p>
                      <a:pPr marL="304800" algn="ctr"/>
                      <a:r>
                        <a:rPr lang="en-US" sz="1200" kern="100" dirty="0">
                          <a:effectLst/>
                        </a:rPr>
                        <a:t>restaurant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algn="ctr"/>
                      <a:r>
                        <a:rPr lang="en-US" sz="1200" kern="100" dirty="0">
                          <a:effectLst/>
                        </a:rPr>
                        <a:t>chef, waiter, banquet, etc.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755419"/>
                  </a:ext>
                </a:extLst>
              </a:tr>
              <a:tr h="207308">
                <a:tc>
                  <a:txBody>
                    <a:bodyPr/>
                    <a:lstStyle/>
                    <a:p>
                      <a:pPr marL="304800" algn="ctr"/>
                      <a:r>
                        <a:rPr lang="en-US" sz="1200" kern="100" dirty="0">
                          <a:effectLst/>
                        </a:rPr>
                        <a:t>song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algn="ctr"/>
                      <a:r>
                        <a:rPr lang="en-US" sz="1200" kern="100" dirty="0">
                          <a:effectLst/>
                        </a:rPr>
                        <a:t>band, chord, music, etc.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532015"/>
                  </a:ext>
                </a:extLst>
              </a:tr>
              <a:tr h="207308">
                <a:tc>
                  <a:txBody>
                    <a:bodyPr/>
                    <a:lstStyle/>
                    <a:p>
                      <a:pPr marL="304800" algn="ctr"/>
                      <a:r>
                        <a:rPr lang="en-US" sz="1200" kern="100" dirty="0">
                          <a:effectLst/>
                        </a:rPr>
                        <a:t>transportation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algn="ctr"/>
                      <a:r>
                        <a:rPr lang="en-US" sz="1200" kern="100" dirty="0">
                          <a:effectLst/>
                        </a:rPr>
                        <a:t>bicycle, subway, vehicle, etc.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232648"/>
                  </a:ext>
                </a:extLst>
              </a:tr>
              <a:tr h="207308">
                <a:tc>
                  <a:txBody>
                    <a:bodyPr/>
                    <a:lstStyle/>
                    <a:p>
                      <a:pPr marL="304800" algn="ctr"/>
                      <a:r>
                        <a:rPr lang="en-US" sz="1200" kern="100" dirty="0">
                          <a:effectLst/>
                        </a:rPr>
                        <a:t>hotel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04800" algn="ctr"/>
                      <a:r>
                        <a:rPr lang="en-US" sz="1200" kern="100" dirty="0">
                          <a:effectLst/>
                        </a:rPr>
                        <a:t>trip, guesthouse, relax, etc.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73459796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EB4B4F79-95B5-4F76-BEA2-2154D9C63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362469"/>
              </p:ext>
            </p:extLst>
          </p:nvPr>
        </p:nvGraphicFramePr>
        <p:xfrm>
          <a:off x="3058181" y="3536998"/>
          <a:ext cx="5834299" cy="119499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458575">
                  <a:extLst>
                    <a:ext uri="{9D8B030D-6E8A-4147-A177-3AD203B41FA5}">
                      <a16:colId xmlns:a16="http://schemas.microsoft.com/office/drawing/2014/main" val="2272527626"/>
                    </a:ext>
                  </a:extLst>
                </a:gridCol>
                <a:gridCol w="4375724">
                  <a:extLst>
                    <a:ext uri="{9D8B030D-6E8A-4147-A177-3AD203B41FA5}">
                      <a16:colId xmlns:a16="http://schemas.microsoft.com/office/drawing/2014/main" val="158977322"/>
                    </a:ext>
                  </a:extLst>
                </a:gridCol>
              </a:tblGrid>
              <a:tr h="207308">
                <a:tc>
                  <a:txBody>
                    <a:bodyPr/>
                    <a:lstStyle/>
                    <a:p>
                      <a:pPr marL="304800" indent="-217488" algn="ctr"/>
                      <a:r>
                        <a:rPr lang="en-US" altLang="zh-TW" sz="1200" kern="100" dirty="0">
                          <a:effectLst/>
                        </a:rPr>
                        <a:t>C</a:t>
                      </a:r>
                      <a:r>
                        <a:rPr lang="en-US" sz="1200" kern="100" dirty="0">
                          <a:effectLst/>
                        </a:rPr>
                        <a:t>riteria </a:t>
                      </a:r>
                      <a:r>
                        <a:rPr lang="zh-TW" altLang="en-US" sz="1200" kern="100" dirty="0">
                          <a:effectLst/>
                        </a:rPr>
                        <a:t>指標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algn="ctr"/>
                      <a:r>
                        <a:rPr lang="en-US" sz="1200" kern="100" dirty="0">
                          <a:effectLst/>
                        </a:rPr>
                        <a:t>Relevant Words</a:t>
                      </a:r>
                      <a:r>
                        <a:rPr lang="zh-TW" sz="1200" kern="100" dirty="0">
                          <a:effectLst/>
                        </a:rPr>
                        <a:t>相關字詞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776077"/>
                  </a:ext>
                </a:extLst>
              </a:tr>
              <a:tr h="207308">
                <a:tc>
                  <a:txBody>
                    <a:bodyPr/>
                    <a:lstStyle/>
                    <a:p>
                      <a:pPr marL="304800" indent="-217488" algn="ctr"/>
                      <a:r>
                        <a:rPr lang="en-US" sz="1200" kern="100" dirty="0">
                          <a:effectLst/>
                        </a:rPr>
                        <a:t>Naturalness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200" kern="100" dirty="0">
                          <a:effectLst/>
                        </a:rPr>
                        <a:t>Is the dialogue a natural conversation?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99367"/>
                  </a:ext>
                </a:extLst>
              </a:tr>
              <a:tr h="207308">
                <a:tc>
                  <a:txBody>
                    <a:bodyPr/>
                    <a:lstStyle/>
                    <a:p>
                      <a:pPr marL="304800" indent="-217488" algn="ctr"/>
                      <a:r>
                        <a:rPr lang="en-US" sz="1200" kern="100" dirty="0">
                          <a:effectLst/>
                        </a:rPr>
                        <a:t>Relevance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indent="-95250" algn="ctr"/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relevant is the communication content to the</a:t>
                      </a:r>
                      <a:r>
                        <a:rPr lang="zh-TW" alt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conversation context?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257571"/>
                  </a:ext>
                </a:extLst>
              </a:tr>
              <a:tr h="207308">
                <a:tc>
                  <a:txBody>
                    <a:bodyPr/>
                    <a:lstStyle/>
                    <a:p>
                      <a:pPr marL="304800" indent="-217488" algn="ctr"/>
                      <a:r>
                        <a:rPr lang="en-US" sz="1200" kern="100" dirty="0">
                          <a:effectLst/>
                        </a:rPr>
                        <a:t>Aggressiveness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indent="-304800" algn="ctr"/>
                      <a:r>
                        <a:rPr lang="en-US" sz="1200" kern="100" dirty="0">
                          <a:effectLst/>
                        </a:rPr>
                        <a:t> How aggressive is the communication</a:t>
                      </a:r>
                      <a:r>
                        <a:rPr lang="zh-TW" alt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>
                          <a:effectLst/>
                        </a:rPr>
                        <a:t>strategy?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755419"/>
                  </a:ext>
                </a:extLst>
              </a:tr>
              <a:tr h="207308">
                <a:tc>
                  <a:txBody>
                    <a:bodyPr/>
                    <a:lstStyle/>
                    <a:p>
                      <a:pPr marL="304800" indent="-304800" algn="ctr"/>
                      <a:r>
                        <a:rPr lang="en-US" sz="1200" kern="100" dirty="0">
                          <a:effectLst/>
                        </a:rPr>
                        <a:t>Overall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04800" indent="-304800" algn="ctr"/>
                      <a:r>
                        <a:rPr lang="en-US" altLang="zh-TW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the conversation overall a good interacting example?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19532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565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组合 543">
            <a:extLst>
              <a:ext uri="{FF2B5EF4-FFF2-40B4-BE49-F238E27FC236}">
                <a16:creationId xmlns:a16="http://schemas.microsoft.com/office/drawing/2014/main" id="{B545599C-45B3-430B-B428-2F878B76E044}"/>
              </a:ext>
            </a:extLst>
          </p:cNvPr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545" name="矩形 544">
              <a:extLst>
                <a:ext uri="{FF2B5EF4-FFF2-40B4-BE49-F238E27FC236}">
                  <a16:creationId xmlns:a16="http://schemas.microsoft.com/office/drawing/2014/main" id="{DBAA3017-CD47-4EB0-B435-50AE5FCF6DA4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46" name="组合 545">
              <a:extLst>
                <a:ext uri="{FF2B5EF4-FFF2-40B4-BE49-F238E27FC236}">
                  <a16:creationId xmlns:a16="http://schemas.microsoft.com/office/drawing/2014/main" id="{24E75F25-DDFD-4F17-BE53-E481BAC1BD65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547" name="矩形 546">
                <a:extLst>
                  <a:ext uri="{FF2B5EF4-FFF2-40B4-BE49-F238E27FC236}">
                    <a16:creationId xmlns:a16="http://schemas.microsoft.com/office/drawing/2014/main" id="{BBE98AA9-998D-4183-A3B7-6DD18033B109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8" name="矩形 547">
                <a:extLst>
                  <a:ext uri="{FF2B5EF4-FFF2-40B4-BE49-F238E27FC236}">
                    <a16:creationId xmlns:a16="http://schemas.microsoft.com/office/drawing/2014/main" id="{E2212BB3-7500-48FC-9EBD-7E0497DDF1A9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9" name="矩形 548">
                <a:extLst>
                  <a:ext uri="{FF2B5EF4-FFF2-40B4-BE49-F238E27FC236}">
                    <a16:creationId xmlns:a16="http://schemas.microsoft.com/office/drawing/2014/main" id="{933DC2C2-EE9E-40A8-9C80-A3D6604459C1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0" name="矩形 549">
                <a:extLst>
                  <a:ext uri="{FF2B5EF4-FFF2-40B4-BE49-F238E27FC236}">
                    <a16:creationId xmlns:a16="http://schemas.microsoft.com/office/drawing/2014/main" id="{C326E63B-EBB0-4AFD-9E39-0C3830D5F526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1" name="矩形 550">
                <a:extLst>
                  <a:ext uri="{FF2B5EF4-FFF2-40B4-BE49-F238E27FC236}">
                    <a16:creationId xmlns:a16="http://schemas.microsoft.com/office/drawing/2014/main" id="{C9E06616-8E92-4323-A284-4733108333FD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2" name="矩形 551">
                <a:extLst>
                  <a:ext uri="{FF2B5EF4-FFF2-40B4-BE49-F238E27FC236}">
                    <a16:creationId xmlns:a16="http://schemas.microsoft.com/office/drawing/2014/main" id="{1D1FFDE3-98AC-4650-A16B-47DBFC61B76F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3" name="矩形 552">
                <a:extLst>
                  <a:ext uri="{FF2B5EF4-FFF2-40B4-BE49-F238E27FC236}">
                    <a16:creationId xmlns:a16="http://schemas.microsoft.com/office/drawing/2014/main" id="{0BF4EBDE-544D-42D0-904B-FB17BD51B0A7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561" name="TextBox 7">
            <a:extLst>
              <a:ext uri="{FF2B5EF4-FFF2-40B4-BE49-F238E27FC236}">
                <a16:creationId xmlns:a16="http://schemas.microsoft.com/office/drawing/2014/main" id="{4BA8F5AF-1FA6-4CA0-9AD5-2E70527EF6F9}"/>
              </a:ext>
            </a:extLst>
          </p:cNvPr>
          <p:cNvSpPr txBox="1"/>
          <p:nvPr/>
        </p:nvSpPr>
        <p:spPr>
          <a:xfrm>
            <a:off x="827584" y="23040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cs typeface="+mn-ea"/>
                <a:sym typeface="+mn-lt"/>
              </a:rPr>
              <a:t>資料來源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D09589C6-4EAE-11CF-C330-D39F4F1FD7A6}"/>
              </a:ext>
            </a:extLst>
          </p:cNvPr>
          <p:cNvSpPr txBox="1"/>
          <p:nvPr/>
        </p:nvSpPr>
        <p:spPr>
          <a:xfrm>
            <a:off x="827584" y="3648094"/>
            <a:ext cx="30963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cs typeface="+mn-ea"/>
              </a:rPr>
              <a:t>Dialogue Generation</a:t>
            </a:r>
          </a:p>
          <a:p>
            <a:pPr algn="ctr"/>
            <a:r>
              <a:rPr lang="en-US" altLang="zh-TW" sz="2000" dirty="0">
                <a:cs typeface="+mn-ea"/>
              </a:rPr>
              <a:t>Simulator.py</a:t>
            </a:r>
            <a:endParaRPr lang="zh-TW" altLang="en-US" sz="2000" dirty="0">
              <a:cs typeface="+mn-ea"/>
            </a:endParaRPr>
          </a:p>
        </p:txBody>
      </p:sp>
      <p:pic>
        <p:nvPicPr>
          <p:cNvPr id="3074" name="Picture 2" descr="Dialogue free icon">
            <a:extLst>
              <a:ext uri="{FF2B5EF4-FFF2-40B4-BE49-F238E27FC236}">
                <a16:creationId xmlns:a16="http://schemas.microsoft.com/office/drawing/2014/main" id="{A30766F4-AB59-7500-0BA0-F838AD4B7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531" y="987574"/>
            <a:ext cx="244827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ADA2E863-3BDC-44A7-B8F9-4128C553F6F9}"/>
              </a:ext>
            </a:extLst>
          </p:cNvPr>
          <p:cNvSpPr txBox="1"/>
          <p:nvPr/>
        </p:nvSpPr>
        <p:spPr>
          <a:xfrm>
            <a:off x="5869563" y="3648094"/>
            <a:ext cx="280689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cs typeface="+mn-ea"/>
              </a:rPr>
              <a:t>  </a:t>
            </a:r>
            <a:r>
              <a:rPr lang="en-US" altLang="zh-TW" sz="2000" b="1" dirty="0">
                <a:cs typeface="+mn-ea"/>
              </a:rPr>
              <a:t>Training Data</a:t>
            </a:r>
          </a:p>
          <a:p>
            <a:r>
              <a:rPr lang="en-US" altLang="zh-TW" sz="2000" dirty="0">
                <a:cs typeface="+mn-ea"/>
              </a:rPr>
              <a:t>Round 1: 7,258</a:t>
            </a:r>
          </a:p>
          <a:p>
            <a:r>
              <a:rPr lang="en-US" altLang="zh-TW" sz="2000" dirty="0">
                <a:cs typeface="+mn-ea"/>
              </a:rPr>
              <a:t>Round 2: 15,922</a:t>
            </a:r>
            <a:endParaRPr lang="zh-TW" altLang="en-US" sz="2000" dirty="0">
              <a:cs typeface="+mn-ea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2F264BE6-6F11-DEF1-3BFA-053E87AD28F8}"/>
              </a:ext>
            </a:extLst>
          </p:cNvPr>
          <p:cNvGrpSpPr/>
          <p:nvPr/>
        </p:nvGrpSpPr>
        <p:grpSpPr>
          <a:xfrm>
            <a:off x="1231867" y="1347614"/>
            <a:ext cx="2438968" cy="2160240"/>
            <a:chOff x="1124920" y="1419622"/>
            <a:chExt cx="2438968" cy="2160240"/>
          </a:xfrm>
        </p:grpSpPr>
        <p:pic>
          <p:nvPicPr>
            <p:cNvPr id="3076" name="Picture 4" descr="Chatbot free icon">
              <a:extLst>
                <a:ext uri="{FF2B5EF4-FFF2-40B4-BE49-F238E27FC236}">
                  <a16:creationId xmlns:a16="http://schemas.microsoft.com/office/drawing/2014/main" id="{81C98ED9-4E76-FA64-A895-BD5B0C152A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4920" y="1419622"/>
              <a:ext cx="1826504" cy="1826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Script free icon">
              <a:extLst>
                <a:ext uri="{FF2B5EF4-FFF2-40B4-BE49-F238E27FC236}">
                  <a16:creationId xmlns:a16="http://schemas.microsoft.com/office/drawing/2014/main" id="{E125D1AD-5952-CE01-B9CB-5C36C97E96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2715766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EBB9D2B2-8F07-6B5F-AA3D-2F137D9A10F7}"/>
              </a:ext>
            </a:extLst>
          </p:cNvPr>
          <p:cNvSpPr/>
          <p:nvPr/>
        </p:nvSpPr>
        <p:spPr>
          <a:xfrm>
            <a:off x="4309207" y="2427734"/>
            <a:ext cx="648072" cy="523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536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6200000">
            <a:off x="140999" y="2271331"/>
            <a:ext cx="2741895" cy="3043516"/>
            <a:chOff x="0" y="1"/>
            <a:chExt cx="2123058" cy="2356604"/>
          </a:xfrm>
        </p:grpSpPr>
        <p:sp>
          <p:nvSpPr>
            <p:cNvPr id="5" name="等腰三角形 4"/>
            <p:cNvSpPr/>
            <p:nvPr/>
          </p:nvSpPr>
          <p:spPr>
            <a:xfrm rot="5400000">
              <a:off x="-92684" y="92685"/>
              <a:ext cx="2308425" cy="2123058"/>
            </a:xfrm>
            <a:prstGeom prst="triangle">
              <a:avLst>
                <a:gd name="adj" fmla="val 0"/>
              </a:avLst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18900000">
              <a:off x="915044" y="337794"/>
              <a:ext cx="242126" cy="242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 rot="18900000">
              <a:off x="665130" y="1075581"/>
              <a:ext cx="157264" cy="157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18900000">
              <a:off x="287538" y="629460"/>
              <a:ext cx="245933" cy="245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8900000">
              <a:off x="309373" y="790344"/>
              <a:ext cx="217050" cy="217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18900000">
              <a:off x="1674825" y="256871"/>
              <a:ext cx="157264" cy="786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18900000">
              <a:off x="261087" y="1496877"/>
              <a:ext cx="399743" cy="399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18900000">
              <a:off x="788756" y="1749590"/>
              <a:ext cx="331351" cy="33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18900000">
              <a:off x="678061" y="1666321"/>
              <a:ext cx="206232" cy="206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18900000">
              <a:off x="522432" y="1702273"/>
              <a:ext cx="357388" cy="35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8900000">
              <a:off x="1746417" y="1055518"/>
              <a:ext cx="297049" cy="297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18900000">
              <a:off x="1543033" y="747042"/>
              <a:ext cx="148524" cy="14852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18900000">
              <a:off x="494777" y="1773414"/>
              <a:ext cx="215104" cy="21510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8900000">
              <a:off x="1752647" y="1296176"/>
              <a:ext cx="148524" cy="148524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091305" y="893736"/>
              <a:ext cx="257066" cy="25706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677384" y="1360584"/>
              <a:ext cx="459513" cy="459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629038" y="2013164"/>
              <a:ext cx="343441" cy="34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5400000">
            <a:off x="7497351" y="-83191"/>
            <a:ext cx="1583818" cy="1758045"/>
            <a:chOff x="0" y="1"/>
            <a:chExt cx="2123058" cy="2356604"/>
          </a:xfrm>
        </p:grpSpPr>
        <p:sp>
          <p:nvSpPr>
            <p:cNvPr id="23" name="等腰三角形 22"/>
            <p:cNvSpPr/>
            <p:nvPr/>
          </p:nvSpPr>
          <p:spPr>
            <a:xfrm rot="5400000">
              <a:off x="-92684" y="92685"/>
              <a:ext cx="2308425" cy="2123058"/>
            </a:xfrm>
            <a:prstGeom prst="triangle">
              <a:avLst>
                <a:gd name="adj" fmla="val 0"/>
              </a:avLst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18900000">
              <a:off x="915044" y="337794"/>
              <a:ext cx="242126" cy="242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rot="18900000">
              <a:off x="665130" y="1075581"/>
              <a:ext cx="157264" cy="157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 rot="18900000">
              <a:off x="287538" y="629460"/>
              <a:ext cx="245933" cy="245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18900000">
              <a:off x="309373" y="790344"/>
              <a:ext cx="217050" cy="217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18900000">
              <a:off x="1674825" y="256871"/>
              <a:ext cx="157264" cy="786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 rot="18900000">
              <a:off x="261087" y="1496877"/>
              <a:ext cx="399743" cy="399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 rot="18900000">
              <a:off x="788756" y="1749590"/>
              <a:ext cx="331351" cy="33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 rot="18900000">
              <a:off x="678061" y="1666321"/>
              <a:ext cx="206232" cy="206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18900000">
              <a:off x="522432" y="1702273"/>
              <a:ext cx="357388" cy="35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 rot="18900000">
              <a:off x="1746417" y="1055518"/>
              <a:ext cx="297049" cy="297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18900000">
              <a:off x="1543033" y="747042"/>
              <a:ext cx="148524" cy="14852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 rot="18900000">
              <a:off x="494777" y="1773414"/>
              <a:ext cx="215104" cy="21510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 rot="18900000">
              <a:off x="1752647" y="1296176"/>
              <a:ext cx="148524" cy="148524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 rot="18900000">
              <a:off x="1091305" y="893736"/>
              <a:ext cx="257066" cy="25706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8900000">
              <a:off x="677384" y="1360584"/>
              <a:ext cx="459513" cy="459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18900000">
              <a:off x="629038" y="2013164"/>
              <a:ext cx="343441" cy="34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1" name="TextBox 7">
            <a:extLst>
              <a:ext uri="{FF2B5EF4-FFF2-40B4-BE49-F238E27FC236}">
                <a16:creationId xmlns:a16="http://schemas.microsoft.com/office/drawing/2014/main" id="{BDE0C5CE-00B3-4265-A611-DD8B2D85C94A}"/>
              </a:ext>
            </a:extLst>
          </p:cNvPr>
          <p:cNvSpPr txBox="1"/>
          <p:nvPr/>
        </p:nvSpPr>
        <p:spPr>
          <a:xfrm>
            <a:off x="2238702" y="2743053"/>
            <a:ext cx="4997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solidFill>
                  <a:srgbClr val="273045"/>
                </a:solidFill>
                <a:cs typeface="+mn-ea"/>
                <a:sym typeface="+mn-lt"/>
              </a:rPr>
              <a:t>研究實驗</a:t>
            </a:r>
            <a:endParaRPr lang="zh-CN" altLang="en-US" sz="3200" dirty="0">
              <a:solidFill>
                <a:srgbClr val="273045"/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359483" y="1419622"/>
            <a:ext cx="756032" cy="756032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PART   02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623896" y="1189824"/>
            <a:ext cx="790918" cy="918236"/>
            <a:chOff x="3288977" y="-263355"/>
            <a:chExt cx="1237092" cy="1436232"/>
          </a:xfrm>
        </p:grpSpPr>
        <p:cxnSp>
          <p:nvCxnSpPr>
            <p:cNvPr id="45" name="直接连接符 44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接连接符 46"/>
          <p:cNvCxnSpPr/>
          <p:nvPr/>
        </p:nvCxnSpPr>
        <p:spPr>
          <a:xfrm flipV="1">
            <a:off x="2615861" y="2582096"/>
            <a:ext cx="465241" cy="465241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545189" y="695476"/>
            <a:ext cx="14262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FFFFFF"/>
                </a:solidFill>
              </a:rPr>
              <a:t>https://www.ypppt.com/</a:t>
            </a:r>
            <a:endParaRPr lang="zh-CN" altLang="en-U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931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组合 543">
            <a:extLst>
              <a:ext uri="{FF2B5EF4-FFF2-40B4-BE49-F238E27FC236}">
                <a16:creationId xmlns:a16="http://schemas.microsoft.com/office/drawing/2014/main" id="{B545599C-45B3-430B-B428-2F878B76E044}"/>
              </a:ext>
            </a:extLst>
          </p:cNvPr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545" name="矩形 544">
              <a:extLst>
                <a:ext uri="{FF2B5EF4-FFF2-40B4-BE49-F238E27FC236}">
                  <a16:creationId xmlns:a16="http://schemas.microsoft.com/office/drawing/2014/main" id="{DBAA3017-CD47-4EB0-B435-50AE5FCF6DA4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46" name="组合 545">
              <a:extLst>
                <a:ext uri="{FF2B5EF4-FFF2-40B4-BE49-F238E27FC236}">
                  <a16:creationId xmlns:a16="http://schemas.microsoft.com/office/drawing/2014/main" id="{24E75F25-DDFD-4F17-BE53-E481BAC1BD65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547" name="矩形 546">
                <a:extLst>
                  <a:ext uri="{FF2B5EF4-FFF2-40B4-BE49-F238E27FC236}">
                    <a16:creationId xmlns:a16="http://schemas.microsoft.com/office/drawing/2014/main" id="{BBE98AA9-998D-4183-A3B7-6DD18033B109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8" name="矩形 547">
                <a:extLst>
                  <a:ext uri="{FF2B5EF4-FFF2-40B4-BE49-F238E27FC236}">
                    <a16:creationId xmlns:a16="http://schemas.microsoft.com/office/drawing/2014/main" id="{E2212BB3-7500-48FC-9EBD-7E0497DDF1A9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9" name="矩形 548">
                <a:extLst>
                  <a:ext uri="{FF2B5EF4-FFF2-40B4-BE49-F238E27FC236}">
                    <a16:creationId xmlns:a16="http://schemas.microsoft.com/office/drawing/2014/main" id="{933DC2C2-EE9E-40A8-9C80-A3D6604459C1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0" name="矩形 549">
                <a:extLst>
                  <a:ext uri="{FF2B5EF4-FFF2-40B4-BE49-F238E27FC236}">
                    <a16:creationId xmlns:a16="http://schemas.microsoft.com/office/drawing/2014/main" id="{C326E63B-EBB0-4AFD-9E39-0C3830D5F526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1" name="矩形 550">
                <a:extLst>
                  <a:ext uri="{FF2B5EF4-FFF2-40B4-BE49-F238E27FC236}">
                    <a16:creationId xmlns:a16="http://schemas.microsoft.com/office/drawing/2014/main" id="{C9E06616-8E92-4323-A284-4733108333FD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2" name="矩形 551">
                <a:extLst>
                  <a:ext uri="{FF2B5EF4-FFF2-40B4-BE49-F238E27FC236}">
                    <a16:creationId xmlns:a16="http://schemas.microsoft.com/office/drawing/2014/main" id="{1D1FFDE3-98AC-4650-A16B-47DBFC61B76F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3" name="矩形 552">
                <a:extLst>
                  <a:ext uri="{FF2B5EF4-FFF2-40B4-BE49-F238E27FC236}">
                    <a16:creationId xmlns:a16="http://schemas.microsoft.com/office/drawing/2014/main" id="{0BF4EBDE-544D-42D0-904B-FB17BD51B0A7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561" name="TextBox 7">
            <a:extLst>
              <a:ext uri="{FF2B5EF4-FFF2-40B4-BE49-F238E27FC236}">
                <a16:creationId xmlns:a16="http://schemas.microsoft.com/office/drawing/2014/main" id="{4BA8F5AF-1FA6-4CA0-9AD5-2E70527EF6F9}"/>
              </a:ext>
            </a:extLst>
          </p:cNvPr>
          <p:cNvSpPr txBox="1"/>
          <p:nvPr/>
        </p:nvSpPr>
        <p:spPr>
          <a:xfrm>
            <a:off x="827584" y="23040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cs typeface="+mn-ea"/>
                <a:sym typeface="+mn-lt"/>
              </a:rPr>
              <a:t>實驗訓練模型</a:t>
            </a:r>
            <a:endParaRPr lang="zh-CN" altLang="en-US" sz="2000" b="1" dirty="0">
              <a:cs typeface="+mn-ea"/>
              <a:sym typeface="+mn-lt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A7849FD-6607-3C2E-99C5-7548F953F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57838"/>
              </p:ext>
            </p:extLst>
          </p:nvPr>
        </p:nvGraphicFramePr>
        <p:xfrm>
          <a:off x="725248" y="886116"/>
          <a:ext cx="7992888" cy="3816426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855934">
                  <a:extLst>
                    <a:ext uri="{9D8B030D-6E8A-4147-A177-3AD203B41FA5}">
                      <a16:colId xmlns:a16="http://schemas.microsoft.com/office/drawing/2014/main" val="1427433005"/>
                    </a:ext>
                  </a:extLst>
                </a:gridCol>
                <a:gridCol w="1553547">
                  <a:extLst>
                    <a:ext uri="{9D8B030D-6E8A-4147-A177-3AD203B41FA5}">
                      <a16:colId xmlns:a16="http://schemas.microsoft.com/office/drawing/2014/main" val="427594742"/>
                    </a:ext>
                  </a:extLst>
                </a:gridCol>
                <a:gridCol w="5583407">
                  <a:extLst>
                    <a:ext uri="{9D8B030D-6E8A-4147-A177-3AD203B41FA5}">
                      <a16:colId xmlns:a16="http://schemas.microsoft.com/office/drawing/2014/main" val="2468724693"/>
                    </a:ext>
                  </a:extLst>
                </a:gridCol>
              </a:tblGrid>
              <a:tr h="636071">
                <a:tc gridSpan="2">
                  <a:txBody>
                    <a:bodyPr/>
                    <a:lstStyle/>
                    <a:p>
                      <a:pPr marL="0" indent="0" algn="ctr"/>
                      <a:r>
                        <a:rPr lang="zh-TW" altLang="en-US" sz="1400" kern="100" dirty="0">
                          <a:effectLst/>
                        </a:rPr>
                        <a:t>模型</a:t>
                      </a:r>
                      <a:endParaRPr lang="zh-TW" sz="1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ctr"/>
                      <a:r>
                        <a:rPr lang="zh-TW" altLang="en-US" sz="1400" kern="100" dirty="0">
                          <a:effectLst/>
                        </a:rPr>
                        <a:t>模型特色</a:t>
                      </a:r>
                      <a:endParaRPr lang="zh-TW" sz="1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054485"/>
                  </a:ext>
                </a:extLst>
              </a:tr>
              <a:tr h="636071">
                <a:tc gridSpan="2">
                  <a:txBody>
                    <a:bodyPr/>
                    <a:lstStyle/>
                    <a:p>
                      <a:pPr marL="0" indent="0" algn="ctr"/>
                      <a:r>
                        <a:rPr lang="en-US" altLang="zh-TW" sz="1400" b="0" kern="100" dirty="0" err="1">
                          <a:effectLst/>
                        </a:rPr>
                        <a:t>blenderbot</a:t>
                      </a:r>
                      <a:endParaRPr lang="en-US" altLang="zh-TW" sz="1400" b="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04800" indent="-304800" algn="ctr"/>
                      <a:r>
                        <a:rPr lang="en-US" sz="1400" kern="100" dirty="0">
                          <a:effectLst/>
                        </a:rPr>
                        <a:t>Blended Skill Talk</a:t>
                      </a:r>
                      <a:endParaRPr lang="en-US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745865"/>
                  </a:ext>
                </a:extLst>
              </a:tr>
              <a:tr h="636071">
                <a:tc rowSpan="3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zh-TW" sz="1400" b="0" kern="100" dirty="0">
                          <a:solidFill>
                            <a:schemeClr val="tx1"/>
                          </a:solidFill>
                          <a:effectLst/>
                        </a:rPr>
                        <a:t>GPT2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zh-TW" alt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系列模型</a:t>
                      </a:r>
                      <a:endParaRPr lang="en-US" altLang="zh-TW" sz="14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zh-TW" sz="1400" b="0" kern="100" dirty="0" err="1">
                          <a:solidFill>
                            <a:schemeClr val="tx1"/>
                          </a:solidFill>
                          <a:effectLst/>
                        </a:rPr>
                        <a:t>Aeona</a:t>
                      </a:r>
                      <a:endParaRPr lang="zh-TW" altLang="zh-TW" sz="14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indent="-304800" algn="ctr"/>
                      <a:r>
                        <a:rPr lang="en-US" altLang="zh-TW" sz="1400" kern="100" dirty="0">
                          <a:effectLst/>
                        </a:rPr>
                        <a:t>Discord chatbot</a:t>
                      </a:r>
                      <a:r>
                        <a:rPr lang="zh-TW" altLang="en-US" sz="1400" kern="100" dirty="0">
                          <a:effectLst/>
                        </a:rPr>
                        <a:t>、</a:t>
                      </a:r>
                      <a:r>
                        <a:rPr lang="en-US" altLang="zh-TW" sz="1400" kern="100" dirty="0">
                          <a:effectLst/>
                        </a:rPr>
                        <a:t>Low perplexity</a:t>
                      </a:r>
                      <a:endParaRPr lang="en-US" altLang="zh-TW" sz="1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41318"/>
                  </a:ext>
                </a:extLst>
              </a:tr>
              <a:tr h="636071">
                <a:tc vMerge="1">
                  <a:txBody>
                    <a:bodyPr/>
                    <a:lstStyle/>
                    <a:p>
                      <a:pPr marL="444500" indent="-357188" algn="l">
                        <a:buFont typeface="Wingdings" panose="05000000000000000000" pitchFamily="2" charset="2"/>
                        <a:buNone/>
                        <a:tabLst>
                          <a:tab pos="182563" algn="l"/>
                          <a:tab pos="444500" algn="l"/>
                        </a:tabLst>
                      </a:pPr>
                      <a:r>
                        <a:rPr lang="en-US" altLang="zh-TW" sz="1400" b="0" kern="100" dirty="0" err="1">
                          <a:solidFill>
                            <a:schemeClr val="tx1"/>
                          </a:solidFill>
                          <a:effectLst/>
                        </a:rPr>
                        <a:t>DialoGPT</a:t>
                      </a:r>
                      <a:r>
                        <a:rPr lang="en-US" altLang="zh-TW" sz="1400" b="0" kern="100" dirty="0">
                          <a:solidFill>
                            <a:schemeClr val="tx1"/>
                          </a:solidFill>
                          <a:effectLst/>
                        </a:rPr>
                        <a:t>-medium</a:t>
                      </a:r>
                      <a:endParaRPr lang="zh-TW" altLang="zh-TW" sz="14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55600" indent="-355600" algn="l">
                        <a:buFont typeface="Wingdings" panose="05000000000000000000" pitchFamily="2" charset="2"/>
                        <a:buNone/>
                        <a:tabLst>
                          <a:tab pos="182563" algn="l"/>
                          <a:tab pos="444500" algn="l"/>
                        </a:tabLst>
                      </a:pPr>
                      <a:r>
                        <a:rPr lang="zh-TW" alt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r>
                        <a:rPr lang="en-US" altLang="zh-TW" sz="1400" b="0" kern="100" dirty="0" err="1">
                          <a:solidFill>
                            <a:schemeClr val="tx1"/>
                          </a:solidFill>
                          <a:effectLst/>
                        </a:rPr>
                        <a:t>DialoGPT</a:t>
                      </a:r>
                      <a:r>
                        <a:rPr lang="en-US" altLang="zh-TW" sz="1400" b="0" kern="100" dirty="0">
                          <a:solidFill>
                            <a:schemeClr val="tx1"/>
                          </a:solidFill>
                          <a:effectLst/>
                        </a:rPr>
                        <a:t>-medium</a:t>
                      </a:r>
                      <a:endParaRPr lang="zh-TW" altLang="zh-TW" sz="14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indent="-304800" algn="ctr"/>
                      <a:r>
                        <a:rPr lang="en-US" sz="1400" kern="100" dirty="0">
                          <a:effectLst/>
                        </a:rPr>
                        <a:t>Reddit </a:t>
                      </a:r>
                      <a:r>
                        <a:rPr lang="zh-TW" altLang="en-US" sz="1400" kern="100" dirty="0">
                          <a:effectLst/>
                        </a:rPr>
                        <a:t>資料集、</a:t>
                      </a:r>
                      <a:r>
                        <a:rPr lang="en-US" altLang="zh-TW" sz="1400" kern="100" dirty="0">
                          <a:effectLst/>
                        </a:rPr>
                        <a:t>SOTA Conversational model</a:t>
                      </a:r>
                      <a:endParaRPr lang="en-US" altLang="zh-TW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428977"/>
                  </a:ext>
                </a:extLst>
              </a:tr>
              <a:tr h="636071">
                <a:tc vMerge="1">
                  <a:txBody>
                    <a:bodyPr/>
                    <a:lstStyle/>
                    <a:p>
                      <a:pPr marL="269875" indent="-174625" algn="l">
                        <a:buFont typeface="Wingdings" panose="05000000000000000000" pitchFamily="2" charset="2"/>
                        <a:buNone/>
                      </a:pPr>
                      <a:r>
                        <a:rPr lang="zh-TW" alt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r>
                        <a:rPr lang="en-US" altLang="zh-TW" sz="1400" b="0" kern="100" dirty="0">
                          <a:solidFill>
                            <a:schemeClr val="tx1"/>
                          </a:solidFill>
                          <a:effectLst/>
                        </a:rPr>
                        <a:t>DistilGPT2</a:t>
                      </a:r>
                      <a:endParaRPr lang="en-US" altLang="zh-TW" sz="14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9875" indent="-174625" algn="l">
                        <a:buFont typeface="Wingdings" panose="05000000000000000000" pitchFamily="2" charset="2"/>
                        <a:buNone/>
                      </a:pPr>
                      <a:r>
                        <a:rPr lang="zh-TW" alt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altLang="zh-TW" sz="1400" b="0" kern="100" dirty="0">
                          <a:solidFill>
                            <a:schemeClr val="tx1"/>
                          </a:solidFill>
                          <a:effectLst/>
                        </a:rPr>
                        <a:t>DistilGPT2</a:t>
                      </a:r>
                      <a:endParaRPr lang="en-US" altLang="zh-TW" sz="14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indent="-304800" algn="ctr"/>
                      <a:r>
                        <a:rPr lang="en-US" sz="1400" kern="100" dirty="0">
                          <a:effectLst/>
                        </a:rPr>
                        <a:t>Knowledge Distillation (GPT2)</a:t>
                      </a:r>
                      <a:r>
                        <a:rPr lang="zh-TW" altLang="en-US" sz="1400" kern="100" dirty="0">
                          <a:effectLst/>
                        </a:rPr>
                        <a:t>、參數少</a:t>
                      </a:r>
                      <a:endParaRPr lang="zh-TW" altLang="en-US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1310052"/>
                  </a:ext>
                </a:extLst>
              </a:tr>
              <a:tr h="636071">
                <a:tc gridSpan="2">
                  <a:txBody>
                    <a:bodyPr/>
                    <a:lstStyle/>
                    <a:p>
                      <a:pPr marL="177800" indent="-177800" algn="ctr"/>
                      <a:r>
                        <a:rPr lang="en-US" altLang="zh-TW" sz="1400" b="0" kern="100" dirty="0">
                          <a:effectLst/>
                        </a:rPr>
                        <a:t>T5-small</a:t>
                      </a:r>
                      <a:endParaRPr lang="en-US" altLang="zh-TW" sz="1400" b="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04800" indent="-304800" algn="ctr"/>
                      <a:r>
                        <a:rPr lang="zh-TW" altLang="en-US" sz="1400" kern="100" dirty="0">
                          <a:effectLst/>
                        </a:rPr>
                        <a:t>擅長機器翻譯、文本分析、摘要</a:t>
                      </a:r>
                      <a:endParaRPr lang="zh-TW" altLang="en-US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46616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863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RATE_QUIZZES" val="0"/>
  <p:tag name="ISPRING_SCORM_PASSING_SCORE" val="0.000000"/>
  <p:tag name="ISPRING_ULTRA_SCORM_COURSE_ID" val="9B178935-7D4C-40D6-A447-863E4BF2F5E4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OUTPUT_FOLDER" val="G:\冰山下的火种（4） 4月8号\17893723"/>
  <p:tag name="ISPRING_PRESENTATION_TITLE" val="5c0e649450be3"/>
  <p:tag name="ISPRING_FIRST_PUBLISH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i3oqa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2219</Words>
  <Application>Microsoft Office PowerPoint</Application>
  <PresentationFormat>如螢幕大小 (16:9)</PresentationFormat>
  <Paragraphs>553</Paragraphs>
  <Slides>29</Slides>
  <Notes>29</Notes>
  <HiddenSlides>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29</vt:i4>
      </vt:variant>
    </vt:vector>
  </HeadingPairs>
  <TitlesOfParts>
    <vt:vector size="38" baseType="lpstr">
      <vt:lpstr>等线</vt:lpstr>
      <vt:lpstr>微软雅黑</vt:lpstr>
      <vt:lpstr>Arial</vt:lpstr>
      <vt:lpstr>Calibri</vt:lpstr>
      <vt:lpstr>Helvetica</vt:lpstr>
      <vt:lpstr>Times New Roman</vt:lpstr>
      <vt:lpstr>Wingdings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/>
  <cp:revision>1</cp:revision>
  <dcterms:created xsi:type="dcterms:W3CDTF">2018-12-07T09:49:01Z</dcterms:created>
  <dcterms:modified xsi:type="dcterms:W3CDTF">2022-06-19T08:04:29Z</dcterms:modified>
</cp:coreProperties>
</file>