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6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684A-FD8E-401B-8B12-DD5B7FE838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7BF7-7C4D-4FC9-8FCB-A68BA4D2B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7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F1CCF-EC07-4CC1-9372-C8F13C26D1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8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867FCC-E9AF-4108-9612-3E10955AC14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EBAD34-1413-4303-A96C-E6B68AC673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arxiv.org/abs/1707.0082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arxiv.org/abs/1707.0082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99994" y="1700808"/>
            <a:ext cx="6900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實現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STM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影像中材料表面</a:t>
            </a:r>
            <a:endParaRPr lang="en-US" altLang="zh-TW" sz="4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自動辨識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006608" y="486916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學生：陳福祥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老師：林政宏老師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5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O\Desktop\facility_stm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7"/>
          <a:stretch/>
        </p:blipFill>
        <p:spPr bwMode="auto">
          <a:xfrm>
            <a:off x="507176" y="2095128"/>
            <a:ext cx="4498269" cy="396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one\Desktop\800px-ScanningTunnelingMicroscope_schematic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88" y="1965590"/>
            <a:ext cx="4368884" cy="35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346643" y="5589267"/>
            <a:ext cx="141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©Wikipedia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4439" y="778616"/>
            <a:ext cx="5907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STM(</a:t>
            </a:r>
            <a:r>
              <a:rPr lang="zh-TW" altLang="en-US" sz="3600" dirty="0" smtClean="0"/>
              <a:t>掃描穿隧式電子顯微鏡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373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O\Desktop\擷取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9944" r="10779"/>
          <a:stretch/>
        </p:blipFill>
        <p:spPr bwMode="auto">
          <a:xfrm>
            <a:off x="274698" y="1303784"/>
            <a:ext cx="4513326" cy="2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圖: 決策 2"/>
          <p:cNvSpPr/>
          <p:nvPr/>
        </p:nvSpPr>
        <p:spPr>
          <a:xfrm>
            <a:off x="594668" y="1677280"/>
            <a:ext cx="3600400" cy="2248694"/>
          </a:xfrm>
          <a:prstGeom prst="flowChartDecision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65352" y="2278407"/>
            <a:ext cx="4644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Takayanagi, K., et al</a:t>
            </a:r>
            <a:r>
              <a:rPr lang="en-US" altLang="zh-TW" sz="1400" dirty="0" smtClean="0"/>
              <a:t>.,</a:t>
            </a:r>
            <a:r>
              <a:rPr lang="en-US" altLang="zh-TW" sz="1400" i="1" dirty="0" smtClean="0"/>
              <a:t>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Surface Science, 1985. </a:t>
            </a:r>
            <a:r>
              <a:rPr lang="en-US" altLang="zh-TW" sz="1400" b="1" dirty="0"/>
              <a:t>164</a:t>
            </a:r>
            <a:r>
              <a:rPr lang="en-US" altLang="zh-TW" sz="1400" dirty="0"/>
              <a:t>(2): p. 367-392.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86160" y="4866084"/>
            <a:ext cx="3295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Chaika</a:t>
            </a:r>
            <a:r>
              <a:rPr lang="en-US" altLang="zh-TW" sz="1400" dirty="0"/>
              <a:t>, A., </a:t>
            </a:r>
            <a:r>
              <a:rPr lang="en-US" altLang="zh-TW" sz="1400" i="1" dirty="0"/>
              <a:t>Electron Orbital Contribution in Distance-Dependent STM Experiments</a:t>
            </a:r>
            <a:r>
              <a:rPr lang="en-US" altLang="zh-TW" sz="1400" dirty="0"/>
              <a:t>. 2016.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1484784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Si(111)7*7</a:t>
            </a:r>
            <a:endParaRPr lang="zh-TW" altLang="en-US" sz="2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3707904" y="3789040"/>
            <a:ext cx="5322913" cy="2701217"/>
            <a:chOff x="3761767" y="3608103"/>
            <a:chExt cx="5322913" cy="2701217"/>
          </a:xfrm>
        </p:grpSpPr>
        <p:pic>
          <p:nvPicPr>
            <p:cNvPr id="8" name="Picture 2" descr="C:\Users\BO\Desktop\擷取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7" r="76047" b="50000"/>
            <a:stretch/>
          </p:blipFill>
          <p:spPr bwMode="auto">
            <a:xfrm>
              <a:off x="3761767" y="3608104"/>
              <a:ext cx="2665572" cy="270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BO\Desktop\擷取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5" t="50797" b="-353"/>
            <a:stretch/>
          </p:blipFill>
          <p:spPr bwMode="auto">
            <a:xfrm>
              <a:off x="6374349" y="3608103"/>
              <a:ext cx="2710331" cy="26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流程圖: 決策 9"/>
            <p:cNvSpPr/>
            <p:nvPr/>
          </p:nvSpPr>
          <p:spPr>
            <a:xfrm rot="21284560">
              <a:off x="4262594" y="3861049"/>
              <a:ext cx="1772840" cy="1097664"/>
            </a:xfrm>
            <a:prstGeom prst="flowChartDecision">
              <a:avLst/>
            </a:pr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決策 10"/>
            <p:cNvSpPr/>
            <p:nvPr/>
          </p:nvSpPr>
          <p:spPr>
            <a:xfrm rot="21284560">
              <a:off x="6873368" y="3863033"/>
              <a:ext cx="1772840" cy="1097664"/>
            </a:xfrm>
            <a:prstGeom prst="flowChartDecision">
              <a:avLst/>
            </a:pr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923928" y="328498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Unoccupied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6787356" y="3284983"/>
            <a:ext cx="1961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Occupied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017165" y="465551"/>
            <a:ext cx="7475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以</a:t>
            </a:r>
            <a:r>
              <a:rPr lang="en-US" altLang="zh-TW" sz="3600" dirty="0" smtClean="0"/>
              <a:t>STM</a:t>
            </a:r>
            <a:r>
              <a:rPr lang="zh-TW" altLang="en-US" sz="3600" dirty="0" smtClean="0"/>
              <a:t>掃描得出的材料表面形貌影像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94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O\Desktop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0" y="1042966"/>
            <a:ext cx="3024336" cy="54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106703" y="6489447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hlinkClick r:id="rId4"/>
              </a:rPr>
              <a:t>arXiv:1707.00822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530944" y="981115"/>
            <a:ext cx="5311690" cy="5570181"/>
            <a:chOff x="2192814" y="1468730"/>
            <a:chExt cx="4547290" cy="4768582"/>
          </a:xfrm>
        </p:grpSpPr>
        <p:pic>
          <p:nvPicPr>
            <p:cNvPr id="1027" name="Picture 3" descr="C:\Users\BO\Desktop\擷取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468730"/>
              <a:ext cx="4400352" cy="4768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向下箭號 3"/>
            <p:cNvSpPr/>
            <p:nvPr/>
          </p:nvSpPr>
          <p:spPr>
            <a:xfrm>
              <a:off x="5364088" y="3704832"/>
              <a:ext cx="648072" cy="8727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6025256" y="2696720"/>
              <a:ext cx="648072" cy="8727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4881512" y="2186423"/>
              <a:ext cx="648072" cy="87271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3563888" y="1740341"/>
              <a:ext cx="648072" cy="53295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4146930" y="4005180"/>
              <a:ext cx="648072" cy="87271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下箭號 12"/>
            <p:cNvSpPr/>
            <p:nvPr/>
          </p:nvSpPr>
          <p:spPr>
            <a:xfrm>
              <a:off x="3498858" y="4280896"/>
              <a:ext cx="648072" cy="87271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>
              <a:off x="2192814" y="3298276"/>
              <a:ext cx="648072" cy="87271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標題 1"/>
          <p:cNvSpPr txBox="1">
            <a:spLocks/>
          </p:cNvSpPr>
          <p:nvPr/>
        </p:nvSpPr>
        <p:spPr>
          <a:xfrm>
            <a:off x="516631" y="26307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 smtClean="0">
                <a:latin typeface="+mn-lt"/>
              </a:rPr>
              <a:t>ZrSiS</a:t>
            </a:r>
            <a:endParaRPr lang="zh-TW" altLang="en-US" sz="6000" dirty="0">
              <a:latin typeface="+mn-lt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5412017" y="3205506"/>
            <a:ext cx="757013" cy="62254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4375483" y="2958328"/>
            <a:ext cx="757013" cy="62254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one\Desktop\400px-BandDiagram-Semiconductors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46" y="1069525"/>
            <a:ext cx="381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O\Desktop\擷取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/>
          <a:stretch/>
        </p:blipFill>
        <p:spPr bwMode="auto">
          <a:xfrm>
            <a:off x="91595" y="1379629"/>
            <a:ext cx="4768437" cy="49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39552" y="332656"/>
            <a:ext cx="8229600" cy="7176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dirty="0" smtClean="0">
                <a:latin typeface="+mn-lt"/>
              </a:rPr>
              <a:t>不同的缺陷看到能帶的不同部分</a:t>
            </a:r>
            <a:endParaRPr lang="zh-TW" altLang="en-US" sz="60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670" y="6156012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hlinkClick r:id="rId4"/>
              </a:rPr>
              <a:t>arXiv:1707.00822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587909" y="2088528"/>
            <a:ext cx="432048" cy="280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C:\Users\one\Desktop\Si-band-schematic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5" y="3547150"/>
            <a:ext cx="3725010" cy="30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標題 1"/>
          <p:cNvSpPr txBox="1">
            <a:spLocks/>
          </p:cNvSpPr>
          <p:nvPr/>
        </p:nvSpPr>
        <p:spPr>
          <a:xfrm>
            <a:off x="1668759" y="1057300"/>
            <a:ext cx="1103041" cy="5715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+mn-lt"/>
              </a:rPr>
              <a:t>ZrSiS</a:t>
            </a:r>
            <a:endParaRPr lang="zh-TW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7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516631" y="659198"/>
            <a:ext cx="8229600" cy="7176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 smtClean="0">
                <a:latin typeface="+mn-lt"/>
              </a:rPr>
              <a:t>Why CNN?</a:t>
            </a:r>
            <a:endParaRPr lang="zh-TW" altLang="en-US" sz="6000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12466" y="1650866"/>
            <a:ext cx="886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FF0000"/>
                </a:solidFill>
              </a:rPr>
              <a:t>CNN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82154" y="1650866"/>
            <a:ext cx="2074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accent6">
                    <a:lumMod val="50000"/>
                  </a:schemeClr>
                </a:solidFill>
              </a:rPr>
              <a:t>Convolution</a:t>
            </a:r>
            <a:endParaRPr lang="zh-TW" alt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43865" y="238575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決定</a:t>
            </a:r>
            <a:endParaRPr lang="en-US" altLang="zh-TW" sz="3600" dirty="0" smtClean="0"/>
          </a:p>
          <a:p>
            <a:r>
              <a:rPr lang="zh-TW" altLang="en-US" sz="3600" dirty="0" smtClean="0"/>
              <a:t>特徵模型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06030" y="238575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決定</a:t>
            </a:r>
            <a:endParaRPr lang="en-US" altLang="zh-TW" sz="3600" dirty="0" smtClean="0"/>
          </a:p>
          <a:p>
            <a:r>
              <a:rPr lang="zh-TW" altLang="en-US" sz="3600" dirty="0" smtClean="0"/>
              <a:t>網路結構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80100" y="2447309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Function </a:t>
            </a:r>
          </a:p>
          <a:p>
            <a:r>
              <a:rPr lang="en-US" altLang="zh-TW" sz="3200" dirty="0" smtClean="0"/>
              <a:t>Set</a:t>
            </a:r>
            <a:r>
              <a:rPr lang="zh-TW" altLang="en-US" sz="3200" dirty="0" smtClean="0"/>
              <a:t>：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3273" y="4650841"/>
            <a:ext cx="7436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600" dirty="0" smtClean="0"/>
              <a:t>My goal </a:t>
            </a:r>
            <a:r>
              <a:rPr lang="zh-TW" altLang="en-US" sz="3600" dirty="0" smtClean="0"/>
              <a:t>：</a:t>
            </a:r>
            <a:endParaRPr lang="en-US" altLang="zh-TW" sz="3600" dirty="0" smtClean="0"/>
          </a:p>
          <a:p>
            <a:pPr algn="just"/>
            <a:r>
              <a:rPr lang="zh-TW" altLang="en-US" sz="3600" dirty="0" smtClean="0"/>
              <a:t>找出一個準確率穩定，且不用每次換材料都要重新設計模型的方法</a:t>
            </a:r>
            <a:endParaRPr lang="en-US" altLang="zh-TW" sz="3600" dirty="0" smtClean="0"/>
          </a:p>
        </p:txBody>
      </p:sp>
      <p:sp>
        <p:nvSpPr>
          <p:cNvPr id="18" name="向下箭號 17"/>
          <p:cNvSpPr/>
          <p:nvPr/>
        </p:nvSpPr>
        <p:spPr>
          <a:xfrm>
            <a:off x="3726348" y="3858753"/>
            <a:ext cx="242201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7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9618" y="18864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9592" y="980728"/>
            <a:ext cx="48262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/>
              <a:t>資料蒐集</a:t>
            </a:r>
            <a:r>
              <a:rPr lang="en-US" altLang="zh-TW" sz="2200" dirty="0" smtClean="0"/>
              <a:t>-------------------------</a:t>
            </a:r>
            <a:r>
              <a:rPr lang="zh-TW" altLang="en-US" sz="2200" dirty="0" smtClean="0"/>
              <a:t>陳福祥</a:t>
            </a:r>
            <a:endParaRPr lang="en-US" altLang="zh-TW" sz="2200" dirty="0" smtClean="0"/>
          </a:p>
          <a:p>
            <a:r>
              <a:rPr lang="zh-TW" altLang="en-US" sz="2200" dirty="0" smtClean="0"/>
              <a:t>資料標示</a:t>
            </a:r>
            <a:r>
              <a:rPr lang="en-US" altLang="zh-TW" sz="2200" dirty="0" smtClean="0"/>
              <a:t>-------------------------</a:t>
            </a:r>
            <a:r>
              <a:rPr lang="zh-TW" altLang="en-US" sz="2200" dirty="0" smtClean="0"/>
              <a:t>陳福祥</a:t>
            </a:r>
            <a:endParaRPr lang="en-US" altLang="zh-TW" sz="2200" dirty="0" smtClean="0"/>
          </a:p>
          <a:p>
            <a:r>
              <a:rPr lang="zh-TW" altLang="en-US" sz="2200" dirty="0" smtClean="0"/>
              <a:t>挑選與訓練模型</a:t>
            </a:r>
            <a:r>
              <a:rPr lang="en-US" altLang="zh-TW" sz="2200" dirty="0" smtClean="0"/>
              <a:t>---------------</a:t>
            </a:r>
            <a:r>
              <a:rPr lang="zh-TW" altLang="en-US" sz="2200" dirty="0" smtClean="0"/>
              <a:t>陳福祥</a:t>
            </a:r>
            <a:endParaRPr lang="en-US" altLang="zh-TW" sz="2200" dirty="0"/>
          </a:p>
          <a:p>
            <a:r>
              <a:rPr lang="zh-TW" altLang="en-US" sz="2200" dirty="0" smtClean="0"/>
              <a:t>撰寫前端介面</a:t>
            </a:r>
            <a:r>
              <a:rPr lang="en-US" altLang="zh-TW" sz="2200" dirty="0" smtClean="0"/>
              <a:t>------------------</a:t>
            </a:r>
            <a:r>
              <a:rPr lang="zh-TW" altLang="en-US" sz="100" dirty="0" smtClean="0"/>
              <a:t> </a:t>
            </a:r>
            <a:r>
              <a:rPr lang="zh-TW" altLang="en-US" sz="2200" dirty="0" smtClean="0"/>
              <a:t>陳福祥</a:t>
            </a:r>
            <a:endParaRPr lang="en-US" altLang="zh-TW" sz="2200" dirty="0" smtClean="0"/>
          </a:p>
          <a:p>
            <a:r>
              <a:rPr lang="zh-TW" altLang="en-US" sz="2200" dirty="0" smtClean="0"/>
              <a:t>品質管理</a:t>
            </a:r>
            <a:r>
              <a:rPr lang="en-US" altLang="zh-TW" sz="2200" dirty="0" smtClean="0"/>
              <a:t>-------------------------</a:t>
            </a:r>
            <a:r>
              <a:rPr lang="zh-TW" altLang="en-US" sz="2200" dirty="0" smtClean="0"/>
              <a:t>陳福祥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618" y="260745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進度表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925" y="5868561"/>
            <a:ext cx="126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提升各項目正確率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88669"/>
              </p:ext>
            </p:extLst>
          </p:nvPr>
        </p:nvGraphicFramePr>
        <p:xfrm>
          <a:off x="1259632" y="3397577"/>
          <a:ext cx="7632846" cy="305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94"/>
                <a:gridCol w="848094"/>
                <a:gridCol w="848094"/>
                <a:gridCol w="848094"/>
                <a:gridCol w="848094"/>
                <a:gridCol w="848094"/>
                <a:gridCol w="848094"/>
                <a:gridCol w="848094"/>
                <a:gridCol w="848094"/>
              </a:tblGrid>
              <a:tr h="5092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108.10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108.11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108.12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109.06</a:t>
                      </a:r>
                      <a:endParaRPr lang="zh-TW" altLang="en-US" dirty="0"/>
                    </a:p>
                  </a:txBody>
                  <a:tcPr/>
                </a:tc>
              </a:tr>
              <a:tr h="50929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29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29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929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929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1925" y="3901637"/>
            <a:ext cx="1062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資料蒐集及標示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925" y="4454923"/>
            <a:ext cx="1005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規則圖形缺陷辨識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25" y="5008209"/>
            <a:ext cx="10054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前端介面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25" y="5315274"/>
            <a:ext cx="1259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不規則圖形缺陷辨識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8963" y="4005993"/>
            <a:ext cx="165618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97054" y="4536655"/>
            <a:ext cx="2042897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50096" y="5039698"/>
            <a:ext cx="169391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644008" y="4013057"/>
            <a:ext cx="2160240" cy="2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08104" y="5607661"/>
            <a:ext cx="30243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063880" y="6071176"/>
            <a:ext cx="1080120" cy="188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69968" y="5069474"/>
            <a:ext cx="84695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36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3892" y="412381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特別</a:t>
            </a:r>
            <a:r>
              <a:rPr lang="zh-TW" altLang="en-US" sz="2800" dirty="0" smtClean="0"/>
              <a:t>感謝</a:t>
            </a:r>
            <a:endParaRPr lang="en-US" altLang="zh-TW" sz="2800" dirty="0"/>
          </a:p>
          <a:p>
            <a:r>
              <a:rPr lang="zh-TW" altLang="en-US" sz="2800" dirty="0" smtClean="0"/>
              <a:t>各實驗室提供資料集</a:t>
            </a:r>
            <a:r>
              <a:rPr lang="zh-TW" altLang="en-US" sz="2800" dirty="0" smtClean="0"/>
              <a:t>：</a:t>
            </a:r>
            <a:endParaRPr lang="zh-TW" altLang="en-US" sz="2800" dirty="0"/>
          </a:p>
        </p:txBody>
      </p:sp>
      <p:pic>
        <p:nvPicPr>
          <p:cNvPr id="3" name="Picture 2" descr="C:\Users\one\Desktop\下載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0" y="2164706"/>
            <a:ext cx="30915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45121" y="1628800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MoSe</a:t>
            </a:r>
            <a:r>
              <a:rPr lang="en-US" altLang="zh-TW" sz="2800" baseline="-25000" dirty="0">
                <a:solidFill>
                  <a:prstClr val="black"/>
                </a:solidFill>
              </a:rPr>
              <a:t>2</a:t>
            </a:r>
            <a:endParaRPr lang="zh-TW" altLang="en-US" dirty="0"/>
          </a:p>
        </p:txBody>
      </p:sp>
      <p:pic>
        <p:nvPicPr>
          <p:cNvPr id="2050" name="Picture 2" descr="C:\Users\one\Desktop\srep40603-f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63358" b="41734"/>
          <a:stretch/>
        </p:blipFill>
        <p:spPr bwMode="auto">
          <a:xfrm>
            <a:off x="3935083" y="1782593"/>
            <a:ext cx="2323322" cy="35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51750" y="5301208"/>
            <a:ext cx="88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ZrSiS</a:t>
            </a:r>
            <a:endParaRPr lang="zh-TW" altLang="en-US" dirty="0"/>
          </a:p>
        </p:txBody>
      </p:sp>
      <p:pic>
        <p:nvPicPr>
          <p:cNvPr id="8" name="Picture 3" descr="C:\Users\one\Desktop\擷取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0E3F4"/>
              </a:clrFrom>
              <a:clrTo>
                <a:srgbClr val="E0E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1" b="6227"/>
          <a:stretch/>
        </p:blipFill>
        <p:spPr bwMode="auto">
          <a:xfrm>
            <a:off x="812708" y="4154993"/>
            <a:ext cx="2779340" cy="20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O\Desktop\擷取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2" r="68295"/>
          <a:stretch/>
        </p:blipFill>
        <p:spPr bwMode="auto">
          <a:xfrm>
            <a:off x="6219883" y="1837896"/>
            <a:ext cx="2702169" cy="3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53682" y="6309320"/>
            <a:ext cx="3443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ARML</a:t>
            </a:r>
            <a:r>
              <a:rPr lang="zh-TW" altLang="en-US" sz="2000" dirty="0" smtClean="0">
                <a:solidFill>
                  <a:prstClr val="black"/>
                </a:solidFill>
              </a:rPr>
              <a:t>實驗室</a:t>
            </a:r>
            <a:r>
              <a:rPr lang="en-US" altLang="zh-TW" sz="2000" dirty="0" smtClean="0">
                <a:solidFill>
                  <a:prstClr val="black"/>
                </a:solidFill>
              </a:rPr>
              <a:t>-</a:t>
            </a:r>
            <a:r>
              <a:rPr lang="zh-TW" altLang="en-US" sz="2000" dirty="0" smtClean="0">
                <a:solidFill>
                  <a:prstClr val="black"/>
                </a:solidFill>
              </a:rPr>
              <a:t>次元子解析影像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932039" y="5995423"/>
            <a:ext cx="2985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TSIL</a:t>
            </a:r>
            <a:r>
              <a:rPr lang="zh-TW" altLang="en-US" sz="2000" dirty="0" smtClean="0">
                <a:solidFill>
                  <a:prstClr val="black"/>
                </a:solidFill>
              </a:rPr>
              <a:t>實驗室</a:t>
            </a:r>
            <a:r>
              <a:rPr lang="en-US" altLang="zh-TW" sz="2000" dirty="0" smtClean="0">
                <a:solidFill>
                  <a:prstClr val="black"/>
                </a:solidFill>
              </a:rPr>
              <a:t>-</a:t>
            </a:r>
            <a:r>
              <a:rPr lang="zh-TW" altLang="en-US" sz="2000" dirty="0" smtClean="0">
                <a:solidFill>
                  <a:prstClr val="black"/>
                </a:solidFill>
              </a:rPr>
              <a:t>原子解析影像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659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463133" cy="279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9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</TotalTime>
  <Words>201</Words>
  <Application>Microsoft Office PowerPoint</Application>
  <PresentationFormat>如螢幕大小 (4:3)</PresentationFormat>
  <Paragraphs>57</Paragraphs>
  <Slides>9</Slides>
  <Notes>1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高階主管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one</dc:creator>
  <cp:lastModifiedBy>one</cp:lastModifiedBy>
  <cp:revision>10</cp:revision>
  <dcterms:created xsi:type="dcterms:W3CDTF">2019-10-03T08:15:37Z</dcterms:created>
  <dcterms:modified xsi:type="dcterms:W3CDTF">2019-10-03T09:18:11Z</dcterms:modified>
</cp:coreProperties>
</file>