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20564475" cy="2902585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C9A34768-4DA8-4EA8-ACB3-D0EE1009CE5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25" d="100"/>
          <a:sy n="25" d="100"/>
        </p:scale>
        <p:origin x="1520" y="1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910638" cy="1455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1649075" y="0"/>
            <a:ext cx="8910638" cy="1455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A6E7-04BD-4E70-BA0E-D7E6D5FFD9D5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23075" y="3629025"/>
            <a:ext cx="6918325" cy="979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2055813" y="13968413"/>
            <a:ext cx="16452850" cy="1143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27570113"/>
            <a:ext cx="8910638" cy="1455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1649075" y="27570113"/>
            <a:ext cx="8910638" cy="1455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8451-94BB-4D5C-A2DA-361F3826E8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46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大型視覺資料庫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使用者可以撰寫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語言、再透過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底層架構轉譯成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看得懂的語言。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8451-94BB-4D5C-A2DA-361F3826E8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7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0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5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7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2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31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40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9680-9095-40C2-ADD0-FF38C70A6768}" type="datetimeFigureOut">
              <a:rPr lang="zh-TW" altLang="en-US" smtClean="0"/>
              <a:pPr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C7D7-BA49-44C1-ACAC-1A488BC0F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9340" y="738387"/>
            <a:ext cx="19248120" cy="1397991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結合深度學習及影像處理技術之魚類辨識、長度計算系統</a:t>
            </a:r>
          </a:p>
        </p:txBody>
      </p:sp>
      <p:pic>
        <p:nvPicPr>
          <p:cNvPr id="10" name="Picture 3" descr="D:\財德\viplogo\viplogo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28" y="3399781"/>
            <a:ext cx="17390144" cy="2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98328" y="2322563"/>
            <a:ext cx="3991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學生：</a:t>
            </a:r>
            <a:r>
              <a:rPr lang="zh-TW" altLang="en-US" sz="3200" dirty="0">
                <a:sym typeface="Symbol" panose="05050102010706020507" pitchFamily="18" charset="2"/>
              </a:rPr>
              <a:t> 王樸、吳承威</a:t>
            </a:r>
            <a:endParaRPr lang="en-US" altLang="zh-TW" sz="3200" dirty="0">
              <a:sym typeface="Symbol" panose="05050102010706020507" pitchFamily="18" charset="2"/>
            </a:endParaRPr>
          </a:p>
          <a:p>
            <a:r>
              <a:rPr lang="zh-TW" altLang="en-US" sz="3200" dirty="0">
                <a:sym typeface="Symbol" panose="05050102010706020507" pitchFamily="18" charset="2"/>
              </a:rPr>
              <a:t>指導教授</a:t>
            </a:r>
            <a:r>
              <a:rPr lang="en-US" altLang="zh-TW" sz="3200" dirty="0">
                <a:sym typeface="Symbol" panose="05050102010706020507" pitchFamily="18" charset="2"/>
              </a:rPr>
              <a:t>:</a:t>
            </a:r>
            <a:r>
              <a:rPr lang="zh-TW" altLang="en-US" sz="3200" dirty="0">
                <a:sym typeface="Symbol" panose="05050102010706020507" pitchFamily="18" charset="2"/>
              </a:rPr>
              <a:t>林政宏教授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80555" y="3738948"/>
            <a:ext cx="928668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zh-TW" sz="3200" b="1" dirty="0"/>
              <a:t>摘要</a:t>
            </a:r>
            <a:r>
              <a:rPr lang="en-US" altLang="zh-TW" sz="3200" b="1" dirty="0"/>
              <a:t>—</a:t>
            </a:r>
            <a:r>
              <a:rPr lang="zh-TW" altLang="en-US" sz="3200" dirty="0"/>
              <a:t>本專題中我們設計了一個結合深度學習及影像處理技術之魚類辨識、長度計算系統。</a:t>
            </a:r>
            <a:endParaRPr lang="zh-TW" altLang="zh-TW" sz="3200" dirty="0"/>
          </a:p>
          <a:p>
            <a:pPr algn="just"/>
            <a:r>
              <a:rPr lang="zh-TW" altLang="en-US" sz="3200" b="1" dirty="0"/>
              <a:t>研究背景與動機</a:t>
            </a:r>
            <a:endParaRPr lang="en-US" altLang="zh-TW" sz="3200" b="1" dirty="0"/>
          </a:p>
          <a:p>
            <a:pPr algn="just"/>
            <a:r>
              <a:rPr lang="zh-TW" altLang="en-US" sz="3200" dirty="0"/>
              <a:t>漁業一直是台灣重要的產業，但在漁獲量大時，將魚種、魚長等資訊紀錄非常費時。除此之外，常有漁船私自將捕獲的魚盜賣之問題。從</a:t>
            </a:r>
            <a:r>
              <a:rPr lang="en-US" altLang="zh-TW" sz="3200" dirty="0"/>
              <a:t>2012</a:t>
            </a:r>
            <a:r>
              <a:rPr lang="zh-TW" altLang="en-US" sz="3200" dirty="0"/>
              <a:t>年</a:t>
            </a:r>
            <a:r>
              <a:rPr lang="en-US" altLang="zh-TW" sz="3200" dirty="0" err="1"/>
              <a:t>AlexNet</a:t>
            </a:r>
            <a:r>
              <a:rPr lang="zh-TW" altLang="en-US" sz="3200" dirty="0"/>
              <a:t>在</a:t>
            </a:r>
            <a:r>
              <a:rPr lang="en-US" altLang="zh-TW" sz="3200" dirty="0"/>
              <a:t>ImageNet</a:t>
            </a:r>
            <a:r>
              <a:rPr lang="zh-TW" altLang="en-US" sz="3200" dirty="0"/>
              <a:t>嶄露頭角後，深度學習因而蓬勃發展，至今應用在許多方面，例如</a:t>
            </a:r>
            <a:r>
              <a:rPr lang="en-US" altLang="zh-TW" sz="3200" dirty="0"/>
              <a:t>:</a:t>
            </a:r>
            <a:r>
              <a:rPr lang="zh-TW" altLang="en-US" sz="3200" dirty="0"/>
              <a:t>影像辨識、自然語言處理、聲音辨識、自動駕駛</a:t>
            </a:r>
            <a:r>
              <a:rPr lang="en-US" altLang="zh-TW" sz="3200" dirty="0"/>
              <a:t>…</a:t>
            </a:r>
            <a:r>
              <a:rPr lang="zh-TW" altLang="en-US" sz="3200" dirty="0"/>
              <a:t>等。其中，在影像辨識上能夠有相當高的準確率。因此本專題結合深度學習以及影像處理技術應用在漁業上，使用此裝置得以更有效率的紀錄並及時查看魚貨資訊，此外由於所有捕獲的魚都要經過此裝置偵測，故能防止漁船盜賣之問題。因此，提升計算和辨識之速度及精準度為本專題之主要課題。</a:t>
            </a:r>
            <a:endParaRPr lang="en-US" altLang="zh-TW" sz="3200" dirty="0"/>
          </a:p>
          <a:p>
            <a:endParaRPr lang="en-US" altLang="zh-TW" sz="2800" dirty="0"/>
          </a:p>
          <a:p>
            <a:pPr marL="0" lvl="1"/>
            <a:r>
              <a:rPr lang="zh-TW" altLang="en-US" sz="3200" b="1" dirty="0"/>
              <a:t>實驗流程</a:t>
            </a:r>
            <a:endParaRPr lang="en-US" altLang="zh-TW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693400" y="339978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573289" y="3789742"/>
            <a:ext cx="10244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200" b="1" dirty="0"/>
              <a:t>魚種辨識</a:t>
            </a:r>
            <a:endParaRPr lang="en-US" altLang="zh-TW" sz="3200" b="1" dirty="0"/>
          </a:p>
          <a:p>
            <a:pPr algn="just"/>
            <a:r>
              <a:rPr lang="zh-TW" altLang="en-US" sz="3200" dirty="0"/>
              <a:t>本專題使用的資料集為實際到市場拍攝之照片，共有</a:t>
            </a:r>
            <a:r>
              <a:rPr lang="en-US" altLang="zh-TW" sz="3200" dirty="0"/>
              <a:t>5</a:t>
            </a:r>
            <a:r>
              <a:rPr lang="zh-TW" altLang="en-US" sz="3200" dirty="0"/>
              <a:t>種魚類，如表二所示。我們使用深度學習技術對卷積式神經網路架構進行訓練。我們考慮過</a:t>
            </a:r>
            <a:r>
              <a:rPr lang="en-US" altLang="zh-TW" sz="3200" dirty="0"/>
              <a:t>YOLOv3-Tiny</a:t>
            </a:r>
            <a:r>
              <a:rPr lang="zh-TW" altLang="en-US" sz="3200" dirty="0"/>
              <a:t>、</a:t>
            </a:r>
            <a:r>
              <a:rPr lang="en-US" altLang="zh-TW" sz="3200" dirty="0" err="1"/>
              <a:t>MobileNet</a:t>
            </a:r>
            <a:r>
              <a:rPr lang="zh-TW" altLang="en-US" sz="3200" dirty="0"/>
              <a:t>、</a:t>
            </a:r>
            <a:r>
              <a:rPr lang="en-US" altLang="zh-TW" sz="3200" dirty="0"/>
              <a:t>VGG-19</a:t>
            </a:r>
            <a:r>
              <a:rPr lang="zh-TW" altLang="en-US" sz="3200" dirty="0"/>
              <a:t>等架構，但前二者因架構過大，辨識速度緩慢，</a:t>
            </a:r>
            <a:r>
              <a:rPr lang="en-US" altLang="zh-TW" sz="3200" dirty="0"/>
              <a:t>VGG-19</a:t>
            </a:r>
            <a:r>
              <a:rPr lang="zh-TW" altLang="en-US" sz="3200" dirty="0"/>
              <a:t>則是準確率不高。故最後使用圖三之神經網路架構，得以快速且準確地辨識出魚的種類。</a:t>
            </a:r>
            <a:endParaRPr lang="en-US" altLang="zh-TW" sz="3200" dirty="0"/>
          </a:p>
          <a:p>
            <a:pPr algn="just"/>
            <a:endParaRPr lang="en-US" altLang="zh-TW" sz="3200" dirty="0"/>
          </a:p>
          <a:p>
            <a:endParaRPr lang="en-US" altLang="zh-TW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37688" y="18930377"/>
            <a:ext cx="10521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200" b="1" dirty="0"/>
              <a:t>實驗結果</a:t>
            </a:r>
            <a:endParaRPr lang="en-US" altLang="zh-TW" sz="3200" b="1" dirty="0"/>
          </a:p>
          <a:p>
            <a:pPr algn="just"/>
            <a:r>
              <a:rPr lang="zh-TW" altLang="en-US" sz="3200" dirty="0"/>
              <a:t>我們尚未做資料擴增前，準確率最高只有到</a:t>
            </a:r>
            <a:r>
              <a:rPr lang="en-US" altLang="zh-TW" sz="3200" dirty="0"/>
              <a:t>80%</a:t>
            </a:r>
            <a:r>
              <a:rPr lang="zh-TW" altLang="en-US" sz="3200" dirty="0"/>
              <a:t>，在做了資料擴增之後，每種魚之準確率都可以到</a:t>
            </a:r>
            <a:r>
              <a:rPr lang="en-US" altLang="zh-TW" sz="3200" dirty="0"/>
              <a:t>97%</a:t>
            </a:r>
            <a:r>
              <a:rPr lang="zh-TW" altLang="en-US" sz="3200" dirty="0"/>
              <a:t>以上，如表三所示。</a:t>
            </a:r>
            <a:endParaRPr lang="en-US" altLang="zh-TW" sz="3200" dirty="0"/>
          </a:p>
          <a:p>
            <a:endParaRPr lang="en-US" altLang="zh-TW" sz="32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570110" y="26025440"/>
            <a:ext cx="10268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TW" sz="3200" b="1" dirty="0"/>
          </a:p>
          <a:p>
            <a:pPr algn="just"/>
            <a:r>
              <a:rPr lang="zh-TW" altLang="en-US" sz="3200" b="1" dirty="0"/>
              <a:t>未來展望</a:t>
            </a:r>
            <a:endParaRPr lang="en-US" altLang="zh-TW" sz="3200" b="1" dirty="0"/>
          </a:p>
          <a:p>
            <a:pPr algn="just"/>
            <a:r>
              <a:rPr lang="zh-TW" altLang="en-US" sz="3200" dirty="0">
                <a:latin typeface="+mn-ea"/>
              </a:rPr>
              <a:t>本次專題設計之系統，可即時辨識魚種以及計算長度，未來若提供更多種類之訓練資料，可辨識之種類以及準確率能更加提升。此外未來將會新增</a:t>
            </a:r>
            <a:r>
              <a:rPr lang="en-US" altLang="zh-TW" sz="3200" dirty="0">
                <a:latin typeface="+mj-lt"/>
                <a:cs typeface="Times New Roman" panose="02020603050405020304" pitchFamily="18" charset="0"/>
              </a:rPr>
              <a:t>Out-of-Distribution</a:t>
            </a:r>
            <a:r>
              <a:rPr lang="en-US" altLang="zh-TW" sz="3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+mn-ea"/>
                <a:cs typeface="Times New Roman" panose="02020603050405020304" pitchFamily="18" charset="0"/>
              </a:rPr>
              <a:t>資料辨識功能，減少辨識錯誤的比例，使此系統</a:t>
            </a:r>
            <a:r>
              <a:rPr lang="zh-TW" altLang="en-US" sz="3200" dirty="0">
                <a:latin typeface="+mn-ea"/>
              </a:rPr>
              <a:t>更具實際應用的價值。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569711" y="20036531"/>
                <a:ext cx="9403609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3200" b="1" dirty="0"/>
                  <a:t>魚長計算</a:t>
                </a:r>
                <a:endParaRPr lang="en-US" altLang="zh-TW" sz="3200" b="1" dirty="0"/>
              </a:p>
              <a:p>
                <a:pPr algn="just"/>
                <a:r>
                  <a:rPr lang="zh-TW" altLang="en-US" sz="3200" dirty="0"/>
                  <a:t>我們用</a:t>
                </a:r>
                <a:r>
                  <a:rPr lang="en-US" altLang="zh-TW" sz="3200" dirty="0" err="1"/>
                  <a:t>opencv</a:t>
                </a:r>
                <a:r>
                  <a:rPr lang="zh-TW" altLang="en-US" sz="3200" dirty="0"/>
                  <a:t>之</a:t>
                </a:r>
                <a:r>
                  <a:rPr lang="en-US" altLang="zh-TW" sz="3200" dirty="0"/>
                  <a:t>canny</a:t>
                </a:r>
                <a:r>
                  <a:rPr lang="zh-TW" altLang="en-US" sz="3200" dirty="0"/>
                  <a:t>函數求出輪廓，再以</a:t>
                </a:r>
                <a:r>
                  <a:rPr lang="en-US" altLang="zh-TW" sz="3200" dirty="0" err="1"/>
                  <a:t>minarearect</a:t>
                </a:r>
                <a:r>
                  <a:rPr lang="zh-TW" altLang="en-US" sz="3200" dirty="0"/>
                  <a:t>函數找到包含輪廓之面積最小的方框。由於高度</a:t>
                </a:r>
                <a:r>
                  <a:rPr lang="en-US" altLang="zh-TW" sz="3200" dirty="0"/>
                  <a:t>y</a:t>
                </a:r>
                <a:r>
                  <a:rPr lang="zh-TW" altLang="en-US" sz="3200" dirty="0"/>
                  <a:t>已知，相機拍攝夾角</a:t>
                </a:r>
                <a:r>
                  <a:rPr lang="en-US" altLang="zh-TW" sz="3200" dirty="0"/>
                  <a:t>(2</a:t>
                </a:r>
                <a:r>
                  <a:rPr lang="el-GR" altLang="zh-TW" sz="3200" dirty="0"/>
                  <a:t>θ</a:t>
                </a:r>
                <a:r>
                  <a:rPr lang="en-US" altLang="zh-TW" sz="3200" dirty="0"/>
                  <a:t>)</a:t>
                </a:r>
                <a:r>
                  <a:rPr lang="zh-TW" altLang="en-US" sz="3200" dirty="0"/>
                  <a:t>固定，因此可得照片長邊對應之長度為 </a:t>
                </a:r>
                <a14:m>
                  <m:oMath xmlns:m="http://schemas.openxmlformats.org/officeDocument/2006/math">
                    <m:r>
                      <a:rPr lang="en-US" altLang="zh-TW" sz="3200" b="0" i="0" smtClean="0"/>
                      <m:t>2</m:t>
                    </m:r>
                    <m:r>
                      <a:rPr lang="en-US" altLang="zh-TW" sz="3200"/>
                      <m:t>×</m:t>
                    </m:r>
                    <m:r>
                      <m:rPr>
                        <m:sty m:val="p"/>
                      </m:rPr>
                      <a:rPr lang="en-US" altLang="zh-TW" sz="3200"/>
                      <m:t>y</m:t>
                    </m:r>
                    <m:r>
                      <a:rPr lang="en-US" altLang="zh-TW" sz="3200"/>
                      <m:t>×</m:t>
                    </m:r>
                    <m:func>
                      <m:funcPr>
                        <m:ctrlPr>
                          <a:rPr lang="zh-TW" altLang="zh-TW" sz="3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/>
                          <m:t>tan</m:t>
                        </m:r>
                      </m:fName>
                      <m:e>
                        <m:r>
                          <a:rPr lang="en-US" altLang="zh-TW" sz="3200" i="1"/>
                          <m:t>𝜃</m:t>
                        </m:r>
                      </m:e>
                    </m:func>
                    <m:r>
                      <a:rPr lang="en-US" altLang="zh-TW" sz="3200" i="1"/>
                      <m:t> </m:t>
                    </m:r>
                  </m:oMath>
                </a14:m>
                <a:r>
                  <a:rPr lang="zh-TW" altLang="en-US" sz="3200" dirty="0"/>
                  <a:t>。已知照片長邊像素數為</a:t>
                </a:r>
                <a:r>
                  <a:rPr lang="en-US" altLang="zh-TW" sz="3200" dirty="0"/>
                  <a:t>N</a:t>
                </a:r>
                <a:r>
                  <a:rPr lang="zh-TW" altLang="en-US" sz="3200" dirty="0"/>
                  <a:t>，可計算出單位像素之長度</a:t>
                </a:r>
                <a:r>
                  <a:rPr lang="en-US" altLang="zh-TW" sz="3200" dirty="0"/>
                  <a:t>l</a:t>
                </a:r>
                <a:r>
                  <a:rPr lang="zh-TW" altLang="en-US" sz="3200" dirty="0"/>
                  <a:t>，將</a:t>
                </a:r>
                <a:r>
                  <a:rPr lang="en-US" altLang="zh-TW" sz="3200" dirty="0"/>
                  <a:t>l</a:t>
                </a:r>
                <a:r>
                  <a:rPr lang="zh-TW" altLang="en-US" sz="3200" dirty="0"/>
                  <a:t>乘以目標物長邊像素數</a:t>
                </a:r>
                <a:r>
                  <a:rPr lang="en-US" altLang="zh-TW" sz="3200" dirty="0"/>
                  <a:t>n</a:t>
                </a:r>
                <a:r>
                  <a:rPr lang="zh-TW" altLang="en-US" sz="3200" dirty="0"/>
                  <a:t>，便可求出目標物長度</a:t>
                </a:r>
                <a:r>
                  <a:rPr lang="en-US" altLang="zh-TW" sz="3200" dirty="0"/>
                  <a:t>x</a:t>
                </a:r>
                <a:r>
                  <a:rPr lang="zh-TW" altLang="en-US" sz="3200" dirty="0"/>
                  <a:t>。公式如下</a:t>
                </a:r>
                <a:r>
                  <a:rPr lang="en-US" altLang="zh-TW" sz="3200" dirty="0"/>
                  <a:t>:</a:t>
                </a: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1" y="20036531"/>
                <a:ext cx="9403609" cy="4031873"/>
              </a:xfrm>
              <a:prstGeom prst="rect">
                <a:avLst/>
              </a:prstGeom>
              <a:blipFill>
                <a:blip r:embed="rId4"/>
                <a:stretch>
                  <a:fillRect l="-1620" t="-1967" r="-1685" b="-4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3" descr="D:\財德\viplogo\viplogo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24" y="29602053"/>
            <a:ext cx="17390144" cy="2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9659445-38B0-45E4-9CAF-21B7A475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06" y="24084701"/>
            <a:ext cx="2138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D9F1929-2E30-46A8-BE01-A960178D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51620"/>
              </p:ext>
            </p:extLst>
          </p:nvPr>
        </p:nvGraphicFramePr>
        <p:xfrm>
          <a:off x="5869339" y="26302025"/>
          <a:ext cx="4536029" cy="26246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536029">
                  <a:extLst>
                    <a:ext uri="{9D8B030D-6E8A-4147-A177-3AD203B41FA5}">
                      <a16:colId xmlns:a16="http://schemas.microsoft.com/office/drawing/2014/main" val="900757751"/>
                    </a:ext>
                  </a:extLst>
                </a:gridCol>
              </a:tblGrid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x: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目標物長度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269735"/>
                  </a:ext>
                </a:extLst>
              </a:tr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y: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相機高度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750151"/>
                  </a:ext>
                </a:extLst>
              </a:tr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θ: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照相機拍射夾角的一半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041224"/>
                  </a:ext>
                </a:extLst>
              </a:tr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N: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照片長邊像素數量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3070"/>
                  </a:ext>
                </a:extLst>
              </a:tr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n: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目標物長邊像素數量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024438"/>
                  </a:ext>
                </a:extLst>
              </a:tr>
              <a:tr h="4374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l: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單位像素之長度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940377"/>
                  </a:ext>
                </a:extLst>
              </a:tr>
            </a:tbl>
          </a:graphicData>
        </a:graphic>
      </p:graphicFrame>
      <p:sp>
        <p:nvSpPr>
          <p:cNvPr id="45" name="AutoShape 1" descr="\ell ">
            <a:extLst>
              <a:ext uri="{FF2B5EF4-FFF2-40B4-BE49-F238E27FC236}">
                <a16:creationId xmlns:a16="http://schemas.microsoft.com/office/drawing/2014/main" id="{7056D1ED-4B03-4BD4-9DE1-A23664F220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624" y="168393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541758E-7F49-498C-9BD9-F52E06CC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600" y="11769312"/>
            <a:ext cx="213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3" name="畫布 5">
            <a:extLst>
              <a:ext uri="{FF2B5EF4-FFF2-40B4-BE49-F238E27FC236}">
                <a16:creationId xmlns:a16="http://schemas.microsoft.com/office/drawing/2014/main" id="{D8CC8836-5193-4EED-85E2-34C2B32650B4}"/>
              </a:ext>
            </a:extLst>
          </p:cNvPr>
          <p:cNvGrpSpPr/>
          <p:nvPr/>
        </p:nvGrpSpPr>
        <p:grpSpPr>
          <a:xfrm>
            <a:off x="1475322" y="10806099"/>
            <a:ext cx="7780782" cy="9275905"/>
            <a:chOff x="-293777" y="0"/>
            <a:chExt cx="4948327" cy="708723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E55028-E9E3-4446-9B02-46BBD250966D}"/>
                </a:ext>
              </a:extLst>
            </p:cNvPr>
            <p:cNvSpPr/>
            <p:nvPr/>
          </p:nvSpPr>
          <p:spPr>
            <a:xfrm>
              <a:off x="0" y="0"/>
              <a:ext cx="4654550" cy="7087235"/>
            </a:xfrm>
            <a:prstGeom prst="rect">
              <a:avLst/>
            </a:prstGeom>
          </p:spPr>
        </p:sp>
        <p:sp>
          <p:nvSpPr>
            <p:cNvPr id="61" name="流程圖: 結束點 60">
              <a:extLst>
                <a:ext uri="{FF2B5EF4-FFF2-40B4-BE49-F238E27FC236}">
                  <a16:creationId xmlns:a16="http://schemas.microsoft.com/office/drawing/2014/main" id="{B7647EE3-2FA3-4454-BEFE-6AEDB5F187EC}"/>
                </a:ext>
              </a:extLst>
            </p:cNvPr>
            <p:cNvSpPr/>
            <p:nvPr/>
          </p:nvSpPr>
          <p:spPr>
            <a:xfrm>
              <a:off x="772445" y="1191046"/>
              <a:ext cx="1204369" cy="78300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endParaRPr lang="en-US" sz="2000" kern="100" dirty="0">
                <a:effectLst/>
                <a:ea typeface="新細明體" panose="02020500000000000000" pitchFamily="18" charset="-120"/>
                <a:cs typeface="Calibri" panose="020F0502020204030204" pitchFamily="34" charset="0"/>
              </a:endParaRPr>
            </a:p>
            <a:p>
              <a:pPr>
                <a:spcAft>
                  <a:spcPts val="0"/>
                </a:spcAft>
              </a:pPr>
              <a:r>
                <a:rPr lang="zh-TW" altLang="en-US" sz="2400" kern="100" dirty="0">
                  <a:effectLst/>
                  <a:latin typeface="+mj-ea"/>
                  <a:ea typeface="+mj-ea"/>
                  <a:cs typeface="Calibri" panose="020F0502020204030204" pitchFamily="34" charset="0"/>
                </a:rPr>
                <a:t>樹梅派</a:t>
              </a:r>
              <a:r>
                <a:rPr lang="zh-TW" altLang="en-US" sz="2400" kern="100" dirty="0">
                  <a:latin typeface="+mj-ea"/>
                  <a:ea typeface="+mj-ea"/>
                  <a:cs typeface="Calibri" panose="020F0502020204030204" pitchFamily="34" charset="0"/>
                </a:rPr>
                <a:t>連接攝像頭拍照</a:t>
              </a:r>
              <a:endParaRPr lang="zh-TW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ea typeface="新細明體" panose="02020500000000000000" pitchFamily="18" charset="-120"/>
                  <a:cs typeface="Calibri" panose="020F0502020204030204" pitchFamily="34" charset="0"/>
                </a:rPr>
                <a:t> 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5E34344-1501-4593-9D68-29647BB213BF}"/>
                </a:ext>
              </a:extLst>
            </p:cNvPr>
            <p:cNvCxnSpPr>
              <a:cxnSpLocks/>
              <a:stCxn id="61" idx="2"/>
              <a:endCxn id="71" idx="0"/>
            </p:cNvCxnSpPr>
            <p:nvPr/>
          </p:nvCxnSpPr>
          <p:spPr>
            <a:xfrm flipH="1">
              <a:off x="811167" y="1974055"/>
              <a:ext cx="563462" cy="737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50F3CE18-F72B-470C-9B27-42BE1B79E64E}"/>
                </a:ext>
              </a:extLst>
            </p:cNvPr>
            <p:cNvCxnSpPr>
              <a:cxnSpLocks/>
              <a:stCxn id="61" idx="2"/>
              <a:endCxn id="204" idx="0"/>
            </p:cNvCxnSpPr>
            <p:nvPr/>
          </p:nvCxnSpPr>
          <p:spPr>
            <a:xfrm>
              <a:off x="1374630" y="1974055"/>
              <a:ext cx="860184" cy="732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圖: 程序 70">
              <a:extLst>
                <a:ext uri="{FF2B5EF4-FFF2-40B4-BE49-F238E27FC236}">
                  <a16:creationId xmlns:a16="http://schemas.microsoft.com/office/drawing/2014/main" id="{E0FCB796-BEC0-4EA4-B2BA-325A423F87CA}"/>
                </a:ext>
              </a:extLst>
            </p:cNvPr>
            <p:cNvSpPr/>
            <p:nvPr/>
          </p:nvSpPr>
          <p:spPr>
            <a:xfrm>
              <a:off x="208983" y="2711297"/>
              <a:ext cx="1204369" cy="43966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400" dirty="0">
                  <a:latin typeface="+mj-ea"/>
                  <a:ea typeface="+mj-ea"/>
                  <a:cs typeface="新細明體" panose="02020500000000000000" pitchFamily="18" charset="-120"/>
                </a:rPr>
                <a:t>魚種辨識</a:t>
              </a:r>
              <a:endParaRPr lang="zh-TW" sz="2400" dirty="0">
                <a:effectLst/>
                <a:latin typeface="+mj-ea"/>
                <a:ea typeface="+mj-ea"/>
                <a:cs typeface="新細明體" panose="02020500000000000000" pitchFamily="18" charset="-120"/>
              </a:endParaRPr>
            </a:p>
          </p:txBody>
        </p:sp>
        <p:sp>
          <p:nvSpPr>
            <p:cNvPr id="73" name="流程圖: 程序 72">
              <a:extLst>
                <a:ext uri="{FF2B5EF4-FFF2-40B4-BE49-F238E27FC236}">
                  <a16:creationId xmlns:a16="http://schemas.microsoft.com/office/drawing/2014/main" id="{A364FBF3-F842-4F15-BCEB-A4C6EEF13C24}"/>
                </a:ext>
              </a:extLst>
            </p:cNvPr>
            <p:cNvSpPr/>
            <p:nvPr/>
          </p:nvSpPr>
          <p:spPr>
            <a:xfrm>
              <a:off x="-14297" y="4766010"/>
              <a:ext cx="1671520" cy="66567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400" dirty="0">
                  <a:effectLst/>
                  <a:latin typeface="+mj-ea"/>
                  <a:ea typeface="+mj-ea"/>
                  <a:cs typeface="新細明體" panose="02020500000000000000" pitchFamily="18" charset="-120"/>
                </a:rPr>
                <a:t>傳送結果及壓縮之照片至網頁伺服器</a:t>
              </a:r>
              <a:endParaRPr lang="en-US" sz="2400" dirty="0">
                <a:effectLst/>
                <a:latin typeface="+mj-ea"/>
                <a:ea typeface="+mj-ea"/>
                <a:cs typeface="新細明體" panose="02020500000000000000" pitchFamily="18" charset="-120"/>
              </a:endParaRP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DD490989-EEE7-4C03-AFBE-3048D730105A}"/>
                </a:ext>
              </a:extLst>
            </p:cNvPr>
            <p:cNvCxnSpPr>
              <a:cxnSpLocks/>
              <a:stCxn id="204" idx="2"/>
              <a:endCxn id="73" idx="0"/>
            </p:cNvCxnSpPr>
            <p:nvPr/>
          </p:nvCxnSpPr>
          <p:spPr>
            <a:xfrm rot="5400000">
              <a:off x="718430" y="3249625"/>
              <a:ext cx="1619418" cy="14133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2A13A8D-6B8B-46E0-BC7E-2F16EA5C6720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>
              <a:off x="811167" y="3150964"/>
              <a:ext cx="10296" cy="1615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接點: 肘形 75">
              <a:extLst>
                <a:ext uri="{FF2B5EF4-FFF2-40B4-BE49-F238E27FC236}">
                  <a16:creationId xmlns:a16="http://schemas.microsoft.com/office/drawing/2014/main" id="{C91ABB20-EE42-4BFA-8D5E-0966C9D2874A}"/>
                </a:ext>
              </a:extLst>
            </p:cNvPr>
            <p:cNvCxnSpPr>
              <a:cxnSpLocks/>
              <a:stCxn id="61" idx="3"/>
              <a:endCxn id="73" idx="3"/>
            </p:cNvCxnSpPr>
            <p:nvPr/>
          </p:nvCxnSpPr>
          <p:spPr>
            <a:xfrm flipH="1">
              <a:off x="1657223" y="1582551"/>
              <a:ext cx="319592" cy="3516296"/>
            </a:xfrm>
            <a:prstGeom prst="bentConnector3">
              <a:avLst>
                <a:gd name="adj1" fmla="val -4397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B21617A-A528-4563-B024-57233E3B6880}"/>
                </a:ext>
              </a:extLst>
            </p:cNvPr>
            <p:cNvSpPr/>
            <p:nvPr/>
          </p:nvSpPr>
          <p:spPr>
            <a:xfrm>
              <a:off x="-293777" y="6055518"/>
              <a:ext cx="2230479" cy="539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400" kern="100" dirty="0">
                  <a:effectLst/>
                  <a:latin typeface="+mj-ea"/>
                  <a:ea typeface="+mj-ea"/>
                  <a:cs typeface="Calibri" panose="020F0502020204030204" pitchFamily="34" charset="0"/>
                </a:rPr>
                <a:t>將</a:t>
              </a:r>
              <a:r>
                <a:rPr lang="zh-TW" altLang="en-US" sz="2400" kern="100" dirty="0">
                  <a:latin typeface="+mj-ea"/>
                  <a:ea typeface="+mj-ea"/>
                  <a:cs typeface="Calibri" panose="020F0502020204030204" pitchFamily="34" charset="0"/>
                </a:rPr>
                <a:t>資料</a:t>
              </a:r>
              <a:r>
                <a:rPr lang="zh-TW" altLang="en-US" sz="2400" kern="100" dirty="0">
                  <a:effectLst/>
                  <a:latin typeface="+mj-ea"/>
                  <a:ea typeface="+mj-ea"/>
                  <a:cs typeface="Calibri" panose="020F0502020204030204" pitchFamily="34" charset="0"/>
                </a:rPr>
                <a:t>存入</a:t>
              </a:r>
              <a:r>
                <a:rPr lang="zh-TW" altLang="en-US" sz="2400" kern="100" dirty="0">
                  <a:latin typeface="+mj-ea"/>
                  <a:ea typeface="+mj-ea"/>
                  <a:cs typeface="Calibri" panose="020F0502020204030204" pitchFamily="34" charset="0"/>
                </a:rPr>
                <a:t>資料庫</a:t>
              </a:r>
              <a:endParaRPr lang="zh-TW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78" name="流程圖: 程序 77">
              <a:extLst>
                <a:ext uri="{FF2B5EF4-FFF2-40B4-BE49-F238E27FC236}">
                  <a16:creationId xmlns:a16="http://schemas.microsoft.com/office/drawing/2014/main" id="{0B2FF661-99D8-4B88-86F8-8D92E8B138D7}"/>
                </a:ext>
              </a:extLst>
            </p:cNvPr>
            <p:cNvSpPr/>
            <p:nvPr/>
          </p:nvSpPr>
          <p:spPr>
            <a:xfrm>
              <a:off x="2578855" y="6055518"/>
              <a:ext cx="1426784" cy="52211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400" dirty="0">
                  <a:latin typeface="+mj-ea"/>
                  <a:ea typeface="+mj-ea"/>
                  <a:cs typeface="新細明體" panose="02020500000000000000" pitchFamily="18" charset="-120"/>
                </a:rPr>
                <a:t>網頁顯示</a:t>
              </a:r>
              <a:endParaRPr lang="zh-TW" sz="2400" dirty="0">
                <a:effectLst/>
                <a:latin typeface="+mj-ea"/>
                <a:ea typeface="+mj-ea"/>
                <a:cs typeface="新細明體" panose="02020500000000000000" pitchFamily="18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0D110155-5B0C-4FE9-92FE-165F54CF69BD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 flipH="1">
              <a:off x="821463" y="5431682"/>
              <a:ext cx="1" cy="62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173607A7-EC19-4C55-9C42-BE038F0817A4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 flipV="1">
              <a:off x="1936702" y="6316574"/>
              <a:ext cx="642153" cy="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BDD5FEE-89BB-48AE-967B-ED88EA30B521}"/>
              </a:ext>
            </a:extLst>
          </p:cNvPr>
          <p:cNvSpPr txBox="1"/>
          <p:nvPr/>
        </p:nvSpPr>
        <p:spPr>
          <a:xfrm>
            <a:off x="10437688" y="16740315"/>
            <a:ext cx="10696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200" b="1" dirty="0"/>
              <a:t>資料擴增</a:t>
            </a:r>
            <a:endParaRPr lang="en-US" altLang="zh-TW" sz="3200" b="1" dirty="0"/>
          </a:p>
          <a:p>
            <a:pPr algn="just"/>
            <a:r>
              <a:rPr lang="zh-TW" altLang="en-US" sz="3200" dirty="0"/>
              <a:t>為了使辨識的準確率提升，我們將資料隨機改變背景、角度、位置、形狀、視角，並進行切割、翻轉、加入</a:t>
            </a:r>
            <a:r>
              <a:rPr lang="en-US" altLang="zh-TW" sz="3200" dirty="0"/>
              <a:t>gaussian noise</a:t>
            </a:r>
            <a:r>
              <a:rPr lang="zh-TW" altLang="en-US" sz="3200" dirty="0"/>
              <a:t>等處理以增加資料的變異性。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BA1F9D-D73B-4D05-9065-D1C3EAED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68638"/>
              </p:ext>
            </p:extLst>
          </p:nvPr>
        </p:nvGraphicFramePr>
        <p:xfrm>
          <a:off x="10654584" y="21620569"/>
          <a:ext cx="10130118" cy="46821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684724">
                  <a:extLst>
                    <a:ext uri="{9D8B030D-6E8A-4147-A177-3AD203B41FA5}">
                      <a16:colId xmlns:a16="http://schemas.microsoft.com/office/drawing/2014/main" val="2435762769"/>
                    </a:ext>
                  </a:extLst>
                </a:gridCol>
                <a:gridCol w="1890975">
                  <a:extLst>
                    <a:ext uri="{9D8B030D-6E8A-4147-A177-3AD203B41FA5}">
                      <a16:colId xmlns:a16="http://schemas.microsoft.com/office/drawing/2014/main" val="3642792951"/>
                    </a:ext>
                  </a:extLst>
                </a:gridCol>
                <a:gridCol w="2554419">
                  <a:extLst>
                    <a:ext uri="{9D8B030D-6E8A-4147-A177-3AD203B41FA5}">
                      <a16:colId xmlns:a16="http://schemas.microsoft.com/office/drawing/2014/main" val="943724790"/>
                    </a:ext>
                  </a:extLst>
                </a:gridCol>
              </a:tblGrid>
              <a:tr h="7061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魚種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辨識準確率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長度計算誤差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26766"/>
                  </a:ext>
                </a:extLst>
              </a:tr>
              <a:tr h="8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Larimichthys_Crocea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黃魚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-0.87%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48274"/>
                  </a:ext>
                </a:extLst>
              </a:tr>
              <a:tr h="8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Nemipterus_virgatus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金線魚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98%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35204"/>
                  </a:ext>
                </a:extLst>
              </a:tr>
              <a:tr h="554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Pampus_argenteus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白鯧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97%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-10.60%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1556"/>
                  </a:ext>
                </a:extLst>
              </a:tr>
              <a:tr h="1227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Plectropomus_leopardus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七星斑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99%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-2.08%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40750"/>
                  </a:ext>
                </a:extLst>
              </a:tr>
              <a:tr h="554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Psenopsis_anomala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2800" u="none" strike="noStrike" dirty="0">
                          <a:effectLst/>
                          <a:latin typeface="+mn-lt"/>
                        </a:rPr>
                        <a:t>肉魚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  <a:latin typeface="+mn-lt"/>
                        </a:rPr>
                        <a:t>98%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-4.15%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301536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2DA531B4-9509-482F-A039-FEDDD5B0773D}"/>
              </a:ext>
            </a:extLst>
          </p:cNvPr>
          <p:cNvSpPr txBox="1"/>
          <p:nvPr/>
        </p:nvSpPr>
        <p:spPr>
          <a:xfrm>
            <a:off x="3598523" y="196069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圖一、流程圖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EA6DFE-5420-4F0B-B895-76379ADCBAEC}"/>
              </a:ext>
            </a:extLst>
          </p:cNvPr>
          <p:cNvSpPr/>
          <p:nvPr/>
        </p:nvSpPr>
        <p:spPr>
          <a:xfrm>
            <a:off x="1582932" y="2918271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圖二、長度計算圖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B9F1641-82E7-4996-AE52-89929EA31C05}"/>
              </a:ext>
            </a:extLst>
          </p:cNvPr>
          <p:cNvSpPr/>
          <p:nvPr/>
        </p:nvSpPr>
        <p:spPr>
          <a:xfrm>
            <a:off x="6770122" y="2576755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表一、項目名稱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025BA79-6153-4334-AADC-D28054AFACCC}"/>
              </a:ext>
            </a:extLst>
          </p:cNvPr>
          <p:cNvSpPr txBox="1"/>
          <p:nvPr/>
        </p:nvSpPr>
        <p:spPr>
          <a:xfrm>
            <a:off x="13356540" y="21051872"/>
            <a:ext cx="588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表三、辨識準確率及長度計算誤差</a:t>
            </a:r>
          </a:p>
        </p:txBody>
      </p:sp>
      <p:sp>
        <p:nvSpPr>
          <p:cNvPr id="204" name="流程圖: 程序 70">
            <a:extLst>
              <a:ext uri="{FF2B5EF4-FFF2-40B4-BE49-F238E27FC236}">
                <a16:creationId xmlns:a16="http://schemas.microsoft.com/office/drawing/2014/main" id="{E0FCB796-BEC0-4EA4-B2BA-325A423F87CA}"/>
              </a:ext>
            </a:extLst>
          </p:cNvPr>
          <p:cNvSpPr/>
          <p:nvPr/>
        </p:nvSpPr>
        <p:spPr>
          <a:xfrm>
            <a:off x="4504416" y="14348973"/>
            <a:ext cx="1893758" cy="5754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400" dirty="0">
                <a:latin typeface="+mj-ea"/>
                <a:ea typeface="+mj-ea"/>
                <a:cs typeface="新細明體" panose="02020500000000000000" pitchFamily="18" charset="-120"/>
              </a:rPr>
              <a:t>魚長計算</a:t>
            </a:r>
            <a:endParaRPr lang="zh-TW" sz="2400" dirty="0">
              <a:effectLst/>
              <a:latin typeface="+mj-ea"/>
              <a:ea typeface="+mj-ea"/>
              <a:cs typeface="新細明體" panose="02020500000000000000" pitchFamily="18" charset="-12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209434" y="24979195"/>
            <a:ext cx="6629770" cy="4184057"/>
            <a:chOff x="1524001" y="304183"/>
            <a:chExt cx="11121621" cy="4865856"/>
          </a:xfrm>
        </p:grpSpPr>
        <p:sp>
          <p:nvSpPr>
            <p:cNvPr id="212" name="Rectangle 211"/>
            <p:cNvSpPr/>
            <p:nvPr/>
          </p:nvSpPr>
          <p:spPr>
            <a:xfrm>
              <a:off x="2706255" y="4802908"/>
              <a:ext cx="7001163" cy="3671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pixel</a:t>
              </a:r>
            </a:p>
          </p:txBody>
        </p:sp>
        <p:cxnSp>
          <p:nvCxnSpPr>
            <p:cNvPr id="213" name="Straight Connector 212"/>
            <p:cNvCxnSpPr>
              <a:stCxn id="212" idx="0"/>
            </p:cNvCxnSpPr>
            <p:nvPr/>
          </p:nvCxnSpPr>
          <p:spPr>
            <a:xfrm flipH="1" flipV="1">
              <a:off x="6188365" y="683492"/>
              <a:ext cx="18472" cy="4119416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6188364" y="683491"/>
              <a:ext cx="3519054" cy="409320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25" idx="2"/>
            </p:cNvCxnSpPr>
            <p:nvPr/>
          </p:nvCxnSpPr>
          <p:spPr>
            <a:xfrm flipH="1">
              <a:off x="2697019" y="683491"/>
              <a:ext cx="3491344" cy="411941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9125527" y="886691"/>
              <a:ext cx="812800" cy="81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7" name="Right Bracket 216"/>
            <p:cNvSpPr/>
            <p:nvPr/>
          </p:nvSpPr>
          <p:spPr>
            <a:xfrm>
              <a:off x="10173333" y="886691"/>
              <a:ext cx="162157" cy="812800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8" name="Arc 217"/>
            <p:cNvSpPr/>
            <p:nvPr/>
          </p:nvSpPr>
          <p:spPr>
            <a:xfrm rot="6250299">
              <a:off x="5743176" y="734862"/>
              <a:ext cx="1075102" cy="1244274"/>
            </a:xfrm>
            <a:prstGeom prst="arc">
              <a:avLst>
                <a:gd name="adj1" fmla="val 16200000"/>
                <a:gd name="adj2" fmla="val 21584921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346816" y="3314325"/>
              <a:ext cx="375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0428894" y="1031481"/>
              <a:ext cx="2216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280727" y="1125696"/>
              <a:ext cx="2216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24001" y="2369156"/>
              <a:ext cx="22167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787526" y="4435777"/>
              <a:ext cx="2877127" cy="358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pixel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864465" y="304183"/>
              <a:ext cx="2216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pixel</a:t>
              </a:r>
            </a:p>
          </p:txBody>
        </p:sp>
        <p:sp>
          <p:nvSpPr>
            <p:cNvPr id="225" name="Left Brace 224"/>
            <p:cNvSpPr/>
            <p:nvPr/>
          </p:nvSpPr>
          <p:spPr>
            <a:xfrm>
              <a:off x="2309092" y="683491"/>
              <a:ext cx="387927" cy="4119418"/>
            </a:xfrm>
            <a:prstGeom prst="leftBrace">
              <a:avLst>
                <a:gd name="adj1" fmla="val 194048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6" name="Left Brace 225"/>
            <p:cNvSpPr/>
            <p:nvPr/>
          </p:nvSpPr>
          <p:spPr>
            <a:xfrm rot="5400000">
              <a:off x="5951067" y="2733548"/>
              <a:ext cx="550043" cy="2845828"/>
            </a:xfrm>
            <a:prstGeom prst="leftBrace">
              <a:avLst>
                <a:gd name="adj1" fmla="val 89175"/>
                <a:gd name="adj2" fmla="val 7052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aphicFrame>
        <p:nvGraphicFramePr>
          <p:cNvPr id="228" name="內容版面配置區 2">
            <a:extLst>
              <a:ext uri="{FF2B5EF4-FFF2-40B4-BE49-F238E27FC236}">
                <a16:creationId xmlns:a16="http://schemas.microsoft.com/office/drawing/2014/main" id="{C18A5171-8A7F-4814-8807-9286BC662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21970"/>
              </p:ext>
            </p:extLst>
          </p:nvPr>
        </p:nvGraphicFramePr>
        <p:xfrm>
          <a:off x="10189344" y="7837266"/>
          <a:ext cx="10794175" cy="54206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813825">
                  <a:extLst>
                    <a:ext uri="{9D8B030D-6E8A-4147-A177-3AD203B41FA5}">
                      <a16:colId xmlns:a16="http://schemas.microsoft.com/office/drawing/2014/main" val="380540254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3129611"/>
                    </a:ext>
                  </a:extLst>
                </a:gridCol>
                <a:gridCol w="2186373">
                  <a:extLst>
                    <a:ext uri="{9D8B030D-6E8A-4147-A177-3AD203B41FA5}">
                      <a16:colId xmlns:a16="http://schemas.microsoft.com/office/drawing/2014/main" val="3231464159"/>
                    </a:ext>
                  </a:extLst>
                </a:gridCol>
                <a:gridCol w="1561729">
                  <a:extLst>
                    <a:ext uri="{9D8B030D-6E8A-4147-A177-3AD203B41FA5}">
                      <a16:colId xmlns:a16="http://schemas.microsoft.com/office/drawing/2014/main" val="144464891"/>
                    </a:ext>
                  </a:extLst>
                </a:gridCol>
              </a:tblGrid>
              <a:tr h="112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species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dirty="0">
                          <a:effectLst/>
                        </a:rPr>
                        <a:t>image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number of training</a:t>
                      </a:r>
                      <a:r>
                        <a:rPr lang="en-US" sz="2400" u="none" strike="noStrike" baseline="0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data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number of testing</a:t>
                      </a:r>
                      <a:r>
                        <a:rPr lang="en-US" sz="2400" u="none" strike="noStrike" baseline="0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data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6554221"/>
                  </a:ext>
                </a:extLst>
              </a:tr>
              <a:tr h="751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          </a:t>
                      </a:r>
                      <a:r>
                        <a:rPr lang="en-US" sz="2400" u="none" strike="noStrike" dirty="0" err="1">
                          <a:effectLst/>
                        </a:rPr>
                        <a:t>Larimichthys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arocea</a:t>
                      </a:r>
                      <a:r>
                        <a:rPr lang="en-US" sz="2400" u="none" strike="noStrike" dirty="0">
                          <a:effectLst/>
                        </a:rPr>
                        <a:t>:</a:t>
                      </a:r>
                      <a:r>
                        <a:rPr lang="zh-TW" altLang="en-US" sz="2400" u="none" strike="noStrike" dirty="0">
                          <a:effectLst/>
                        </a:rPr>
                        <a:t>黃魚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104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087277"/>
                  </a:ext>
                </a:extLst>
              </a:tr>
              <a:tr h="751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          </a:t>
                      </a:r>
                      <a:r>
                        <a:rPr lang="en-US" sz="2400" u="none" strike="noStrike" dirty="0" err="1">
                          <a:effectLst/>
                        </a:rPr>
                        <a:t>Nemipterus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virgatus</a:t>
                      </a:r>
                      <a:r>
                        <a:rPr lang="en-US" sz="2400" u="none" strike="noStrike" dirty="0">
                          <a:effectLst/>
                        </a:rPr>
                        <a:t>:</a:t>
                      </a:r>
                      <a:r>
                        <a:rPr lang="zh-TW" altLang="en-US" sz="2400" u="none" strike="noStrike" dirty="0">
                          <a:effectLst/>
                        </a:rPr>
                        <a:t>金線魚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118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5756168"/>
                  </a:ext>
                </a:extLst>
              </a:tr>
              <a:tr h="138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          </a:t>
                      </a:r>
                      <a:r>
                        <a:rPr lang="en-US" sz="2400" u="none" strike="noStrike" dirty="0" err="1">
                          <a:effectLst/>
                        </a:rPr>
                        <a:t>Pampus</a:t>
                      </a:r>
                      <a:r>
                        <a:rPr lang="en-US" sz="2400" u="none" strike="noStrike" dirty="0">
                          <a:effectLst/>
                        </a:rPr>
                        <a:t> argenteus:</a:t>
                      </a:r>
                      <a:r>
                        <a:rPr lang="zh-TW" altLang="en-US" sz="2400" u="none" strike="noStrike" dirty="0">
                          <a:effectLst/>
                        </a:rPr>
                        <a:t>白鯧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91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6008361"/>
                  </a:ext>
                </a:extLst>
              </a:tr>
              <a:tr h="751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         </a:t>
                      </a:r>
                      <a:r>
                        <a:rPr lang="en-US" sz="2400" u="none" strike="noStrike" dirty="0" err="1">
                          <a:effectLst/>
                        </a:rPr>
                        <a:t>Plectropomus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leopardus</a:t>
                      </a:r>
                      <a:r>
                        <a:rPr lang="en-US" sz="2400" u="none" strike="noStrike" dirty="0">
                          <a:effectLst/>
                        </a:rPr>
                        <a:t>:</a:t>
                      </a:r>
                      <a:r>
                        <a:rPr lang="zh-TW" altLang="en-US" sz="2400" u="none" strike="noStrike" dirty="0">
                          <a:effectLst/>
                        </a:rPr>
                        <a:t>七星斑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74329"/>
                  </a:ext>
                </a:extLst>
              </a:tr>
              <a:tr h="659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          </a:t>
                      </a:r>
                      <a:r>
                        <a:rPr lang="en-US" sz="2400" u="none" strike="noStrike" dirty="0" err="1">
                          <a:effectLst/>
                        </a:rPr>
                        <a:t>Psenopsis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anomala</a:t>
                      </a:r>
                      <a:r>
                        <a:rPr lang="en-US" sz="2400" u="none" strike="noStrike" dirty="0">
                          <a:effectLst/>
                        </a:rPr>
                        <a:t>:</a:t>
                      </a:r>
                      <a:r>
                        <a:rPr lang="zh-TW" altLang="en-US" sz="2400" u="none" strike="noStrike" dirty="0">
                          <a:effectLst/>
                        </a:rPr>
                        <a:t>肉魚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104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188228"/>
                  </a:ext>
                </a:extLst>
              </a:tr>
            </a:tbl>
          </a:graphicData>
        </a:graphic>
      </p:graphicFrame>
      <p:pic>
        <p:nvPicPr>
          <p:cNvPr id="229" name="Picture 4">
            <a:extLst>
              <a:ext uri="{FF2B5EF4-FFF2-40B4-BE49-F238E27FC236}">
                <a16:creationId xmlns:a16="http://schemas.microsoft.com/office/drawing/2014/main" id="{DF772DAF-D2D7-467B-B2EE-E47A778EF83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83434" y="8522762"/>
            <a:ext cx="458552" cy="1591989"/>
          </a:xfrm>
          <a:prstGeom prst="rect">
            <a:avLst/>
          </a:prstGeom>
        </p:spPr>
      </p:pic>
      <p:pic>
        <p:nvPicPr>
          <p:cNvPr id="230" name="Picture 5">
            <a:extLst>
              <a:ext uri="{FF2B5EF4-FFF2-40B4-BE49-F238E27FC236}">
                <a16:creationId xmlns:a16="http://schemas.microsoft.com/office/drawing/2014/main" id="{8738E473-F553-449B-BE81-1F1A28282C2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061242" y="9197710"/>
            <a:ext cx="502934" cy="1591988"/>
          </a:xfrm>
          <a:prstGeom prst="rect">
            <a:avLst/>
          </a:prstGeom>
        </p:spPr>
      </p:pic>
      <p:pic>
        <p:nvPicPr>
          <p:cNvPr id="231" name="Picture 6">
            <a:extLst>
              <a:ext uri="{FF2B5EF4-FFF2-40B4-BE49-F238E27FC236}">
                <a16:creationId xmlns:a16="http://schemas.microsoft.com/office/drawing/2014/main" id="{E67A560C-C336-4B24-9EF9-74EA9DAFFE9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82003" y="10275872"/>
            <a:ext cx="1235835" cy="1591989"/>
          </a:xfrm>
          <a:prstGeom prst="rect">
            <a:avLst/>
          </a:prstGeom>
        </p:spPr>
      </p:pic>
      <p:pic>
        <p:nvPicPr>
          <p:cNvPr id="232" name="Picture 7">
            <a:extLst>
              <a:ext uri="{FF2B5EF4-FFF2-40B4-BE49-F238E27FC236}">
                <a16:creationId xmlns:a16="http://schemas.microsoft.com/office/drawing/2014/main" id="{DA4F5DCE-9214-4111-B3A0-05150C412E5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715" y="11948431"/>
            <a:ext cx="1591991" cy="538904"/>
          </a:xfrm>
          <a:prstGeom prst="rect">
            <a:avLst/>
          </a:prstGeom>
        </p:spPr>
      </p:pic>
      <p:pic>
        <p:nvPicPr>
          <p:cNvPr id="233" name="Picture 8">
            <a:extLst>
              <a:ext uri="{FF2B5EF4-FFF2-40B4-BE49-F238E27FC236}">
                <a16:creationId xmlns:a16="http://schemas.microsoft.com/office/drawing/2014/main" id="{B8FA4DBD-4D77-45FE-8572-C2C4DC757AA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64221" y="12098960"/>
            <a:ext cx="502933" cy="1591990"/>
          </a:xfrm>
          <a:prstGeom prst="rect">
            <a:avLst/>
          </a:prstGeom>
        </p:spPr>
      </p:pic>
      <p:sp>
        <p:nvSpPr>
          <p:cNvPr id="235" name="文字方塊 22">
            <a:extLst>
              <a:ext uri="{FF2B5EF4-FFF2-40B4-BE49-F238E27FC236}">
                <a16:creationId xmlns:a16="http://schemas.microsoft.com/office/drawing/2014/main" id="{2DA531B4-9509-482F-A039-FEDDD5B0773D}"/>
              </a:ext>
            </a:extLst>
          </p:cNvPr>
          <p:cNvSpPr txBox="1"/>
          <p:nvPr/>
        </p:nvSpPr>
        <p:spPr>
          <a:xfrm>
            <a:off x="14501052" y="72657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表二、資料集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13004" y="16201096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圖</a:t>
            </a:r>
            <a:r>
              <a:rPr lang="zh-CN" altLang="en-US" sz="2400" dirty="0"/>
              <a:t>三</a:t>
            </a:r>
            <a:r>
              <a:rPr lang="zh-TW" altLang="en-US" sz="2400" dirty="0"/>
              <a:t>、</a:t>
            </a:r>
            <a:r>
              <a:rPr lang="zh-CN" altLang="en-US" sz="2400" dirty="0"/>
              <a:t>神經網路架構</a:t>
            </a:r>
            <a:endParaRPr lang="zh-TW" altLang="en-US" sz="2400" dirty="0"/>
          </a:p>
        </p:txBody>
      </p:sp>
      <p:pic>
        <p:nvPicPr>
          <p:cNvPr id="63" name="Picture 2" descr="未提供說明。">
            <a:extLst>
              <a:ext uri="{FF2B5EF4-FFF2-40B4-BE49-F238E27FC236}">
                <a16:creationId xmlns:a16="http://schemas.microsoft.com/office/drawing/2014/main" id="{48E82D07-6B5D-47F5-BEDE-76E7256B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320" y="13598808"/>
            <a:ext cx="11413480" cy="26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0EAB5B-6A48-47C2-81DF-CB26A6B75F20}"/>
                  </a:ext>
                </a:extLst>
              </p:cNvPr>
              <p:cNvSpPr/>
              <p:nvPr/>
            </p:nvSpPr>
            <p:spPr>
              <a:xfrm>
                <a:off x="2532558" y="23708939"/>
                <a:ext cx="4538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dirty="0"/>
                  <a:t>x</a:t>
                </a:r>
                <a14:m>
                  <m:oMath xmlns:m="http://schemas.openxmlformats.org/officeDocument/2006/math">
                    <m:r>
                      <a:rPr lang="en-US" altLang="zh-TW" sz="320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ea typeface="Cambria Math" panose="02040503050406030204" pitchFamily="18" charset="0"/>
                      </a:rPr>
                      <m:t>≈[</m:t>
                    </m:r>
                  </m:oMath>
                </a14:m>
                <a:r>
                  <a:rPr lang="en-US" altLang="zh-TW" sz="3200" dirty="0"/>
                  <a:t>(2</a:t>
                </a:r>
                <a14:m>
                  <m:oMath xmlns:m="http://schemas.openxmlformats.org/officeDocument/2006/math">
                    <m:r>
                      <a:rPr lang="en-US" altLang="zh-TW" sz="3200" i="1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3200" i="1"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TW" sz="3200" i="1"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zh-TW" altLang="en-US" sz="3200" i="1"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TW" sz="3200" dirty="0"/>
                  <a:t>)/N]</a:t>
                </a:r>
                <a14:m>
                  <m:oMath xmlns:m="http://schemas.openxmlformats.org/officeDocument/2006/math">
                    <m:r>
                      <a:rPr lang="en-US" altLang="zh-TW" sz="3200" i="1"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n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0EAB5B-6A48-47C2-81DF-CB26A6B7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58" y="23708939"/>
                <a:ext cx="4538935" cy="584775"/>
              </a:xfrm>
              <a:prstGeom prst="rect">
                <a:avLst/>
              </a:prstGeom>
              <a:blipFill>
                <a:blip r:embed="rId11"/>
                <a:stretch>
                  <a:fillRect l="-3356" t="-14583" r="-2819" b="-32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弧 11">
            <a:extLst>
              <a:ext uri="{FF2B5EF4-FFF2-40B4-BE49-F238E27FC236}">
                <a16:creationId xmlns:a16="http://schemas.microsoft.com/office/drawing/2014/main" id="{902F9ADD-5E26-4DB1-A058-A1B8CE57B1A0}"/>
              </a:ext>
            </a:extLst>
          </p:cNvPr>
          <p:cNvSpPr/>
          <p:nvPr/>
        </p:nvSpPr>
        <p:spPr>
          <a:xfrm rot="5400000">
            <a:off x="4687592" y="23215822"/>
            <a:ext cx="459541" cy="2487560"/>
          </a:xfrm>
          <a:prstGeom prst="rightBrace">
            <a:avLst>
              <a:gd name="adj1" fmla="val 37699"/>
              <a:gd name="adj2" fmla="val 50000"/>
            </a:avLst>
          </a:prstGeom>
          <a:ln w="1905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F1DD52-6C25-460A-A545-A0C1F9930922}"/>
              </a:ext>
            </a:extLst>
          </p:cNvPr>
          <p:cNvSpPr txBox="1"/>
          <p:nvPr/>
        </p:nvSpPr>
        <p:spPr>
          <a:xfrm>
            <a:off x="4807804" y="24717051"/>
            <a:ext cx="196964" cy="29156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/>
          </a:lstStyle>
          <a:p>
            <a:r>
              <a:rPr lang="en-US" altLang="zh-TW" sz="3200" dirty="0">
                <a:solidFill>
                  <a:srgbClr val="4A7EBB"/>
                </a:solidFill>
              </a:rPr>
              <a:t>l</a:t>
            </a:r>
            <a:endParaRPr lang="zh-TW" altLang="en-US" sz="3200" dirty="0">
              <a:solidFill>
                <a:srgbClr val="4A7E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821</Words>
  <Application>Microsoft Office PowerPoint</Application>
  <PresentationFormat>自訂</PresentationFormat>
  <Paragraphs>88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Office 佈景主題</vt:lpstr>
      <vt:lpstr>結合深度學習及影像處理技術之魚類辨識、長度計算系統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當比手畫腳選台遇見kinect</dc:title>
  <dc:creator>viplab</dc:creator>
  <cp:lastModifiedBy>paul</cp:lastModifiedBy>
  <cp:revision>148</cp:revision>
  <cp:lastPrinted>2012-12-21T01:25:48Z</cp:lastPrinted>
  <dcterms:created xsi:type="dcterms:W3CDTF">2012-12-17T08:16:28Z</dcterms:created>
  <dcterms:modified xsi:type="dcterms:W3CDTF">2020-12-22T03:44:49Z</dcterms:modified>
</cp:coreProperties>
</file>