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6" r:id="rId3"/>
    <p:sldId id="267" r:id="rId4"/>
    <p:sldId id="269" r:id="rId5"/>
    <p:sldId id="270" r:id="rId6"/>
    <p:sldId id="268" r:id="rId7"/>
    <p:sldId id="271" r:id="rId8"/>
    <p:sldId id="265" r:id="rId9"/>
    <p:sldId id="260" r:id="rId10"/>
    <p:sldId id="274" r:id="rId11"/>
    <p:sldId id="273" r:id="rId12"/>
    <p:sldId id="257" r:id="rId13"/>
    <p:sldId id="259" r:id="rId14"/>
    <p:sldId id="261" r:id="rId15"/>
    <p:sldId id="264" r:id="rId16"/>
    <p:sldId id="258" r:id="rId17"/>
    <p:sldId id="263" r:id="rId18"/>
    <p:sldId id="262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10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923B-7266-4021-978D-BFF2630B6461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BAF3-668A-41CC-BEE2-A9370680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1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923B-7266-4021-978D-BFF2630B6461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BAF3-668A-41CC-BEE2-A9370680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1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923B-7266-4021-978D-BFF2630B6461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BAF3-668A-41CC-BEE2-A9370680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73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923B-7266-4021-978D-BFF2630B6461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BAF3-668A-41CC-BEE2-A9370680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5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923B-7266-4021-978D-BFF2630B6461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BAF3-668A-41CC-BEE2-A9370680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51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923B-7266-4021-978D-BFF2630B6461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BAF3-668A-41CC-BEE2-A9370680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923B-7266-4021-978D-BFF2630B6461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BAF3-668A-41CC-BEE2-A9370680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923B-7266-4021-978D-BFF2630B6461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BAF3-668A-41CC-BEE2-A9370680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1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923B-7266-4021-978D-BFF2630B6461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BAF3-668A-41CC-BEE2-A9370680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1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923B-7266-4021-978D-BFF2630B6461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BAF3-668A-41CC-BEE2-A9370680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923B-7266-4021-978D-BFF2630B6461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BAF3-668A-41CC-BEE2-A9370680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7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923B-7266-4021-978D-BFF2630B6461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BAF3-668A-41CC-BEE2-A9370680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923B-7266-4021-978D-BFF2630B6461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BAF3-668A-41CC-BEE2-A9370680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FCB923B-7266-4021-978D-BFF2630B6461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078BAF3-668A-41CC-BEE2-A9370680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8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FCB923B-7266-4021-978D-BFF2630B6461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078BAF3-668A-41CC-BEE2-A9370680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3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eg"/><Relationship Id="rId7" Type="http://schemas.openxmlformats.org/officeDocument/2006/relationships/image" Target="../media/image16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物聯網結合</a:t>
            </a:r>
            <a:r>
              <a:rPr lang="en-US" altLang="zh-TW" dirty="0">
                <a:latin typeface="+mj-ea"/>
              </a:rPr>
              <a:t>AI</a:t>
            </a:r>
            <a:r>
              <a:rPr lang="zh-TW" altLang="en-US" dirty="0">
                <a:latin typeface="+mj-ea"/>
              </a:rPr>
              <a:t>在魚類之應用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0000" y="5280847"/>
            <a:ext cx="10943849" cy="131997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zh-TW" altLang="en-US" dirty="0">
                <a:latin typeface="+mn-ea"/>
              </a:rPr>
              <a:t>組員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吳承威、王樸</a:t>
            </a:r>
            <a:endParaRPr lang="en-US" altLang="zh-TW" dirty="0">
              <a:latin typeface="+mn-ea"/>
            </a:endParaRPr>
          </a:p>
          <a:p>
            <a:pPr algn="r"/>
            <a:r>
              <a:rPr lang="zh-TW" altLang="en-US" dirty="0">
                <a:latin typeface="+mn-ea"/>
              </a:rPr>
              <a:t>指導教授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林政宏</a:t>
            </a:r>
          </a:p>
          <a:p>
            <a:pPr algn="r"/>
            <a:r>
              <a:rPr lang="zh-TW" altLang="en-US" dirty="0"/>
              <a:t/>
            </a:r>
            <a:br>
              <a:rPr lang="zh-TW" alt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0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changes in the model (</a:t>
            </a:r>
            <a:r>
              <a:rPr lang="en-US" dirty="0" err="1" smtClean="0"/>
              <a:t>cnn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Add another fully connected layer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596653"/>
              </p:ext>
            </p:extLst>
          </p:nvPr>
        </p:nvGraphicFramePr>
        <p:xfrm>
          <a:off x="6827411" y="2922814"/>
          <a:ext cx="4955178" cy="3377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321">
                  <a:extLst>
                    <a:ext uri="{9D8B030D-6E8A-4147-A177-3AD203B41FA5}">
                      <a16:colId xmlns:a16="http://schemas.microsoft.com/office/drawing/2014/main" val="2129167095"/>
                    </a:ext>
                  </a:extLst>
                </a:gridCol>
                <a:gridCol w="879565">
                  <a:extLst>
                    <a:ext uri="{9D8B030D-6E8A-4147-A177-3AD203B41FA5}">
                      <a16:colId xmlns:a16="http://schemas.microsoft.com/office/drawing/2014/main" val="2786297565"/>
                    </a:ext>
                  </a:extLst>
                </a:gridCol>
                <a:gridCol w="332297">
                  <a:extLst>
                    <a:ext uri="{9D8B030D-6E8A-4147-A177-3AD203B41FA5}">
                      <a16:colId xmlns:a16="http://schemas.microsoft.com/office/drawing/2014/main" val="1941248300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3599955850"/>
                    </a:ext>
                  </a:extLst>
                </a:gridCol>
                <a:gridCol w="688219">
                  <a:extLst>
                    <a:ext uri="{9D8B030D-6E8A-4147-A177-3AD203B41FA5}">
                      <a16:colId xmlns:a16="http://schemas.microsoft.com/office/drawing/2014/main" val="3209515087"/>
                    </a:ext>
                  </a:extLst>
                </a:gridCol>
                <a:gridCol w="711160">
                  <a:extLst>
                    <a:ext uri="{9D8B030D-6E8A-4147-A177-3AD203B41FA5}">
                      <a16:colId xmlns:a16="http://schemas.microsoft.com/office/drawing/2014/main" val="2529760675"/>
                    </a:ext>
                  </a:extLst>
                </a:gridCol>
                <a:gridCol w="848803">
                  <a:extLst>
                    <a:ext uri="{9D8B030D-6E8A-4147-A177-3AD203B41FA5}">
                      <a16:colId xmlns:a16="http://schemas.microsoft.com/office/drawing/2014/main" val="2954079733"/>
                    </a:ext>
                  </a:extLst>
                </a:gridCol>
              </a:tblGrid>
              <a:tr h="3396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 of kernels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size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stride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padding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activation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dropout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8902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400x400x3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695384"/>
                  </a:ext>
                </a:extLst>
              </a:tr>
              <a:tr h="269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conv1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1x1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2x2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ReLU</a:t>
                      </a:r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5861612"/>
                  </a:ext>
                </a:extLst>
              </a:tr>
              <a:tr h="269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maxpool1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1x1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2627139"/>
                  </a:ext>
                </a:extLst>
              </a:tr>
              <a:tr h="269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conv2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64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1x1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2x2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ReLU</a:t>
                      </a:r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3976340"/>
                  </a:ext>
                </a:extLst>
              </a:tr>
              <a:tr h="269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maxpool2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1x1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3435711"/>
                  </a:ext>
                </a:extLst>
              </a:tr>
              <a:tr h="269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conv3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1x1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2x2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ReLU</a:t>
                      </a:r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5132721"/>
                  </a:ext>
                </a:extLst>
              </a:tr>
              <a:tr h="269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maxpool3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1x1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0025012"/>
                  </a:ext>
                </a:extLst>
              </a:tr>
              <a:tr h="269459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flatten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529048"/>
                  </a:ext>
                </a:extLst>
              </a:tr>
              <a:tr h="269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dence1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2048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ReLU</a:t>
                      </a:r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3171022"/>
                  </a:ext>
                </a:extLst>
              </a:tr>
              <a:tr h="269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dence2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2048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ReLU</a:t>
                      </a:r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4843751"/>
                  </a:ext>
                </a:extLst>
              </a:tr>
              <a:tr h="26945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dence3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softmax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776396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82786"/>
              </p:ext>
            </p:extLst>
          </p:nvPr>
        </p:nvGraphicFramePr>
        <p:xfrm>
          <a:off x="656099" y="3056709"/>
          <a:ext cx="4873844" cy="3173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181">
                  <a:extLst>
                    <a:ext uri="{9D8B030D-6E8A-4147-A177-3AD203B41FA5}">
                      <a16:colId xmlns:a16="http://schemas.microsoft.com/office/drawing/2014/main" val="2129167095"/>
                    </a:ext>
                  </a:extLst>
                </a:gridCol>
                <a:gridCol w="922839">
                  <a:extLst>
                    <a:ext uri="{9D8B030D-6E8A-4147-A177-3AD203B41FA5}">
                      <a16:colId xmlns:a16="http://schemas.microsoft.com/office/drawing/2014/main" val="2786297565"/>
                    </a:ext>
                  </a:extLst>
                </a:gridCol>
                <a:gridCol w="348646">
                  <a:extLst>
                    <a:ext uri="{9D8B030D-6E8A-4147-A177-3AD203B41FA5}">
                      <a16:colId xmlns:a16="http://schemas.microsoft.com/office/drawing/2014/main" val="1941248300"/>
                    </a:ext>
                  </a:extLst>
                </a:gridCol>
                <a:gridCol w="481386">
                  <a:extLst>
                    <a:ext uri="{9D8B030D-6E8A-4147-A177-3AD203B41FA5}">
                      <a16:colId xmlns:a16="http://schemas.microsoft.com/office/drawing/2014/main" val="3599955850"/>
                    </a:ext>
                  </a:extLst>
                </a:gridCol>
                <a:gridCol w="722079">
                  <a:extLst>
                    <a:ext uri="{9D8B030D-6E8A-4147-A177-3AD203B41FA5}">
                      <a16:colId xmlns:a16="http://schemas.microsoft.com/office/drawing/2014/main" val="3209515087"/>
                    </a:ext>
                  </a:extLst>
                </a:gridCol>
                <a:gridCol w="746149">
                  <a:extLst>
                    <a:ext uri="{9D8B030D-6E8A-4147-A177-3AD203B41FA5}">
                      <a16:colId xmlns:a16="http://schemas.microsoft.com/office/drawing/2014/main" val="2529760675"/>
                    </a:ext>
                  </a:extLst>
                </a:gridCol>
                <a:gridCol w="890564">
                  <a:extLst>
                    <a:ext uri="{9D8B030D-6E8A-4147-A177-3AD203B41FA5}">
                      <a16:colId xmlns:a16="http://schemas.microsoft.com/office/drawing/2014/main" val="2954079733"/>
                    </a:ext>
                  </a:extLst>
                </a:gridCol>
              </a:tblGrid>
              <a:tr h="3582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 of kernels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size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stride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padding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activation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dropout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8902"/>
                  </a:ext>
                </a:extLst>
              </a:tr>
              <a:tr h="28148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Input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400x400x3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428028"/>
                  </a:ext>
                </a:extLst>
              </a:tr>
              <a:tr h="28148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conv1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1x1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2x2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ReLU</a:t>
                      </a:r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5861612"/>
                  </a:ext>
                </a:extLst>
              </a:tr>
              <a:tr h="28148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maxpool1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1x1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2627139"/>
                  </a:ext>
                </a:extLst>
              </a:tr>
              <a:tr h="28148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conv2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64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1x1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2x2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ReLU</a:t>
                      </a:r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3976340"/>
                  </a:ext>
                </a:extLst>
              </a:tr>
              <a:tr h="28148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maxpool2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1x1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3435711"/>
                  </a:ext>
                </a:extLst>
              </a:tr>
              <a:tr h="28148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conv3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1x1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2x2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ReLU</a:t>
                      </a:r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5132721"/>
                  </a:ext>
                </a:extLst>
              </a:tr>
              <a:tr h="28148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maxpool3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5x5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1x1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0025012"/>
                  </a:ext>
                </a:extLst>
              </a:tr>
              <a:tr h="28148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flatten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529048"/>
                  </a:ext>
                </a:extLst>
              </a:tr>
              <a:tr h="28148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dence1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2048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ReLU</a:t>
                      </a:r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0.2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3171022"/>
                  </a:ext>
                </a:extLst>
              </a:tr>
              <a:tr h="28148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dence2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softmax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7763967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5692556" y="4541640"/>
            <a:ext cx="99702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99185" y="5858798"/>
            <a:ext cx="328226" cy="71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2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</a:t>
            </a:r>
            <a:r>
              <a:rPr lang="en-US" dirty="0" smtClean="0"/>
              <a:t>ent </a:t>
            </a:r>
            <a:r>
              <a:rPr lang="en-US" dirty="0" smtClean="0"/>
              <a:t>to </a:t>
            </a:r>
            <a:r>
              <a:rPr lang="zh-TW" altLang="en-US" dirty="0"/>
              <a:t>濱江魚市</a:t>
            </a:r>
            <a:r>
              <a:rPr lang="zh-TW" altLang="en-US" dirty="0" smtClean="0"/>
              <a:t>場 </a:t>
            </a:r>
            <a:r>
              <a:rPr lang="en-US" altLang="zh-TW" dirty="0" smtClean="0"/>
              <a:t>for more photos</a:t>
            </a:r>
          </a:p>
          <a:p>
            <a:endParaRPr lang="en-US" altLang="zh-TW" dirty="0"/>
          </a:p>
          <a:p>
            <a:r>
              <a:rPr lang="en-US" altLang="zh-TW" dirty="0" smtClean="0"/>
              <a:t>To extend the dataset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806" y="271142"/>
            <a:ext cx="9404723" cy="921582"/>
          </a:xfrm>
        </p:spPr>
        <p:txBody>
          <a:bodyPr/>
          <a:lstStyle/>
          <a:p>
            <a:r>
              <a:rPr lang="es-419" dirty="0" smtClean="0"/>
              <a:t>Manual data </a:t>
            </a:r>
            <a:r>
              <a:rPr lang="en-US" dirty="0" smtClean="0"/>
              <a:t>augmentation</a:t>
            </a:r>
            <a:r>
              <a:rPr lang="es-419" dirty="0" smtClean="0"/>
              <a:t> 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20553" y="587182"/>
            <a:ext cx="1226268" cy="4195762"/>
          </a:xfrm>
        </p:spPr>
      </p:pic>
      <p:sp>
        <p:nvSpPr>
          <p:cNvPr id="8" name="TextBox 7"/>
          <p:cNvSpPr txBox="1"/>
          <p:nvPr/>
        </p:nvSpPr>
        <p:spPr>
          <a:xfrm>
            <a:off x="735806" y="1332464"/>
            <a:ext cx="230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</a:t>
            </a:r>
            <a:r>
              <a:rPr lang="es-419" dirty="0" smtClean="0"/>
              <a:t> </a:t>
            </a:r>
            <a:r>
              <a:rPr lang="en-US" dirty="0" smtClean="0"/>
              <a:t>Photoshop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62" y="4088815"/>
            <a:ext cx="1618590" cy="16185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06" y="4088815"/>
            <a:ext cx="1618589" cy="16185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95" y="4975432"/>
            <a:ext cx="1639618" cy="7319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7" y="4088815"/>
            <a:ext cx="1618590" cy="16185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911" y="4505853"/>
            <a:ext cx="1639618" cy="1201552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12" idx="0"/>
          </p:cNvCxnSpPr>
          <p:nvPr/>
        </p:nvCxnSpPr>
        <p:spPr>
          <a:xfrm flipH="1">
            <a:off x="1168702" y="3298198"/>
            <a:ext cx="3506" cy="790617"/>
          </a:xfrm>
          <a:prstGeom prst="straightConnector1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0"/>
          </p:cNvCxnSpPr>
          <p:nvPr/>
        </p:nvCxnSpPr>
        <p:spPr>
          <a:xfrm>
            <a:off x="9320720" y="3710253"/>
            <a:ext cx="0" cy="795600"/>
          </a:xfrm>
          <a:prstGeom prst="straightConnector1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0"/>
          </p:cNvCxnSpPr>
          <p:nvPr/>
        </p:nvCxnSpPr>
        <p:spPr>
          <a:xfrm>
            <a:off x="7644486" y="3718681"/>
            <a:ext cx="14018" cy="1256751"/>
          </a:xfrm>
          <a:prstGeom prst="straightConnector1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0"/>
          </p:cNvCxnSpPr>
          <p:nvPr/>
        </p:nvCxnSpPr>
        <p:spPr>
          <a:xfrm>
            <a:off x="4397305" y="3732700"/>
            <a:ext cx="7552" cy="356115"/>
          </a:xfrm>
          <a:prstGeom prst="straightConnector1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0"/>
          </p:cNvCxnSpPr>
          <p:nvPr/>
        </p:nvCxnSpPr>
        <p:spPr>
          <a:xfrm flipH="1">
            <a:off x="2764454" y="3718682"/>
            <a:ext cx="10192" cy="370133"/>
          </a:xfrm>
          <a:prstGeom prst="straightConnector1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0" idx="0"/>
          </p:cNvCxnSpPr>
          <p:nvPr/>
        </p:nvCxnSpPr>
        <p:spPr>
          <a:xfrm flipH="1">
            <a:off x="6029401" y="3710253"/>
            <a:ext cx="10516" cy="378562"/>
          </a:xfrm>
          <a:prstGeom prst="straightConnector1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172207" y="3710253"/>
            <a:ext cx="9825262" cy="8430"/>
          </a:xfrm>
          <a:prstGeom prst="lin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21530" y="2020403"/>
            <a:ext cx="4728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for every class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different fishes of the same class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875826" y="5918230"/>
            <a:ext cx="163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Shape of the image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172207" y="5865060"/>
            <a:ext cx="190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By rotation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419361" y="5887233"/>
            <a:ext cx="181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By background 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9155036" y="5943823"/>
            <a:ext cx="1654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Position in the photo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529" y="4505853"/>
            <a:ext cx="1719007" cy="1201551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endCxn id="3" idx="0"/>
          </p:cNvCxnSpPr>
          <p:nvPr/>
        </p:nvCxnSpPr>
        <p:spPr>
          <a:xfrm>
            <a:off x="10997469" y="3732700"/>
            <a:ext cx="2564" cy="773153"/>
          </a:xfrm>
          <a:prstGeom prst="straightConnector1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49" y="4088815"/>
            <a:ext cx="1604010" cy="16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that the network understand that the background is not important  for its task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that the fishes of the same class are no always have the same form and shape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results with normal </a:t>
            </a:r>
            <a:r>
              <a:rPr lang="en-US" dirty="0" err="1" smtClean="0"/>
              <a:t>cnn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18" y="2370546"/>
            <a:ext cx="4849284" cy="3636963"/>
          </a:xfrm>
        </p:spPr>
      </p:pic>
      <p:sp>
        <p:nvSpPr>
          <p:cNvPr id="5" name="TextBox 4"/>
          <p:cNvSpPr txBox="1"/>
          <p:nvPr/>
        </p:nvSpPr>
        <p:spPr>
          <a:xfrm>
            <a:off x="5982789" y="2307771"/>
            <a:ext cx="257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: 97 %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9" y="3133681"/>
            <a:ext cx="3831771" cy="2873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47"/>
          <a:stretch/>
        </p:blipFill>
        <p:spPr>
          <a:xfrm>
            <a:off x="8104826" y="2078077"/>
            <a:ext cx="3738831" cy="8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0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 (vgg19)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43504"/>
            <a:ext cx="4849284" cy="3636963"/>
          </a:xfrm>
        </p:spPr>
      </p:pic>
      <p:sp>
        <p:nvSpPr>
          <p:cNvPr id="5" name="TextBox 4"/>
          <p:cNvSpPr txBox="1"/>
          <p:nvPr/>
        </p:nvSpPr>
        <p:spPr>
          <a:xfrm>
            <a:off x="6619875" y="2165350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worth using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2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</a:t>
            </a:r>
            <a:r>
              <a:rPr lang="es-419" dirty="0" smtClean="0"/>
              <a:t> data </a:t>
            </a:r>
            <a:r>
              <a:rPr lang="en-US" dirty="0" smtClean="0"/>
              <a:t>augmentation</a:t>
            </a:r>
            <a:r>
              <a:rPr lang="es-419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874" y="2174032"/>
            <a:ext cx="9733252" cy="449673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Add perspective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crop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Plus: Rotation</a:t>
            </a:r>
            <a:r>
              <a:rPr lang="en-US" dirty="0"/>
              <a:t>, F</a:t>
            </a:r>
            <a:r>
              <a:rPr lang="en-US" dirty="0" smtClean="0"/>
              <a:t>lip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783" y="2299063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783" y="4514152"/>
            <a:ext cx="1625600" cy="1625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884658" y="5250752"/>
            <a:ext cx="23079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84658" y="3260027"/>
            <a:ext cx="23079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964619" y="2214247"/>
            <a:ext cx="1625138" cy="1694783"/>
            <a:chOff x="8487880" y="2193943"/>
            <a:chExt cx="1625138" cy="1694783"/>
          </a:xfrm>
        </p:grpSpPr>
        <p:sp>
          <p:nvSpPr>
            <p:cNvPr id="26" name="Rectangle 25"/>
            <p:cNvSpPr/>
            <p:nvPr/>
          </p:nvSpPr>
          <p:spPr>
            <a:xfrm>
              <a:off x="8582215" y="2355983"/>
              <a:ext cx="1510838" cy="1532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880" y="2193943"/>
              <a:ext cx="1625138" cy="162513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</p:grpSp>
      <p:grpSp>
        <p:nvGrpSpPr>
          <p:cNvPr id="7" name="Group 6"/>
          <p:cNvGrpSpPr/>
          <p:nvPr/>
        </p:nvGrpSpPr>
        <p:grpSpPr>
          <a:xfrm>
            <a:off x="8537227" y="4232519"/>
            <a:ext cx="2052530" cy="1784311"/>
            <a:chOff x="7874720" y="4287227"/>
            <a:chExt cx="2052530" cy="1784311"/>
          </a:xfrm>
        </p:grpSpPr>
        <p:sp>
          <p:nvSpPr>
            <p:cNvPr id="27" name="Rectangle 26"/>
            <p:cNvSpPr/>
            <p:nvPr/>
          </p:nvSpPr>
          <p:spPr>
            <a:xfrm>
              <a:off x="8324889" y="4445938"/>
              <a:ext cx="1602361" cy="1625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846" t="-7994" r="32719" b="16866"/>
            <a:stretch/>
          </p:blipFill>
          <p:spPr>
            <a:xfrm>
              <a:off x="7874720" y="4287227"/>
              <a:ext cx="1726211" cy="1726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5066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this transformations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6" y="2272935"/>
            <a:ext cx="5201922" cy="3901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97" y="3278780"/>
            <a:ext cx="3860794" cy="2895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552" y="2316905"/>
            <a:ext cx="2895600" cy="600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84097" y="2432277"/>
            <a:ext cx="257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: 96 %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7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081349"/>
            <a:ext cx="10554574" cy="4511040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Almos</a:t>
            </a:r>
            <a:r>
              <a:rPr lang="en-US" dirty="0"/>
              <a:t>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Still need more data to make sure it </a:t>
            </a:r>
            <a:r>
              <a:rPr lang="en-US" dirty="0" smtClean="0"/>
              <a:t>was </a:t>
            </a:r>
            <a:r>
              <a:rPr lang="en-US" dirty="0" smtClean="0"/>
              <a:t>not </a:t>
            </a:r>
            <a:r>
              <a:rPr lang="en-US" dirty="0" err="1" smtClean="0"/>
              <a:t>overfeat</a:t>
            </a:r>
            <a:endParaRPr lang="en-US" dirty="0" smtClean="0"/>
          </a:p>
          <a:p>
            <a:pPr lvl="1"/>
            <a:r>
              <a:rPr lang="en-US" dirty="0"/>
              <a:t>However : it work with new data, not used for test no train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smtClean="0"/>
              <a:t>When doing the manual data augmentation there are classes that was no done properly. Which may affect the final result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Make it more robust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063900" y="4483016"/>
            <a:ext cx="9642165" cy="1054070"/>
            <a:chOff x="1274916" y="3874670"/>
            <a:chExt cx="9642165" cy="1054070"/>
          </a:xfrm>
        </p:grpSpPr>
        <p:pic>
          <p:nvPicPr>
            <p:cNvPr id="4" name="圖片 4">
              <a:extLst>
                <a:ext uri="{FF2B5EF4-FFF2-40B4-BE49-F238E27FC236}">
                  <a16:creationId xmlns:a16="http://schemas.microsoft.com/office/drawing/2014/main" id="{239083D5-90D2-428E-BDD5-CEC5B7148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219" b="49185"/>
            <a:stretch/>
          </p:blipFill>
          <p:spPr>
            <a:xfrm>
              <a:off x="1274916" y="3874670"/>
              <a:ext cx="9642165" cy="103632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257002" y="4092246"/>
              <a:ext cx="2081349" cy="4182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57002" y="4510493"/>
              <a:ext cx="2081349" cy="4182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1421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F5469-2382-4EB0-8020-A0BA22A6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52CF7-1911-474D-A8EE-32FF3BE7B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9804"/>
          </a:xfrm>
        </p:spPr>
        <p:txBody>
          <a:bodyPr/>
          <a:lstStyle/>
          <a:p>
            <a:r>
              <a:rPr lang="zh-TW" altLang="en-US" dirty="0"/>
              <a:t>十月底</a:t>
            </a:r>
            <a:r>
              <a:rPr lang="en-US" altLang="zh-TW" dirty="0"/>
              <a:t>-</a:t>
            </a:r>
            <a:r>
              <a:rPr lang="zh-TW" altLang="en-US" dirty="0"/>
              <a:t>完成擷取魚的位置功</a:t>
            </a:r>
            <a:r>
              <a:rPr lang="zh-TW" altLang="en-US" dirty="0" smtClean="0"/>
              <a:t>能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十一月初</a:t>
            </a:r>
            <a:r>
              <a:rPr lang="en-US" altLang="zh-TW" dirty="0"/>
              <a:t>-</a:t>
            </a:r>
            <a:r>
              <a:rPr lang="zh-TW" altLang="en-US" dirty="0"/>
              <a:t>在樹莓派上測試、調整神經網路架構及參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十一月中</a:t>
            </a:r>
            <a:r>
              <a:rPr lang="en-US" altLang="zh-TW" dirty="0"/>
              <a:t>-</a:t>
            </a:r>
            <a:r>
              <a:rPr lang="zh-TW" altLang="en-US" dirty="0"/>
              <a:t>開始製作專題海報</a:t>
            </a:r>
          </a:p>
        </p:txBody>
      </p:sp>
    </p:spTree>
    <p:extLst>
      <p:ext uri="{BB962C8B-B14F-4D97-AF65-F5344CB8AC3E}">
        <p14:creationId xmlns:p14="http://schemas.microsoft.com/office/powerpoint/2010/main" val="40295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respect to the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send photo to the 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9998" y="2297946"/>
            <a:ext cx="8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 will be resized to a size smaller that 100x100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4727"/>
              </p:ext>
            </p:extLst>
          </p:nvPr>
        </p:nvGraphicFramePr>
        <p:xfrm>
          <a:off x="809998" y="4912283"/>
          <a:ext cx="10571999" cy="147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9">
                  <a:extLst>
                    <a:ext uri="{9D8B030D-6E8A-4147-A177-3AD203B41FA5}">
                      <a16:colId xmlns:a16="http://schemas.microsoft.com/office/drawing/2014/main" val="1426894000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4080295088"/>
                    </a:ext>
                  </a:extLst>
                </a:gridCol>
                <a:gridCol w="2516777">
                  <a:extLst>
                    <a:ext uri="{9D8B030D-6E8A-4147-A177-3AD203B41FA5}">
                      <a16:colId xmlns:a16="http://schemas.microsoft.com/office/drawing/2014/main" val="717125187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1283189049"/>
                    </a:ext>
                  </a:extLst>
                </a:gridCol>
                <a:gridCol w="3265714">
                  <a:extLst>
                    <a:ext uri="{9D8B030D-6E8A-4147-A177-3AD203B41FA5}">
                      <a16:colId xmlns:a16="http://schemas.microsoft.com/office/drawing/2014/main" val="1598314766"/>
                    </a:ext>
                  </a:extLst>
                </a:gridCol>
                <a:gridCol w="1445517">
                  <a:extLst>
                    <a:ext uri="{9D8B030D-6E8A-4147-A177-3AD203B41FA5}">
                      <a16:colId xmlns:a16="http://schemas.microsoft.com/office/drawing/2014/main" val="2279765143"/>
                    </a:ext>
                  </a:extLst>
                </a:gridCol>
              </a:tblGrid>
              <a:tr h="759568">
                <a:tc>
                  <a:txBody>
                    <a:bodyPr/>
                    <a:lstStyle/>
                    <a:p>
                      <a:r>
                        <a:rPr lang="en-US" dirty="0" smtClean="0"/>
                        <a:t>Filename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</a:p>
                    <a:p>
                      <a:r>
                        <a:rPr lang="en-US" dirty="0" smtClean="0"/>
                        <a:t>(of the fish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Length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(of</a:t>
                      </a:r>
                      <a:r>
                        <a:rPr lang="en-US" baseline="0" dirty="0" smtClean="0"/>
                        <a:t> the fish)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</a:p>
                    <a:p>
                      <a:r>
                        <a:rPr lang="en-US" dirty="0" smtClean="0"/>
                        <a:t>(string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rgb</a:t>
                      </a:r>
                      <a:r>
                        <a:rPr lang="en-US" baseline="0" dirty="0" smtClean="0"/>
                        <a:t> pixels brightness)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(size of the image)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06966"/>
                  </a:ext>
                </a:extLst>
              </a:tr>
              <a:tr h="563486">
                <a:tc>
                  <a:txBody>
                    <a:bodyPr/>
                    <a:lstStyle/>
                    <a:p>
                      <a:r>
                        <a:rPr lang="en-US" dirty="0" smtClean="0"/>
                        <a:t>Fish.jpg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Nemipterus_virgatus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[0,125,……….,255,61]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WxHxC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0948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09998" y="3689431"/>
            <a:ext cx="6724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Then this is saved to a </a:t>
            </a:r>
            <a:r>
              <a:rPr lang="en-US" dirty="0" err="1" smtClean="0"/>
              <a:t>json</a:t>
            </a:r>
            <a:r>
              <a:rPr lang="en-US" dirty="0" smtClean="0"/>
              <a:t> file and sent to the server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799" y="2867888"/>
            <a:ext cx="562114" cy="5621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815" y="2336145"/>
            <a:ext cx="1625600" cy="16256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9503189" y="3226498"/>
            <a:ext cx="1421986" cy="12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4104" y="4542951"/>
            <a:ext cx="14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Demo.json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in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43" y="2147446"/>
            <a:ext cx="10554574" cy="3636511"/>
          </a:xfrm>
        </p:spPr>
        <p:txBody>
          <a:bodyPr anchor="t"/>
          <a:lstStyle/>
          <a:p>
            <a:r>
              <a:rPr lang="en-US" dirty="0" smtClean="0"/>
              <a:t>Image will be save in a new directory called static, the image will maintain is original name </a:t>
            </a:r>
          </a:p>
          <a:p>
            <a:r>
              <a:rPr lang="en-US" dirty="0" smtClean="0"/>
              <a:t>A new file be created that only contain important things, which will be part of the data base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Demo.csv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34228"/>
              </p:ext>
            </p:extLst>
          </p:nvPr>
        </p:nvGraphicFramePr>
        <p:xfrm>
          <a:off x="717543" y="4351769"/>
          <a:ext cx="7578583" cy="1716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233">
                  <a:extLst>
                    <a:ext uri="{9D8B030D-6E8A-4147-A177-3AD203B41FA5}">
                      <a16:colId xmlns:a16="http://schemas.microsoft.com/office/drawing/2014/main" val="1426894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80295088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71712518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283189049"/>
                    </a:ext>
                  </a:extLst>
                </a:gridCol>
              </a:tblGrid>
              <a:tr h="763831">
                <a:tc>
                  <a:txBody>
                    <a:bodyPr/>
                    <a:lstStyle/>
                    <a:p>
                      <a:r>
                        <a:rPr lang="en-US" dirty="0" smtClean="0"/>
                        <a:t>Filename</a:t>
                      </a:r>
                    </a:p>
                    <a:p>
                      <a:r>
                        <a:rPr lang="en-US" dirty="0" smtClean="0"/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</a:p>
                    <a:p>
                      <a:r>
                        <a:rPr lang="en-US" dirty="0" smtClean="0"/>
                        <a:t>(of the fish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Length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(of</a:t>
                      </a:r>
                      <a:r>
                        <a:rPr lang="en-US" baseline="0" dirty="0" smtClean="0"/>
                        <a:t> the fish)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06966"/>
                  </a:ext>
                </a:extLst>
              </a:tr>
              <a:tr h="802244">
                <a:tc>
                  <a:txBody>
                    <a:bodyPr/>
                    <a:lstStyle/>
                    <a:p>
                      <a:r>
                        <a:rPr lang="en-US" dirty="0" smtClean="0"/>
                        <a:t>…/static/Fish.jpg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Nemipterus_virgatus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09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388D3-4691-4AE1-A194-F6C3678A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網頁呈現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9083D5-90D2-428E-BDD5-CEC5B714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2209800"/>
            <a:ext cx="9642165" cy="40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462" y="665501"/>
            <a:ext cx="10571998" cy="970450"/>
          </a:xfrm>
        </p:spPr>
        <p:txBody>
          <a:bodyPr/>
          <a:lstStyle/>
          <a:p>
            <a:r>
              <a:rPr lang="en-US" dirty="0" smtClean="0"/>
              <a:t>If the server is not connected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01888"/>
          </a:xfrm>
        </p:spPr>
        <p:txBody>
          <a:bodyPr anchor="t"/>
          <a:lstStyle/>
          <a:p>
            <a:r>
              <a:rPr lang="en-US" dirty="0" smtClean="0"/>
              <a:t>Save data in another csv. Which can be sent to server when any moment if the server is connected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94" b="-14067"/>
          <a:stretch/>
        </p:blipFill>
        <p:spPr>
          <a:xfrm>
            <a:off x="1361686" y="5067300"/>
            <a:ext cx="8954276" cy="2047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6" t="9556" r="75235" b="74028"/>
          <a:stretch/>
        </p:blipFill>
        <p:spPr>
          <a:xfrm>
            <a:off x="1361686" y="3181750"/>
            <a:ext cx="1914525" cy="162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Add a function that  let me set the distance between the camera and the object </a:t>
            </a:r>
          </a:p>
          <a:p>
            <a:pPr lvl="1"/>
            <a:r>
              <a:rPr lang="en-US" dirty="0" smtClean="0"/>
              <a:t>If the camera don’t work properly at certain distance or don’t have the space, there is an option to change 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4" t="11528" r="73126" b="79861"/>
          <a:stretch/>
        </p:blipFill>
        <p:spPr>
          <a:xfrm>
            <a:off x="1238625" y="4323683"/>
            <a:ext cx="1876050" cy="994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18333" r="53672" b="58056"/>
          <a:stretch/>
        </p:blipFill>
        <p:spPr>
          <a:xfrm>
            <a:off x="4141876" y="3478215"/>
            <a:ext cx="5307300" cy="23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respect to the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training results with normal </a:t>
            </a:r>
            <a:r>
              <a:rPr lang="en-US" dirty="0" err="1" smtClean="0"/>
              <a:t>cnn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307770"/>
            <a:ext cx="5437594" cy="3623673"/>
          </a:xfrm>
        </p:spPr>
      </p:pic>
      <p:sp>
        <p:nvSpPr>
          <p:cNvPr id="5" name="TextBox 4"/>
          <p:cNvSpPr txBox="1"/>
          <p:nvPr/>
        </p:nvSpPr>
        <p:spPr>
          <a:xfrm>
            <a:off x="6374675" y="2307770"/>
            <a:ext cx="511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only 80%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25" y="2830286"/>
            <a:ext cx="4134876" cy="310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554</TotalTime>
  <Words>590</Words>
  <Application>Microsoft Office PowerPoint</Application>
  <PresentationFormat>Widescreen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Century Gothic</vt:lpstr>
      <vt:lpstr>Wingdings 2</vt:lpstr>
      <vt:lpstr>Quotable</vt:lpstr>
      <vt:lpstr>物聯網結合AI在魚類之應用</vt:lpstr>
      <vt:lpstr>With respect to the GUI</vt:lpstr>
      <vt:lpstr>Can send photo to the server</vt:lpstr>
      <vt:lpstr>Once in server</vt:lpstr>
      <vt:lpstr>網頁呈現</vt:lpstr>
      <vt:lpstr>If the server is not connected </vt:lpstr>
      <vt:lpstr>also</vt:lpstr>
      <vt:lpstr>With respect to the neural network</vt:lpstr>
      <vt:lpstr>Original training results with normal cnn </vt:lpstr>
      <vt:lpstr>small changes in the model (cnn)</vt:lpstr>
      <vt:lpstr>More photos</vt:lpstr>
      <vt:lpstr>Manual data augmentation  </vt:lpstr>
      <vt:lpstr>Why?</vt:lpstr>
      <vt:lpstr>this week results with normal cnn  </vt:lpstr>
      <vt:lpstr>Other models (vgg19)</vt:lpstr>
      <vt:lpstr>Automatic data augmentation </vt:lpstr>
      <vt:lpstr>With this transformations</vt:lpstr>
      <vt:lpstr>Ready to work ?</vt:lpstr>
      <vt:lpstr>進度規劃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10/30</dc:title>
  <dc:creator>Wilson Wu Yeh</dc:creator>
  <cp:lastModifiedBy>Wilson Wu Yeh</cp:lastModifiedBy>
  <cp:revision>30</cp:revision>
  <dcterms:created xsi:type="dcterms:W3CDTF">2020-10-28T16:41:24Z</dcterms:created>
  <dcterms:modified xsi:type="dcterms:W3CDTF">2020-10-29T09:47:36Z</dcterms:modified>
</cp:coreProperties>
</file>