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41"/>
  </p:notesMasterIdLst>
  <p:sldIdLst>
    <p:sldId id="357" r:id="rId2"/>
    <p:sldId id="319" r:id="rId3"/>
    <p:sldId id="293" r:id="rId4"/>
    <p:sldId id="320" r:id="rId5"/>
    <p:sldId id="321" r:id="rId6"/>
    <p:sldId id="322" r:id="rId7"/>
    <p:sldId id="323" r:id="rId8"/>
    <p:sldId id="356" r:id="rId9"/>
    <p:sldId id="324" r:id="rId10"/>
    <p:sldId id="325" r:id="rId11"/>
    <p:sldId id="326" r:id="rId12"/>
    <p:sldId id="335" r:id="rId13"/>
    <p:sldId id="327" r:id="rId14"/>
    <p:sldId id="328" r:id="rId15"/>
    <p:sldId id="329" r:id="rId16"/>
    <p:sldId id="334" r:id="rId17"/>
    <p:sldId id="330" r:id="rId18"/>
    <p:sldId id="331" r:id="rId19"/>
    <p:sldId id="332" r:id="rId20"/>
    <p:sldId id="333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55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1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ssadiq" initials="M" lastIdx="2" clrIdx="0">
    <p:extLst>
      <p:ext uri="{19B8F6BF-5375-455C-9EA6-DF929625EA0E}">
        <p15:presenceInfo xmlns:p15="http://schemas.microsoft.com/office/powerpoint/2012/main" userId="Mussadiq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E585E-1DC2-4264-AD44-17524A04757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FA44-B6D1-425E-AA48-F6F82ABAC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593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Ultrabook is a type of lightweight and thin laptop that typically offers high performance without compromising battery life.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9FA44-B6D1-425E-AA48-F6F82ABAC5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5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Smart meters</a:t>
            </a:r>
            <a:r>
              <a:rPr lang="en-US" dirty="0" smtClean="0"/>
              <a:t> are advanced devices that measure energy consumption in real time and communicate this information back to the utility provider.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9FA44-B6D1-425E-AA48-F6F82ABAC5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computing is the delivery of computing services—including servers, storage, databases, networking, software, analytics, and intelligence—over the internet (“the cloud”) to offer faster innovation, flexible resources, and economies of scale.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9FA44-B6D1-425E-AA48-F6F82ABAC5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8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17th Sep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2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17th Sep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17th Sep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4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17th Sep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9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17th Sep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5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17th Sep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8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17th Sep 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2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17th Sep 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17th Sep 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2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17th Sep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3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17th Sep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0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17th Sep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65A3E-1E44-4427-B36D-BBE36C58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6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GE100 - Application of Information and Communication Technologies</a:t>
            </a:r>
            <a:endParaRPr sz="480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4984018"/>
            <a:ext cx="8731170" cy="97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Instructor: Alina Maryum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 amt="7000"/>
          </a:blip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1524000" y="3716612"/>
            <a:ext cx="9144000" cy="97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</a:pPr>
            <a:r>
              <a:rPr lang="en-US" sz="31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</a:t>
            </a:r>
            <a:r>
              <a:rPr lang="en-US" sz="3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 </a:t>
            </a:r>
            <a:r>
              <a:rPr lang="en-US" sz="31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r>
              <a:rPr lang="en-GB" sz="3100" b="1" dirty="0"/>
              <a:t>Computer and Mobile Devices – </a:t>
            </a:r>
            <a:r>
              <a:rPr lang="en-GB" sz="3100" b="1" dirty="0" smtClean="0"/>
              <a:t>Super </a:t>
            </a:r>
            <a:r>
              <a:rPr lang="en-GB" sz="3100" b="1" dirty="0"/>
              <a:t>Computers Cloud Computing and Embedded Computers </a:t>
            </a:r>
            <a:endParaRPr sz="3100" b="1" dirty="0"/>
          </a:p>
        </p:txBody>
      </p:sp>
      <p:sp>
        <p:nvSpPr>
          <p:cNvPr id="2" name="Rectangle 1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317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Personal Computers (PC)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Small computer designed to be used by </a:t>
            </a:r>
            <a:r>
              <a:rPr lang="en-GB" sz="2800" b="1" dirty="0"/>
              <a:t>one person at a time</a:t>
            </a:r>
          </a:p>
          <a:p>
            <a:r>
              <a:rPr lang="en-GB" dirty="0"/>
              <a:t>Also</a:t>
            </a:r>
            <a:r>
              <a:rPr lang="en-GB" sz="2800" dirty="0"/>
              <a:t> called a </a:t>
            </a:r>
            <a:r>
              <a:rPr lang="en-GB" sz="2800" b="1" dirty="0"/>
              <a:t>microcomputer</a:t>
            </a:r>
            <a:endParaRPr lang="en-GB" b="1" dirty="0"/>
          </a:p>
          <a:p>
            <a:r>
              <a:rPr lang="en-GB" sz="2800" dirty="0"/>
              <a:t>Used by individuals and businesses today</a:t>
            </a:r>
          </a:p>
          <a:p>
            <a:r>
              <a:rPr lang="en-GB" dirty="0"/>
              <a:t>A</a:t>
            </a:r>
            <a:r>
              <a:rPr lang="en-GB" sz="2800" dirty="0"/>
              <a:t>vailable in a variety of shapes and sizes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Desktop computers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Portable computers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Thin Clients and internet appliances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2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Desktop </a:t>
            </a:r>
            <a:r>
              <a:rPr lang="en-US" b="1" dirty="0"/>
              <a:t>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Conventional personal computers that are designed </a:t>
            </a:r>
            <a:r>
              <a:rPr lang="en-GB" sz="2800" b="1" dirty="0"/>
              <a:t>to fit on or next to a desk</a:t>
            </a:r>
          </a:p>
          <a:p>
            <a:r>
              <a:rPr lang="en-GB" dirty="0"/>
              <a:t>U</a:t>
            </a:r>
            <a:r>
              <a:rPr lang="en-GB" sz="2800" dirty="0"/>
              <a:t>se different types of cases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b="1" dirty="0"/>
              <a:t>Tower case </a:t>
            </a:r>
            <a:r>
              <a:rPr lang="en-GB" sz="2800" dirty="0"/>
              <a:t>— </a:t>
            </a:r>
            <a:r>
              <a:rPr lang="en-GB" sz="2600" dirty="0"/>
              <a:t>designed to sit vertically, typically on the floor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b="1" dirty="0"/>
              <a:t>Regular- or mini-sized case </a:t>
            </a:r>
            <a:r>
              <a:rPr lang="en-GB" sz="2400" dirty="0"/>
              <a:t>—</a:t>
            </a:r>
            <a:r>
              <a:rPr lang="en-GB" sz="2600" dirty="0"/>
              <a:t> designed to be placed horizontally on a desk’s surface, all-in-one designed to incorporate the monitor and system unit into a single piece of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0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Desktop </a:t>
            </a:r>
            <a:r>
              <a:rPr lang="en-US" b="1" dirty="0"/>
              <a:t>Computers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6D6BD-5D38-DC6B-9299-359D4F5B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25625"/>
            <a:ext cx="8229600" cy="4057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3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Desktop </a:t>
            </a:r>
            <a:r>
              <a:rPr lang="en-US" b="1" dirty="0"/>
              <a:t>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000" dirty="0"/>
              <a:t>Conform to one of two standards or platforms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PC-compatible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Mac</a:t>
            </a:r>
          </a:p>
          <a:p>
            <a:r>
              <a:rPr lang="en-GB" sz="3000" b="1" dirty="0" smtClean="0"/>
              <a:t>PC-compatible computers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 smtClean="0"/>
              <a:t>Referred </a:t>
            </a:r>
            <a:r>
              <a:rPr lang="en-GB" sz="2800" dirty="0"/>
              <a:t>to as Windows PCs or IBM-compatible PCs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Evolved from original IBM PC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First personal computer widely accepted for business use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Made by companies such as </a:t>
            </a:r>
            <a:r>
              <a:rPr lang="en-GB" sz="2800" b="1" dirty="0"/>
              <a:t>Dell, Hewlett-Packard, Acer, Lenovo, and Gateway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Typically run </a:t>
            </a:r>
            <a:r>
              <a:rPr lang="en-GB" sz="2800" b="1" dirty="0"/>
              <a:t>Microsoft Windows </a:t>
            </a:r>
            <a:r>
              <a:rPr lang="en-GB" sz="2800" dirty="0"/>
              <a:t>operating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Some may run an alternative operating system such as Linux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3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Desktop </a:t>
            </a:r>
            <a:r>
              <a:rPr lang="en-US" b="1" dirty="0"/>
              <a:t>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3194" cy="4351338"/>
          </a:xfrm>
        </p:spPr>
        <p:txBody>
          <a:bodyPr>
            <a:normAutofit/>
          </a:bodyPr>
          <a:lstStyle/>
          <a:p>
            <a:r>
              <a:rPr lang="en-GB" sz="2800" b="1" dirty="0"/>
              <a:t>Mac computers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Made by Apple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Use OS X operating system</a:t>
            </a:r>
          </a:p>
          <a:p>
            <a:r>
              <a:rPr lang="en-GB" b="1" dirty="0" smtClean="0"/>
              <a:t>W</a:t>
            </a:r>
            <a:r>
              <a:rPr lang="en-GB" sz="2800" b="1" dirty="0" smtClean="0"/>
              <a:t>orkstations</a:t>
            </a:r>
            <a:r>
              <a:rPr lang="en-GB" sz="2800" dirty="0" smtClean="0"/>
              <a:t> </a:t>
            </a:r>
            <a:endParaRPr lang="en-GB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Extra powerful desktop computers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Designed for computer users running graphics, music, film, architecture, science, and other powerful </a:t>
            </a:r>
            <a:r>
              <a:rPr lang="en-GB" sz="2600" dirty="0" smtClean="0"/>
              <a:t>applications</a:t>
            </a:r>
          </a:p>
          <a:p>
            <a:pPr marL="457200" lvl="1" indent="0">
              <a:buNone/>
            </a:pPr>
            <a:endParaRPr lang="en-GB" sz="2600" dirty="0" smtClean="0"/>
          </a:p>
          <a:p>
            <a:pPr marL="457200" lvl="1" indent="0">
              <a:buNone/>
            </a:pPr>
            <a:r>
              <a:rPr lang="en-GB" dirty="0" smtClean="0"/>
              <a:t>Windows</a:t>
            </a:r>
            <a:r>
              <a:rPr lang="en-GB" dirty="0"/>
              <a:t>, Linux, and Mac computers typically use different software</a:t>
            </a:r>
          </a:p>
          <a:p>
            <a:pPr marL="457200" lvl="1" indent="0">
              <a:buNone/>
            </a:pPr>
            <a:endParaRPr lang="en-GB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2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Portable </a:t>
            </a:r>
            <a:r>
              <a:rPr lang="en-US" b="1" dirty="0"/>
              <a:t>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68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Small personal computers designed to be carried around easily</a:t>
            </a:r>
          </a:p>
          <a:p>
            <a:r>
              <a:rPr lang="en-GB" dirty="0"/>
              <a:t>Portability makes them very </a:t>
            </a:r>
            <a:r>
              <a:rPr lang="en-GB" b="1" dirty="0"/>
              <a:t>flexible</a:t>
            </a:r>
            <a:r>
              <a:rPr lang="en-GB" dirty="0"/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/>
              <a:t>Operating Systems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/>
              <a:t>Software Compatibility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/>
              <a:t>Connectivity Options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/>
              <a:t>Usage Scenarios</a:t>
            </a:r>
            <a:endParaRPr lang="en-GB" dirty="0" smtClean="0"/>
          </a:p>
          <a:p>
            <a:r>
              <a:rPr lang="en-GB" dirty="0" smtClean="0"/>
              <a:t>Enables individuals to use same personal computer</a:t>
            </a:r>
          </a:p>
          <a:p>
            <a:r>
              <a:rPr lang="en-GB" dirty="0" smtClean="0"/>
              <a:t>Fully </a:t>
            </a:r>
            <a:r>
              <a:rPr lang="en-GB" dirty="0"/>
              <a:t>functional computers</a:t>
            </a:r>
          </a:p>
          <a:p>
            <a:r>
              <a:rPr lang="en-GB" dirty="0"/>
              <a:t>Designed to be powered by rechargeable batteries </a:t>
            </a:r>
          </a:p>
          <a:p>
            <a:r>
              <a:rPr lang="en-GB" dirty="0"/>
              <a:t>Available in a variety of configurations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7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Portable </a:t>
            </a:r>
            <a:r>
              <a:rPr lang="en-US" b="1" dirty="0"/>
              <a:t>Computers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3B29F8-E5E3-0F55-07A3-228884716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98661"/>
            <a:ext cx="10515600" cy="280526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77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Portable</a:t>
            </a:r>
            <a:r>
              <a:rPr lang="en-US" dirty="0" smtClean="0"/>
              <a:t> </a:t>
            </a:r>
            <a:r>
              <a:rPr lang="en-US" b="1" dirty="0"/>
              <a:t>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Notebook</a:t>
            </a:r>
            <a:r>
              <a:rPr lang="en-GB" sz="2800" dirty="0"/>
              <a:t> </a:t>
            </a:r>
            <a:r>
              <a:rPr lang="en-GB" sz="2800" b="1" dirty="0"/>
              <a:t>computers</a:t>
            </a:r>
            <a:r>
              <a:rPr lang="en-GB" sz="28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Fully functioning portable computer that opens to reveal a screen and keyboard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Also called </a:t>
            </a:r>
            <a:r>
              <a:rPr lang="en-GB" sz="2600" b="1" dirty="0"/>
              <a:t>laptop computers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Size of a paper notebook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Typically comparable to desktop computers in features and capabilities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Very thin and very light notebooks</a:t>
            </a:r>
            <a:r>
              <a:rPr lang="en-GB" sz="2400" dirty="0"/>
              <a:t> —</a:t>
            </a:r>
            <a:r>
              <a:rPr lang="en-GB" sz="2600" dirty="0"/>
              <a:t> subnotebooks or ultraportable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Ultraportable conforming to Intel’s standards </a:t>
            </a:r>
            <a:r>
              <a:rPr lang="en-GB" sz="2400" dirty="0"/>
              <a:t>— </a:t>
            </a:r>
            <a:r>
              <a:rPr lang="en-GB" sz="2600" b="1" dirty="0"/>
              <a:t>Ultrabook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54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Portable </a:t>
            </a:r>
            <a:r>
              <a:rPr lang="en-US" b="1" dirty="0"/>
              <a:t>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Tablet computers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Typically about size of a notebook computer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Designed to be used with a </a:t>
            </a:r>
            <a:r>
              <a:rPr lang="en-GB" sz="2600" b="1" dirty="0"/>
              <a:t>digital pen/stylus or touch input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Unlike notebooks, don’t have a physical keyboard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Typically use an on-screen or attached keyboard as needed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Convenient in crowded situations, as well as in places where clicking of  keyboard would be annoying to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15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Portable </a:t>
            </a:r>
            <a:r>
              <a:rPr lang="en-US" b="1" dirty="0"/>
              <a:t>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Hybrid notebook-tablet computers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Also called convertible tablets and </a:t>
            </a:r>
            <a:r>
              <a:rPr lang="en-GB" sz="2600" b="1" dirty="0"/>
              <a:t>2-in-1 computers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Function as either a notebook or a tablet computer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Have display screen that folds shut to resemble a tablet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Some screens are detachable—designed to separate display part from keyboard part when a tablet is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9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4903B-BE5C-60E0-9793-AB365772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Describe the basic categories of computers with examples of each</a:t>
            </a:r>
          </a:p>
          <a:p>
            <a:r>
              <a:rPr lang="en-US" dirty="0"/>
              <a:t>Define what are embedded computers and what are their uses</a:t>
            </a:r>
          </a:p>
          <a:p>
            <a:r>
              <a:rPr lang="en-US" dirty="0"/>
              <a:t>Discuss different types of mobile devices</a:t>
            </a:r>
          </a:p>
          <a:p>
            <a:r>
              <a:rPr lang="en-US" dirty="0"/>
              <a:t>Discuss personal computers and also its types</a:t>
            </a:r>
          </a:p>
          <a:p>
            <a:r>
              <a:rPr lang="en-US" dirty="0"/>
              <a:t>What are servers and discuss about virtualization</a:t>
            </a:r>
          </a:p>
          <a:p>
            <a:r>
              <a:rPr lang="en-US" dirty="0"/>
              <a:t>Define mainframe computers and supercomputers</a:t>
            </a:r>
          </a:p>
          <a:p>
            <a:r>
              <a:rPr lang="en-US" dirty="0"/>
              <a:t>Define cloud computing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Portable </a:t>
            </a:r>
            <a:r>
              <a:rPr lang="en-US" b="1" dirty="0"/>
              <a:t>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1071" cy="4351338"/>
          </a:xfrm>
        </p:spPr>
        <p:txBody>
          <a:bodyPr>
            <a:normAutofit/>
          </a:bodyPr>
          <a:lstStyle/>
          <a:p>
            <a:r>
              <a:rPr lang="en-GB" b="1" dirty="0"/>
              <a:t>Net</a:t>
            </a:r>
            <a:r>
              <a:rPr lang="en-GB" sz="2800" b="1" dirty="0"/>
              <a:t>books</a:t>
            </a:r>
            <a:r>
              <a:rPr lang="en-GB" sz="28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Similar to notebook computers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b="1" dirty="0"/>
              <a:t>Smaller</a:t>
            </a:r>
            <a:r>
              <a:rPr lang="en-GB" sz="2600" dirty="0"/>
              <a:t> as compared to notebook computer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Designed primarily for accessing Internet-based applications and resources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 </a:t>
            </a:r>
            <a:r>
              <a:rPr lang="en-GB" sz="2600" b="1" dirty="0"/>
              <a:t>Chromebooks</a:t>
            </a:r>
            <a:r>
              <a:rPr lang="en-GB" sz="2600" dirty="0"/>
              <a:t> — run the Chrome operating system</a:t>
            </a:r>
          </a:p>
        </p:txBody>
      </p:sp>
      <p:pic>
        <p:nvPicPr>
          <p:cNvPr id="1026" name="Picture 2" descr="Netbook | Definition &amp; Facts | Britanni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949208"/>
            <a:ext cx="3257550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57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3. Thin </a:t>
            </a:r>
            <a:r>
              <a:rPr lang="en-GB" b="1" dirty="0"/>
              <a:t>Clients and Internet Appliances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Most PCs today sold as </a:t>
            </a:r>
            <a:r>
              <a:rPr lang="en-GB" sz="2800" b="1" dirty="0"/>
              <a:t>standalone, self-sufficient units</a:t>
            </a:r>
          </a:p>
          <a:p>
            <a:r>
              <a:rPr lang="en-GB" dirty="0"/>
              <a:t>E</a:t>
            </a:r>
            <a:r>
              <a:rPr lang="en-GB" sz="2800" dirty="0"/>
              <a:t>quipped with all the necessary hardware and software</a:t>
            </a:r>
          </a:p>
          <a:p>
            <a:r>
              <a:rPr lang="en-GB" sz="2800" dirty="0"/>
              <a:t>Operate independently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Perform input, processing, output, and storage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Although they are often connected to the Internet or another network</a:t>
            </a:r>
          </a:p>
          <a:p>
            <a:r>
              <a:rPr lang="en-GB" sz="3000" dirty="0"/>
              <a:t>Two types of PCs that may be able to perform a limited amount of independent processing but are designed to be used with a network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Thin Clients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Internet Appliances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21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3. Thin </a:t>
            </a:r>
            <a:r>
              <a:rPr lang="en-GB" b="1" dirty="0"/>
              <a:t>Clients and Internet Appliances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D27602-BF2F-EF47-DBDF-F16E00103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8779"/>
            <a:ext cx="10515600" cy="278503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10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3. Thin </a:t>
            </a:r>
            <a:r>
              <a:rPr lang="en-GB" b="1" dirty="0"/>
              <a:t>Clients and Internet Appliances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3000" b="1" dirty="0"/>
              <a:t>Thin Client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Personal computer designed to </a:t>
            </a:r>
            <a:r>
              <a:rPr lang="en-GB" sz="2600" b="1" dirty="0"/>
              <a:t>access a network </a:t>
            </a:r>
            <a:r>
              <a:rPr lang="en-GB" sz="2600" dirty="0"/>
              <a:t>for </a:t>
            </a:r>
            <a:r>
              <a:rPr lang="en-GB" sz="2600" b="1" dirty="0"/>
              <a:t>processing</a:t>
            </a:r>
            <a:r>
              <a:rPr lang="en-GB" sz="2600" dirty="0"/>
              <a:t> and data storage, instead of performing those tasks </a:t>
            </a:r>
            <a:r>
              <a:rPr lang="en-GB" sz="2600" b="1" dirty="0"/>
              <a:t>locally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Used in conjunction with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Lower cost, increased security, and easier maintenance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Limited </a:t>
            </a:r>
            <a:r>
              <a:rPr lang="en-GB" sz="2600" b="1" dirty="0"/>
              <a:t>or no local storage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Data stored on a network 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Not able to function as a computer if a network is down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Used in businesses, school computer labs, retail stores, and medical offices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b="1" dirty="0"/>
              <a:t>Chromebooks</a:t>
            </a:r>
            <a:r>
              <a:rPr lang="en-GB" sz="2600" dirty="0"/>
              <a:t>  — Mobile thin clients, designed to be used with online apps and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7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Thin Clients and Internet Appliances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Internet Appliance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Specialized network computer designed for Internet access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b="1" dirty="0"/>
              <a:t>Smart TVs and smart refrigerators </a:t>
            </a:r>
            <a:r>
              <a:rPr lang="en-GB" sz="2600" dirty="0"/>
              <a:t>— use apps to deliver news, sports scores, weather, music, and other Web-based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b="1" dirty="0"/>
              <a:t>Gaming </a:t>
            </a:r>
            <a:r>
              <a:rPr lang="en-GB" sz="2600" b="1" dirty="0" smtClean="0"/>
              <a:t>consoles – </a:t>
            </a:r>
            <a:r>
              <a:rPr lang="en-GB" sz="2600" dirty="0" smtClean="0"/>
              <a:t>Nintendo </a:t>
            </a:r>
            <a:r>
              <a:rPr lang="en-GB" sz="2600" dirty="0"/>
              <a:t>Wii, Xbox, and Sony PlayStation— can be used to view Internet content, in addition to their gaming 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1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Computer used to host programs and data for a network</a:t>
            </a:r>
          </a:p>
          <a:p>
            <a:r>
              <a:rPr lang="da-DK" dirty="0"/>
              <a:t>Also called </a:t>
            </a:r>
            <a:r>
              <a:rPr lang="da-DK" b="1" dirty="0"/>
              <a:t>m</a:t>
            </a:r>
            <a:r>
              <a:rPr lang="da-DK" sz="2800" b="1" dirty="0"/>
              <a:t>idrange server, minicomputer, or midrange </a:t>
            </a:r>
            <a:r>
              <a:rPr lang="da-DK" sz="2800" dirty="0"/>
              <a:t>computer</a:t>
            </a:r>
          </a:p>
          <a:p>
            <a:r>
              <a:rPr lang="en-GB" sz="2800" dirty="0"/>
              <a:t>Typically larger, more powerful, and more expensive than a desktop computer</a:t>
            </a:r>
          </a:p>
          <a:p>
            <a:r>
              <a:rPr lang="en-GB" dirty="0"/>
              <a:t>U</a:t>
            </a:r>
            <a:r>
              <a:rPr lang="en-GB" sz="2800" dirty="0"/>
              <a:t>sually located in an out-of-the-way place </a:t>
            </a:r>
          </a:p>
          <a:p>
            <a:r>
              <a:rPr lang="en-GB" dirty="0"/>
              <a:t>S</a:t>
            </a:r>
            <a:r>
              <a:rPr lang="en-GB" sz="2800" dirty="0"/>
              <a:t>erve </a:t>
            </a:r>
            <a:r>
              <a:rPr lang="en-GB" sz="2800" b="1" dirty="0"/>
              <a:t>many users </a:t>
            </a:r>
            <a:r>
              <a:rPr lang="en-GB" sz="2800" dirty="0"/>
              <a:t>at one time</a:t>
            </a:r>
          </a:p>
          <a:p>
            <a:r>
              <a:rPr lang="en-GB" sz="2800" dirty="0"/>
              <a:t>Users connect via a network with a computer, thin client, or dumb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06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41DFD-7278-50CC-AABB-425CF0C42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776" y="1436770"/>
            <a:ext cx="5764447" cy="505610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09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Virtualization</a:t>
            </a:r>
            <a:r>
              <a:rPr lang="en-GB" sz="2800" dirty="0"/>
              <a:t>— creating virtual (rather than actual) versions of a computing resource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/>
              <a:t>Server virtualization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400" dirty="0"/>
              <a:t>Uses separate server environments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400" dirty="0"/>
              <a:t>Physically located on the same computer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400" dirty="0"/>
              <a:t>Function as separate servers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400" dirty="0"/>
              <a:t>Do not interact with each other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400" dirty="0"/>
              <a:t>Increased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23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b="1" dirty="0"/>
              <a:t>Desktop virtualization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400" dirty="0"/>
              <a:t>Separates user’s desktop environment from his or her physical computer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400" dirty="0"/>
              <a:t>Each user’s desktop (stored on a central server) can be delivered to that individual via any authorized device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400" dirty="0"/>
              <a:t>User interacts with the virtual desktop in the same way he or she would interact with a physical desktop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400" dirty="0"/>
              <a:t>Adds flexibility to where and how each worker performs daily tasks</a:t>
            </a:r>
          </a:p>
          <a:p>
            <a:r>
              <a:rPr lang="en-GB" dirty="0"/>
              <a:t>Also be used in other computing areas, such as networking and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Mainframe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Powerful computer used by many large organizations to manage </a:t>
            </a:r>
            <a:r>
              <a:rPr lang="en-GB" sz="2800" b="1" dirty="0"/>
              <a:t>large</a:t>
            </a:r>
            <a:r>
              <a:rPr lang="en-GB" sz="2800" dirty="0"/>
              <a:t> </a:t>
            </a:r>
            <a:r>
              <a:rPr lang="en-GB" sz="2800" b="1" dirty="0"/>
              <a:t>amounts of centralized data</a:t>
            </a:r>
          </a:p>
          <a:p>
            <a:r>
              <a:rPr lang="en-GB" sz="2800" dirty="0"/>
              <a:t>Standard choice for hospitals, universities, large businesses, banks, government offices</a:t>
            </a:r>
          </a:p>
          <a:p>
            <a:r>
              <a:rPr lang="en-GB" sz="2800" dirty="0" smtClean="0"/>
              <a:t>Connected </a:t>
            </a:r>
            <a:r>
              <a:rPr lang="en-GB" sz="2800" dirty="0"/>
              <a:t>to the rest of the company computers via a network</a:t>
            </a:r>
          </a:p>
          <a:p>
            <a:r>
              <a:rPr lang="en-GB" sz="2800" dirty="0"/>
              <a:t>Larger, more expensive, and more powerful than servers</a:t>
            </a:r>
          </a:p>
          <a:p>
            <a:r>
              <a:rPr lang="en-GB" sz="2800" dirty="0"/>
              <a:t>Usually operates 24 hours a day</a:t>
            </a:r>
          </a:p>
          <a:p>
            <a:r>
              <a:rPr lang="en-GB" sz="2800" dirty="0"/>
              <a:t>Also called </a:t>
            </a:r>
            <a:r>
              <a:rPr lang="en-GB" sz="2800" b="1" dirty="0"/>
              <a:t>high-end servers </a:t>
            </a:r>
            <a:r>
              <a:rPr lang="en-GB" sz="2800" dirty="0"/>
              <a:t>or </a:t>
            </a:r>
            <a:r>
              <a:rPr lang="en-GB" sz="2800" b="1" dirty="0"/>
              <a:t>enterprise-class servers</a:t>
            </a:r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Computers to Fit Every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Six</a:t>
            </a:r>
            <a:r>
              <a:rPr lang="en-GB" dirty="0"/>
              <a:t> basic categories of computers, based on </a:t>
            </a:r>
            <a:r>
              <a:rPr lang="en-GB" b="1" dirty="0"/>
              <a:t>size, capability, and price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Embedded computers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Mobile devices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Personal computers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Servers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Mainframe computers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Supercomputers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22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Mainframe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800" dirty="0"/>
              <a:t> The issue facing businesses today — </a:t>
            </a:r>
            <a:r>
              <a:rPr lang="en-GB" sz="2800" b="1" dirty="0"/>
              <a:t>high cost of electricity to power</a:t>
            </a:r>
            <a:r>
              <a:rPr lang="en-GB" sz="2800" dirty="0"/>
              <a:t> and cool the mainframes, servers, and personal computers</a:t>
            </a:r>
          </a:p>
          <a:p>
            <a:r>
              <a:rPr lang="en-GB" dirty="0"/>
              <a:t>M</a:t>
            </a:r>
            <a:r>
              <a:rPr lang="en-GB" sz="2800" dirty="0"/>
              <a:t>aking the computers located in a business—particularly mainframes and servers—more energy efficient is a high priority</a:t>
            </a:r>
          </a:p>
          <a:p>
            <a:r>
              <a:rPr lang="en-GB" sz="2800" dirty="0"/>
              <a:t>Virtualization is often used today to utilize a company’s mainframes more efficiently</a:t>
            </a:r>
          </a:p>
          <a:p>
            <a:r>
              <a:rPr lang="en-GB" dirty="0"/>
              <a:t>C</a:t>
            </a:r>
            <a:r>
              <a:rPr lang="en-GB" sz="2800" dirty="0"/>
              <a:t>an handle new and emerging needs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Having computational power to process data from </a:t>
            </a:r>
            <a:r>
              <a:rPr lang="en-GB" sz="2800" b="1" dirty="0"/>
              <a:t>smart meters </a:t>
            </a:r>
            <a:r>
              <a:rPr lang="en-GB" sz="2800" dirty="0"/>
              <a:t>and other new technology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Having the ability to run mobile and social networking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59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Mainframe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284" y="1731544"/>
            <a:ext cx="5236529" cy="4351338"/>
          </a:xfrm>
        </p:spPr>
        <p:txBody>
          <a:bodyPr>
            <a:normAutofit/>
          </a:bodyPr>
          <a:lstStyle/>
          <a:p>
            <a:r>
              <a:rPr lang="en-GB" dirty="0"/>
              <a:t>M</a:t>
            </a:r>
            <a:r>
              <a:rPr lang="en-GB" sz="2800" dirty="0"/>
              <a:t>ainframe is designed to process mobile data—it supports 8,000 virtual servers and can process 2.5 billion transactions per 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72913-A2CE-957A-169C-09DBC196D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144" y="1458799"/>
            <a:ext cx="3900948" cy="4624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>
                <a:solidFill>
                  <a:schemeClr val="tx1"/>
                </a:solidFill>
              </a:rPr>
              <a:t>31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23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Fastest, most expensive, </a:t>
            </a:r>
            <a:r>
              <a:rPr lang="en-GB" sz="2800" b="1" dirty="0"/>
              <a:t>most powerful </a:t>
            </a:r>
            <a:r>
              <a:rPr lang="en-GB" sz="2800" dirty="0"/>
              <a:t>type of computer</a:t>
            </a:r>
          </a:p>
          <a:p>
            <a:r>
              <a:rPr lang="en-GB" sz="2800" dirty="0"/>
              <a:t>Generally run one program at a time, as fast as possible</a:t>
            </a:r>
          </a:p>
          <a:p>
            <a:r>
              <a:rPr lang="en-GB" sz="2800" dirty="0"/>
              <a:t>Can cost several million dollars each</a:t>
            </a:r>
          </a:p>
          <a:p>
            <a:r>
              <a:rPr lang="en-GB" sz="2800" dirty="0"/>
              <a:t>Tend to be </a:t>
            </a:r>
            <a:r>
              <a:rPr lang="en-GB" sz="2800" b="1" dirty="0"/>
              <a:t>very large </a:t>
            </a:r>
            <a:r>
              <a:rPr lang="en-GB" sz="2800" dirty="0"/>
              <a:t>and contain a large number of CPUs</a:t>
            </a:r>
          </a:p>
          <a:p>
            <a:r>
              <a:rPr lang="en-GB" dirty="0"/>
              <a:t>H</a:t>
            </a:r>
            <a:r>
              <a:rPr lang="en-GB" sz="2800" dirty="0"/>
              <a:t>ost extremely complex Web sites (such as search sites and social networking sites) </a:t>
            </a:r>
          </a:p>
          <a:p>
            <a:r>
              <a:rPr lang="en-GB" dirty="0"/>
              <a:t>T</a:t>
            </a:r>
            <a:r>
              <a:rPr lang="en-GB" sz="2800" dirty="0"/>
              <a:t>hree-dimensional applications (such as 3D medical imaging, 3D image projections, and 3D architectural modelling)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>
                <a:solidFill>
                  <a:schemeClr val="tx1"/>
                </a:solidFill>
              </a:rPr>
              <a:t>32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6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Titan </a:t>
            </a:r>
            <a:r>
              <a:rPr lang="en-GB" dirty="0"/>
              <a:t>is one of the fastest computers in the world.</a:t>
            </a:r>
            <a:endParaRPr lang="en-US" dirty="0"/>
          </a:p>
          <a:p>
            <a:r>
              <a:rPr lang="en-GB" dirty="0"/>
              <a:t>Occupies 4,352 square feet of floor space </a:t>
            </a:r>
          </a:p>
          <a:p>
            <a:r>
              <a:rPr lang="en-GB" dirty="0"/>
              <a:t>Contains more than </a:t>
            </a:r>
            <a:r>
              <a:rPr lang="en-GB" b="1" dirty="0"/>
              <a:t>300,000 processors</a:t>
            </a:r>
          </a:p>
          <a:p>
            <a:r>
              <a:rPr lang="en-GB" dirty="0"/>
              <a:t>Installed at U.S. Department of Energy Oak Ridge National Laboratory</a:t>
            </a:r>
          </a:p>
          <a:p>
            <a:r>
              <a:rPr lang="en-GB" dirty="0"/>
              <a:t>Used for scientific research, including climate change and astrophysics</a:t>
            </a:r>
          </a:p>
          <a:p>
            <a:r>
              <a:rPr lang="en-GB" dirty="0"/>
              <a:t>Speed is expected to give researchers unparalleled accuracy in their simulations </a:t>
            </a:r>
          </a:p>
          <a:p>
            <a:r>
              <a:rPr lang="en-GB" dirty="0"/>
              <a:t>Facilitate faster research breakthroughs</a:t>
            </a:r>
          </a:p>
          <a:p>
            <a:r>
              <a:rPr lang="en-GB" dirty="0"/>
              <a:t>Peak speed of </a:t>
            </a:r>
            <a:r>
              <a:rPr lang="en-GB" b="1" dirty="0"/>
              <a:t>27,000 trillion calculations per 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>
                <a:solidFill>
                  <a:schemeClr val="tx1"/>
                </a:solidFill>
              </a:rPr>
              <a:t>33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5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Supercomputers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6F1F20-810B-A113-3352-1D47DBD40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876" y="1825625"/>
            <a:ext cx="7170248" cy="43513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>
                <a:solidFill>
                  <a:schemeClr val="tx1"/>
                </a:solidFill>
              </a:rPr>
              <a:t>34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43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0677" cy="4351338"/>
          </a:xfrm>
        </p:spPr>
        <p:txBody>
          <a:bodyPr>
            <a:normAutofit/>
          </a:bodyPr>
          <a:lstStyle/>
          <a:p>
            <a:r>
              <a:rPr lang="en-GB" sz="2800" dirty="0"/>
              <a:t>Accessing data, applications, and other resources stored on computers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Available via the Internet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In a “cloud” of computers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Rather than on users’ computers </a:t>
            </a:r>
          </a:p>
          <a:p>
            <a:r>
              <a:rPr lang="en-GB" dirty="0"/>
              <a:t>Can access Web-based software and apps</a:t>
            </a:r>
          </a:p>
          <a:p>
            <a:r>
              <a:rPr lang="en-GB" dirty="0"/>
              <a:t>Store and retrieve data via a </a:t>
            </a:r>
            <a:r>
              <a:rPr lang="en-GB" b="1" dirty="0"/>
              <a:t>cloud storage provider</a:t>
            </a:r>
          </a:p>
          <a:p>
            <a:r>
              <a:rPr lang="en-GB" dirty="0"/>
              <a:t>Print documents to a </a:t>
            </a:r>
            <a:r>
              <a:rPr lang="en-GB" b="1" dirty="0"/>
              <a:t>cloud printer </a:t>
            </a:r>
            <a:r>
              <a:rPr lang="en-GB" dirty="0"/>
              <a:t>located anywhere in the world</a:t>
            </a:r>
          </a:p>
          <a:p>
            <a:r>
              <a:rPr lang="en-GB" dirty="0"/>
              <a:t>Resources are available on demand, whenever the user needs them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>
                <a:solidFill>
                  <a:schemeClr val="tx1"/>
                </a:solidFill>
              </a:rPr>
              <a:t>35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30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</a:t>
            </a:r>
            <a:r>
              <a:rPr lang="en-GB" sz="2800" b="1" dirty="0"/>
              <a:t>dvantages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Ability to access data from anywhere the user has an active Internet connection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Because data is stored online instead of on the user’s device, the data is safe if that device is lost, stolen, or </a:t>
            </a:r>
            <a:r>
              <a:rPr lang="en-GB" sz="2600" dirty="0" smtClean="0"/>
              <a:t>damaged.</a:t>
            </a:r>
            <a:endParaRPr lang="en-GB" sz="2600" dirty="0"/>
          </a:p>
          <a:p>
            <a:r>
              <a:rPr lang="en-GB" b="1" dirty="0"/>
              <a:t>Disadvantages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No or reduced functionality without an Internet connection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Potentially high expense related to data transfer for companies and individuals using high-bandwidth </a:t>
            </a:r>
            <a:r>
              <a:rPr lang="en-GB" sz="2600" dirty="0" smtClean="0"/>
              <a:t>applications.</a:t>
            </a:r>
            <a:endParaRPr lang="en-GB" sz="2600" dirty="0"/>
          </a:p>
          <a:p>
            <a:pPr marL="457200" lvl="1" indent="0">
              <a:buNone/>
            </a:pPr>
            <a:endParaRPr lang="en-GB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>
                <a:solidFill>
                  <a:schemeClr val="tx1"/>
                </a:solidFill>
              </a:rPr>
              <a:t>36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83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Chromebooks</a:t>
            </a:r>
          </a:p>
          <a:p>
            <a:r>
              <a:rPr lang="en-US" dirty="0"/>
              <a:t>Google's Chrome OS operating system</a:t>
            </a:r>
          </a:p>
          <a:p>
            <a:r>
              <a:rPr lang="en-US" dirty="0"/>
              <a:t>simple, lightweight, and highly focused on web-based applications and cloud computing</a:t>
            </a:r>
            <a:endParaRPr lang="en-GB" dirty="0"/>
          </a:p>
          <a:p>
            <a:r>
              <a:rPr lang="en-GB" dirty="0"/>
              <a:t>U</a:t>
            </a:r>
            <a:r>
              <a:rPr lang="en-GB" sz="2800" dirty="0"/>
              <a:t>sers of Chromebooks are full-time </a:t>
            </a:r>
            <a:r>
              <a:rPr lang="en-GB" sz="2800" b="1" dirty="0"/>
              <a:t>cloud users</a:t>
            </a:r>
          </a:p>
          <a:p>
            <a:r>
              <a:rPr lang="en-GB" sz="2800" dirty="0"/>
              <a:t>Chromebooks are designed to be used with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Online Google Apps such as Google Docs, Gmail, and Google Play Music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Documents, mail, photos, music, and more are stored in the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>
                <a:solidFill>
                  <a:schemeClr val="tx1"/>
                </a:solidFill>
              </a:rPr>
              <a:t>37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71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Computing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9F8165-F205-535F-3065-23F6580EC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1140" y="1623402"/>
            <a:ext cx="3775751" cy="43513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>
                <a:solidFill>
                  <a:schemeClr val="tx1"/>
                </a:solidFill>
              </a:rPr>
              <a:t>38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12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4903B-BE5C-60E0-9793-AB3657720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Embedded computers</a:t>
            </a:r>
          </a:p>
          <a:p>
            <a:r>
              <a:rPr lang="en-US" dirty="0"/>
              <a:t>Mobile devices</a:t>
            </a:r>
          </a:p>
          <a:p>
            <a:r>
              <a:rPr lang="en-US" dirty="0"/>
              <a:t>Personal computers</a:t>
            </a:r>
          </a:p>
          <a:p>
            <a:r>
              <a:rPr lang="en-US" dirty="0"/>
              <a:t>Servers</a:t>
            </a:r>
          </a:p>
          <a:p>
            <a:r>
              <a:rPr lang="en-US" dirty="0"/>
              <a:t>Mainframe Computers</a:t>
            </a:r>
          </a:p>
          <a:p>
            <a:r>
              <a:rPr lang="en-US" dirty="0"/>
              <a:t>Supercomputers</a:t>
            </a:r>
          </a:p>
          <a:p>
            <a:r>
              <a:rPr lang="en-US" dirty="0"/>
              <a:t>Cloud Computing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>
                <a:solidFill>
                  <a:schemeClr val="tx1"/>
                </a:solidFill>
              </a:rPr>
              <a:t>39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2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Embedded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000" b="1" dirty="0"/>
              <a:t>Tiny computer </a:t>
            </a:r>
            <a:r>
              <a:rPr lang="en-GB" sz="3000" dirty="0"/>
              <a:t>embedded into a product designed to perform specific tasks or functions for that product</a:t>
            </a:r>
          </a:p>
          <a:p>
            <a:r>
              <a:rPr lang="en-GB" sz="3000" dirty="0"/>
              <a:t>Designed for </a:t>
            </a:r>
            <a:r>
              <a:rPr lang="en-GB" sz="3000" b="1" dirty="0"/>
              <a:t>specific tasks </a:t>
            </a:r>
            <a:r>
              <a:rPr lang="en-GB" sz="3000" dirty="0"/>
              <a:t>and specific products and so cannot be used as general-purpose computers</a:t>
            </a:r>
          </a:p>
          <a:p>
            <a:r>
              <a:rPr lang="en-GB" dirty="0"/>
              <a:t>Often embedded into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Household appliances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Thermostats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Answering machines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Treadmills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Sewing machines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DVD Players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Television</a:t>
            </a:r>
            <a:endParaRPr lang="en-GB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7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Computers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600" dirty="0"/>
              <a:t>Cars also use many embedded computers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To assist with </a:t>
            </a:r>
            <a:r>
              <a:rPr lang="en-GB" sz="2600" b="1" dirty="0"/>
              <a:t>diagnostics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To notify the user of </a:t>
            </a:r>
            <a:r>
              <a:rPr lang="en-GB" sz="2600" b="1" dirty="0"/>
              <a:t>important conditions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400" dirty="0"/>
              <a:t>Underinflated tire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400" dirty="0"/>
              <a:t>Oil filter that needs changing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To facilitate the car’s </a:t>
            </a:r>
            <a:r>
              <a:rPr lang="en-GB" sz="2600" b="1" dirty="0"/>
              <a:t>navigational or entertainment systems</a:t>
            </a:r>
            <a:endParaRPr lang="en-GB" sz="2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To control the use of the airbag and other safety devices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400" dirty="0"/>
              <a:t>Cameras that alert a driver that a vehicle is in his or her blind spot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400" b="1" dirty="0"/>
              <a:t>Auto-braking systems </a:t>
            </a:r>
            <a:r>
              <a:rPr lang="en-GB" sz="2400" dirty="0"/>
              <a:t>that engage when a front collision is imminent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 </a:t>
            </a:r>
            <a:r>
              <a:rPr lang="en-GB" sz="2800" b="1" dirty="0"/>
              <a:t>Self-driving cars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Large number of embedded computers, lasers, sensors, cameras, and other technology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to enable the car to safely operate without a driver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3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Mobile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000" dirty="0"/>
              <a:t>Very small device that has built-in </a:t>
            </a:r>
            <a:r>
              <a:rPr lang="en-GB" sz="3000" b="1" dirty="0"/>
              <a:t>computing or Internet capability</a:t>
            </a:r>
          </a:p>
          <a:p>
            <a:r>
              <a:rPr lang="en-GB" sz="3000" dirty="0"/>
              <a:t>Commonly used to make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Voice and video calls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Send text messages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View Web pages and other documents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Take digital photos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Play games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Download and play music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Watch TV shows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Access calendars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Access social media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Access other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2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Mobile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Mobile devices today include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Conventional mobile phones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Smartphones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Small tablet devices </a:t>
            </a:r>
            <a:r>
              <a:rPr lang="en-GB" sz="2400" dirty="0"/>
              <a:t>—</a:t>
            </a:r>
            <a:r>
              <a:rPr lang="en-GB" sz="2600" dirty="0"/>
              <a:t> iPads and Android tablets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Handheld gaming devices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Portable digital media players </a:t>
            </a:r>
            <a:r>
              <a:rPr lang="en-GB" sz="2400" dirty="0"/>
              <a:t>—</a:t>
            </a:r>
            <a:r>
              <a:rPr lang="en-GB" sz="2600" dirty="0"/>
              <a:t> the iPod Touch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Smartwatches</a:t>
            </a:r>
          </a:p>
          <a:p>
            <a:r>
              <a:rPr lang="en-GB" sz="3000" dirty="0"/>
              <a:t>Powered by </a:t>
            </a:r>
            <a:r>
              <a:rPr lang="en-GB" sz="3000" b="1" dirty="0"/>
              <a:t>rechargeable</a:t>
            </a:r>
            <a:r>
              <a:rPr lang="en-GB" sz="3000" dirty="0"/>
              <a:t> batteries</a:t>
            </a:r>
          </a:p>
          <a:p>
            <a:r>
              <a:rPr lang="en-GB" sz="3000" dirty="0"/>
              <a:t>Typically include </a:t>
            </a:r>
            <a:r>
              <a:rPr lang="en-GB" sz="3000" b="1" dirty="0"/>
              <a:t>wireless connectivity </a:t>
            </a:r>
            <a:r>
              <a:rPr lang="en-GB" sz="3000" dirty="0"/>
              <a:t>to enable the device to connect to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1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Mobile Devices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630BF-876F-A3B3-69AB-935B92984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579" y="1491325"/>
            <a:ext cx="4969227" cy="43513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0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F87-A45F-B1DF-1897-B05D574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Mobile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AEED-5712-8261-B3AC-9A68D8E8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Today’s mobile devices tend to have </a:t>
            </a:r>
            <a:r>
              <a:rPr lang="en-GB" sz="2800" b="1" dirty="0"/>
              <a:t>small screens </a:t>
            </a:r>
            <a:r>
              <a:rPr lang="en-GB" sz="2800" dirty="0"/>
              <a:t>and keyboards</a:t>
            </a:r>
          </a:p>
          <a:p>
            <a:r>
              <a:rPr lang="en-GB" dirty="0"/>
              <a:t>M</a:t>
            </a:r>
            <a:r>
              <a:rPr lang="en-GB" sz="2800" dirty="0"/>
              <a:t>ost appropriate for continual access to e-mail and ability to look up information online </a:t>
            </a:r>
            <a:endParaRPr lang="en-GB" dirty="0"/>
          </a:p>
          <a:p>
            <a:r>
              <a:rPr lang="en-GB" sz="2800" dirty="0"/>
              <a:t>Rather than for those individuals wanting general Web browsing or more extensive computing capabilities</a:t>
            </a:r>
          </a:p>
          <a:p>
            <a:r>
              <a:rPr lang="en-GB" dirty="0"/>
              <a:t>M</a:t>
            </a:r>
            <a:r>
              <a:rPr lang="en-GB" sz="2800" dirty="0"/>
              <a:t>obile devices can perform Internet searches and other tasks via </a:t>
            </a:r>
            <a:r>
              <a:rPr lang="en-GB" sz="2800" b="1" dirty="0"/>
              <a:t>voice commands</a:t>
            </a:r>
          </a:p>
          <a:p>
            <a:r>
              <a:rPr lang="en-GB" sz="2800" dirty="0"/>
              <a:t>Used to pay for purchases while you are on the go</a:t>
            </a:r>
          </a:p>
          <a:p>
            <a:r>
              <a:rPr lang="en-GB" dirty="0"/>
              <a:t>V</a:t>
            </a:r>
            <a:r>
              <a:rPr lang="en-GB" sz="2800" dirty="0"/>
              <a:t>iew virtually any Web content </a:t>
            </a:r>
          </a:p>
          <a:p>
            <a:r>
              <a:rPr lang="en-GB" sz="2800" dirty="0"/>
              <a:t>View and edit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5A3E-1E44-4427-B36D-BBE36C5860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3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3285</TotalTime>
  <Words>1943</Words>
  <Application>Microsoft Office PowerPoint</Application>
  <PresentationFormat>Widescreen</PresentationFormat>
  <Paragraphs>308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Office Theme</vt:lpstr>
      <vt:lpstr>GE100 - Application of Information and Communication Technologies</vt:lpstr>
      <vt:lpstr>Learning Objectives</vt:lpstr>
      <vt:lpstr>Computers to Fit Every Need</vt:lpstr>
      <vt:lpstr>Embedded Computers</vt:lpstr>
      <vt:lpstr>Embedded Computers</vt:lpstr>
      <vt:lpstr>Mobile Devices</vt:lpstr>
      <vt:lpstr>Mobile Devices</vt:lpstr>
      <vt:lpstr>Mobile Devices</vt:lpstr>
      <vt:lpstr>Mobile Devices</vt:lpstr>
      <vt:lpstr>Personal Computers (PC)</vt:lpstr>
      <vt:lpstr>1. Desktop Computers</vt:lpstr>
      <vt:lpstr>1. Desktop Computers</vt:lpstr>
      <vt:lpstr>1. Desktop Computers</vt:lpstr>
      <vt:lpstr>1. Desktop Computers</vt:lpstr>
      <vt:lpstr>2. Portable Computers</vt:lpstr>
      <vt:lpstr>2. Portable Computers</vt:lpstr>
      <vt:lpstr>2. Portable Computers</vt:lpstr>
      <vt:lpstr>2. Portable Computers</vt:lpstr>
      <vt:lpstr>2. Portable Computers</vt:lpstr>
      <vt:lpstr>2. Portable Computers</vt:lpstr>
      <vt:lpstr>3. Thin Clients and Internet Appliances</vt:lpstr>
      <vt:lpstr>3. Thin Clients and Internet Appliances</vt:lpstr>
      <vt:lpstr>3. Thin Clients and Internet Appliances</vt:lpstr>
      <vt:lpstr>Thin Clients and Internet Appliances</vt:lpstr>
      <vt:lpstr>Servers</vt:lpstr>
      <vt:lpstr>Servers</vt:lpstr>
      <vt:lpstr>Servers</vt:lpstr>
      <vt:lpstr>Servers</vt:lpstr>
      <vt:lpstr>Mainframe Computers</vt:lpstr>
      <vt:lpstr>Mainframe Computers</vt:lpstr>
      <vt:lpstr>Mainframe Computers</vt:lpstr>
      <vt:lpstr>Supercomputers</vt:lpstr>
      <vt:lpstr>Supercomputers</vt:lpstr>
      <vt:lpstr>Supercomputers</vt:lpstr>
      <vt:lpstr>Cloud Computing</vt:lpstr>
      <vt:lpstr>Cloud Computing</vt:lpstr>
      <vt:lpstr>Cloud Computing</vt:lpstr>
      <vt:lpstr>Cloud Computing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User</dc:creator>
  <cp:lastModifiedBy>Shahzad Ahmed</cp:lastModifiedBy>
  <cp:revision>774</cp:revision>
  <dcterms:created xsi:type="dcterms:W3CDTF">2020-09-08T09:08:54Z</dcterms:created>
  <dcterms:modified xsi:type="dcterms:W3CDTF">2024-10-02T04:29:43Z</dcterms:modified>
</cp:coreProperties>
</file>