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4"/>
  </p:notesMasterIdLst>
  <p:sldIdLst>
    <p:sldId id="304" r:id="rId5"/>
    <p:sldId id="262"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57"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300" r:id="rId38"/>
    <p:sldId id="301" r:id="rId39"/>
    <p:sldId id="302"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304"/>
          </p14:sldIdLst>
        </p14:section>
        <p14:section name="Design, Impress, Work Together" id="{B9B51309-D148-4332-87C2-07BE32FBCA3B}">
          <p14:sldIdLst>
            <p14:sldId id="262"/>
            <p14:sldId id="265"/>
            <p14:sldId id="267"/>
            <p14:sldId id="268"/>
            <p14:sldId id="269"/>
            <p14:sldId id="270"/>
            <p14:sldId id="271"/>
            <p14:sldId id="272"/>
            <p14:sldId id="273"/>
            <p14:sldId id="274"/>
            <p14:sldId id="275"/>
            <p14:sldId id="276"/>
            <p14:sldId id="277"/>
            <p14:sldId id="278"/>
            <p14:sldId id="279"/>
            <p14:sldId id="257"/>
            <p14:sldId id="280"/>
            <p14:sldId id="281"/>
            <p14:sldId id="282"/>
            <p14:sldId id="283"/>
            <p14:sldId id="284"/>
            <p14:sldId id="285"/>
            <p14:sldId id="286"/>
            <p14:sldId id="287"/>
            <p14:sldId id="288"/>
            <p14:sldId id="289"/>
            <p14:sldId id="290"/>
            <p14:sldId id="291"/>
            <p14:sldId id="292"/>
            <p14:sldId id="293"/>
            <p14:sldId id="294"/>
            <p14:sldId id="295"/>
            <p14:sldId id="300"/>
            <p14:sldId id="301"/>
            <p14:sldId id="302"/>
            <p14:sldId id="296"/>
            <p14:sldId id="297"/>
            <p14:sldId id="29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211" autoAdjust="0"/>
  </p:normalViewPr>
  <p:slideViewPr>
    <p:cSldViewPr snapToGrid="0">
      <p:cViewPr varScale="1">
        <p:scale>
          <a:sx n="99" d="100"/>
          <a:sy n="99" d="100"/>
        </p:scale>
        <p:origin x="948" y="90"/>
      </p:cViewPr>
      <p:guideLst>
        <p:guide orient="horz" pos="2160"/>
        <p:guide pos="3840"/>
      </p:guideLst>
    </p:cSldViewPr>
  </p:slideViewPr>
  <p:notesTextViewPr>
    <p:cViewPr>
      <p:scale>
        <a:sx n="1" d="1"/>
        <a:sy n="1" d="1"/>
      </p:scale>
      <p:origin x="0" y="0"/>
    </p:cViewPr>
  </p:notesTextViewPr>
  <p:sorterViewPr>
    <p:cViewPr>
      <p:scale>
        <a:sx n="200" d="100"/>
        <a:sy n="200" d="100"/>
      </p:scale>
      <p:origin x="0" y="-161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78463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6A5FC1-83A4-4392-8C04-140101F5DFBD}"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624B58-85E0-40F7-85CE-526FF3F1051A}"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20152-FA7E-4CE8-B221-9070E135C782}"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51EF-819F-4384-9C9B-EC8A8180C48C}"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CE3226-FF1A-47C6-9ABA-9C34FF305509}"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72913288-69FE-4C8C-87C9-F808230023E8}" type="datetime1">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673BC2D9-F22F-44BB-A5C5-ECD530AA370C}" type="datetime1">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DF2258-ED0F-4BA2-8D87-ACEE7EA69F49}" type="datetime1">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7DFE9-9028-4A74-9BAA-380E28B7DADA}" type="datetime1">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E12BC-A126-4BFA-8C28-0594E312CA56}" type="datetime1">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0A94B-56A5-4B81-9E14-7A872004C8E0}" type="datetime1">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03BF2-9F02-4170-8AE2-7D30FD9C1957}" type="datetime1">
              <a:rPr lang="en-US" smtClean="0"/>
              <a:t>10/30/2024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3"/>
          <p:cNvSpPr txBox="1">
            <a:spLocks/>
          </p:cNvSpPr>
          <p:nvPr/>
        </p:nvSpPr>
        <p:spPr>
          <a:xfrm>
            <a:off x="1531213" y="741738"/>
            <a:ext cx="9144000" cy="2387600"/>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spcBef>
                <a:spcPts val="0"/>
              </a:spcBef>
              <a:buClr>
                <a:schemeClr val="dk1"/>
              </a:buClr>
              <a:buSzPts val="4800"/>
              <a:buFont typeface="Calibri"/>
              <a:buNone/>
            </a:pPr>
            <a:r>
              <a:rPr lang="en-US" sz="4400" b="1" dirty="0" smtClean="0">
                <a:solidFill>
                  <a:schemeClr val="bg1"/>
                </a:solidFill>
              </a:rPr>
              <a:t>GE100 - Application of Information and Communication Technologies</a:t>
            </a:r>
            <a:endParaRPr lang="en-US" sz="4400" dirty="0">
              <a:solidFill>
                <a:schemeClr val="bg1"/>
              </a:solidFill>
            </a:endParaRPr>
          </a:p>
        </p:txBody>
      </p:sp>
      <p:sp>
        <p:nvSpPr>
          <p:cNvPr id="5" name="Google Shape;89;p13"/>
          <p:cNvSpPr txBox="1">
            <a:spLocks/>
          </p:cNvSpPr>
          <p:nvPr/>
        </p:nvSpPr>
        <p:spPr>
          <a:xfrm>
            <a:off x="2284575" y="5206209"/>
            <a:ext cx="8731170" cy="979794"/>
          </a:xfrm>
          <a:prstGeom prst="rect">
            <a:avLst/>
          </a:prstGeom>
          <a:noFill/>
          <a:ln>
            <a:noFill/>
          </a:ln>
        </p:spPr>
        <p:txBody>
          <a:bodyPr spcFirstLastPara="1" vert="horz" wrap="square" lIns="91425" tIns="45700" rIns="91425" bIns="4570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spcBef>
                <a:spcPts val="0"/>
              </a:spcBef>
              <a:buClr>
                <a:schemeClr val="dk1"/>
              </a:buClr>
              <a:buSzPts val="2800"/>
            </a:pPr>
            <a:r>
              <a:rPr lang="en-US" sz="2800" dirty="0" smtClean="0">
                <a:solidFill>
                  <a:schemeClr val="tx1"/>
                </a:solidFill>
              </a:rPr>
              <a:t>Instructor: Alina </a:t>
            </a:r>
            <a:r>
              <a:rPr lang="en-US" sz="2800" dirty="0" err="1" smtClean="0">
                <a:solidFill>
                  <a:schemeClr val="tx1"/>
                </a:solidFill>
              </a:rPr>
              <a:t>Maryum</a:t>
            </a:r>
            <a:endParaRPr lang="en-US" dirty="0">
              <a:solidFill>
                <a:schemeClr val="tx1"/>
              </a:solidFill>
            </a:endParaRPr>
          </a:p>
        </p:txBody>
      </p:sp>
      <p:pic>
        <p:nvPicPr>
          <p:cNvPr id="6" name="Google Shape;90;p13"/>
          <p:cNvPicPr preferRelativeResize="0"/>
          <p:nvPr/>
        </p:nvPicPr>
        <p:blipFill rotWithShape="1">
          <a:blip r:embed="rId3">
            <a:alphaModFix amt="7000"/>
          </a:blip>
          <a:srcRect/>
          <a:stretch/>
        </p:blipFill>
        <p:spPr>
          <a:xfrm>
            <a:off x="2674213" y="0"/>
            <a:ext cx="6858000" cy="6858000"/>
          </a:xfrm>
          <a:prstGeom prst="rect">
            <a:avLst/>
          </a:prstGeom>
          <a:noFill/>
          <a:ln>
            <a:noFill/>
          </a:ln>
        </p:spPr>
      </p:pic>
      <p:sp>
        <p:nvSpPr>
          <p:cNvPr id="7" name="Google Shape;91;p13"/>
          <p:cNvSpPr txBox="1"/>
          <p:nvPr/>
        </p:nvSpPr>
        <p:spPr>
          <a:xfrm>
            <a:off x="1317585" y="3129338"/>
            <a:ext cx="9144000" cy="183815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endParaRPr sz="2000" b="1" i="0" u="none" strike="noStrike" cap="none" dirty="0">
              <a:solidFill>
                <a:schemeClr val="bg1"/>
              </a:solidFill>
              <a:latin typeface="Calibri"/>
              <a:ea typeface="Calibri"/>
              <a:cs typeface="Calibri"/>
              <a:sym typeface="Calibri"/>
            </a:endParaRPr>
          </a:p>
          <a:p>
            <a:pPr algn="ctr">
              <a:lnSpc>
                <a:spcPct val="90000"/>
              </a:lnSpc>
              <a:spcBef>
                <a:spcPts val="1000"/>
              </a:spcBef>
              <a:buClr>
                <a:schemeClr val="dk1"/>
              </a:buClr>
              <a:buSzPts val="3200"/>
            </a:pPr>
            <a:r>
              <a:rPr lang="en-US" sz="3200" b="1" i="0" u="none" strike="noStrike" cap="none" dirty="0" err="1">
                <a:solidFill>
                  <a:schemeClr val="bg1"/>
                </a:solidFill>
                <a:latin typeface="Calibri"/>
                <a:ea typeface="Calibri"/>
                <a:cs typeface="Calibri"/>
                <a:sym typeface="Calibri"/>
              </a:rPr>
              <a:t>Lec</a:t>
            </a:r>
            <a:r>
              <a:rPr lang="en-US" sz="3200" b="1" i="0" u="none" strike="noStrike" cap="none" dirty="0">
                <a:solidFill>
                  <a:schemeClr val="bg1"/>
                </a:solidFill>
                <a:latin typeface="Calibri"/>
                <a:ea typeface="Calibri"/>
                <a:cs typeface="Calibri"/>
                <a:sym typeface="Calibri"/>
              </a:rPr>
              <a:t> # </a:t>
            </a:r>
            <a:r>
              <a:rPr lang="en-US" sz="3200" b="1" dirty="0">
                <a:solidFill>
                  <a:schemeClr val="bg1"/>
                </a:solidFill>
                <a:latin typeface="Calibri"/>
                <a:ea typeface="Calibri"/>
                <a:cs typeface="Calibri"/>
                <a:sym typeface="Calibri"/>
              </a:rPr>
              <a:t>5</a:t>
            </a:r>
            <a:r>
              <a:rPr lang="en-US" sz="3200" b="1" i="0" u="none" strike="noStrike" cap="none" dirty="0" smtClean="0">
                <a:solidFill>
                  <a:schemeClr val="bg1"/>
                </a:solidFill>
                <a:latin typeface="Calibri"/>
                <a:ea typeface="Calibri"/>
                <a:cs typeface="Calibri"/>
                <a:sym typeface="Calibri"/>
              </a:rPr>
              <a:t>: </a:t>
            </a:r>
            <a:r>
              <a:rPr lang="en-US" sz="3200" dirty="0">
                <a:solidFill>
                  <a:schemeClr val="bg1"/>
                </a:solidFill>
              </a:rPr>
              <a:t>MS OFFICE </a:t>
            </a:r>
            <a:endParaRPr lang="en-US" sz="3200" dirty="0" smtClean="0">
              <a:solidFill>
                <a:schemeClr val="bg1"/>
              </a:solidFill>
            </a:endParaRPr>
          </a:p>
          <a:p>
            <a:pPr algn="ctr">
              <a:lnSpc>
                <a:spcPct val="90000"/>
              </a:lnSpc>
              <a:spcBef>
                <a:spcPts val="1000"/>
              </a:spcBef>
              <a:buClr>
                <a:schemeClr val="dk1"/>
              </a:buClr>
              <a:buSzPts val="3200"/>
            </a:pPr>
            <a:r>
              <a:rPr lang="en-US" sz="2400" dirty="0" smtClean="0">
                <a:solidFill>
                  <a:schemeClr val="bg1"/>
                </a:solidFill>
              </a:rPr>
              <a:t>Detail </a:t>
            </a:r>
            <a:r>
              <a:rPr lang="en-US" sz="2400" dirty="0">
                <a:solidFill>
                  <a:schemeClr val="bg1"/>
                </a:solidFill>
              </a:rPr>
              <a:t>overview of  Office Suite Applications</a:t>
            </a:r>
          </a:p>
          <a:p>
            <a:pPr lvl="0" algn="ctr">
              <a:lnSpc>
                <a:spcPct val="90000"/>
              </a:lnSpc>
              <a:spcBef>
                <a:spcPts val="1000"/>
              </a:spcBef>
              <a:buClr>
                <a:schemeClr val="dk1"/>
              </a:buClr>
              <a:buSzPts val="3200"/>
            </a:pPr>
            <a:endParaRPr sz="4000" b="1" dirty="0">
              <a:solidFill>
                <a:schemeClr val="bg1"/>
              </a:solidFill>
            </a:endParaRPr>
          </a:p>
        </p:txBody>
      </p:sp>
      <p:sp>
        <p:nvSpPr>
          <p:cNvPr id="8" name="Rectangle 7"/>
          <p:cNvSpPr/>
          <p:nvPr/>
        </p:nvSpPr>
        <p:spPr>
          <a:xfrm>
            <a:off x="5978820" y="3275112"/>
            <a:ext cx="248786" cy="369332"/>
          </a:xfrm>
          <a:prstGeom prst="rect">
            <a:avLst/>
          </a:prstGeom>
        </p:spPr>
        <p:txBody>
          <a:bodyPr wrap="none">
            <a:spAutoFit/>
          </a:bodyPr>
          <a:lstStyle/>
          <a:p>
            <a:r>
              <a:rPr lang="en-US" dirty="0">
                <a:solidFill>
                  <a:schemeClr val="bg1"/>
                </a:solidFill>
              </a:rPr>
              <a:t> </a:t>
            </a:r>
          </a:p>
        </p:txBody>
      </p:sp>
    </p:spTree>
    <p:extLst>
      <p:ext uri="{BB962C8B-B14F-4D97-AF65-F5344CB8AC3E}">
        <p14:creationId xmlns:p14="http://schemas.microsoft.com/office/powerpoint/2010/main" val="3646696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3" name="Rectangle 1"/>
          <p:cNvSpPr>
            <a:spLocks noChangeArrowheads="1"/>
          </p:cNvSpPr>
          <p:nvPr/>
        </p:nvSpPr>
        <p:spPr bwMode="auto">
          <a:xfrm>
            <a:off x="746974" y="1482375"/>
            <a:ext cx="78432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7. Text Alignment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2400" b="0" i="0" u="none" strike="noStrike" cap="none" normalizeH="0" baseline="0" dirty="0" smtClean="0">
                <a:ln>
                  <a:noFill/>
                </a:ln>
                <a:solidFill>
                  <a:schemeClr val="tx1"/>
                </a:solidFill>
                <a:effectLst/>
                <a:latin typeface="Arial" panose="020B0604020202020204" pitchFamily="34" charset="0"/>
              </a:rPr>
              <a:t>: Determines the positioning of text within the document, offering options like left, right, center, and justify.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Use Case</a:t>
            </a:r>
            <a:r>
              <a:rPr kumimoji="0" lang="en-US" altLang="en-US" sz="2400" b="0" i="0" u="none" strike="noStrike" cap="none" normalizeH="0" baseline="0" dirty="0" smtClean="0">
                <a:ln>
                  <a:noFill/>
                </a:ln>
                <a:solidFill>
                  <a:schemeClr val="tx1"/>
                </a:solidFill>
                <a:effectLst/>
                <a:latin typeface="Arial" panose="020B0604020202020204" pitchFamily="34" charset="0"/>
              </a:rPr>
              <a:t>: Useful for formatting paragraphs and organizing document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Shortcuts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Align Left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Ctrl + L</a:t>
            </a:r>
            <a:endParaRPr kumimoji="0" lang="en-US" altLang="en-US" sz="24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Align Center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Ctrl + E</a:t>
            </a:r>
            <a:endParaRPr kumimoji="0" lang="en-US" altLang="en-US" sz="24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Align Right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Ctrl + R</a:t>
            </a:r>
            <a:endParaRPr kumimoji="0" lang="en-US" altLang="en-US" sz="24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Justify</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Ctrl + J</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6696410" y="3744532"/>
            <a:ext cx="3374869" cy="2216964"/>
          </a:xfrm>
          <a:prstGeom prst="rect">
            <a:avLst/>
          </a:prstGeom>
        </p:spPr>
      </p:pic>
      <p:sp>
        <p:nvSpPr>
          <p:cNvPr id="5" name="Slide Number Placeholder 4"/>
          <p:cNvSpPr>
            <a:spLocks noGrp="1"/>
          </p:cNvSpPr>
          <p:nvPr>
            <p:ph type="sldNum" sz="quarter" idx="12"/>
          </p:nvPr>
        </p:nvSpPr>
        <p:spPr/>
        <p:txBody>
          <a:bodyPr/>
          <a:lstStyle/>
          <a:p>
            <a:fld id="{9860EDB8-5305-433F-BE41-D7A86D811DB3}" type="slidenum">
              <a:rPr lang="en-US" smtClean="0"/>
              <a:t>10</a:t>
            </a:fld>
            <a:endParaRPr lang="en-US"/>
          </a:p>
        </p:txBody>
      </p:sp>
    </p:spTree>
    <p:extLst>
      <p:ext uri="{BB962C8B-B14F-4D97-AF65-F5344CB8AC3E}">
        <p14:creationId xmlns:p14="http://schemas.microsoft.com/office/powerpoint/2010/main" val="2587776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8" name="Rectangle 7"/>
          <p:cNvSpPr/>
          <p:nvPr/>
        </p:nvSpPr>
        <p:spPr>
          <a:xfrm>
            <a:off x="858592" y="1635618"/>
            <a:ext cx="6920248" cy="1754326"/>
          </a:xfrm>
          <a:prstGeom prst="rect">
            <a:avLst/>
          </a:prstGeom>
        </p:spPr>
        <p:txBody>
          <a:bodyPr wrap="square">
            <a:spAutoFit/>
          </a:bodyPr>
          <a:lstStyle/>
          <a:p>
            <a:r>
              <a:rPr lang="en-US" b="1" dirty="0"/>
              <a:t>Footnotes and Endnotes in MS Word</a:t>
            </a:r>
          </a:p>
          <a:p>
            <a:r>
              <a:rPr lang="en-US" b="1" dirty="0"/>
              <a:t>Footnotes</a:t>
            </a:r>
            <a:r>
              <a:rPr lang="en-US" dirty="0"/>
              <a:t> and </a:t>
            </a:r>
            <a:r>
              <a:rPr lang="en-US" b="1" dirty="0"/>
              <a:t>Endnotes</a:t>
            </a:r>
            <a:r>
              <a:rPr lang="en-US" dirty="0"/>
              <a:t> are tools used to provide additional information, explanations, or citations in a document without interrupting the main body of text. They’re especially useful in academic, legal, and technical writing where referencing or elaboration is required.</a:t>
            </a:r>
          </a:p>
        </p:txBody>
      </p:sp>
      <p:sp>
        <p:nvSpPr>
          <p:cNvPr id="3" name="Slide Number Placeholder 2"/>
          <p:cNvSpPr>
            <a:spLocks noGrp="1"/>
          </p:cNvSpPr>
          <p:nvPr>
            <p:ph type="sldNum" sz="quarter" idx="12"/>
          </p:nvPr>
        </p:nvSpPr>
        <p:spPr/>
        <p:txBody>
          <a:bodyPr/>
          <a:lstStyle/>
          <a:p>
            <a:fld id="{9860EDB8-5305-433F-BE41-D7A86D811DB3}" type="slidenum">
              <a:rPr lang="en-US" smtClean="0"/>
              <a:t>11</a:t>
            </a:fld>
            <a:endParaRPr lang="en-US"/>
          </a:p>
        </p:txBody>
      </p:sp>
    </p:spTree>
    <p:extLst>
      <p:ext uri="{BB962C8B-B14F-4D97-AF65-F5344CB8AC3E}">
        <p14:creationId xmlns:p14="http://schemas.microsoft.com/office/powerpoint/2010/main" val="377483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4" name="Rectangle 4"/>
          <p:cNvSpPr>
            <a:spLocks noChangeArrowheads="1"/>
          </p:cNvSpPr>
          <p:nvPr/>
        </p:nvSpPr>
        <p:spPr bwMode="auto">
          <a:xfrm>
            <a:off x="383247" y="1407456"/>
            <a:ext cx="1119174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1. Footnotes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Location</a:t>
            </a:r>
            <a:r>
              <a:rPr lang="en-US" altLang="en-US" dirty="0" smtClean="0">
                <a:latin typeface="Arial" panose="020B0604020202020204" pitchFamily="34" charset="0"/>
              </a:rPr>
              <a:t>:</a:t>
            </a:r>
            <a:r>
              <a:rPr lang="en-US" altLang="en-US" sz="32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Appears at the bottom of the same page where the reference number is inserted.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Purpose</a:t>
            </a:r>
            <a:r>
              <a:rPr kumimoji="0" lang="en-US" altLang="en-US" sz="1800" b="0" i="0" u="none" strike="noStrike" cap="none" normalizeH="0" baseline="0" dirty="0" smtClean="0">
                <a:ln>
                  <a:noFill/>
                </a:ln>
                <a:solidFill>
                  <a:schemeClr val="tx1"/>
                </a:solidFill>
                <a:effectLst/>
                <a:latin typeface="Arial" panose="020B0604020202020204" pitchFamily="34" charset="0"/>
              </a:rPr>
              <a:t>: Used for brief explanations, additional information, or citation of sources directly related to a specific part of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 Use Case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a research paper, a statement might need a source citation immediately accessible to the reader. Adding a footnote provides a quick reference to the source without moving away from the main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How to Insert a Footnote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Step 1</a:t>
            </a:r>
            <a:r>
              <a:rPr kumimoji="0" lang="en-US" altLang="en-US" sz="1800" b="0" i="0" u="none" strike="noStrike" cap="none" normalizeH="0" baseline="0" dirty="0" smtClean="0">
                <a:ln>
                  <a:noFill/>
                </a:ln>
                <a:solidFill>
                  <a:schemeClr val="tx1"/>
                </a:solidFill>
                <a:effectLst/>
                <a:latin typeface="Arial" panose="020B0604020202020204" pitchFamily="34" charset="0"/>
              </a:rPr>
              <a:t>: Place the cursor at the point in the text where you want to insert the footnote.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Step 2</a:t>
            </a:r>
            <a:r>
              <a:rPr kumimoji="0" lang="en-US" altLang="en-US" sz="1800" b="0" i="0" u="none" strike="noStrike" cap="none" normalizeH="0" baseline="0" dirty="0" smtClean="0">
                <a:ln>
                  <a:noFill/>
                </a:ln>
                <a:solidFill>
                  <a:schemeClr val="tx1"/>
                </a:solidFill>
                <a:effectLst/>
                <a:latin typeface="Arial" panose="020B0604020202020204" pitchFamily="34" charset="0"/>
              </a:rPr>
              <a:t>: Go to the </a:t>
            </a:r>
            <a:r>
              <a:rPr kumimoji="0" lang="en-US" altLang="en-US" sz="1800" b="1" i="0" u="none" strike="noStrike" cap="none" normalizeH="0" baseline="0" dirty="0" smtClean="0">
                <a:ln>
                  <a:noFill/>
                </a:ln>
                <a:solidFill>
                  <a:schemeClr val="tx1"/>
                </a:solidFill>
                <a:effectLst/>
                <a:latin typeface="Arial" panose="020B0604020202020204" pitchFamily="34" charset="0"/>
              </a:rPr>
              <a:t>References</a:t>
            </a:r>
            <a:r>
              <a:rPr kumimoji="0" lang="en-US" altLang="en-US" sz="1800" b="0" i="0" u="none" strike="noStrike" cap="none" normalizeH="0" baseline="0" dirty="0" smtClean="0">
                <a:ln>
                  <a:noFill/>
                </a:ln>
                <a:solidFill>
                  <a:schemeClr val="tx1"/>
                </a:solidFill>
                <a:effectLst/>
                <a:latin typeface="Arial" panose="020B0604020202020204" pitchFamily="34" charset="0"/>
              </a:rPr>
              <a:t>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Step 3</a:t>
            </a:r>
            <a:r>
              <a:rPr kumimoji="0" lang="en-US" altLang="en-US" sz="1800" b="0" i="0" u="none" strike="noStrike" cap="none" normalizeH="0" baseline="0" dirty="0" smtClean="0">
                <a:ln>
                  <a:noFill/>
                </a:ln>
                <a:solidFill>
                  <a:schemeClr val="tx1"/>
                </a:solidFill>
                <a:effectLst/>
                <a:latin typeface="Arial" panose="020B0604020202020204" pitchFamily="34" charset="0"/>
              </a:rPr>
              <a:t>: Click on </a:t>
            </a:r>
            <a:r>
              <a:rPr kumimoji="0" lang="en-US" altLang="en-US" sz="1800" b="1" i="0" u="none" strike="noStrike" cap="none" normalizeH="0" baseline="0" dirty="0" smtClean="0">
                <a:ln>
                  <a:noFill/>
                </a:ln>
                <a:solidFill>
                  <a:schemeClr val="tx1"/>
                </a:solidFill>
                <a:effectLst/>
                <a:latin typeface="Arial" panose="020B0604020202020204" pitchFamily="34" charset="0"/>
              </a:rPr>
              <a:t>Insert Footnote</a:t>
            </a:r>
            <a:r>
              <a:rPr kumimoji="0" lang="en-US" altLang="en-US" sz="1800" b="0" i="0" u="none" strike="noStrike" cap="none" normalizeH="0" baseline="0" dirty="0" smtClean="0">
                <a:ln>
                  <a:noFill/>
                </a:ln>
                <a:solidFill>
                  <a:schemeClr val="tx1"/>
                </a:solidFill>
                <a:effectLst/>
                <a:latin typeface="Arial" panose="020B0604020202020204" pitchFamily="34" charset="0"/>
              </a:rPr>
              <a:t> (shortcut: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Alt + S</a:t>
            </a:r>
            <a:r>
              <a:rPr kumimoji="0" lang="en-US" altLang="en-US" sz="1100" b="0" i="0" u="none" strike="noStrike" cap="none" normalizeH="0" baseline="0" dirty="0" smtClean="0">
                <a:ln>
                  <a:noFill/>
                </a:ln>
                <a:solidFill>
                  <a:schemeClr val="tx1"/>
                </a:solidFill>
                <a:effectLst/>
              </a:rPr>
              <a:t>, then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F</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Step 4</a:t>
            </a:r>
            <a:r>
              <a:rPr kumimoji="0" lang="en-US" altLang="en-US" sz="1800" b="0" i="0" u="none" strike="noStrike" cap="none" normalizeH="0" baseline="0" dirty="0" smtClean="0">
                <a:ln>
                  <a:noFill/>
                </a:ln>
                <a:solidFill>
                  <a:schemeClr val="tx1"/>
                </a:solidFill>
                <a:effectLst/>
                <a:latin typeface="Arial" panose="020B0604020202020204" pitchFamily="34" charset="0"/>
              </a:rPr>
              <a:t>: Type the footnote text at the bottom of the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Formatting Options for Footnotes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MS Word automatically numbers footnotes sequentially (e.g., 1, 2, 3) or with Roman numerals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ii, iii).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You can customize the numbering style by right-clicking the footnote and selecting </a:t>
            </a:r>
            <a:r>
              <a:rPr kumimoji="0" lang="en-US" altLang="en-US" sz="1800" b="1" i="0" u="none" strike="noStrike" cap="none" normalizeH="0" baseline="0" dirty="0" smtClean="0">
                <a:ln>
                  <a:noFill/>
                </a:ln>
                <a:solidFill>
                  <a:schemeClr val="tx1"/>
                </a:solidFill>
                <a:effectLst/>
                <a:latin typeface="Arial" panose="020B0604020202020204" pitchFamily="34" charset="0"/>
              </a:rPr>
              <a:t>Footnote Options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MS Word also allows you to change the font, size, and style of the footnote text independently from the main document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860EDB8-5305-433F-BE41-D7A86D811DB3}" type="slidenum">
              <a:rPr lang="en-US" smtClean="0"/>
              <a:t>12</a:t>
            </a:fld>
            <a:endParaRPr lang="en-US"/>
          </a:p>
        </p:txBody>
      </p:sp>
    </p:spTree>
    <p:extLst>
      <p:ext uri="{BB962C8B-B14F-4D97-AF65-F5344CB8AC3E}">
        <p14:creationId xmlns:p14="http://schemas.microsoft.com/office/powerpoint/2010/main" val="100341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3" name="Rectangle 2"/>
          <p:cNvSpPr/>
          <p:nvPr/>
        </p:nvSpPr>
        <p:spPr>
          <a:xfrm>
            <a:off x="811370" y="1517327"/>
            <a:ext cx="10542431" cy="4801314"/>
          </a:xfrm>
          <a:prstGeom prst="rect">
            <a:avLst/>
          </a:prstGeom>
        </p:spPr>
        <p:txBody>
          <a:bodyPr wrap="square">
            <a:spAutoFit/>
          </a:bodyPr>
          <a:lstStyle/>
          <a:p>
            <a:r>
              <a:rPr lang="en-US" b="1" dirty="0"/>
              <a:t>2. Endnotes</a:t>
            </a:r>
          </a:p>
          <a:p>
            <a:pPr>
              <a:buFont typeface="Arial" panose="020B0604020202020204" pitchFamily="34" charset="0"/>
              <a:buChar char="•"/>
            </a:pPr>
            <a:r>
              <a:rPr lang="en-US" b="1" dirty="0"/>
              <a:t>Location</a:t>
            </a:r>
            <a:r>
              <a:rPr lang="en-US" dirty="0"/>
              <a:t>: Appears at the end of the document or section.</a:t>
            </a:r>
          </a:p>
          <a:p>
            <a:pPr>
              <a:buFont typeface="Arial" panose="020B0604020202020204" pitchFamily="34" charset="0"/>
              <a:buChar char="•"/>
            </a:pPr>
            <a:r>
              <a:rPr lang="en-US" b="1" dirty="0"/>
              <a:t>Purpose</a:t>
            </a:r>
            <a:r>
              <a:rPr lang="en-US" dirty="0"/>
              <a:t>: Often used to provide detailed explanations, lengthy citations, or additional sources that might distract from the document flow if placed within the main text.</a:t>
            </a:r>
          </a:p>
          <a:p>
            <a:pPr>
              <a:buFont typeface="Arial" panose="020B0604020202020204" pitchFamily="34" charset="0"/>
              <a:buChar char="•"/>
            </a:pPr>
            <a:r>
              <a:rPr lang="en-US" b="1" dirty="0"/>
              <a:t>Example Use Case</a:t>
            </a:r>
            <a:r>
              <a:rPr lang="en-US" dirty="0"/>
              <a:t>:</a:t>
            </a:r>
          </a:p>
          <a:p>
            <a:pPr marL="742950" lvl="1" indent="-285750">
              <a:buFont typeface="Arial" panose="020B0604020202020204" pitchFamily="34" charset="0"/>
              <a:buChar char="•"/>
            </a:pPr>
            <a:r>
              <a:rPr lang="en-US" dirty="0"/>
              <a:t>In a thesis or book, where a reader may not need to reference sources frequently, endnotes can be used to consolidate all references in one place, making the main text cleaner.</a:t>
            </a:r>
          </a:p>
          <a:p>
            <a:pPr>
              <a:buFont typeface="Arial" panose="020B0604020202020204" pitchFamily="34" charset="0"/>
              <a:buChar char="•"/>
            </a:pPr>
            <a:r>
              <a:rPr lang="en-US" b="1" dirty="0"/>
              <a:t>How to Insert an Endnote</a:t>
            </a:r>
            <a:r>
              <a:rPr lang="en-US" dirty="0"/>
              <a:t>:</a:t>
            </a:r>
          </a:p>
          <a:p>
            <a:pPr marL="742950" lvl="1" indent="-285750">
              <a:buFont typeface="Arial" panose="020B0604020202020204" pitchFamily="34" charset="0"/>
              <a:buChar char="•"/>
            </a:pPr>
            <a:r>
              <a:rPr lang="en-US" b="1" dirty="0"/>
              <a:t>Step 1</a:t>
            </a:r>
            <a:r>
              <a:rPr lang="en-US" dirty="0"/>
              <a:t>: Place the cursor where you want to insert the endnote reference.</a:t>
            </a:r>
          </a:p>
          <a:p>
            <a:pPr marL="742950" lvl="1" indent="-285750">
              <a:buFont typeface="Arial" panose="020B0604020202020204" pitchFamily="34" charset="0"/>
              <a:buChar char="•"/>
            </a:pPr>
            <a:r>
              <a:rPr lang="en-US" b="1" dirty="0"/>
              <a:t>Step 2</a:t>
            </a:r>
            <a:r>
              <a:rPr lang="en-US" dirty="0"/>
              <a:t>: Go to the </a:t>
            </a:r>
            <a:r>
              <a:rPr lang="en-US" b="1" dirty="0"/>
              <a:t>References</a:t>
            </a:r>
            <a:r>
              <a:rPr lang="en-US" dirty="0"/>
              <a:t> tab.</a:t>
            </a:r>
          </a:p>
          <a:p>
            <a:pPr marL="742950" lvl="1" indent="-285750">
              <a:buFont typeface="Arial" panose="020B0604020202020204" pitchFamily="34" charset="0"/>
              <a:buChar char="•"/>
            </a:pPr>
            <a:r>
              <a:rPr lang="en-US" b="1" dirty="0"/>
              <a:t>Step 3</a:t>
            </a:r>
            <a:r>
              <a:rPr lang="en-US" dirty="0"/>
              <a:t>: Click on </a:t>
            </a:r>
            <a:r>
              <a:rPr lang="en-US" b="1" dirty="0"/>
              <a:t>Insert Endnote</a:t>
            </a:r>
            <a:r>
              <a:rPr lang="en-US" dirty="0"/>
              <a:t>.</a:t>
            </a:r>
          </a:p>
          <a:p>
            <a:pPr marL="742950" lvl="1" indent="-285750">
              <a:buFont typeface="Arial" panose="020B0604020202020204" pitchFamily="34" charset="0"/>
              <a:buChar char="•"/>
            </a:pPr>
            <a:r>
              <a:rPr lang="en-US" b="1" dirty="0"/>
              <a:t>Step 4</a:t>
            </a:r>
            <a:r>
              <a:rPr lang="en-US" dirty="0"/>
              <a:t>: Type the endnote content at the end of the document or designated section.</a:t>
            </a:r>
          </a:p>
          <a:p>
            <a:pPr>
              <a:buFont typeface="Arial" panose="020B0604020202020204" pitchFamily="34" charset="0"/>
              <a:buChar char="•"/>
            </a:pPr>
            <a:r>
              <a:rPr lang="en-US" b="1" dirty="0"/>
              <a:t>Formatting Options for Endnotes</a:t>
            </a:r>
            <a:r>
              <a:rPr lang="en-US" dirty="0"/>
              <a:t>:</a:t>
            </a:r>
          </a:p>
          <a:p>
            <a:pPr marL="742950" lvl="1" indent="-285750">
              <a:buFont typeface="Arial" panose="020B0604020202020204" pitchFamily="34" charset="0"/>
              <a:buChar char="•"/>
            </a:pPr>
            <a:r>
              <a:rPr lang="en-US" dirty="0"/>
              <a:t>Endnotes also support different numbering styles (e.g., Arabic numerals, Roman numerals).</a:t>
            </a:r>
          </a:p>
          <a:p>
            <a:pPr marL="742950" lvl="1" indent="-285750">
              <a:buFont typeface="Arial" panose="020B0604020202020204" pitchFamily="34" charset="0"/>
              <a:buChar char="•"/>
            </a:pPr>
            <a:r>
              <a:rPr lang="en-US" dirty="0"/>
              <a:t>You can choose to restart numbering for each chapter or section.</a:t>
            </a:r>
          </a:p>
          <a:p>
            <a:pPr marL="742950" lvl="1" indent="-285750">
              <a:buFont typeface="Arial" panose="020B0604020202020204" pitchFamily="34" charset="0"/>
              <a:buChar char="•"/>
            </a:pPr>
            <a:r>
              <a:rPr lang="en-US" dirty="0"/>
              <a:t>Custom styles and font options are available to format endnotes separately from the document text.</a:t>
            </a:r>
          </a:p>
        </p:txBody>
      </p:sp>
      <p:sp>
        <p:nvSpPr>
          <p:cNvPr id="4" name="Slide Number Placeholder 3"/>
          <p:cNvSpPr>
            <a:spLocks noGrp="1"/>
          </p:cNvSpPr>
          <p:nvPr>
            <p:ph type="sldNum" sz="quarter" idx="12"/>
          </p:nvPr>
        </p:nvSpPr>
        <p:spPr/>
        <p:txBody>
          <a:bodyPr/>
          <a:lstStyle/>
          <a:p>
            <a:fld id="{9860EDB8-5305-433F-BE41-D7A86D811DB3}" type="slidenum">
              <a:rPr lang="en-US" smtClean="0"/>
              <a:t>13</a:t>
            </a:fld>
            <a:endParaRPr lang="en-US"/>
          </a:p>
        </p:txBody>
      </p:sp>
    </p:spTree>
    <p:extLst>
      <p:ext uri="{BB962C8B-B14F-4D97-AF65-F5344CB8AC3E}">
        <p14:creationId xmlns:p14="http://schemas.microsoft.com/office/powerpoint/2010/main" val="2251055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4" name="Rectangle 1"/>
          <p:cNvSpPr>
            <a:spLocks noChangeArrowheads="1"/>
          </p:cNvSpPr>
          <p:nvPr/>
        </p:nvSpPr>
        <p:spPr bwMode="auto">
          <a:xfrm>
            <a:off x="386366" y="1947949"/>
            <a:ext cx="699322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Table of Contents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1600" b="0" i="0" u="none" strike="noStrike" cap="none" normalizeH="0" baseline="0" dirty="0" smtClean="0">
                <a:ln>
                  <a:noFill/>
                </a:ln>
                <a:solidFill>
                  <a:schemeClr val="tx1"/>
                </a:solidFill>
                <a:effectLst/>
                <a:latin typeface="Arial" panose="020B0604020202020204" pitchFamily="34" charset="0"/>
              </a:rPr>
              <a:t>: An automatic summary of headings and subheadings within the document, allowing for easy navigation.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Use Case</a:t>
            </a:r>
            <a:r>
              <a:rPr kumimoji="0" lang="en-US" altLang="en-US" sz="1600" b="0" i="0" u="none" strike="noStrike" cap="none" normalizeH="0" baseline="0" dirty="0" smtClean="0">
                <a:ln>
                  <a:noFill/>
                </a:ln>
                <a:solidFill>
                  <a:schemeClr val="tx1"/>
                </a:solidFill>
                <a:effectLst/>
                <a:latin typeface="Arial" panose="020B0604020202020204" pitchFamily="34" charset="0"/>
              </a:rPr>
              <a:t>: Essential for organizing and navigating long documents like books, reports, or research papers.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Shortcut</a:t>
            </a:r>
            <a:r>
              <a:rPr kumimoji="0" lang="en-US" altLang="en-US" sz="1600" b="0" i="0" u="none" strike="noStrike" cap="none" normalizeH="0" baseline="0" dirty="0" smtClean="0">
                <a:ln>
                  <a:noFill/>
                </a:ln>
                <a:solidFill>
                  <a:schemeClr val="tx1"/>
                </a:solidFill>
                <a:effectLst/>
                <a:latin typeface="Arial" panose="020B0604020202020204" pitchFamily="34" charset="0"/>
              </a:rPr>
              <a:t>: Accessible in the </a:t>
            </a:r>
            <a:r>
              <a:rPr kumimoji="0" lang="en-US" altLang="en-US" sz="1600" b="1" i="0" u="none" strike="noStrike" cap="none" normalizeH="0" baseline="0" dirty="0" smtClean="0">
                <a:ln>
                  <a:noFill/>
                </a:ln>
                <a:solidFill>
                  <a:schemeClr val="tx1"/>
                </a:solidFill>
                <a:effectLst/>
                <a:latin typeface="Arial" panose="020B0604020202020204" pitchFamily="34" charset="0"/>
              </a:rPr>
              <a:t>References</a:t>
            </a:r>
            <a:r>
              <a:rPr kumimoji="0" lang="en-US" altLang="en-US" sz="1600" b="0" i="0" u="none" strike="noStrike" cap="none" normalizeH="0" baseline="0" dirty="0" smtClean="0">
                <a:ln>
                  <a:noFill/>
                </a:ln>
                <a:solidFill>
                  <a:schemeClr val="tx1"/>
                </a:solidFill>
                <a:effectLst/>
                <a:latin typeface="Arial" panose="020B0604020202020204" pitchFamily="34" charset="0"/>
              </a:rPr>
              <a:t> tab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Alt + S</a:t>
            </a:r>
            <a:r>
              <a:rPr kumimoji="0" lang="en-US" altLang="en-US" sz="1600" b="0" i="0" u="none" strike="noStrike" cap="none" normalizeH="0" baseline="0" dirty="0" smtClean="0">
                <a:ln>
                  <a:noFill/>
                </a:ln>
                <a:solidFill>
                  <a:schemeClr val="tx1"/>
                </a:solidFill>
                <a:effectLst/>
              </a:rPr>
              <a:t> then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T</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416676" y="3956191"/>
            <a:ext cx="1004122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Find and Replace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Find</a:t>
            </a:r>
            <a:r>
              <a:rPr kumimoji="0" lang="en-US" altLang="en-US" sz="1600" b="0" i="0" u="none" strike="noStrike" cap="none" normalizeH="0" baseline="0" dirty="0" smtClean="0">
                <a:ln>
                  <a:noFill/>
                </a:ln>
                <a:solidFill>
                  <a:schemeClr val="tx1"/>
                </a:solidFill>
                <a:effectLst/>
                <a:latin typeface="Arial" panose="020B0604020202020204" pitchFamily="34" charset="0"/>
              </a:rPr>
              <a:t>: Locates specific words or phrases within the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Replace</a:t>
            </a:r>
            <a:r>
              <a:rPr kumimoji="0" lang="en-US" altLang="en-US" sz="1600" b="0" i="0" u="none" strike="noStrike" cap="none" normalizeH="0" baseline="0" dirty="0" smtClean="0">
                <a:ln>
                  <a:noFill/>
                </a:ln>
                <a:solidFill>
                  <a:schemeClr val="tx1"/>
                </a:solidFill>
                <a:effectLst/>
                <a:latin typeface="Arial" panose="020B0604020202020204" pitchFamily="34" charset="0"/>
              </a:rPr>
              <a:t>: Allows substitution of one word or phrase with another throughout the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Shortcut</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Find</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Ctrl + F</a:t>
            </a:r>
            <a:endParaRPr kumimoji="0" lang="en-US" altLang="en-US"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Replace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Ctrl + H</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7713104" y="2273121"/>
            <a:ext cx="3930661" cy="1490710"/>
          </a:xfrm>
          <a:prstGeom prst="rect">
            <a:avLst/>
          </a:prstGeom>
        </p:spPr>
      </p:pic>
      <p:pic>
        <p:nvPicPr>
          <p:cNvPr id="7" name="Picture 6"/>
          <p:cNvPicPr>
            <a:picLocks noChangeAspect="1"/>
          </p:cNvPicPr>
          <p:nvPr/>
        </p:nvPicPr>
        <p:blipFill>
          <a:blip r:embed="rId3"/>
          <a:stretch>
            <a:fillRect/>
          </a:stretch>
        </p:blipFill>
        <p:spPr>
          <a:xfrm>
            <a:off x="386366" y="5535326"/>
            <a:ext cx="10431888" cy="1131726"/>
          </a:xfrm>
          <a:prstGeom prst="rect">
            <a:avLst/>
          </a:prstGeom>
        </p:spPr>
      </p:pic>
      <p:sp>
        <p:nvSpPr>
          <p:cNvPr id="3" name="Slide Number Placeholder 2"/>
          <p:cNvSpPr>
            <a:spLocks noGrp="1"/>
          </p:cNvSpPr>
          <p:nvPr>
            <p:ph type="sldNum" sz="quarter" idx="12"/>
          </p:nvPr>
        </p:nvSpPr>
        <p:spPr/>
        <p:txBody>
          <a:bodyPr/>
          <a:lstStyle/>
          <a:p>
            <a:fld id="{9860EDB8-5305-433F-BE41-D7A86D811DB3}" type="slidenum">
              <a:rPr lang="en-US" smtClean="0"/>
              <a:t>14</a:t>
            </a:fld>
            <a:endParaRPr lang="en-US"/>
          </a:p>
        </p:txBody>
      </p:sp>
    </p:spTree>
    <p:extLst>
      <p:ext uri="{BB962C8B-B14F-4D97-AF65-F5344CB8AC3E}">
        <p14:creationId xmlns:p14="http://schemas.microsoft.com/office/powerpoint/2010/main" val="1909434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3" name="Rectangle 1"/>
          <p:cNvSpPr>
            <a:spLocks noChangeArrowheads="1"/>
          </p:cNvSpPr>
          <p:nvPr/>
        </p:nvSpPr>
        <p:spPr bwMode="auto">
          <a:xfrm>
            <a:off x="837127" y="1852120"/>
            <a:ext cx="77160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Page Setup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Margins</a:t>
            </a:r>
            <a:r>
              <a:rPr kumimoji="0" lang="en-US" altLang="en-US" sz="1600" b="0" i="0" u="none" strike="noStrike" cap="none" normalizeH="0" baseline="0" dirty="0" smtClean="0">
                <a:ln>
                  <a:noFill/>
                </a:ln>
                <a:solidFill>
                  <a:schemeClr val="tx1"/>
                </a:solidFill>
                <a:effectLst/>
                <a:latin typeface="Arial" panose="020B0604020202020204" pitchFamily="34" charset="0"/>
              </a:rPr>
              <a:t>: Defines the space between text and the edge of the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Orientation</a:t>
            </a:r>
            <a:r>
              <a:rPr kumimoji="0" lang="en-US" altLang="en-US" sz="1600" b="0" i="0" u="none" strike="noStrike" cap="none" normalizeH="0" baseline="0" dirty="0" smtClean="0">
                <a:ln>
                  <a:noFill/>
                </a:ln>
                <a:solidFill>
                  <a:schemeClr val="tx1"/>
                </a:solidFill>
                <a:effectLst/>
                <a:latin typeface="Arial" panose="020B0604020202020204" pitchFamily="34" charset="0"/>
              </a:rPr>
              <a:t>: Sets the page layout to portrait or landscape.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Columns</a:t>
            </a:r>
            <a:r>
              <a:rPr kumimoji="0" lang="en-US" altLang="en-US" sz="1600" b="0" i="0" u="none" strike="noStrike" cap="none" normalizeH="0" baseline="0" dirty="0" smtClean="0">
                <a:ln>
                  <a:noFill/>
                </a:ln>
                <a:solidFill>
                  <a:schemeClr val="tx1"/>
                </a:solidFill>
                <a:effectLst/>
                <a:latin typeface="Arial" panose="020B0604020202020204" pitchFamily="34" charset="0"/>
              </a:rPr>
              <a:t>: Splits text into multiple columns for a magazine or newsletter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Shortcut for Page Setup</a:t>
            </a:r>
            <a:r>
              <a:rPr kumimoji="0" lang="en-US" altLang="en-US" sz="1600" b="0" i="0" u="none" strike="noStrike" cap="none" normalizeH="0" baseline="0" dirty="0" smtClean="0">
                <a:ln>
                  <a:noFill/>
                </a:ln>
                <a:solidFill>
                  <a:schemeClr val="tx1"/>
                </a:solidFill>
                <a:effectLst/>
                <a:latin typeface="Arial" panose="020B0604020202020204" pitchFamily="34" charset="0"/>
              </a:rPr>
              <a:t>: Located in the </a:t>
            </a:r>
            <a:r>
              <a:rPr kumimoji="0" lang="en-US" altLang="en-US" sz="1600" b="1" i="0" u="none" strike="noStrike" cap="none" normalizeH="0" baseline="0" dirty="0" smtClean="0">
                <a:ln>
                  <a:noFill/>
                </a:ln>
                <a:solidFill>
                  <a:schemeClr val="tx1"/>
                </a:solidFill>
                <a:effectLst/>
                <a:latin typeface="Arial" panose="020B0604020202020204" pitchFamily="34" charset="0"/>
              </a:rPr>
              <a:t>Layout</a:t>
            </a:r>
            <a:r>
              <a:rPr kumimoji="0" lang="en-US" altLang="en-US" sz="1600" b="0" i="0" u="none" strike="noStrike" cap="none" normalizeH="0" baseline="0" dirty="0" smtClean="0">
                <a:ln>
                  <a:noFill/>
                </a:ln>
                <a:solidFill>
                  <a:schemeClr val="tx1"/>
                </a:solidFill>
                <a:effectLst/>
                <a:latin typeface="Arial" panose="020B0604020202020204" pitchFamily="34" charset="0"/>
              </a:rPr>
              <a:t> tab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Alt + P</a:t>
            </a:r>
            <a:r>
              <a:rPr kumimoji="0" lang="en-US" altLang="en-US" sz="1600" b="0" i="0" u="none" strike="noStrike" cap="none" normalizeH="0" baseline="0" dirty="0" smtClean="0">
                <a:ln>
                  <a:noFill/>
                </a:ln>
                <a:solidFill>
                  <a:schemeClr val="tx1"/>
                </a:solidFill>
                <a:effectLst/>
              </a:rPr>
              <a:t> then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M</a:t>
            </a:r>
            <a:r>
              <a:rPr kumimoji="0" lang="en-US" altLang="en-US" sz="1600" b="0" i="0" u="none" strike="noStrike" cap="none" normalizeH="0" baseline="0" dirty="0" smtClean="0">
                <a:ln>
                  <a:noFill/>
                </a:ln>
                <a:solidFill>
                  <a:schemeClr val="tx1"/>
                </a:solidFill>
                <a:effectLst/>
              </a:rPr>
              <a:t> for Margins).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837127" y="3429817"/>
            <a:ext cx="91385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Page Breaks and Section Breaks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Page Break</a:t>
            </a:r>
            <a:r>
              <a:rPr kumimoji="0" lang="en-US" altLang="en-US" sz="1600" b="0" i="0" u="none" strike="noStrike" cap="none" normalizeH="0" baseline="0" dirty="0" smtClean="0">
                <a:ln>
                  <a:noFill/>
                </a:ln>
                <a:solidFill>
                  <a:schemeClr val="tx1"/>
                </a:solidFill>
                <a:effectLst/>
                <a:latin typeface="Arial" panose="020B0604020202020204" pitchFamily="34" charset="0"/>
              </a:rPr>
              <a:t>: Moves content to the next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Section Break</a:t>
            </a:r>
            <a:r>
              <a:rPr kumimoji="0" lang="en-US" altLang="en-US" sz="1600" b="0" i="0" u="none" strike="noStrike" cap="none" normalizeH="0" baseline="0" dirty="0" smtClean="0">
                <a:ln>
                  <a:noFill/>
                </a:ln>
                <a:solidFill>
                  <a:schemeClr val="tx1"/>
                </a:solidFill>
                <a:effectLst/>
                <a:latin typeface="Arial" panose="020B0604020202020204" pitchFamily="34" charset="0"/>
              </a:rPr>
              <a:t>: Divides a document into sections, allowing for different formatting in each section.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Shortcut for Page Break</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Ctrl + Enter</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974501" y="4609288"/>
            <a:ext cx="6096000" cy="1477328"/>
          </a:xfrm>
          <a:prstGeom prst="rect">
            <a:avLst/>
          </a:prstGeom>
        </p:spPr>
        <p:txBody>
          <a:bodyPr>
            <a:spAutoFit/>
          </a:bodyPr>
          <a:lstStyle/>
          <a:p>
            <a:r>
              <a:rPr lang="en-US" b="1" dirty="0"/>
              <a:t>SmartArt Graphics</a:t>
            </a:r>
          </a:p>
          <a:p>
            <a:pPr>
              <a:buFont typeface="Arial" panose="020B0604020202020204" pitchFamily="34" charset="0"/>
              <a:buChar char="•"/>
            </a:pPr>
            <a:r>
              <a:rPr lang="en-US" b="1" dirty="0"/>
              <a:t>Description</a:t>
            </a:r>
            <a:r>
              <a:rPr lang="en-US" dirty="0"/>
              <a:t>: Pre-designed graphics for displaying information visually, such as flowcharts and organizational charts.</a:t>
            </a:r>
          </a:p>
          <a:p>
            <a:pPr>
              <a:buFont typeface="Arial" panose="020B0604020202020204" pitchFamily="34" charset="0"/>
              <a:buChar char="•"/>
            </a:pPr>
            <a:r>
              <a:rPr lang="en-US" b="1" dirty="0"/>
              <a:t>Shortcut</a:t>
            </a:r>
            <a:r>
              <a:rPr lang="en-US" dirty="0"/>
              <a:t>: Located under the </a:t>
            </a:r>
            <a:r>
              <a:rPr lang="en-US" b="1" dirty="0"/>
              <a:t>Insert</a:t>
            </a:r>
            <a:r>
              <a:rPr lang="en-US" dirty="0"/>
              <a:t> tab.</a:t>
            </a:r>
          </a:p>
        </p:txBody>
      </p:sp>
      <p:sp>
        <p:nvSpPr>
          <p:cNvPr id="4" name="Slide Number Placeholder 3"/>
          <p:cNvSpPr>
            <a:spLocks noGrp="1"/>
          </p:cNvSpPr>
          <p:nvPr>
            <p:ph type="sldNum" sz="quarter" idx="12"/>
          </p:nvPr>
        </p:nvSpPr>
        <p:spPr/>
        <p:txBody>
          <a:bodyPr/>
          <a:lstStyle/>
          <a:p>
            <a:fld id="{9860EDB8-5305-433F-BE41-D7A86D811DB3}" type="slidenum">
              <a:rPr lang="en-US" smtClean="0"/>
              <a:t>15</a:t>
            </a:fld>
            <a:endParaRPr lang="en-US"/>
          </a:p>
        </p:txBody>
      </p:sp>
    </p:spTree>
    <p:extLst>
      <p:ext uri="{BB962C8B-B14F-4D97-AF65-F5344CB8AC3E}">
        <p14:creationId xmlns:p14="http://schemas.microsoft.com/office/powerpoint/2010/main" val="2359477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Introduction to MS </a:t>
            </a:r>
            <a:r>
              <a:rPr lang="en-US" b="1" dirty="0" smtClean="0"/>
              <a:t>PowerPoint</a:t>
            </a:r>
            <a:endParaRPr lang="en-US" b="1" dirty="0"/>
          </a:p>
        </p:txBody>
      </p:sp>
      <p:sp>
        <p:nvSpPr>
          <p:cNvPr id="3" name="Content Placeholder 2"/>
          <p:cNvSpPr>
            <a:spLocks noGrp="1"/>
          </p:cNvSpPr>
          <p:nvPr>
            <p:ph idx="1"/>
          </p:nvPr>
        </p:nvSpPr>
        <p:spPr>
          <a:xfrm>
            <a:off x="838199" y="1825624"/>
            <a:ext cx="10014959" cy="4447761"/>
          </a:xfrm>
        </p:spPr>
        <p:txBody>
          <a:bodyPr>
            <a:normAutofit/>
          </a:bodyPr>
          <a:lstStyle/>
          <a:p>
            <a:pPr algn="just"/>
            <a:r>
              <a:rPr lang="en-US" sz="2000" b="1" dirty="0">
                <a:solidFill>
                  <a:schemeClr val="tx1"/>
                </a:solidFill>
              </a:rPr>
              <a:t>Microsoft PowerPoint</a:t>
            </a:r>
            <a:r>
              <a:rPr lang="en-US" sz="2000" dirty="0">
                <a:solidFill>
                  <a:schemeClr val="tx1"/>
                </a:solidFill>
              </a:rPr>
              <a:t> is a presentation software used to create slideshows composed of text, images, charts, animations, and multimedia. It's widely used in business, education, and personal presentations to communicate ideas effectively.</a:t>
            </a:r>
          </a:p>
        </p:txBody>
      </p:sp>
      <p:sp>
        <p:nvSpPr>
          <p:cNvPr id="4" name="Slide Number Placeholder 3"/>
          <p:cNvSpPr>
            <a:spLocks noGrp="1"/>
          </p:cNvSpPr>
          <p:nvPr>
            <p:ph type="sldNum" sz="quarter" idx="12"/>
          </p:nvPr>
        </p:nvSpPr>
        <p:spPr/>
        <p:txBody>
          <a:bodyPr/>
          <a:lstStyle/>
          <a:p>
            <a:fld id="{9860EDB8-5305-433F-BE41-D7A86D811DB3}" type="slidenum">
              <a:rPr lang="en-US" smtClean="0"/>
              <a:t>16</a:t>
            </a:fld>
            <a:endParaRPr lang="en-US"/>
          </a:p>
        </p:txBody>
      </p:sp>
    </p:spTree>
    <p:extLst>
      <p:ext uri="{BB962C8B-B14F-4D97-AF65-F5344CB8AC3E}">
        <p14:creationId xmlns:p14="http://schemas.microsoft.com/office/powerpoint/2010/main" val="146064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a:t>
            </a:r>
            <a:endParaRPr lang="en-US" dirty="0"/>
          </a:p>
        </p:txBody>
      </p:sp>
      <p:sp>
        <p:nvSpPr>
          <p:cNvPr id="8" name="Rectangle 3"/>
          <p:cNvSpPr>
            <a:spLocks noChangeArrowheads="1"/>
          </p:cNvSpPr>
          <p:nvPr/>
        </p:nvSpPr>
        <p:spPr bwMode="auto">
          <a:xfrm>
            <a:off x="803665" y="1794470"/>
            <a:ext cx="56795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1. Slide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Definition</a:t>
            </a:r>
            <a:r>
              <a:rPr kumimoji="0" lang="en-US" altLang="en-US" b="0" i="0" u="none" strike="noStrike" cap="none" normalizeH="0" baseline="0" dirty="0" smtClean="0">
                <a:ln>
                  <a:noFill/>
                </a:ln>
                <a:solidFill>
                  <a:schemeClr val="tx1"/>
                </a:solidFill>
                <a:effectLst/>
                <a:latin typeface="Arial" panose="020B0604020202020204" pitchFamily="34" charset="0"/>
              </a:rPr>
              <a:t>: A single page within a PowerPoint presentation where content is added.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Types</a:t>
            </a:r>
            <a:r>
              <a:rPr kumimoji="0" lang="en-US" altLang="en-US" b="0" i="0" u="none" strike="noStrike" cap="none" normalizeH="0" baseline="0" dirty="0" smtClean="0">
                <a:ln>
                  <a:noFill/>
                </a:ln>
                <a:solidFill>
                  <a:schemeClr val="tx1"/>
                </a:solidFill>
                <a:effectLst/>
                <a:latin typeface="Arial" panose="020B0604020202020204" pitchFamily="34" charset="0"/>
              </a:rPr>
              <a:t>: Title slide, content slide, section header, and blank slide.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Ctrl + M</a:t>
            </a:r>
            <a:r>
              <a:rPr kumimoji="0" lang="en-US" altLang="en-US" b="0" i="0" u="none" strike="noStrike" cap="none" normalizeH="0" baseline="0" dirty="0" smtClean="0">
                <a:ln>
                  <a:noFill/>
                </a:ln>
                <a:solidFill>
                  <a:schemeClr val="tx1"/>
                </a:solidFill>
                <a:effectLst/>
              </a:rPr>
              <a:t> to insert a new slide.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6932084" y="1794470"/>
            <a:ext cx="4743450" cy="5124450"/>
          </a:xfrm>
          <a:prstGeom prst="rect">
            <a:avLst/>
          </a:prstGeom>
        </p:spPr>
      </p:pic>
      <p:sp>
        <p:nvSpPr>
          <p:cNvPr id="4" name="Slide Number Placeholder 3"/>
          <p:cNvSpPr>
            <a:spLocks noGrp="1"/>
          </p:cNvSpPr>
          <p:nvPr>
            <p:ph type="sldNum" sz="quarter" idx="12"/>
          </p:nvPr>
        </p:nvSpPr>
        <p:spPr/>
        <p:txBody>
          <a:bodyPr/>
          <a:lstStyle/>
          <a:p>
            <a:fld id="{9860EDB8-5305-433F-BE41-D7A86D811DB3}" type="slidenum">
              <a:rPr lang="en-US" smtClean="0"/>
              <a:t>17</a:t>
            </a:fld>
            <a:endParaRPr lang="en-US"/>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Layout</a:t>
            </a:r>
            <a:endParaRPr lang="en-US" dirty="0"/>
          </a:p>
        </p:txBody>
      </p:sp>
      <p:sp>
        <p:nvSpPr>
          <p:cNvPr id="4" name="Rectangle 1"/>
          <p:cNvSpPr>
            <a:spLocks noChangeArrowheads="1"/>
          </p:cNvSpPr>
          <p:nvPr/>
        </p:nvSpPr>
        <p:spPr bwMode="auto">
          <a:xfrm>
            <a:off x="565797" y="2151344"/>
            <a:ext cx="470166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Definition</a:t>
            </a:r>
            <a:r>
              <a:rPr kumimoji="0" lang="en-US" altLang="en-US" sz="2000" b="0" i="0" u="none" strike="noStrike" cap="none" normalizeH="0" baseline="0" dirty="0" smtClean="0">
                <a:ln>
                  <a:noFill/>
                </a:ln>
                <a:solidFill>
                  <a:schemeClr val="tx1"/>
                </a:solidFill>
                <a:effectLst/>
                <a:latin typeface="Arial" panose="020B0604020202020204" pitchFamily="34" charset="0"/>
              </a:rPr>
              <a:t>: Predefined arrangement of text boxes and content placeholders within a slide.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Use Case</a:t>
            </a:r>
            <a:r>
              <a:rPr kumimoji="0" lang="en-US" altLang="en-US" sz="2000" b="0" i="0" u="none" strike="noStrike" cap="none" normalizeH="0" baseline="0" dirty="0" smtClean="0">
                <a:ln>
                  <a:noFill/>
                </a:ln>
                <a:solidFill>
                  <a:schemeClr val="tx1"/>
                </a:solidFill>
                <a:effectLst/>
                <a:latin typeface="Arial" panose="020B0604020202020204" pitchFamily="34" charset="0"/>
              </a:rPr>
              <a:t>: PowerPoint offers various layouts like Title Slide, Two Content, Comparison, and Picture with Caption to structure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Shortcut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Ctrl + Shift + L</a:t>
            </a:r>
            <a:r>
              <a:rPr kumimoji="0" lang="en-US" altLang="en-US" sz="2000" b="0" i="0" u="none" strike="noStrike" cap="none" normalizeH="0" baseline="0" dirty="0" smtClean="0">
                <a:ln>
                  <a:noFill/>
                </a:ln>
                <a:solidFill>
                  <a:schemeClr val="tx1"/>
                </a:solidFill>
                <a:effectLst/>
              </a:rPr>
              <a:t> opens the layout options.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362162" y="2151344"/>
            <a:ext cx="3889421" cy="2587143"/>
          </a:xfrm>
          <a:prstGeom prst="rect">
            <a:avLst/>
          </a:prstGeom>
        </p:spPr>
        <p:txBody>
          <a:bodyPr wrap="square">
            <a:spAutoFit/>
          </a:bodyPr>
          <a:lstStyle/>
          <a:p>
            <a:r>
              <a:rPr lang="en-US" b="1" dirty="0"/>
              <a:t>Notes Pane</a:t>
            </a:r>
          </a:p>
          <a:p>
            <a:pPr>
              <a:buFont typeface="Arial" panose="020B0604020202020204" pitchFamily="34" charset="0"/>
              <a:buChar char="•"/>
            </a:pPr>
            <a:r>
              <a:rPr lang="en-US" b="1" dirty="0"/>
              <a:t>Definition</a:t>
            </a:r>
            <a:r>
              <a:rPr lang="en-US" dirty="0"/>
              <a:t>: A space at the bottom of each slide to add notes visible only to the presenter.</a:t>
            </a:r>
          </a:p>
          <a:p>
            <a:pPr>
              <a:buFont typeface="Arial" panose="020B0604020202020204" pitchFamily="34" charset="0"/>
              <a:buChar char="•"/>
            </a:pPr>
            <a:r>
              <a:rPr lang="en-US" b="1" dirty="0"/>
              <a:t>Use Case</a:t>
            </a:r>
            <a:r>
              <a:rPr lang="en-US" dirty="0"/>
              <a:t>: Useful for adding additional points, reminders, or talking cues to guide the presenter without displaying them to the audience.</a:t>
            </a:r>
          </a:p>
        </p:txBody>
      </p:sp>
      <p:sp>
        <p:nvSpPr>
          <p:cNvPr id="3" name="Slide Number Placeholder 2"/>
          <p:cNvSpPr>
            <a:spLocks noGrp="1"/>
          </p:cNvSpPr>
          <p:nvPr>
            <p:ph type="sldNum" sz="quarter" idx="12"/>
          </p:nvPr>
        </p:nvSpPr>
        <p:spPr/>
        <p:txBody>
          <a:bodyPr/>
          <a:lstStyle/>
          <a:p>
            <a:fld id="{9860EDB8-5305-433F-BE41-D7A86D811DB3}" type="slidenum">
              <a:rPr lang="en-US" smtClean="0"/>
              <a:t>18</a:t>
            </a:fld>
            <a:endParaRPr lang="en-US"/>
          </a:p>
        </p:txBody>
      </p:sp>
    </p:spTree>
    <p:extLst>
      <p:ext uri="{BB962C8B-B14F-4D97-AF65-F5344CB8AC3E}">
        <p14:creationId xmlns:p14="http://schemas.microsoft.com/office/powerpoint/2010/main" val="3892089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Layout</a:t>
            </a:r>
            <a:endParaRPr lang="en-US" dirty="0"/>
          </a:p>
        </p:txBody>
      </p:sp>
      <p:sp>
        <p:nvSpPr>
          <p:cNvPr id="3" name="Rectangle 2"/>
          <p:cNvSpPr/>
          <p:nvPr/>
        </p:nvSpPr>
        <p:spPr>
          <a:xfrm>
            <a:off x="791756" y="1597017"/>
            <a:ext cx="5070029" cy="2585323"/>
          </a:xfrm>
          <a:prstGeom prst="rect">
            <a:avLst/>
          </a:prstGeom>
        </p:spPr>
        <p:txBody>
          <a:bodyPr wrap="square">
            <a:spAutoFit/>
          </a:bodyPr>
          <a:lstStyle/>
          <a:p>
            <a:r>
              <a:rPr lang="en-US" b="1" dirty="0"/>
              <a:t>Transition Effects</a:t>
            </a:r>
          </a:p>
          <a:p>
            <a:pPr>
              <a:buFont typeface="Arial" panose="020B0604020202020204" pitchFamily="34" charset="0"/>
              <a:buChar char="•"/>
            </a:pPr>
            <a:r>
              <a:rPr lang="en-US" b="1" dirty="0"/>
              <a:t>Definition</a:t>
            </a:r>
            <a:r>
              <a:rPr lang="en-US" dirty="0"/>
              <a:t>: Visual effects applied when moving from one slide to another, such as Fade, Push, and Wipe.</a:t>
            </a:r>
          </a:p>
          <a:p>
            <a:pPr>
              <a:buFont typeface="Arial" panose="020B0604020202020204" pitchFamily="34" charset="0"/>
              <a:buChar char="•"/>
            </a:pPr>
            <a:r>
              <a:rPr lang="en-US" b="1" dirty="0"/>
              <a:t>Use Case</a:t>
            </a:r>
            <a:r>
              <a:rPr lang="en-US" dirty="0"/>
              <a:t>: Transitions enhance the flow of the presentation, providing smooth transitions between ideas.</a:t>
            </a:r>
          </a:p>
          <a:p>
            <a:pPr>
              <a:buFont typeface="Arial" panose="020B0604020202020204" pitchFamily="34" charset="0"/>
              <a:buChar char="•"/>
            </a:pPr>
            <a:r>
              <a:rPr lang="en-US" b="1" dirty="0"/>
              <a:t>Shortcut</a:t>
            </a:r>
            <a:r>
              <a:rPr lang="en-US" dirty="0"/>
              <a:t>: Select a slide and go to the </a:t>
            </a:r>
            <a:r>
              <a:rPr lang="en-US" b="1" dirty="0"/>
              <a:t>Transitions</a:t>
            </a:r>
            <a:r>
              <a:rPr lang="en-US" dirty="0"/>
              <a:t> tab.</a:t>
            </a:r>
          </a:p>
        </p:txBody>
      </p:sp>
      <p:sp>
        <p:nvSpPr>
          <p:cNvPr id="7" name="Rectangle 2"/>
          <p:cNvSpPr>
            <a:spLocks noChangeArrowheads="1"/>
          </p:cNvSpPr>
          <p:nvPr/>
        </p:nvSpPr>
        <p:spPr bwMode="auto">
          <a:xfrm>
            <a:off x="6113870" y="1597017"/>
            <a:ext cx="560231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Animations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Definition</a:t>
            </a:r>
            <a:r>
              <a:rPr kumimoji="0" lang="en-US" altLang="en-US" b="0" i="0" u="none" strike="noStrike" cap="none" normalizeH="0" baseline="0" dirty="0" smtClean="0">
                <a:ln>
                  <a:noFill/>
                </a:ln>
                <a:solidFill>
                  <a:schemeClr val="tx1"/>
                </a:solidFill>
                <a:effectLst/>
                <a:latin typeface="Arial" panose="020B0604020202020204" pitchFamily="34" charset="0"/>
              </a:rPr>
              <a:t>: Effects applied to individual elements within a slide, such as text boxes, images, and charts.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Types</a:t>
            </a:r>
            <a:r>
              <a:rPr kumimoji="0" lang="en-US" altLang="en-US" b="0" i="0" u="none" strike="noStrike" cap="none" normalizeH="0" baseline="0" dirty="0" smtClean="0">
                <a:ln>
                  <a:noFill/>
                </a:ln>
                <a:solidFill>
                  <a:schemeClr val="tx1"/>
                </a:solidFill>
                <a:effectLst/>
                <a:latin typeface="Arial" panose="020B0604020202020204" pitchFamily="34" charset="0"/>
              </a:rPr>
              <a:t>: Entrance, Emphasis, Exit, and Motion Paths.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Use Case</a:t>
            </a:r>
            <a:r>
              <a:rPr kumimoji="0" lang="en-US" altLang="en-US" b="0" i="0" u="none" strike="noStrike" cap="none" normalizeH="0" baseline="0" dirty="0" smtClean="0">
                <a:ln>
                  <a:noFill/>
                </a:ln>
                <a:solidFill>
                  <a:schemeClr val="tx1"/>
                </a:solidFill>
                <a:effectLst/>
                <a:latin typeface="Arial" panose="020B0604020202020204" pitchFamily="34" charset="0"/>
              </a:rPr>
              <a:t>: Animations highlight important points, making the presentation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Alt + A</a:t>
            </a:r>
            <a:r>
              <a:rPr kumimoji="0" lang="en-US" altLang="en-US" b="0" i="0" u="none" strike="noStrike" cap="none" normalizeH="0" baseline="0" dirty="0" smtClean="0">
                <a:ln>
                  <a:noFill/>
                </a:ln>
                <a:solidFill>
                  <a:schemeClr val="tx1"/>
                </a:solidFill>
                <a:effectLst/>
              </a:rPr>
              <a:t> to open the </a:t>
            </a:r>
            <a:r>
              <a:rPr kumimoji="0" lang="en-US" altLang="en-US" b="1" i="0" u="none" strike="noStrike" cap="none" normalizeH="0" baseline="0" dirty="0" smtClean="0">
                <a:ln>
                  <a:noFill/>
                </a:ln>
                <a:solidFill>
                  <a:schemeClr val="tx1"/>
                </a:solidFill>
                <a:effectLst/>
                <a:latin typeface="Arial" panose="020B0604020202020204" pitchFamily="34" charset="0"/>
              </a:rPr>
              <a:t>Animations</a:t>
            </a:r>
            <a:r>
              <a:rPr kumimoji="0" lang="en-US" altLang="en-US" b="0" i="0" u="none" strike="noStrike" cap="none" normalizeH="0" baseline="0" dirty="0" smtClean="0">
                <a:ln>
                  <a:noFill/>
                </a:ln>
                <a:solidFill>
                  <a:schemeClr val="tx1"/>
                </a:solidFill>
                <a:effectLst/>
                <a:latin typeface="Arial" panose="020B0604020202020204" pitchFamily="34" charset="0"/>
              </a:rPr>
              <a:t> tab.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2285027" y="4734119"/>
            <a:ext cx="8092225" cy="1754326"/>
          </a:xfrm>
          <a:prstGeom prst="rect">
            <a:avLst/>
          </a:prstGeom>
        </p:spPr>
        <p:txBody>
          <a:bodyPr wrap="square">
            <a:spAutoFit/>
          </a:bodyPr>
          <a:lstStyle/>
          <a:p>
            <a:r>
              <a:rPr lang="en-US" b="1" dirty="0"/>
              <a:t>Animation Pane</a:t>
            </a:r>
          </a:p>
          <a:p>
            <a:pPr>
              <a:buFont typeface="Arial" panose="020B0604020202020204" pitchFamily="34" charset="0"/>
              <a:buChar char="•"/>
            </a:pPr>
            <a:r>
              <a:rPr lang="en-US" b="1" dirty="0"/>
              <a:t>Definition</a:t>
            </a:r>
            <a:r>
              <a:rPr lang="en-US" dirty="0"/>
              <a:t>: A tool within the </a:t>
            </a:r>
            <a:r>
              <a:rPr lang="en-US" b="1" dirty="0"/>
              <a:t>Animations</a:t>
            </a:r>
            <a:r>
              <a:rPr lang="en-US" dirty="0"/>
              <a:t> tab that provides a timeline of all animations on the slide.</a:t>
            </a:r>
          </a:p>
          <a:p>
            <a:pPr>
              <a:buFont typeface="Arial" panose="020B0604020202020204" pitchFamily="34" charset="0"/>
              <a:buChar char="•"/>
            </a:pPr>
            <a:r>
              <a:rPr lang="en-US" b="1" dirty="0"/>
              <a:t>Use Case</a:t>
            </a:r>
            <a:r>
              <a:rPr lang="en-US" dirty="0"/>
              <a:t>: Allows fine-tuning of animation timing, order, and effects, giving full control over the animation sequence.</a:t>
            </a:r>
          </a:p>
          <a:p>
            <a:pPr>
              <a:buFont typeface="Arial" panose="020B0604020202020204" pitchFamily="34" charset="0"/>
              <a:buChar char="•"/>
            </a:pPr>
            <a:r>
              <a:rPr lang="en-US" b="1" dirty="0"/>
              <a:t>Access</a:t>
            </a:r>
            <a:r>
              <a:rPr lang="en-US" dirty="0"/>
              <a:t>: </a:t>
            </a:r>
            <a:r>
              <a:rPr lang="en-US" b="1" dirty="0"/>
              <a:t>Animations</a:t>
            </a:r>
            <a:r>
              <a:rPr lang="en-US" dirty="0"/>
              <a:t> tab &gt; </a:t>
            </a:r>
            <a:r>
              <a:rPr lang="en-US" b="1" dirty="0"/>
              <a:t>Animation Pane</a:t>
            </a:r>
            <a:r>
              <a:rPr lang="en-US" dirty="0"/>
              <a:t>.</a:t>
            </a:r>
          </a:p>
        </p:txBody>
      </p:sp>
      <p:sp>
        <p:nvSpPr>
          <p:cNvPr id="4" name="Slide Number Placeholder 3"/>
          <p:cNvSpPr>
            <a:spLocks noGrp="1"/>
          </p:cNvSpPr>
          <p:nvPr>
            <p:ph type="sldNum" sz="quarter" idx="12"/>
          </p:nvPr>
        </p:nvSpPr>
        <p:spPr/>
        <p:txBody>
          <a:bodyPr/>
          <a:lstStyle/>
          <a:p>
            <a:fld id="{9860EDB8-5305-433F-BE41-D7A86D811DB3}" type="slidenum">
              <a:rPr lang="en-US" smtClean="0"/>
              <a:t>19</a:t>
            </a:fld>
            <a:endParaRPr lang="en-US"/>
          </a:p>
        </p:txBody>
      </p:sp>
    </p:spTree>
    <p:extLst>
      <p:ext uri="{BB962C8B-B14F-4D97-AF65-F5344CB8AC3E}">
        <p14:creationId xmlns:p14="http://schemas.microsoft.com/office/powerpoint/2010/main" val="1973278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a:t>
            </a:r>
            <a:r>
              <a:rPr lang="en-US" dirty="0" smtClean="0"/>
              <a:t> office</a:t>
            </a:r>
            <a:endParaRPr lang="en-US" dirty="0"/>
          </a:p>
        </p:txBody>
      </p:sp>
      <p:sp>
        <p:nvSpPr>
          <p:cNvPr id="3" name="Content Placeholder 2"/>
          <p:cNvSpPr>
            <a:spLocks noGrp="1"/>
          </p:cNvSpPr>
          <p:nvPr>
            <p:ph idx="1"/>
          </p:nvPr>
        </p:nvSpPr>
        <p:spPr>
          <a:xfrm>
            <a:off x="520565" y="1679924"/>
            <a:ext cx="6207493" cy="4447761"/>
          </a:xfrm>
        </p:spPr>
        <p:txBody>
          <a:bodyPr>
            <a:noAutofit/>
          </a:bodyPr>
          <a:lstStyle/>
          <a:p>
            <a:pPr algn="just"/>
            <a:r>
              <a:rPr lang="en-US" b="1" dirty="0">
                <a:solidFill>
                  <a:schemeClr val="tx1"/>
                </a:solidFill>
              </a:rPr>
              <a:t>Microsoft Office</a:t>
            </a:r>
            <a:r>
              <a:rPr lang="en-US" dirty="0">
                <a:solidFill>
                  <a:schemeClr val="tx1"/>
                </a:solidFill>
              </a:rPr>
              <a:t> was launched by Microsoft in 1989 as a suite of productivity software primarily used for business, educational, and personal tasks. The original suite included MS Word, MS Excel, and MS PowerPoint, each designed for specific tasks—word processing, spreadsheets, and presentations, respectively. </a:t>
            </a:r>
            <a:endParaRPr lang="en-US" dirty="0" smtClean="0">
              <a:solidFill>
                <a:schemeClr val="tx1"/>
              </a:solidFill>
            </a:endParaRPr>
          </a:p>
          <a:p>
            <a:pPr algn="just"/>
            <a:r>
              <a:rPr lang="en-US" dirty="0" smtClean="0">
                <a:solidFill>
                  <a:schemeClr val="tx1"/>
                </a:solidFill>
              </a:rPr>
              <a:t>Over </a:t>
            </a:r>
            <a:r>
              <a:rPr lang="en-US" dirty="0">
                <a:solidFill>
                  <a:schemeClr val="tx1"/>
                </a:solidFill>
              </a:rPr>
              <a:t>the years, MS Office has evolved to include a variety of applications (like MS Access, Outlook, and Publisher), making it the most widely used productivity suite globally. MS Office’s constant updates introduced new features, improving ease of use, functionality, and collaboration capabilities.</a:t>
            </a:r>
          </a:p>
        </p:txBody>
      </p:sp>
      <p:pic>
        <p:nvPicPr>
          <p:cNvPr id="8" name="Picture 7"/>
          <p:cNvPicPr>
            <a:picLocks noChangeAspect="1"/>
          </p:cNvPicPr>
          <p:nvPr/>
        </p:nvPicPr>
        <p:blipFill>
          <a:blip r:embed="rId2"/>
          <a:stretch>
            <a:fillRect/>
          </a:stretch>
        </p:blipFill>
        <p:spPr>
          <a:xfrm>
            <a:off x="6728058" y="2294048"/>
            <a:ext cx="5415566" cy="3046256"/>
          </a:xfrm>
          <a:prstGeom prst="rect">
            <a:avLst/>
          </a:prstGeom>
        </p:spPr>
      </p:pic>
      <p:sp>
        <p:nvSpPr>
          <p:cNvPr id="4" name="Slide Number Placeholder 3"/>
          <p:cNvSpPr>
            <a:spLocks noGrp="1"/>
          </p:cNvSpPr>
          <p:nvPr>
            <p:ph type="sldNum" sz="quarter" idx="12"/>
          </p:nvPr>
        </p:nvSpPr>
        <p:spPr/>
        <p:txBody>
          <a:bodyPr/>
          <a:lstStyle/>
          <a:p>
            <a:fld id="{9860EDB8-5305-433F-BE41-D7A86D811DB3}" type="slidenum">
              <a:rPr lang="en-US" smtClean="0"/>
              <a:t>2</a:t>
            </a:fld>
            <a:endParaRPr lang="en-US"/>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 views</a:t>
            </a:r>
            <a:endParaRPr lang="en-US" dirty="0"/>
          </a:p>
        </p:txBody>
      </p:sp>
      <p:sp>
        <p:nvSpPr>
          <p:cNvPr id="4" name="Rectangle 1"/>
          <p:cNvSpPr>
            <a:spLocks noChangeArrowheads="1"/>
          </p:cNvSpPr>
          <p:nvPr/>
        </p:nvSpPr>
        <p:spPr bwMode="auto">
          <a:xfrm>
            <a:off x="412123" y="1426412"/>
            <a:ext cx="549778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Presenter View/slideshow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Definition</a:t>
            </a:r>
            <a:r>
              <a:rPr kumimoji="0" lang="en-US" altLang="en-US" sz="1600" b="0" i="0" u="none" strike="noStrike" cap="none" normalizeH="0" baseline="0" dirty="0" smtClean="0">
                <a:ln>
                  <a:noFill/>
                </a:ln>
                <a:solidFill>
                  <a:schemeClr val="tx1"/>
                </a:solidFill>
                <a:effectLst/>
                <a:latin typeface="Arial" panose="020B0604020202020204" pitchFamily="34" charset="0"/>
              </a:rPr>
              <a:t>: A display mode that shows the current slide, next slide, notes, and a timer, helping presenters stay 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Use Case</a:t>
            </a:r>
            <a:r>
              <a:rPr kumimoji="0" lang="en-US" altLang="en-US" sz="1600" b="0" i="0" u="none" strike="noStrike" cap="none" normalizeH="0" baseline="0" dirty="0" smtClean="0">
                <a:ln>
                  <a:noFill/>
                </a:ln>
                <a:solidFill>
                  <a:schemeClr val="tx1"/>
                </a:solidFill>
                <a:effectLst/>
                <a:latin typeface="Arial" panose="020B0604020202020204" pitchFamily="34" charset="0"/>
              </a:rPr>
              <a:t>: Presenter View aids in delivering smooth presentations by providing a clear structure and cue for the presenter.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Shortcut</a:t>
            </a:r>
            <a:r>
              <a:rPr kumimoji="0" lang="en-US" altLang="en-US" sz="1600" b="0" i="0" u="none" strike="noStrike" cap="none" normalizeH="0" baseline="0" dirty="0" smtClean="0">
                <a:ln>
                  <a:noFill/>
                </a:ln>
                <a:solidFill>
                  <a:schemeClr val="tx1"/>
                </a:solidFill>
                <a:effectLst/>
                <a:latin typeface="Arial" panose="020B0604020202020204" pitchFamily="34" charset="0"/>
              </a:rPr>
              <a:t>: Start slideshow in Presenter View by pressing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Alt + F5</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280596" y="1440637"/>
            <a:ext cx="558513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Slide Sorter 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Definition</a:t>
            </a:r>
            <a:r>
              <a:rPr kumimoji="0" lang="en-US" altLang="en-US" sz="1800" b="0" i="0" u="none" strike="noStrike" cap="none" normalizeH="0" baseline="0" dirty="0" smtClean="0">
                <a:ln>
                  <a:noFill/>
                </a:ln>
                <a:solidFill>
                  <a:schemeClr val="tx1"/>
                </a:solidFill>
                <a:effectLst/>
                <a:latin typeface="Arial" panose="020B0604020202020204" pitchFamily="34" charset="0"/>
              </a:rPr>
              <a:t>: A view that displays all slides as thumbnails, allowing for easy rearrangement and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Use Case</a:t>
            </a:r>
            <a:r>
              <a:rPr kumimoji="0" lang="en-US" altLang="en-US" sz="1800" b="0" i="0" u="none" strike="noStrike" cap="none" normalizeH="0" baseline="0" dirty="0" smtClean="0">
                <a:ln>
                  <a:noFill/>
                </a:ln>
                <a:solidFill>
                  <a:schemeClr val="tx1"/>
                </a:solidFill>
                <a:effectLst/>
                <a:latin typeface="Arial" panose="020B0604020202020204" pitchFamily="34" charset="0"/>
              </a:rPr>
              <a:t>: Useful for managing the flow of the presentation, reordering slides, and spotting inconsistencies.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Shortcut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Alt + W</a:t>
            </a:r>
            <a:r>
              <a:rPr kumimoji="0" lang="en-US" altLang="en-US" sz="1100" b="0" i="0" u="none" strike="noStrike" cap="none" normalizeH="0" baseline="0" dirty="0" smtClean="0">
                <a:ln>
                  <a:noFill/>
                </a:ln>
                <a:solidFill>
                  <a:schemeClr val="tx1"/>
                </a:solidFill>
                <a:effectLst/>
              </a:rPr>
              <a:t>, then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459933" y="3957874"/>
            <a:ext cx="56881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Reading 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Definition</a:t>
            </a:r>
            <a:r>
              <a:rPr kumimoji="0" lang="en-US" altLang="en-US" sz="1800" b="0" i="0" u="none" strike="noStrike" cap="none" normalizeH="0" baseline="0" dirty="0" smtClean="0">
                <a:ln>
                  <a:noFill/>
                </a:ln>
                <a:solidFill>
                  <a:schemeClr val="tx1"/>
                </a:solidFill>
                <a:effectLst/>
                <a:latin typeface="Arial" panose="020B0604020202020204" pitchFamily="34" charset="0"/>
              </a:rPr>
              <a:t>: A full-screen view that shows the slides without switching to a full presentation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Use Case</a:t>
            </a:r>
            <a:r>
              <a:rPr kumimoji="0" lang="en-US" altLang="en-US" sz="1800" b="0" i="0" u="none" strike="noStrike" cap="none" normalizeH="0" baseline="0" dirty="0" smtClean="0">
                <a:ln>
                  <a:noFill/>
                </a:ln>
                <a:solidFill>
                  <a:schemeClr val="tx1"/>
                </a:solidFill>
                <a:effectLst/>
                <a:latin typeface="Arial" panose="020B0604020202020204" pitchFamily="34" charset="0"/>
              </a:rPr>
              <a:t>: Ideal for reviewing slides with animations without using Presenter View or Slideshow 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Shortcut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Alt + W</a:t>
            </a:r>
            <a:r>
              <a:rPr kumimoji="0" lang="en-US" altLang="en-US" sz="1100" b="0" i="0" u="none" strike="noStrike" cap="none" normalizeH="0" baseline="0" dirty="0" smtClean="0">
                <a:ln>
                  <a:noFill/>
                </a:ln>
                <a:solidFill>
                  <a:schemeClr val="tx1"/>
                </a:solidFill>
                <a:effectLst/>
              </a:rPr>
              <a:t>, then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D</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6411825" y="3916733"/>
            <a:ext cx="519018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Slide Master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Definition</a:t>
            </a:r>
            <a:r>
              <a:rPr kumimoji="0" lang="en-US" altLang="en-US" b="0" i="0" u="none" strike="noStrike" cap="none" normalizeH="0" baseline="0" dirty="0" smtClean="0">
                <a:ln>
                  <a:noFill/>
                </a:ln>
                <a:solidFill>
                  <a:schemeClr val="tx1"/>
                </a:solidFill>
                <a:effectLst/>
                <a:latin typeface="Arial" panose="020B0604020202020204" pitchFamily="34" charset="0"/>
              </a:rPr>
              <a:t>: A master slide that controls the layout, fonts, colors, and effects for all slides in a 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Use Case</a:t>
            </a:r>
            <a:r>
              <a:rPr kumimoji="0" lang="en-US" altLang="en-US" b="0" i="0" u="none" strike="noStrike" cap="none" normalizeH="0" baseline="0" dirty="0" smtClean="0">
                <a:ln>
                  <a:noFill/>
                </a:ln>
                <a:solidFill>
                  <a:schemeClr val="tx1"/>
                </a:solidFill>
                <a:effectLst/>
                <a:latin typeface="Arial" panose="020B0604020202020204" pitchFamily="34" charset="0"/>
              </a:rPr>
              <a:t>: Slide Master ensures consistency across slides, making it easy to apply changes to multiple slides at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Access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View</a:t>
            </a:r>
            <a:r>
              <a:rPr kumimoji="0" lang="en-US" altLang="en-US" b="0" i="0" u="none" strike="noStrike" cap="none" normalizeH="0" baseline="0" dirty="0" smtClean="0">
                <a:ln>
                  <a:noFill/>
                </a:ln>
                <a:solidFill>
                  <a:schemeClr val="tx1"/>
                </a:solidFill>
                <a:effectLst/>
              </a:rPr>
              <a:t> tab &gt; </a:t>
            </a:r>
            <a:r>
              <a:rPr kumimoji="0" lang="en-US" altLang="en-US" b="1" i="0" u="none" strike="noStrike" cap="none" normalizeH="0" baseline="0" dirty="0" smtClean="0">
                <a:ln>
                  <a:noFill/>
                </a:ln>
                <a:solidFill>
                  <a:schemeClr val="tx1"/>
                </a:solidFill>
                <a:effectLst/>
                <a:latin typeface="Arial" panose="020B0604020202020204" pitchFamily="34" charset="0"/>
              </a:rPr>
              <a:t>Slide Master</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860EDB8-5305-433F-BE41-D7A86D811DB3}" type="slidenum">
              <a:rPr lang="en-US" smtClean="0"/>
              <a:t>20</a:t>
            </a:fld>
            <a:endParaRPr lang="en-US"/>
          </a:p>
        </p:txBody>
      </p:sp>
    </p:spTree>
    <p:extLst>
      <p:ext uri="{BB962C8B-B14F-4D97-AF65-F5344CB8AC3E}">
        <p14:creationId xmlns:p14="http://schemas.microsoft.com/office/powerpoint/2010/main" val="380762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excel</a:t>
            </a:r>
            <a:endParaRPr lang="en-US" dirty="0"/>
          </a:p>
        </p:txBody>
      </p:sp>
      <p:sp>
        <p:nvSpPr>
          <p:cNvPr id="3" name="Text Placeholder 2"/>
          <p:cNvSpPr>
            <a:spLocks noGrp="1"/>
          </p:cNvSpPr>
          <p:nvPr>
            <p:ph type="body" idx="1"/>
          </p:nvPr>
        </p:nvSpPr>
        <p:spPr/>
        <p:txBody>
          <a:bodyPr>
            <a:normAutofit fontScale="70000" lnSpcReduction="20000"/>
          </a:bodyPr>
          <a:lstStyle/>
          <a:p>
            <a:r>
              <a:rPr lang="en-US" b="1" dirty="0"/>
              <a:t>Microsoft Excel</a:t>
            </a:r>
            <a:r>
              <a:rPr lang="en-US" dirty="0"/>
              <a:t> is a spreadsheet software used for data organization, calculation, and analysis. It's essential for tasks involving data tracking, statistical analysis, and graphical representation.</a:t>
            </a:r>
          </a:p>
        </p:txBody>
      </p:sp>
      <p:sp>
        <p:nvSpPr>
          <p:cNvPr id="4" name="Slide Number Placeholder 3"/>
          <p:cNvSpPr>
            <a:spLocks noGrp="1"/>
          </p:cNvSpPr>
          <p:nvPr>
            <p:ph type="sldNum" sz="quarter" idx="12"/>
          </p:nvPr>
        </p:nvSpPr>
        <p:spPr/>
        <p:txBody>
          <a:bodyPr/>
          <a:lstStyle/>
          <a:p>
            <a:fld id="{9860EDB8-5305-433F-BE41-D7A86D811DB3}" type="slidenum">
              <a:rPr lang="en-US" smtClean="0"/>
              <a:t>21</a:t>
            </a:fld>
            <a:endParaRPr lang="en-US"/>
          </a:p>
        </p:txBody>
      </p:sp>
    </p:spTree>
    <p:extLst>
      <p:ext uri="{BB962C8B-B14F-4D97-AF65-F5344CB8AC3E}">
        <p14:creationId xmlns:p14="http://schemas.microsoft.com/office/powerpoint/2010/main" val="4232065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Terminologies</a:t>
            </a:r>
            <a:endParaRPr lang="en-US" dirty="0"/>
          </a:p>
        </p:txBody>
      </p:sp>
      <p:sp>
        <p:nvSpPr>
          <p:cNvPr id="4" name="Rectangle 1"/>
          <p:cNvSpPr>
            <a:spLocks noChangeArrowheads="1"/>
          </p:cNvSpPr>
          <p:nvPr/>
        </p:nvSpPr>
        <p:spPr bwMode="auto">
          <a:xfrm>
            <a:off x="824926" y="1833438"/>
            <a:ext cx="412246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Workbook and Worksheet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Workbook</a:t>
            </a:r>
            <a:r>
              <a:rPr kumimoji="0" lang="en-US" altLang="en-US" sz="2000" b="0" i="0" u="none" strike="noStrike" cap="none" normalizeH="0" baseline="0" dirty="0" smtClean="0">
                <a:ln>
                  <a:noFill/>
                </a:ln>
                <a:solidFill>
                  <a:schemeClr val="tx1"/>
                </a:solidFill>
                <a:effectLst/>
                <a:latin typeface="Arial" panose="020B0604020202020204" pitchFamily="34" charset="0"/>
              </a:rPr>
              <a:t>: The entire Excel file containing multiple worksheets (or sheets).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Worksheet</a:t>
            </a:r>
            <a:r>
              <a:rPr kumimoji="0" lang="en-US" altLang="en-US" sz="2000" b="0" i="0" u="none" strike="noStrike" cap="none" normalizeH="0" baseline="0" dirty="0" smtClean="0">
                <a:ln>
                  <a:noFill/>
                </a:ln>
                <a:solidFill>
                  <a:schemeClr val="tx1"/>
                </a:solidFill>
                <a:effectLst/>
                <a:latin typeface="Arial" panose="020B0604020202020204" pitchFamily="34" charset="0"/>
              </a:rPr>
              <a:t>: A single spreadsheet within a workbook, organized into cells in rows and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Shortcut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Ctrl + N</a:t>
            </a:r>
            <a:r>
              <a:rPr kumimoji="0" lang="en-US" altLang="en-US" sz="2000" b="0" i="0" u="none" strike="noStrike" cap="none" normalizeH="0" baseline="0" dirty="0" smtClean="0">
                <a:ln>
                  <a:noFill/>
                </a:ln>
                <a:solidFill>
                  <a:schemeClr val="tx1"/>
                </a:solidFill>
                <a:effectLst/>
              </a:rPr>
              <a:t> to create a new workbook,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Shift + F11</a:t>
            </a:r>
            <a:r>
              <a:rPr kumimoji="0" lang="en-US" altLang="en-US" sz="2000" b="0" i="0" u="none" strike="noStrike" cap="none" normalizeH="0" baseline="0" dirty="0" smtClean="0">
                <a:ln>
                  <a:noFill/>
                </a:ln>
                <a:solidFill>
                  <a:schemeClr val="tx1"/>
                </a:solidFill>
                <a:effectLst/>
              </a:rPr>
              <a:t> to add a new worksheet.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392588" y="1833438"/>
            <a:ext cx="6377677" cy="3317326"/>
          </a:xfrm>
          <a:prstGeom prst="rect">
            <a:avLst/>
          </a:prstGeom>
        </p:spPr>
      </p:pic>
      <p:sp>
        <p:nvSpPr>
          <p:cNvPr id="3" name="Slide Number Placeholder 2"/>
          <p:cNvSpPr>
            <a:spLocks noGrp="1"/>
          </p:cNvSpPr>
          <p:nvPr>
            <p:ph type="sldNum" sz="quarter" idx="12"/>
          </p:nvPr>
        </p:nvSpPr>
        <p:spPr/>
        <p:txBody>
          <a:bodyPr/>
          <a:lstStyle/>
          <a:p>
            <a:fld id="{9860EDB8-5305-433F-BE41-D7A86D811DB3}" type="slidenum">
              <a:rPr lang="en-US" smtClean="0"/>
              <a:t>22</a:t>
            </a:fld>
            <a:endParaRPr lang="en-US"/>
          </a:p>
        </p:txBody>
      </p:sp>
    </p:spTree>
    <p:extLst>
      <p:ext uri="{BB962C8B-B14F-4D97-AF65-F5344CB8AC3E}">
        <p14:creationId xmlns:p14="http://schemas.microsoft.com/office/powerpoint/2010/main" val="2527512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Terminologies</a:t>
            </a:r>
            <a:endParaRPr lang="en-US" dirty="0"/>
          </a:p>
        </p:txBody>
      </p:sp>
      <p:sp>
        <p:nvSpPr>
          <p:cNvPr id="3" name="Rectangle 1"/>
          <p:cNvSpPr>
            <a:spLocks noChangeArrowheads="1"/>
          </p:cNvSpPr>
          <p:nvPr/>
        </p:nvSpPr>
        <p:spPr bwMode="auto">
          <a:xfrm>
            <a:off x="604434" y="1595529"/>
            <a:ext cx="1103806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Cells, Rows, and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Cell</a:t>
            </a:r>
            <a:r>
              <a:rPr kumimoji="0" lang="en-US" altLang="en-US" b="0" i="0" u="none" strike="noStrike" cap="none" normalizeH="0" baseline="0" dirty="0" smtClean="0">
                <a:ln>
                  <a:noFill/>
                </a:ln>
                <a:solidFill>
                  <a:schemeClr val="tx1"/>
                </a:solidFill>
                <a:effectLst/>
                <a:latin typeface="Arial" panose="020B0604020202020204" pitchFamily="34" charset="0"/>
              </a:rPr>
              <a:t>: The basic unit in a worksheet where data is entered, identified by a column letter and row number (e.g., A1).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Row</a:t>
            </a:r>
            <a:r>
              <a:rPr kumimoji="0" lang="en-US" altLang="en-US" b="0" i="0" u="none" strike="noStrike" cap="none" normalizeH="0" baseline="0" dirty="0" smtClean="0">
                <a:ln>
                  <a:noFill/>
                </a:ln>
                <a:solidFill>
                  <a:schemeClr val="tx1"/>
                </a:solidFill>
                <a:effectLst/>
                <a:latin typeface="Arial" panose="020B0604020202020204" pitchFamily="34" charset="0"/>
              </a:rPr>
              <a:t>: Horizontal line of cells, identified by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Column</a:t>
            </a:r>
            <a:r>
              <a:rPr kumimoji="0" lang="en-US" altLang="en-US" b="0" i="0" u="none" strike="noStrike" cap="none" normalizeH="0" baseline="0" dirty="0" smtClean="0">
                <a:ln>
                  <a:noFill/>
                </a:ln>
                <a:solidFill>
                  <a:schemeClr val="tx1"/>
                </a:solidFill>
                <a:effectLst/>
                <a:latin typeface="Arial" panose="020B0604020202020204" pitchFamily="34" charset="0"/>
              </a:rPr>
              <a:t>: Vertical line of cells, identified by a letter.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Ctrl + Space</a:t>
            </a:r>
            <a:r>
              <a:rPr kumimoji="0" lang="en-US" altLang="en-US" b="0" i="0" u="none" strike="noStrike" cap="none" normalizeH="0" baseline="0" dirty="0" smtClean="0">
                <a:ln>
                  <a:noFill/>
                </a:ln>
                <a:solidFill>
                  <a:schemeClr val="tx1"/>
                </a:solidFill>
                <a:effectLst/>
              </a:rPr>
              <a:t> to select a column, </a:t>
            </a:r>
            <a:r>
              <a:rPr kumimoji="0" lang="en-US" altLang="en-US" b="0" i="0" u="none" strike="noStrike" cap="none" normalizeH="0" baseline="0" dirty="0" smtClean="0">
                <a:ln>
                  <a:noFill/>
                </a:ln>
                <a:solidFill>
                  <a:schemeClr val="tx1"/>
                </a:solidFill>
                <a:effectLst/>
                <a:latin typeface="Arial Unicode MS" panose="020B0604020202020204" pitchFamily="34" charset="-128"/>
              </a:rPr>
              <a:t>Shift + Space</a:t>
            </a:r>
            <a:r>
              <a:rPr kumimoji="0" lang="en-US" altLang="en-US" b="0" i="0" u="none" strike="noStrike" cap="none" normalizeH="0" baseline="0" dirty="0" smtClean="0">
                <a:ln>
                  <a:noFill/>
                </a:ln>
                <a:solidFill>
                  <a:schemeClr val="tx1"/>
                </a:solidFill>
                <a:effectLst/>
              </a:rPr>
              <a:t> to select a row</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46974" y="3703506"/>
            <a:ext cx="106068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Formula and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Formula</a:t>
            </a:r>
            <a:r>
              <a:rPr kumimoji="0" lang="en-US" altLang="en-US" sz="1600" b="0" i="0" u="none" strike="noStrike" cap="none" normalizeH="0" baseline="0" dirty="0" smtClean="0">
                <a:ln>
                  <a:noFill/>
                </a:ln>
                <a:solidFill>
                  <a:schemeClr val="tx1"/>
                </a:solidFill>
                <a:effectLst/>
                <a:latin typeface="Arial" panose="020B0604020202020204" pitchFamily="34" charset="0"/>
              </a:rPr>
              <a:t>: A custom calculation created by the user starting with an equals sign (e.g.,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=A1+B1</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Functions</a:t>
            </a:r>
            <a:r>
              <a:rPr kumimoji="0" lang="en-US" altLang="en-US" sz="1600" b="0" i="0" u="none" strike="noStrike" cap="none" normalizeH="0" baseline="0" dirty="0" smtClean="0">
                <a:ln>
                  <a:noFill/>
                </a:ln>
                <a:solidFill>
                  <a:schemeClr val="tx1"/>
                </a:solidFill>
                <a:effectLst/>
                <a:latin typeface="Arial" panose="020B0604020202020204" pitchFamily="34" charset="0"/>
              </a:rPr>
              <a:t>: Predefined calculations like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SUM</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AVERAGE</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12124" y="4618896"/>
            <a:ext cx="1113819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Conditional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Definition</a:t>
            </a:r>
            <a:r>
              <a:rPr kumimoji="0" lang="en-US" altLang="en-US" sz="1800" b="0" i="0" u="none" strike="noStrike" cap="none" normalizeH="0" baseline="0" dirty="0" smtClean="0">
                <a:ln>
                  <a:noFill/>
                </a:ln>
                <a:solidFill>
                  <a:schemeClr val="tx1"/>
                </a:solidFill>
                <a:effectLst/>
                <a:latin typeface="Arial" panose="020B0604020202020204" pitchFamily="34" charset="0"/>
              </a:rPr>
              <a:t>: Changes the appearance of cells based on specific conditions, like highlighting cells above a certain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Use Case</a:t>
            </a:r>
            <a:r>
              <a:rPr kumimoji="0" lang="en-US" altLang="en-US" sz="1800" b="0" i="0" u="none" strike="noStrike" cap="none" normalizeH="0" baseline="0" dirty="0" smtClean="0">
                <a:ln>
                  <a:noFill/>
                </a:ln>
                <a:solidFill>
                  <a:schemeClr val="tx1"/>
                </a:solidFill>
                <a:effectLst/>
                <a:latin typeface="Arial" panose="020B0604020202020204" pitchFamily="34" charset="0"/>
              </a:rPr>
              <a:t>: Useful for emphasizing important data, such as highlighting low inventory.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Shortcut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Alt + H</a:t>
            </a:r>
            <a:r>
              <a:rPr kumimoji="0" lang="en-US" altLang="en-US" sz="1600" b="0" i="0" u="none" strike="noStrike" cap="none" normalizeH="0" baseline="0" dirty="0" smtClean="0">
                <a:ln>
                  <a:noFill/>
                </a:ln>
                <a:solidFill>
                  <a:schemeClr val="tx1"/>
                </a:solidFill>
                <a:effectLst/>
              </a:rPr>
              <a:t>, then </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L</a:t>
            </a:r>
            <a:r>
              <a:rPr kumimoji="0" lang="en-US" altLang="en-US" sz="1600" b="0" i="0" u="none" strike="noStrike" cap="none" normalizeH="0" baseline="0" dirty="0" smtClean="0">
                <a:ln>
                  <a:noFill/>
                </a:ln>
                <a:solidFill>
                  <a:schemeClr val="tx1"/>
                </a:solidFill>
                <a:effectLst/>
              </a:rPr>
              <a:t> for Conditional Formatting.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t>23</a:t>
            </a:fld>
            <a:endParaRPr lang="en-US"/>
          </a:p>
        </p:txBody>
      </p:sp>
    </p:spTree>
    <p:extLst>
      <p:ext uri="{BB962C8B-B14F-4D97-AF65-F5344CB8AC3E}">
        <p14:creationId xmlns:p14="http://schemas.microsoft.com/office/powerpoint/2010/main" val="3939789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Terminologies</a:t>
            </a:r>
            <a:endParaRPr lang="en-US" dirty="0"/>
          </a:p>
        </p:txBody>
      </p:sp>
      <p:sp>
        <p:nvSpPr>
          <p:cNvPr id="4" name="Rectangle 1"/>
          <p:cNvSpPr>
            <a:spLocks noChangeArrowheads="1"/>
          </p:cNvSpPr>
          <p:nvPr/>
        </p:nvSpPr>
        <p:spPr bwMode="auto">
          <a:xfrm>
            <a:off x="662926" y="2049986"/>
            <a:ext cx="106908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Pivot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Definition</a:t>
            </a:r>
            <a:r>
              <a:rPr kumimoji="0" lang="en-US" altLang="en-US" b="0" i="0" u="none" strike="noStrike" cap="none" normalizeH="0" baseline="0" dirty="0" smtClean="0">
                <a:ln>
                  <a:noFill/>
                </a:ln>
                <a:solidFill>
                  <a:schemeClr val="tx1"/>
                </a:solidFill>
                <a:effectLst/>
                <a:latin typeface="Arial" panose="020B0604020202020204" pitchFamily="34" charset="0"/>
              </a:rPr>
              <a:t>: A tool for summarizing and analyzing large datasets by grouping data and creating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Use Case</a:t>
            </a:r>
            <a:r>
              <a:rPr kumimoji="0" lang="en-US" altLang="en-US" b="0" i="0" u="none" strike="noStrike" cap="none" normalizeH="0" baseline="0" dirty="0" smtClean="0">
                <a:ln>
                  <a:noFill/>
                </a:ln>
                <a:solidFill>
                  <a:schemeClr val="tx1"/>
                </a:solidFill>
                <a:effectLst/>
                <a:latin typeface="Arial" panose="020B0604020202020204" pitchFamily="34" charset="0"/>
              </a:rPr>
              <a:t>: Used to calculate, summarize, and present data, such as sales figures or inventory.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Alt + N</a:t>
            </a:r>
            <a:r>
              <a:rPr kumimoji="0" lang="en-US" altLang="en-US" b="0" i="0" u="none" strike="noStrike" cap="none" normalizeH="0" baseline="0" dirty="0" smtClean="0">
                <a:ln>
                  <a:noFill/>
                </a:ln>
                <a:solidFill>
                  <a:schemeClr val="tx1"/>
                </a:solidFill>
                <a:effectLst/>
              </a:rPr>
              <a:t>, then </a:t>
            </a:r>
            <a:r>
              <a:rPr kumimoji="0" lang="en-US" altLang="en-US" b="0" i="0" u="none" strike="noStrike" cap="none" normalizeH="0" baseline="0" dirty="0" smtClean="0">
                <a:ln>
                  <a:noFill/>
                </a:ln>
                <a:solidFill>
                  <a:schemeClr val="tx1"/>
                </a:solidFill>
                <a:effectLst/>
                <a:latin typeface="Arial Unicode MS" panose="020B0604020202020204" pitchFamily="34" charset="-128"/>
              </a:rPr>
              <a:t>V</a:t>
            </a:r>
            <a:r>
              <a:rPr kumimoji="0" lang="en-US" altLang="en-US" b="0" i="0" u="none" strike="noStrike" cap="none" normalizeH="0" baseline="0" dirty="0" smtClean="0">
                <a:ln>
                  <a:noFill/>
                </a:ln>
                <a:solidFill>
                  <a:schemeClr val="tx1"/>
                </a:solidFill>
                <a:effectLst/>
              </a:rPr>
              <a:t> for inserting a Pivot Table.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860EDB8-5305-433F-BE41-D7A86D811DB3}" type="slidenum">
              <a:rPr lang="en-US" smtClean="0"/>
              <a:t>24</a:t>
            </a:fld>
            <a:endParaRPr lang="en-US"/>
          </a:p>
        </p:txBody>
      </p:sp>
    </p:spTree>
    <p:extLst>
      <p:ext uri="{BB962C8B-B14F-4D97-AF65-F5344CB8AC3E}">
        <p14:creationId xmlns:p14="http://schemas.microsoft.com/office/powerpoint/2010/main" val="1381901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Terminologies</a:t>
            </a:r>
            <a:endParaRPr lang="en-US" dirty="0"/>
          </a:p>
        </p:txBody>
      </p:sp>
      <p:sp>
        <p:nvSpPr>
          <p:cNvPr id="3" name="Rectangle 1"/>
          <p:cNvSpPr>
            <a:spLocks noChangeArrowheads="1"/>
          </p:cNvSpPr>
          <p:nvPr/>
        </p:nvSpPr>
        <p:spPr bwMode="auto">
          <a:xfrm>
            <a:off x="604434" y="1563106"/>
            <a:ext cx="849251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Charts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Definition</a:t>
            </a:r>
            <a:r>
              <a:rPr kumimoji="0" lang="en-US" altLang="en-US" sz="1600" b="0" i="0" u="none" strike="noStrike" cap="none" normalizeH="0" baseline="0" dirty="0" smtClean="0">
                <a:ln>
                  <a:noFill/>
                </a:ln>
                <a:solidFill>
                  <a:schemeClr val="tx1"/>
                </a:solidFill>
                <a:effectLst/>
                <a:latin typeface="Arial" panose="020B0604020202020204" pitchFamily="34" charset="0"/>
              </a:rPr>
              <a:t>: Visual representations of data, including bar charts, line graphs, pie charts,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Use Case</a:t>
            </a:r>
            <a:r>
              <a:rPr kumimoji="0" lang="en-US" altLang="en-US" sz="1600" b="0" i="0" u="none" strike="noStrike" cap="none" normalizeH="0" baseline="0" dirty="0" smtClean="0">
                <a:ln>
                  <a:noFill/>
                </a:ln>
                <a:solidFill>
                  <a:schemeClr val="tx1"/>
                </a:solidFill>
                <a:effectLst/>
                <a:latin typeface="Arial" panose="020B0604020202020204" pitchFamily="34" charset="0"/>
              </a:rPr>
              <a:t>: Useful for interpreting data trends and patterns visually.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Shortcut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Alt + F1</a:t>
            </a:r>
            <a:r>
              <a:rPr kumimoji="0" lang="en-US" altLang="en-US" sz="1600" b="0" i="0" u="none" strike="noStrike" cap="none" normalizeH="0" baseline="0" dirty="0" smtClean="0">
                <a:ln>
                  <a:noFill/>
                </a:ln>
                <a:solidFill>
                  <a:schemeClr val="tx1"/>
                </a:solidFill>
                <a:effectLst/>
              </a:rPr>
              <a:t> to create a chart, or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F11</a:t>
            </a:r>
            <a:r>
              <a:rPr kumimoji="0" lang="en-US" altLang="en-US" sz="1600" b="0" i="0" u="none" strike="noStrike" cap="none" normalizeH="0" baseline="0" dirty="0" smtClean="0">
                <a:ln>
                  <a:noFill/>
                </a:ln>
                <a:solidFill>
                  <a:schemeClr val="tx1"/>
                </a:solidFill>
                <a:effectLst/>
              </a:rPr>
              <a:t> for a chart in a new sheet.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387842" y="2886545"/>
            <a:ext cx="7372350" cy="1752600"/>
          </a:xfrm>
          <a:prstGeom prst="rect">
            <a:avLst/>
          </a:prstGeom>
        </p:spPr>
      </p:pic>
      <p:pic>
        <p:nvPicPr>
          <p:cNvPr id="24581" name="Picture 5" descr="Type of charts in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749" y="3356871"/>
            <a:ext cx="3315197" cy="19488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860EDB8-5305-433F-BE41-D7A86D811DB3}" type="slidenum">
              <a:rPr lang="en-US" smtClean="0"/>
              <a:t>25</a:t>
            </a:fld>
            <a:endParaRPr lang="en-US"/>
          </a:p>
        </p:txBody>
      </p:sp>
    </p:spTree>
    <p:extLst>
      <p:ext uri="{BB962C8B-B14F-4D97-AF65-F5344CB8AC3E}">
        <p14:creationId xmlns:p14="http://schemas.microsoft.com/office/powerpoint/2010/main" val="3440143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135" y="410570"/>
            <a:ext cx="6096000" cy="2585323"/>
          </a:xfrm>
          <a:prstGeom prst="rect">
            <a:avLst/>
          </a:prstGeom>
        </p:spPr>
        <p:txBody>
          <a:bodyPr>
            <a:spAutoFit/>
          </a:bodyPr>
          <a:lstStyle/>
          <a:p>
            <a:r>
              <a:rPr lang="en-US" b="1" dirty="0">
                <a:solidFill>
                  <a:srgbClr val="1D1D27"/>
                </a:solidFill>
                <a:latin typeface="Montserrat"/>
              </a:rPr>
              <a:t>Line Chart</a:t>
            </a:r>
          </a:p>
          <a:p>
            <a:pPr algn="just"/>
            <a:r>
              <a:rPr lang="en-US" dirty="0">
                <a:solidFill>
                  <a:srgbClr val="2B2A29"/>
                </a:solidFill>
                <a:latin typeface="Montserrat"/>
              </a:rPr>
              <a:t>Line charts are most useful for showing trends. Using this chart, you can easily analyze the ups and downs in your data over time. In this chart, data points are connected with lines.</a:t>
            </a:r>
          </a:p>
          <a:p>
            <a:pPr algn="just"/>
            <a:r>
              <a:rPr lang="en-US" b="1" dirty="0">
                <a:solidFill>
                  <a:srgbClr val="2B2A29"/>
                </a:solidFill>
                <a:latin typeface="Montserrat"/>
              </a:rPr>
              <a:t>For example</a:t>
            </a:r>
            <a:r>
              <a:rPr lang="en-US" dirty="0">
                <a:solidFill>
                  <a:srgbClr val="2B2A29"/>
                </a:solidFill>
                <a:latin typeface="Montserrat"/>
              </a:rPr>
              <a:t>, a company wants to analyze the sell of products for the last five years graphically. Additionally, it also wants to analyze the ups and downs of each year product sell.</a:t>
            </a:r>
            <a:endParaRPr lang="en-US" b="0" i="0" dirty="0">
              <a:solidFill>
                <a:srgbClr val="2B2A29"/>
              </a:solidFill>
              <a:effectLst/>
              <a:latin typeface="Montserrat"/>
            </a:endParaRPr>
          </a:p>
        </p:txBody>
      </p:sp>
      <p:pic>
        <p:nvPicPr>
          <p:cNvPr id="25604" name="Picture 4" descr="Type of charts in Exc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046" y="410570"/>
            <a:ext cx="4581525" cy="2752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8287" y="3163295"/>
            <a:ext cx="6096000" cy="2585323"/>
          </a:xfrm>
          <a:prstGeom prst="rect">
            <a:avLst/>
          </a:prstGeom>
        </p:spPr>
        <p:txBody>
          <a:bodyPr>
            <a:spAutoFit/>
          </a:bodyPr>
          <a:lstStyle/>
          <a:p>
            <a:r>
              <a:rPr lang="en-US" b="1" dirty="0">
                <a:solidFill>
                  <a:srgbClr val="1D1D27"/>
                </a:solidFill>
                <a:latin typeface="Montserrat"/>
              </a:rPr>
              <a:t>Bar chart</a:t>
            </a:r>
          </a:p>
          <a:p>
            <a:pPr algn="just"/>
            <a:r>
              <a:rPr lang="en-US" dirty="0">
                <a:solidFill>
                  <a:srgbClr val="2B2A29"/>
                </a:solidFill>
                <a:latin typeface="Montserrat"/>
              </a:rPr>
              <a:t>Bar charts are horizontal bars that work like column charts. Unlike column charts, Bar charts are horizontally plotted. Or you can say that bar charts and column charts are just opposite to each other.</a:t>
            </a:r>
          </a:p>
          <a:p>
            <a:pPr algn="just"/>
            <a:r>
              <a:rPr lang="en-US" b="1" dirty="0">
                <a:solidFill>
                  <a:srgbClr val="2B2A29"/>
                </a:solidFill>
                <a:latin typeface="Montserrat"/>
              </a:rPr>
              <a:t>For example</a:t>
            </a:r>
            <a:r>
              <a:rPr lang="en-US" dirty="0">
                <a:solidFill>
                  <a:srgbClr val="2B2A29"/>
                </a:solidFill>
                <a:latin typeface="Montserrat"/>
              </a:rPr>
              <a:t>, a company uses the bar chart to analyze the data through vertical bars to represent the data graphically. You can see as well as compare the values to each other, respective to data.</a:t>
            </a:r>
            <a:endParaRPr lang="en-US" b="0" i="0" dirty="0">
              <a:solidFill>
                <a:srgbClr val="2B2A29"/>
              </a:solidFill>
              <a:effectLst/>
              <a:latin typeface="Montserrat"/>
            </a:endParaRPr>
          </a:p>
        </p:txBody>
      </p:sp>
      <p:pic>
        <p:nvPicPr>
          <p:cNvPr id="25606" name="Picture 6" descr="Type of charts in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46" y="3537711"/>
            <a:ext cx="4581525" cy="27527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860EDB8-5305-433F-BE41-D7A86D811DB3}" type="slidenum">
              <a:rPr lang="en-US" smtClean="0"/>
              <a:t>26</a:t>
            </a:fld>
            <a:endParaRPr lang="en-US"/>
          </a:p>
        </p:txBody>
      </p:sp>
    </p:spTree>
    <p:extLst>
      <p:ext uri="{BB962C8B-B14F-4D97-AF65-F5344CB8AC3E}">
        <p14:creationId xmlns:p14="http://schemas.microsoft.com/office/powerpoint/2010/main" val="3412599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8" y="642595"/>
            <a:ext cx="6096000" cy="1477328"/>
          </a:xfrm>
          <a:prstGeom prst="rect">
            <a:avLst/>
          </a:prstGeom>
        </p:spPr>
        <p:txBody>
          <a:bodyPr>
            <a:spAutoFit/>
          </a:bodyPr>
          <a:lstStyle/>
          <a:p>
            <a:r>
              <a:rPr lang="en-US" b="1" dirty="0">
                <a:latin typeface="Montserrat"/>
              </a:rPr>
              <a:t>Area chart</a:t>
            </a:r>
          </a:p>
          <a:p>
            <a:pPr algn="just"/>
            <a:r>
              <a:rPr lang="en-US" dirty="0">
                <a:solidFill>
                  <a:srgbClr val="2B2A29"/>
                </a:solidFill>
                <a:latin typeface="Montserrat"/>
              </a:rPr>
              <a:t>Area charts are just like line charts. Unlike the line charts, gaps are filled with color in area charts. Area charts are easy to analyze the growth in business as its shows ups and downs through line.</a:t>
            </a:r>
            <a:endParaRPr lang="en-US" b="0" i="0" dirty="0">
              <a:solidFill>
                <a:srgbClr val="2B2A29"/>
              </a:solidFill>
              <a:effectLst/>
              <a:latin typeface="Montserrat"/>
            </a:endParaRPr>
          </a:p>
        </p:txBody>
      </p:sp>
      <p:pic>
        <p:nvPicPr>
          <p:cNvPr id="26628" name="Picture 4" descr="Type of charts in Exc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561" y="289775"/>
            <a:ext cx="4562475"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1318" y="2794180"/>
            <a:ext cx="6096000" cy="1477328"/>
          </a:xfrm>
          <a:prstGeom prst="rect">
            <a:avLst/>
          </a:prstGeom>
        </p:spPr>
        <p:txBody>
          <a:bodyPr>
            <a:spAutoFit/>
          </a:bodyPr>
          <a:lstStyle/>
          <a:p>
            <a:r>
              <a:rPr lang="en-US" b="1" dirty="0">
                <a:latin typeface="Montserrat"/>
              </a:rPr>
              <a:t>Pie chart</a:t>
            </a:r>
          </a:p>
          <a:p>
            <a:pPr algn="just"/>
            <a:r>
              <a:rPr lang="en-US" dirty="0">
                <a:solidFill>
                  <a:srgbClr val="2B2A29"/>
                </a:solidFill>
                <a:latin typeface="Montserrat"/>
              </a:rPr>
              <a:t>A pie chart is a rounded shape graph that is divided into slices of pie. Using this chart, you can easily analyze data that is divided into slices. It makes the data easy to compare the proportion.</a:t>
            </a:r>
            <a:endParaRPr lang="en-US" b="0" i="0" dirty="0">
              <a:solidFill>
                <a:srgbClr val="2B2A29"/>
              </a:solidFill>
              <a:effectLst/>
              <a:latin typeface="Montserrat"/>
            </a:endParaRPr>
          </a:p>
        </p:txBody>
      </p:sp>
      <p:pic>
        <p:nvPicPr>
          <p:cNvPr id="26630" name="Picture 6" descr="Type of charts in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108" y="3939587"/>
            <a:ext cx="3781425"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81318" y="4484100"/>
            <a:ext cx="6096000" cy="923330"/>
          </a:xfrm>
          <a:prstGeom prst="rect">
            <a:avLst/>
          </a:prstGeom>
        </p:spPr>
        <p:txBody>
          <a:bodyPr>
            <a:spAutoFit/>
          </a:bodyPr>
          <a:lstStyle/>
          <a:p>
            <a:r>
              <a:rPr lang="en-US" dirty="0">
                <a:solidFill>
                  <a:srgbClr val="2B2A29"/>
                </a:solidFill>
                <a:latin typeface="Montserrat"/>
              </a:rPr>
              <a:t>Pie charts make it easy to analyze which values make up the percentage of whole. Pie chart is also known as </a:t>
            </a:r>
            <a:r>
              <a:rPr lang="en-US" b="1" dirty="0">
                <a:solidFill>
                  <a:srgbClr val="2B2A29"/>
                </a:solidFill>
                <a:latin typeface="Montserrat"/>
              </a:rPr>
              <a:t>Doughnut chart</a:t>
            </a:r>
            <a:r>
              <a:rPr lang="en-US" dirty="0">
                <a:solidFill>
                  <a:srgbClr val="2B2A29"/>
                </a:solidFill>
                <a:latin typeface="Montserrat"/>
              </a:rPr>
              <a:t>. Excel offers 2D and 3D pie charts.</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27</a:t>
            </a:fld>
            <a:endParaRPr lang="en-US"/>
          </a:p>
        </p:txBody>
      </p:sp>
    </p:spTree>
    <p:extLst>
      <p:ext uri="{BB962C8B-B14F-4D97-AF65-F5344CB8AC3E}">
        <p14:creationId xmlns:p14="http://schemas.microsoft.com/office/powerpoint/2010/main" val="731779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868409"/>
              </p:ext>
            </p:extLst>
          </p:nvPr>
        </p:nvGraphicFramePr>
        <p:xfrm>
          <a:off x="1432945" y="380946"/>
          <a:ext cx="9208395" cy="5420744"/>
        </p:xfrm>
        <a:graphic>
          <a:graphicData uri="http://schemas.openxmlformats.org/drawingml/2006/table">
            <a:tbl>
              <a:tblPr firstRow="1">
                <a:tableStyleId>{85BE263C-DBD7-4A20-BB59-AAB30ACAA65A}</a:tableStyleId>
              </a:tblPr>
              <a:tblGrid>
                <a:gridCol w="1781893">
                  <a:extLst>
                    <a:ext uri="{9D8B030D-6E8A-4147-A177-3AD203B41FA5}">
                      <a16:colId xmlns:a16="http://schemas.microsoft.com/office/drawing/2014/main" val="20000"/>
                    </a:ext>
                  </a:extLst>
                </a:gridCol>
                <a:gridCol w="2646947">
                  <a:extLst>
                    <a:ext uri="{9D8B030D-6E8A-4147-A177-3AD203B41FA5}">
                      <a16:colId xmlns:a16="http://schemas.microsoft.com/office/drawing/2014/main" val="20001"/>
                    </a:ext>
                  </a:extLst>
                </a:gridCol>
                <a:gridCol w="4779555">
                  <a:extLst>
                    <a:ext uri="{9D8B030D-6E8A-4147-A177-3AD203B41FA5}">
                      <a16:colId xmlns:a16="http://schemas.microsoft.com/office/drawing/2014/main" val="20002"/>
                    </a:ext>
                  </a:extLst>
                </a:gridCol>
              </a:tblGrid>
              <a:tr h="384983">
                <a:tc>
                  <a:txBody>
                    <a:bodyPr/>
                    <a:lstStyle/>
                    <a:p>
                      <a:pPr algn="r" fontAlgn="t"/>
                      <a:r>
                        <a:rPr lang="en-US" sz="1800" dirty="0">
                          <a:effectLst/>
                        </a:rPr>
                        <a:t/>
                      </a:r>
                      <a:br>
                        <a:rPr lang="en-US" sz="1800" dirty="0">
                          <a:effectLst/>
                        </a:rPr>
                      </a:br>
                      <a:r>
                        <a:rPr lang="en-US" sz="1800" dirty="0">
                          <a:effectLst/>
                        </a:rPr>
                        <a:t>Chart Type</a:t>
                      </a:r>
                      <a:endParaRPr lang="en-US" sz="1800" dirty="0">
                        <a:solidFill>
                          <a:srgbClr val="FFFFFF"/>
                        </a:solidFill>
                        <a:effectLst/>
                      </a:endParaRPr>
                    </a:p>
                  </a:txBody>
                  <a:tcPr marL="40320" marR="40320" marT="40320" marB="40320" anchor="ctr"/>
                </a:tc>
                <a:tc gridSpan="2">
                  <a:txBody>
                    <a:bodyPr/>
                    <a:lstStyle/>
                    <a:p>
                      <a:pPr marL="0" algn="ctr" defTabSz="914400" rtl="0" eaLnBrk="1" fontAlgn="t" latinLnBrk="0" hangingPunct="1"/>
                      <a:r>
                        <a:rPr lang="en-US" sz="1800" b="1" kern="1200" dirty="0">
                          <a:solidFill>
                            <a:schemeClr val="lt1"/>
                          </a:solidFill>
                          <a:effectLst/>
                          <a:latin typeface="+mn-lt"/>
                          <a:ea typeface="+mn-ea"/>
                          <a:cs typeface="+mn-cs"/>
                        </a:rPr>
                        <a:t>When to choose this chart</a:t>
                      </a:r>
                    </a:p>
                  </a:txBody>
                  <a:tcPr marL="40320" marR="40320" marT="40320" marB="40320" anchor="ctr"/>
                </a:tc>
                <a:tc hMerge="1">
                  <a:txBody>
                    <a:bodyPr/>
                    <a:lstStyle/>
                    <a:p>
                      <a:endParaRPr lang="en-US" sz="800" dirty="0"/>
                    </a:p>
                  </a:txBody>
                  <a:tcPr marL="38707" marR="38707" marT="19354" marB="19354"/>
                </a:tc>
                <a:extLst>
                  <a:ext uri="{0D108BD9-81ED-4DB2-BD59-A6C34878D82A}">
                    <a16:rowId xmlns:a16="http://schemas.microsoft.com/office/drawing/2014/main" val="10000"/>
                  </a:ext>
                </a:extLst>
              </a:tr>
              <a:tr h="1040957">
                <a:tc>
                  <a:txBody>
                    <a:bodyPr/>
                    <a:lstStyle/>
                    <a:p>
                      <a:r>
                        <a:rPr lang="en-US" sz="1600" dirty="0">
                          <a:effectLst/>
                        </a:rPr>
                        <a:t>1.</a:t>
                      </a:r>
                    </a:p>
                  </a:txBody>
                  <a:tcPr marL="32256" marR="32256" marT="32256" marB="32256" anchor="ctr"/>
                </a:tc>
                <a:tc>
                  <a:txBody>
                    <a:bodyPr/>
                    <a:lstStyle/>
                    <a:p>
                      <a:r>
                        <a:rPr lang="en-US" sz="1600" dirty="0">
                          <a:effectLst/>
                        </a:rPr>
                        <a:t>Column Chart</a:t>
                      </a:r>
                    </a:p>
                  </a:txBody>
                  <a:tcPr marL="32256" marR="32256" marT="32256" marB="32256" anchor="ctr"/>
                </a:tc>
                <a:tc>
                  <a:txBody>
                    <a:bodyPr/>
                    <a:lstStyle/>
                    <a:p>
                      <a:r>
                        <a:rPr lang="en-US" sz="1600" dirty="0">
                          <a:effectLst/>
                        </a:rPr>
                        <a:t>Use the column chart when you want to compare the multiple values across a few categories. The values are shown through vertical bars.</a:t>
                      </a:r>
                    </a:p>
                  </a:txBody>
                  <a:tcPr marL="32256" marR="32256" marT="32256" marB="32256" anchor="ctr"/>
                </a:tc>
                <a:extLst>
                  <a:ext uri="{0D108BD9-81ED-4DB2-BD59-A6C34878D82A}">
                    <a16:rowId xmlns:a16="http://schemas.microsoft.com/office/drawing/2014/main" val="10001"/>
                  </a:ext>
                </a:extLst>
              </a:tr>
              <a:tr h="903183">
                <a:tc>
                  <a:txBody>
                    <a:bodyPr/>
                    <a:lstStyle/>
                    <a:p>
                      <a:r>
                        <a:rPr lang="en-US" sz="1600">
                          <a:effectLst/>
                        </a:rPr>
                        <a:t>2.</a:t>
                      </a:r>
                    </a:p>
                  </a:txBody>
                  <a:tcPr marL="32256" marR="32256" marT="32256" marB="32256" anchor="ctr"/>
                </a:tc>
                <a:tc>
                  <a:txBody>
                    <a:bodyPr/>
                    <a:lstStyle/>
                    <a:p>
                      <a:r>
                        <a:rPr lang="en-US" sz="1600">
                          <a:effectLst/>
                        </a:rPr>
                        <a:t>Line Chart</a:t>
                      </a:r>
                    </a:p>
                  </a:txBody>
                  <a:tcPr marL="32256" marR="32256" marT="32256" marB="32256" anchor="ctr"/>
                </a:tc>
                <a:tc>
                  <a:txBody>
                    <a:bodyPr/>
                    <a:lstStyle/>
                    <a:p>
                      <a:r>
                        <a:rPr lang="en-US" sz="1600">
                          <a:effectLst/>
                        </a:rPr>
                        <a:t>Choose this chart when you want to show the treads (ups and downs) over a period of time, like for months or years.</a:t>
                      </a:r>
                    </a:p>
                  </a:txBody>
                  <a:tcPr marL="32256" marR="32256" marT="32256" marB="32256" anchor="ctr"/>
                </a:tc>
                <a:extLst>
                  <a:ext uri="{0D108BD9-81ED-4DB2-BD59-A6C34878D82A}">
                    <a16:rowId xmlns:a16="http://schemas.microsoft.com/office/drawing/2014/main" val="10002"/>
                  </a:ext>
                </a:extLst>
              </a:tr>
              <a:tr h="1178731">
                <a:tc>
                  <a:txBody>
                    <a:bodyPr/>
                    <a:lstStyle/>
                    <a:p>
                      <a:r>
                        <a:rPr lang="en-US" sz="1600">
                          <a:effectLst/>
                        </a:rPr>
                        <a:t>3.</a:t>
                      </a:r>
                    </a:p>
                  </a:txBody>
                  <a:tcPr marL="32256" marR="32256" marT="32256" marB="32256" anchor="ctr"/>
                </a:tc>
                <a:tc>
                  <a:txBody>
                    <a:bodyPr/>
                    <a:lstStyle/>
                    <a:p>
                      <a:r>
                        <a:rPr lang="en-US" sz="1600">
                          <a:effectLst/>
                        </a:rPr>
                        <a:t>Bar Chart</a:t>
                      </a:r>
                    </a:p>
                  </a:txBody>
                  <a:tcPr marL="32256" marR="32256" marT="32256" marB="32256" anchor="ctr"/>
                </a:tc>
                <a:tc>
                  <a:txBody>
                    <a:bodyPr/>
                    <a:lstStyle/>
                    <a:p>
                      <a:r>
                        <a:rPr lang="en-US" sz="1600">
                          <a:effectLst/>
                        </a:rPr>
                        <a:t>Like the column chart, use this chart to compare the values across a few categories.</a:t>
                      </a:r>
                      <a:br>
                        <a:rPr lang="en-US" sz="1600">
                          <a:effectLst/>
                        </a:rPr>
                      </a:br>
                      <a:r>
                        <a:rPr lang="en-US" sz="1600">
                          <a:effectLst/>
                        </a:rPr>
                        <a:t>In this chart, values are displayed in the horizontal bar.</a:t>
                      </a:r>
                    </a:p>
                  </a:txBody>
                  <a:tcPr marL="32256" marR="32256" marT="32256" marB="32256" anchor="ctr"/>
                </a:tc>
                <a:extLst>
                  <a:ext uri="{0D108BD9-81ED-4DB2-BD59-A6C34878D82A}">
                    <a16:rowId xmlns:a16="http://schemas.microsoft.com/office/drawing/2014/main" val="10003"/>
                  </a:ext>
                </a:extLst>
              </a:tr>
              <a:tr h="903183">
                <a:tc>
                  <a:txBody>
                    <a:bodyPr/>
                    <a:lstStyle/>
                    <a:p>
                      <a:r>
                        <a:rPr lang="en-US" sz="1600">
                          <a:effectLst/>
                        </a:rPr>
                        <a:t>4.</a:t>
                      </a:r>
                    </a:p>
                  </a:txBody>
                  <a:tcPr marL="32256" marR="32256" marT="32256" marB="32256" anchor="ctr"/>
                </a:tc>
                <a:tc>
                  <a:txBody>
                    <a:bodyPr/>
                    <a:lstStyle/>
                    <a:p>
                      <a:r>
                        <a:rPr lang="en-US" sz="1600">
                          <a:effectLst/>
                        </a:rPr>
                        <a:t>Area chart</a:t>
                      </a:r>
                    </a:p>
                  </a:txBody>
                  <a:tcPr marL="32256" marR="32256" marT="32256" marB="32256" anchor="ctr"/>
                </a:tc>
                <a:tc>
                  <a:txBody>
                    <a:bodyPr/>
                    <a:lstStyle/>
                    <a:p>
                      <a:r>
                        <a:rPr lang="en-US" sz="1600">
                          <a:effectLst/>
                        </a:rPr>
                        <a:t>Area chart has the same pattern as the line chart. This chart is best to use for indicating a change among different sets.</a:t>
                      </a:r>
                    </a:p>
                  </a:txBody>
                  <a:tcPr marL="32256" marR="32256" marT="32256" marB="32256" anchor="ctr"/>
                </a:tc>
                <a:extLst>
                  <a:ext uri="{0D108BD9-81ED-4DB2-BD59-A6C34878D82A}">
                    <a16:rowId xmlns:a16="http://schemas.microsoft.com/office/drawing/2014/main" val="10004"/>
                  </a:ext>
                </a:extLst>
              </a:tr>
              <a:tr h="765410">
                <a:tc>
                  <a:txBody>
                    <a:bodyPr/>
                    <a:lstStyle/>
                    <a:p>
                      <a:r>
                        <a:rPr lang="en-US" sz="1600">
                          <a:effectLst/>
                        </a:rPr>
                        <a:t>5.</a:t>
                      </a:r>
                    </a:p>
                  </a:txBody>
                  <a:tcPr marL="32256" marR="32256" marT="32256" marB="32256" anchor="ctr"/>
                </a:tc>
                <a:tc>
                  <a:txBody>
                    <a:bodyPr/>
                    <a:lstStyle/>
                    <a:p>
                      <a:r>
                        <a:rPr lang="en-US" sz="1600">
                          <a:effectLst/>
                        </a:rPr>
                        <a:t>Pie or Doughnut chart</a:t>
                      </a:r>
                    </a:p>
                  </a:txBody>
                  <a:tcPr marL="32256" marR="32256" marT="32256" marB="32256" anchor="ctr"/>
                </a:tc>
                <a:tc>
                  <a:txBody>
                    <a:bodyPr/>
                    <a:lstStyle/>
                    <a:p>
                      <a:r>
                        <a:rPr lang="en-US" sz="1600" dirty="0">
                          <a:effectLst/>
                        </a:rPr>
                        <a:t>Pie chart is best to use when you want to quantify the values and show them as percentage.</a:t>
                      </a:r>
                    </a:p>
                  </a:txBody>
                  <a:tcPr marL="32256" marR="32256" marT="32256" marB="32256" anchor="ct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9860EDB8-5305-433F-BE41-D7A86D811DB3}" type="slidenum">
              <a:rPr lang="en-US" smtClean="0"/>
              <a:t>28</a:t>
            </a:fld>
            <a:endParaRPr lang="en-US"/>
          </a:p>
        </p:txBody>
      </p:sp>
    </p:spTree>
    <p:extLst>
      <p:ext uri="{BB962C8B-B14F-4D97-AF65-F5344CB8AC3E}">
        <p14:creationId xmlns:p14="http://schemas.microsoft.com/office/powerpoint/2010/main" val="3389927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Access</a:t>
            </a:r>
            <a:endParaRPr lang="en-US" dirty="0"/>
          </a:p>
        </p:txBody>
      </p:sp>
      <p:sp>
        <p:nvSpPr>
          <p:cNvPr id="3" name="Text Placeholder 2"/>
          <p:cNvSpPr>
            <a:spLocks noGrp="1"/>
          </p:cNvSpPr>
          <p:nvPr>
            <p:ph type="body" idx="1"/>
          </p:nvPr>
        </p:nvSpPr>
        <p:spPr/>
        <p:txBody>
          <a:bodyPr>
            <a:normAutofit fontScale="62500" lnSpcReduction="20000"/>
          </a:bodyPr>
          <a:lstStyle/>
          <a:p>
            <a:r>
              <a:rPr lang="en-US" b="1" dirty="0"/>
              <a:t>Microsoft Access</a:t>
            </a:r>
            <a:r>
              <a:rPr lang="en-US" dirty="0"/>
              <a:t> is a database management tool used for creating, managing, and manipulating data in a structured way. It's ideal for data storage, reporting, and analysis in businesses and organizations with complex datasets.</a:t>
            </a:r>
          </a:p>
        </p:txBody>
      </p:sp>
      <p:sp>
        <p:nvSpPr>
          <p:cNvPr id="4" name="Slide Number Placeholder 3"/>
          <p:cNvSpPr>
            <a:spLocks noGrp="1"/>
          </p:cNvSpPr>
          <p:nvPr>
            <p:ph type="sldNum" sz="quarter" idx="12"/>
          </p:nvPr>
        </p:nvSpPr>
        <p:spPr/>
        <p:txBody>
          <a:bodyPr/>
          <a:lstStyle/>
          <a:p>
            <a:fld id="{9860EDB8-5305-433F-BE41-D7A86D811DB3}" type="slidenum">
              <a:rPr lang="en-US" smtClean="0"/>
              <a:t>29</a:t>
            </a:fld>
            <a:endParaRPr lang="en-US"/>
          </a:p>
        </p:txBody>
      </p:sp>
    </p:spTree>
    <p:extLst>
      <p:ext uri="{BB962C8B-B14F-4D97-AF65-F5344CB8AC3E}">
        <p14:creationId xmlns:p14="http://schemas.microsoft.com/office/powerpoint/2010/main" val="2508595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Introduction to MS Word</a:t>
            </a:r>
          </a:p>
        </p:txBody>
      </p:sp>
      <p:sp>
        <p:nvSpPr>
          <p:cNvPr id="3" name="Content Placeholder 2"/>
          <p:cNvSpPr>
            <a:spLocks noGrp="1"/>
          </p:cNvSpPr>
          <p:nvPr>
            <p:ph idx="1"/>
          </p:nvPr>
        </p:nvSpPr>
        <p:spPr>
          <a:xfrm>
            <a:off x="431178" y="1486512"/>
            <a:ext cx="5469107" cy="4447761"/>
          </a:xfrm>
        </p:spPr>
        <p:txBody>
          <a:bodyPr>
            <a:noAutofit/>
          </a:bodyPr>
          <a:lstStyle/>
          <a:p>
            <a:pPr marL="285750" indent="-285750">
              <a:buFont typeface="Wingdings" panose="05000000000000000000" pitchFamily="2" charset="2"/>
              <a:buChar char="ü"/>
            </a:pPr>
            <a:r>
              <a:rPr lang="en-US" sz="1800" b="1" dirty="0" smtClean="0">
                <a:solidFill>
                  <a:schemeClr val="tx1"/>
                </a:solidFill>
              </a:rPr>
              <a:t>Microsoft </a:t>
            </a:r>
            <a:r>
              <a:rPr lang="en-US" sz="1800" b="1" dirty="0">
                <a:solidFill>
                  <a:schemeClr val="tx1"/>
                </a:solidFill>
              </a:rPr>
              <a:t>Word</a:t>
            </a:r>
            <a:r>
              <a:rPr lang="en-US" sz="1800" dirty="0">
                <a:solidFill>
                  <a:schemeClr val="tx1"/>
                </a:solidFill>
              </a:rPr>
              <a:t> is a powerful word processing application within the MS Office suite, designed for creating and formatting text-based documents</a:t>
            </a:r>
            <a:r>
              <a:rPr lang="en-US" sz="1800" dirty="0" smtClean="0">
                <a:solidFill>
                  <a:schemeClr val="tx1"/>
                </a:solidFill>
              </a:rPr>
              <a:t>.</a:t>
            </a:r>
          </a:p>
          <a:p>
            <a:pPr marL="285750" indent="-285750">
              <a:buFont typeface="Wingdings" panose="05000000000000000000" pitchFamily="2" charset="2"/>
              <a:buChar char="ü"/>
            </a:pPr>
            <a:r>
              <a:rPr lang="en-US" sz="1800" dirty="0" smtClean="0">
                <a:solidFill>
                  <a:schemeClr val="tx1"/>
                </a:solidFill>
              </a:rPr>
              <a:t> </a:t>
            </a:r>
            <a:r>
              <a:rPr lang="en-US" sz="1800" dirty="0">
                <a:solidFill>
                  <a:schemeClr val="tx1"/>
                </a:solidFill>
              </a:rPr>
              <a:t>It allows users to write, edit, and format various document types like letters, resumes, research papers, reports, and more</a:t>
            </a:r>
            <a:r>
              <a:rPr lang="en-US" sz="1800" dirty="0" smtClean="0">
                <a:solidFill>
                  <a:schemeClr val="tx1"/>
                </a:solidFill>
              </a:rPr>
              <a:t>.</a:t>
            </a:r>
          </a:p>
          <a:p>
            <a:pPr marL="285750" indent="-285750">
              <a:buFont typeface="Wingdings" panose="05000000000000000000" pitchFamily="2" charset="2"/>
              <a:buChar char="ü"/>
            </a:pPr>
            <a:r>
              <a:rPr lang="en-US" sz="1800" dirty="0" smtClean="0">
                <a:solidFill>
                  <a:schemeClr val="tx1"/>
                </a:solidFill>
              </a:rPr>
              <a:t> </a:t>
            </a:r>
            <a:r>
              <a:rPr lang="en-US" sz="1800" dirty="0">
                <a:solidFill>
                  <a:schemeClr val="tx1"/>
                </a:solidFill>
              </a:rPr>
              <a:t>MS Word offers a range of tools for text manipulation, layout design, and multimedia integration, making it versatile for professional and personal use.</a:t>
            </a:r>
          </a:p>
        </p:txBody>
      </p:sp>
      <p:pic>
        <p:nvPicPr>
          <p:cNvPr id="4" name="Picture 3"/>
          <p:cNvPicPr>
            <a:picLocks noChangeAspect="1"/>
          </p:cNvPicPr>
          <p:nvPr/>
        </p:nvPicPr>
        <p:blipFill>
          <a:blip r:embed="rId2"/>
          <a:stretch>
            <a:fillRect/>
          </a:stretch>
        </p:blipFill>
        <p:spPr>
          <a:xfrm>
            <a:off x="5900285" y="2063813"/>
            <a:ext cx="6135072" cy="3437593"/>
          </a:xfrm>
          <a:prstGeom prst="rect">
            <a:avLst/>
          </a:prstGeom>
        </p:spPr>
      </p:pic>
      <p:sp>
        <p:nvSpPr>
          <p:cNvPr id="5" name="Slide Number Placeholder 4"/>
          <p:cNvSpPr>
            <a:spLocks noGrp="1"/>
          </p:cNvSpPr>
          <p:nvPr>
            <p:ph type="sldNum" sz="quarter" idx="12"/>
          </p:nvPr>
        </p:nvSpPr>
        <p:spPr/>
        <p:txBody>
          <a:bodyPr/>
          <a:lstStyle/>
          <a:p>
            <a:fld id="{9860EDB8-5305-433F-BE41-D7A86D811DB3}" type="slidenum">
              <a:rPr lang="en-US" smtClean="0"/>
              <a:t>3</a:t>
            </a:fld>
            <a:endParaRPr lang="en-US"/>
          </a:p>
        </p:txBody>
      </p:sp>
    </p:spTree>
    <p:extLst>
      <p:ext uri="{BB962C8B-B14F-4D97-AF65-F5344CB8AC3E}">
        <p14:creationId xmlns:p14="http://schemas.microsoft.com/office/powerpoint/2010/main" val="2480429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6" name="Rectangle 2"/>
          <p:cNvSpPr>
            <a:spLocks noChangeArrowheads="1"/>
          </p:cNvSpPr>
          <p:nvPr/>
        </p:nvSpPr>
        <p:spPr bwMode="auto">
          <a:xfrm>
            <a:off x="1164386" y="2121379"/>
            <a:ext cx="91793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1.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Definition</a:t>
            </a:r>
            <a:r>
              <a:rPr kumimoji="0" lang="en-US" altLang="en-US" b="0" i="0" u="none" strike="noStrike" cap="none" normalizeH="0" baseline="0" dirty="0" smtClean="0">
                <a:ln>
                  <a:noFill/>
                </a:ln>
                <a:solidFill>
                  <a:schemeClr val="tx1"/>
                </a:solidFill>
                <a:effectLst/>
                <a:latin typeface="Arial" panose="020B0604020202020204" pitchFamily="34" charset="0"/>
              </a:rPr>
              <a:t>: A structured set of data managed within Access, often saved as </a:t>
            </a:r>
            <a:r>
              <a:rPr kumimoji="0" lang="en-US" altLang="en-US" b="0" i="0" u="none" strike="noStrike" cap="none" normalizeH="0" baseline="0" dirty="0" smtClean="0">
                <a:ln>
                  <a:noFill/>
                </a:ln>
                <a:solidFill>
                  <a:schemeClr val="tx1"/>
                </a:solidFill>
                <a:effectLst/>
                <a:latin typeface="Arial Unicode MS" panose="020B0604020202020204" pitchFamily="34" charset="-128"/>
              </a:rPr>
              <a:t>.</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accdb</a:t>
            </a:r>
            <a:r>
              <a:rPr kumimoji="0" lang="en-US" altLang="en-US" b="0" i="0" u="none" strike="noStrike" cap="none" normalizeH="0" baseline="0" dirty="0" smtClean="0">
                <a:ln>
                  <a:noFill/>
                </a:ln>
                <a:solidFill>
                  <a:schemeClr val="tx1"/>
                </a:solidFill>
                <a:effectLst/>
              </a:rPr>
              <a:t> files.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Components</a:t>
            </a:r>
            <a:r>
              <a:rPr kumimoji="0" lang="en-US" altLang="en-US" b="0" i="0" u="none" strike="noStrike" cap="none" normalizeH="0" baseline="0" dirty="0" smtClean="0">
                <a:ln>
                  <a:noFill/>
                </a:ln>
                <a:solidFill>
                  <a:schemeClr val="tx1"/>
                </a:solidFill>
                <a:effectLst/>
                <a:latin typeface="Arial" panose="020B0604020202020204" pitchFamily="34" charset="0"/>
              </a:rPr>
              <a:t>: Databases in Access include tables, queries, forms, and reports.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860EDB8-5305-433F-BE41-D7A86D811DB3}" type="slidenum">
              <a:rPr lang="en-US" smtClean="0"/>
              <a:t>30</a:t>
            </a:fld>
            <a:endParaRPr lang="en-US"/>
          </a:p>
        </p:txBody>
      </p:sp>
    </p:spTree>
    <p:extLst>
      <p:ext uri="{BB962C8B-B14F-4D97-AF65-F5344CB8AC3E}">
        <p14:creationId xmlns:p14="http://schemas.microsoft.com/office/powerpoint/2010/main" val="1486755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What Are The 6 Major Components Of Microsoft 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919" y="-258034"/>
            <a:ext cx="9168728" cy="71160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9860EDB8-5305-433F-BE41-D7A86D811DB3}" type="slidenum">
              <a:rPr lang="en-US" smtClean="0"/>
              <a:t>31</a:t>
            </a:fld>
            <a:endParaRPr lang="en-US"/>
          </a:p>
        </p:txBody>
      </p:sp>
    </p:spTree>
    <p:extLst>
      <p:ext uri="{BB962C8B-B14F-4D97-AF65-F5344CB8AC3E}">
        <p14:creationId xmlns:p14="http://schemas.microsoft.com/office/powerpoint/2010/main" val="8535530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35617" y="626807"/>
            <a:ext cx="8680362"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Shortcut for Table Views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Ctrl + F2</a:t>
            </a:r>
            <a:r>
              <a:rPr kumimoji="0" lang="en-US" altLang="en-US" sz="1600" b="0" i="0" u="none" strike="noStrike" cap="none" normalizeH="0" baseline="0" dirty="0" smtClean="0">
                <a:ln>
                  <a:noFill/>
                </a:ln>
                <a:solidFill>
                  <a:schemeClr val="tx1"/>
                </a:solidFill>
                <a:effectLst/>
              </a:rPr>
              <a:t> to toggle between Datasheet and Design View.</a:t>
            </a:r>
            <a:r>
              <a:rPr kumimoji="0" lang="en-US" altLang="en-US" sz="2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Table</a:t>
            </a:r>
            <a:r>
              <a:rPr kumimoji="0" lang="en-US" altLang="en-US" sz="1800" b="0" i="0" u="none" strike="noStrike" cap="none" normalizeH="0" baseline="0" dirty="0" smtClean="0">
                <a:ln>
                  <a:noFill/>
                </a:ln>
                <a:solidFill>
                  <a:schemeClr val="tx1"/>
                </a:solidFill>
                <a:effectLst/>
                <a:latin typeface="Arial" panose="020B0604020202020204" pitchFamily="34" charset="0"/>
              </a:rPr>
              <a:t>: In MS Access, a table is a structured set of data organized into rows and columns. Each row is a </a:t>
            </a:r>
            <a:r>
              <a:rPr kumimoji="0" lang="en-US" altLang="en-US" sz="1800" b="1" i="0" u="none" strike="noStrike" cap="none" normalizeH="0" baseline="0" dirty="0" smtClean="0">
                <a:ln>
                  <a:noFill/>
                </a:ln>
                <a:solidFill>
                  <a:schemeClr val="tx1"/>
                </a:solidFill>
                <a:effectLst/>
                <a:latin typeface="Arial" panose="020B0604020202020204" pitchFamily="34" charset="0"/>
              </a:rPr>
              <a:t>record</a:t>
            </a:r>
            <a:r>
              <a:rPr kumimoji="0" lang="en-US" altLang="en-US" sz="1800" b="0" i="0" u="none" strike="noStrike" cap="none" normalizeH="0" baseline="0" dirty="0" smtClean="0">
                <a:ln>
                  <a:noFill/>
                </a:ln>
                <a:solidFill>
                  <a:schemeClr val="tx1"/>
                </a:solidFill>
                <a:effectLst/>
                <a:latin typeface="Arial" panose="020B0604020202020204" pitchFamily="34" charset="0"/>
              </a:rPr>
              <a:t> (or tuple), and each column is a </a:t>
            </a:r>
            <a:r>
              <a:rPr kumimoji="0" lang="en-US" altLang="en-US" sz="1800" b="1" i="0" u="none" strike="noStrike" cap="none" normalizeH="0" baseline="0" dirty="0" smtClean="0">
                <a:ln>
                  <a:noFill/>
                </a:ln>
                <a:solidFill>
                  <a:schemeClr val="tx1"/>
                </a:solidFill>
                <a:effectLst/>
                <a:latin typeface="Arial" panose="020B0604020202020204" pitchFamily="34" charset="0"/>
              </a:rPr>
              <a:t>field</a:t>
            </a:r>
            <a:r>
              <a:rPr kumimoji="0" lang="en-US" altLang="en-US" sz="1800" b="0" i="0" u="none" strike="noStrike" cap="none" normalizeH="0" baseline="0" dirty="0" smtClean="0">
                <a:ln>
                  <a:noFill/>
                </a:ln>
                <a:solidFill>
                  <a:schemeClr val="tx1"/>
                </a:solidFill>
                <a:effectLst/>
                <a:latin typeface="Arial" panose="020B0604020202020204" pitchFamily="34" charset="0"/>
              </a:rPr>
              <a:t> that stores a particular type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Table Views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Datasheet View</a:t>
            </a:r>
            <a:r>
              <a:rPr kumimoji="0" lang="en-US" altLang="en-US" sz="1800" b="0" i="0" u="none" strike="noStrike" cap="none" normalizeH="0" baseline="0" dirty="0" smtClean="0">
                <a:ln>
                  <a:noFill/>
                </a:ln>
                <a:solidFill>
                  <a:schemeClr val="tx1"/>
                </a:solidFill>
                <a:effectLst/>
                <a:latin typeface="Arial" panose="020B0604020202020204" pitchFamily="34" charset="0"/>
              </a:rPr>
              <a:t>: A spreadsheet-like view where you can enter, edit, and delete data directly in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Design View</a:t>
            </a:r>
            <a:r>
              <a:rPr kumimoji="0" lang="en-US" altLang="en-US" sz="1800" b="0" i="0" u="none" strike="noStrike" cap="none" normalizeH="0" baseline="0" dirty="0" smtClean="0">
                <a:ln>
                  <a:noFill/>
                </a:ln>
                <a:solidFill>
                  <a:schemeClr val="tx1"/>
                </a:solidFill>
                <a:effectLst/>
                <a:latin typeface="Arial" panose="020B0604020202020204" pitchFamily="34" charset="0"/>
              </a:rPr>
              <a:t>: A view for defining the structure of the table, setting field names, data types, properties, and designating primary keys.</a:t>
            </a:r>
          </a:p>
        </p:txBody>
      </p:sp>
      <p:pic>
        <p:nvPicPr>
          <p:cNvPr id="3" name="Picture 2"/>
          <p:cNvPicPr>
            <a:picLocks noChangeAspect="1"/>
          </p:cNvPicPr>
          <p:nvPr/>
        </p:nvPicPr>
        <p:blipFill>
          <a:blip r:embed="rId2"/>
          <a:stretch>
            <a:fillRect/>
          </a:stretch>
        </p:blipFill>
        <p:spPr>
          <a:xfrm>
            <a:off x="1946991" y="3535952"/>
            <a:ext cx="7686406" cy="3071312"/>
          </a:xfrm>
          <a:prstGeom prst="rect">
            <a:avLst/>
          </a:prstGeom>
        </p:spPr>
      </p:pic>
      <p:sp>
        <p:nvSpPr>
          <p:cNvPr id="4" name="Slide Number Placeholder 3"/>
          <p:cNvSpPr>
            <a:spLocks noGrp="1"/>
          </p:cNvSpPr>
          <p:nvPr>
            <p:ph type="sldNum" sz="quarter" idx="12"/>
          </p:nvPr>
        </p:nvSpPr>
        <p:spPr/>
        <p:txBody>
          <a:bodyPr/>
          <a:lstStyle/>
          <a:p>
            <a:fld id="{9860EDB8-5305-433F-BE41-D7A86D811DB3}" type="slidenum">
              <a:rPr lang="en-US" smtClean="0"/>
              <a:t>32</a:t>
            </a:fld>
            <a:endParaRPr lang="en-US"/>
          </a:p>
        </p:txBody>
      </p:sp>
    </p:spTree>
    <p:extLst>
      <p:ext uri="{BB962C8B-B14F-4D97-AF65-F5344CB8AC3E}">
        <p14:creationId xmlns:p14="http://schemas.microsoft.com/office/powerpoint/2010/main" val="1504358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Access</a:t>
            </a:r>
            <a:endParaRPr lang="en-US" dirty="0"/>
          </a:p>
        </p:txBody>
      </p:sp>
      <p:sp>
        <p:nvSpPr>
          <p:cNvPr id="3" name="Content Placeholder 2"/>
          <p:cNvSpPr>
            <a:spLocks noGrp="1"/>
          </p:cNvSpPr>
          <p:nvPr>
            <p:ph idx="1"/>
          </p:nvPr>
        </p:nvSpPr>
        <p:spPr>
          <a:xfrm>
            <a:off x="838200" y="1825625"/>
            <a:ext cx="10515601" cy="4351338"/>
          </a:xfrm>
        </p:spPr>
        <p:txBody>
          <a:bodyPr>
            <a:normAutofit/>
          </a:bodyPr>
          <a:lstStyle/>
          <a:p>
            <a:r>
              <a:rPr lang="en-US" sz="2000" b="1" dirty="0">
                <a:solidFill>
                  <a:schemeClr val="tx1"/>
                </a:solidFill>
              </a:rPr>
              <a:t>2. Fields and Tuples</a:t>
            </a:r>
          </a:p>
          <a:p>
            <a:r>
              <a:rPr lang="en-US" sz="2000" b="1" dirty="0">
                <a:solidFill>
                  <a:schemeClr val="tx1"/>
                </a:solidFill>
              </a:rPr>
              <a:t>Field</a:t>
            </a:r>
            <a:r>
              <a:rPr lang="en-US" sz="2000" dirty="0">
                <a:solidFill>
                  <a:schemeClr val="tx1"/>
                </a:solidFill>
              </a:rPr>
              <a:t>: Represents a column in a table, holding specific data types (e.g., Text, Number, Date/Time) and representing an attribute of the entity. Each field must have a unique name within the table.</a:t>
            </a:r>
          </a:p>
          <a:p>
            <a:r>
              <a:rPr lang="en-US" sz="2000" b="1" dirty="0">
                <a:solidFill>
                  <a:schemeClr val="tx1"/>
                </a:solidFill>
              </a:rPr>
              <a:t>Tuple (Record)</a:t>
            </a:r>
            <a:r>
              <a:rPr lang="en-US" sz="2000" dirty="0">
                <a:solidFill>
                  <a:schemeClr val="tx1"/>
                </a:solidFill>
              </a:rPr>
              <a:t>: Each row in a table is a record or tuple, containing a unique set of data across all fields for a specific entity (e.g., one customer’s details).</a:t>
            </a:r>
          </a:p>
        </p:txBody>
      </p:sp>
      <p:sp>
        <p:nvSpPr>
          <p:cNvPr id="4" name="Slide Number Placeholder 3"/>
          <p:cNvSpPr>
            <a:spLocks noGrp="1"/>
          </p:cNvSpPr>
          <p:nvPr>
            <p:ph type="sldNum" sz="quarter" idx="12"/>
          </p:nvPr>
        </p:nvSpPr>
        <p:spPr/>
        <p:txBody>
          <a:bodyPr/>
          <a:lstStyle/>
          <a:p>
            <a:fld id="{9860EDB8-5305-433F-BE41-D7A86D811DB3}" type="slidenum">
              <a:rPr lang="en-US" smtClean="0"/>
              <a:t>33</a:t>
            </a:fld>
            <a:endParaRPr lang="en-US"/>
          </a:p>
        </p:txBody>
      </p:sp>
    </p:spTree>
    <p:extLst>
      <p:ext uri="{BB962C8B-B14F-4D97-AF65-F5344CB8AC3E}">
        <p14:creationId xmlns:p14="http://schemas.microsoft.com/office/powerpoint/2010/main" val="981113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0551" y="590086"/>
            <a:ext cx="1084362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Primary Key and Foreign Key</a:t>
            </a:r>
          </a:p>
          <a:p>
            <a:pPr eaLnBrk="0" fontAlgn="base" hangingPunct="0">
              <a:spcBef>
                <a:spcPct val="0"/>
              </a:spcBef>
              <a:spcAft>
                <a:spcPct val="0"/>
              </a:spcAft>
              <a:buFontTx/>
              <a:buChar char="•"/>
            </a:pPr>
            <a:r>
              <a:rPr lang="en-US" altLang="en-US" b="1" dirty="0">
                <a:latin typeface="Arial" panose="020B0604020202020204" pitchFamily="34" charset="0"/>
              </a:rPr>
              <a:t>Primary Key: </a:t>
            </a:r>
            <a:r>
              <a:rPr kumimoji="0" lang="en-US" altLang="en-US" sz="1800" b="0" i="0" u="none" strike="noStrike" cap="none" normalizeH="0" baseline="0" dirty="0" smtClean="0">
                <a:ln>
                  <a:noFill/>
                </a:ln>
                <a:solidFill>
                  <a:schemeClr val="tx1"/>
                </a:solidFill>
                <a:effectLst/>
                <a:latin typeface="Arial" panose="020B0604020202020204" pitchFamily="34" charset="0"/>
              </a:rPr>
              <a:t>A field or combination of fields in a table that uniquely identifies each record. It ensures no duplicate data within that field. Examples include </a:t>
            </a:r>
            <a:r>
              <a:rPr lang="en-US" altLang="en-US" sz="1200" dirty="0" err="1" smtClean="0">
                <a:latin typeface="Arial" panose="020B0604020202020204" pitchFamily="34" charset="0"/>
              </a:rPr>
              <a:t>studentI</a:t>
            </a:r>
            <a:r>
              <a:rPr lang="en-US" altLang="en-US" sz="1200" dirty="0" err="1">
                <a:latin typeface="Arial" panose="020B0604020202020204" pitchFamily="34" charset="0"/>
              </a:rPr>
              <a:t>D</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or </a:t>
            </a:r>
            <a:r>
              <a:rPr lang="en-US" altLang="en-US" sz="1200" dirty="0" err="1" smtClean="0">
                <a:latin typeface="Arial Unicode MS" panose="020B0604020202020204" pitchFamily="34" charset="-128"/>
              </a:rPr>
              <a:t>courseID</a:t>
            </a:r>
            <a:r>
              <a:rPr lang="en-US" altLang="en-US" sz="1200" dirty="0">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Foreign Key</a:t>
            </a:r>
            <a:r>
              <a:rPr kumimoji="0" lang="en-US" altLang="en-US" sz="1800" b="0" i="0" u="none" strike="noStrike" cap="none" normalizeH="0" baseline="0" dirty="0" smtClean="0">
                <a:ln>
                  <a:noFill/>
                </a:ln>
                <a:solidFill>
                  <a:schemeClr val="tx1"/>
                </a:solidFill>
                <a:effectLst/>
                <a:latin typeface="Arial" panose="020B0604020202020204" pitchFamily="34" charset="0"/>
              </a:rPr>
              <a:t>: A field in one table that links to the primary key in another table, establishing a relationship between tables. For instance, a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studentID</a:t>
            </a:r>
            <a:r>
              <a:rPr kumimoji="0" lang="en-US" altLang="en-US" sz="1600" b="0" i="0" u="none" strike="noStrike" cap="none" normalizeH="0" baseline="0" dirty="0" smtClean="0">
                <a:ln>
                  <a:noFill/>
                </a:ln>
                <a:solidFill>
                  <a:schemeClr val="tx1"/>
                </a:solidFill>
                <a:effectLst/>
              </a:rPr>
              <a:t> in an </a:t>
            </a:r>
            <a:r>
              <a:rPr lang="en-US" altLang="en-US" sz="1200" dirty="0" smtClean="0"/>
              <a:t>Course</a:t>
            </a:r>
            <a:r>
              <a:rPr kumimoji="0" lang="en-US" altLang="en-US" sz="1600" b="0" i="0" u="none" strike="noStrike" cap="none" normalizeH="0" baseline="0" dirty="0" smtClean="0">
                <a:ln>
                  <a:noFill/>
                </a:ln>
                <a:solidFill>
                  <a:schemeClr val="tx1"/>
                </a:solidFill>
                <a:effectLst/>
              </a:rPr>
              <a:t> table serves as a foreign key, linking back to the </a:t>
            </a:r>
            <a:r>
              <a:rPr lang="en-US" altLang="en-US" sz="1200" dirty="0" smtClean="0"/>
              <a:t>Students</a:t>
            </a:r>
            <a:r>
              <a:rPr kumimoji="0" lang="en-US" altLang="en-US" sz="1600" b="0" i="0" u="none" strike="noStrike" cap="none" normalizeH="0" baseline="0" dirty="0" smtClean="0">
                <a:ln>
                  <a:noFill/>
                </a:ln>
                <a:solidFill>
                  <a:schemeClr val="tx1"/>
                </a:solidFill>
                <a:effectLst/>
              </a:rPr>
              <a:t> table’s primary key.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04984" y="3120157"/>
            <a:ext cx="8515350" cy="1657350"/>
          </a:xfrm>
          <a:prstGeom prst="rect">
            <a:avLst/>
          </a:prstGeom>
        </p:spPr>
      </p:pic>
      <p:pic>
        <p:nvPicPr>
          <p:cNvPr id="4" name="Picture 3"/>
          <p:cNvPicPr>
            <a:picLocks noChangeAspect="1"/>
          </p:cNvPicPr>
          <p:nvPr/>
        </p:nvPicPr>
        <p:blipFill>
          <a:blip r:embed="rId3"/>
          <a:stretch>
            <a:fillRect/>
          </a:stretch>
        </p:blipFill>
        <p:spPr>
          <a:xfrm>
            <a:off x="4629485" y="4777507"/>
            <a:ext cx="5800725" cy="2047875"/>
          </a:xfrm>
          <a:prstGeom prst="rect">
            <a:avLst/>
          </a:prstGeom>
        </p:spPr>
      </p:pic>
      <p:cxnSp>
        <p:nvCxnSpPr>
          <p:cNvPr id="6" name="Straight Arrow Connector 5"/>
          <p:cNvCxnSpPr/>
          <p:nvPr/>
        </p:nvCxnSpPr>
        <p:spPr>
          <a:xfrm flipH="1">
            <a:off x="9942490" y="2924895"/>
            <a:ext cx="373487" cy="169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15055" y="2478567"/>
            <a:ext cx="1761790" cy="369332"/>
          </a:xfrm>
          <a:prstGeom prst="rect">
            <a:avLst/>
          </a:prstGeom>
          <a:noFill/>
        </p:spPr>
        <p:txBody>
          <a:bodyPr wrap="square" rtlCol="0">
            <a:spAutoFit/>
          </a:bodyPr>
          <a:lstStyle/>
          <a:p>
            <a:r>
              <a:rPr lang="en-US" dirty="0" smtClean="0"/>
              <a:t>Foreign key</a:t>
            </a:r>
            <a:endParaRPr lang="en-US" dirty="0"/>
          </a:p>
        </p:txBody>
      </p:sp>
      <p:cxnSp>
        <p:nvCxnSpPr>
          <p:cNvPr id="9" name="Straight Arrow Connector 8"/>
          <p:cNvCxnSpPr/>
          <p:nvPr/>
        </p:nvCxnSpPr>
        <p:spPr>
          <a:xfrm flipV="1">
            <a:off x="978794" y="3515932"/>
            <a:ext cx="128789" cy="248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8794" y="5801444"/>
            <a:ext cx="1761790" cy="369332"/>
          </a:xfrm>
          <a:prstGeom prst="rect">
            <a:avLst/>
          </a:prstGeom>
          <a:noFill/>
        </p:spPr>
        <p:txBody>
          <a:bodyPr wrap="square" rtlCol="0">
            <a:spAutoFit/>
          </a:bodyPr>
          <a:lstStyle/>
          <a:p>
            <a:r>
              <a:rPr lang="en-US" dirty="0" smtClean="0"/>
              <a:t>Primary key</a:t>
            </a:r>
            <a:endParaRPr lang="en-US" dirty="0"/>
          </a:p>
        </p:txBody>
      </p:sp>
      <p:cxnSp>
        <p:nvCxnSpPr>
          <p:cNvPr id="12" name="Straight Arrow Connector 11"/>
          <p:cNvCxnSpPr/>
          <p:nvPr/>
        </p:nvCxnSpPr>
        <p:spPr>
          <a:xfrm>
            <a:off x="3567448" y="4997003"/>
            <a:ext cx="1395211" cy="17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80729" y="4803950"/>
            <a:ext cx="1761790" cy="369332"/>
          </a:xfrm>
          <a:prstGeom prst="rect">
            <a:avLst/>
          </a:prstGeom>
          <a:noFill/>
        </p:spPr>
        <p:txBody>
          <a:bodyPr wrap="square" rtlCol="0">
            <a:spAutoFit/>
          </a:bodyPr>
          <a:lstStyle/>
          <a:p>
            <a:r>
              <a:rPr lang="en-US" dirty="0" smtClean="0"/>
              <a:t>Primary key</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34</a:t>
            </a:fld>
            <a:endParaRPr lang="en-US"/>
          </a:p>
        </p:txBody>
      </p:sp>
    </p:spTree>
    <p:extLst>
      <p:ext uri="{BB962C8B-B14F-4D97-AF65-F5344CB8AC3E}">
        <p14:creationId xmlns:p14="http://schemas.microsoft.com/office/powerpoint/2010/main" val="2651070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922" y="300419"/>
            <a:ext cx="10599312" cy="3139321"/>
          </a:xfrm>
          <a:prstGeom prst="rect">
            <a:avLst/>
          </a:prstGeom>
        </p:spPr>
        <p:txBody>
          <a:bodyPr wrap="square">
            <a:spAutoFit/>
          </a:bodyPr>
          <a:lstStyle/>
          <a:p>
            <a:r>
              <a:rPr lang="en-US" b="1" dirty="0"/>
              <a:t>Relationships and Referential Integrity</a:t>
            </a:r>
          </a:p>
          <a:p>
            <a:pPr>
              <a:buFont typeface="Arial" panose="020B0604020202020204" pitchFamily="34" charset="0"/>
              <a:buChar char="•"/>
            </a:pPr>
            <a:r>
              <a:rPr lang="en-US" b="1" dirty="0"/>
              <a:t>Relationships</a:t>
            </a:r>
            <a:r>
              <a:rPr lang="en-US" dirty="0"/>
              <a:t>: Define how tables are connected through primary and foreign keys. Access supports three main types:</a:t>
            </a:r>
          </a:p>
          <a:p>
            <a:pPr marL="742950" lvl="1" indent="-285750">
              <a:buFont typeface="Arial" panose="020B0604020202020204" pitchFamily="34" charset="0"/>
              <a:buChar char="•"/>
            </a:pPr>
            <a:r>
              <a:rPr lang="en-US" b="1" dirty="0"/>
              <a:t>One-to-One</a:t>
            </a:r>
            <a:r>
              <a:rPr lang="en-US" dirty="0"/>
              <a:t>: Each record in one table corresponds to only one record in another table.</a:t>
            </a:r>
          </a:p>
          <a:p>
            <a:pPr marL="742950" lvl="1" indent="-285750">
              <a:buFont typeface="Arial" panose="020B0604020202020204" pitchFamily="34" charset="0"/>
              <a:buChar char="•"/>
            </a:pPr>
            <a:r>
              <a:rPr lang="en-US" b="1" dirty="0"/>
              <a:t>One-to-Many</a:t>
            </a:r>
            <a:r>
              <a:rPr lang="en-US" dirty="0"/>
              <a:t>: Each record in one table relates to multiple records in another. Commonly used for linking primary and foreign keys.</a:t>
            </a:r>
          </a:p>
          <a:p>
            <a:pPr marL="742950" lvl="1" indent="-285750">
              <a:buFont typeface="Arial" panose="020B0604020202020204" pitchFamily="34" charset="0"/>
              <a:buChar char="•"/>
            </a:pPr>
            <a:r>
              <a:rPr lang="en-US" b="1" dirty="0"/>
              <a:t>Many-to-Many</a:t>
            </a:r>
            <a:r>
              <a:rPr lang="en-US" dirty="0"/>
              <a:t>: Each record in one table can relate to multiple records in another and vice versa. This requires an intermediate (junction) table.</a:t>
            </a:r>
          </a:p>
          <a:p>
            <a:pPr>
              <a:buFont typeface="Arial" panose="020B0604020202020204" pitchFamily="34" charset="0"/>
              <a:buChar char="•"/>
            </a:pPr>
            <a:r>
              <a:rPr lang="en-US" b="1" dirty="0"/>
              <a:t>Referential Integrity</a:t>
            </a:r>
            <a:r>
              <a:rPr lang="en-US" dirty="0"/>
              <a:t>: Ensures the accuracy and consistency of data within relationships. For example, referential integrity prevents deletion of a record in the primary table if related records exist in a linked table.</a:t>
            </a:r>
          </a:p>
        </p:txBody>
      </p:sp>
      <p:pic>
        <p:nvPicPr>
          <p:cNvPr id="3" name="Picture 2"/>
          <p:cNvPicPr>
            <a:picLocks noChangeAspect="1"/>
          </p:cNvPicPr>
          <p:nvPr/>
        </p:nvPicPr>
        <p:blipFill>
          <a:blip r:embed="rId2"/>
          <a:stretch>
            <a:fillRect/>
          </a:stretch>
        </p:blipFill>
        <p:spPr>
          <a:xfrm>
            <a:off x="2363542" y="3590290"/>
            <a:ext cx="7658100" cy="2886075"/>
          </a:xfrm>
          <a:prstGeom prst="rect">
            <a:avLst/>
          </a:prstGeom>
        </p:spPr>
      </p:pic>
      <p:sp>
        <p:nvSpPr>
          <p:cNvPr id="4" name="Slide Number Placeholder 3"/>
          <p:cNvSpPr>
            <a:spLocks noGrp="1"/>
          </p:cNvSpPr>
          <p:nvPr>
            <p:ph type="sldNum" sz="quarter" idx="12"/>
          </p:nvPr>
        </p:nvSpPr>
        <p:spPr/>
        <p:txBody>
          <a:bodyPr/>
          <a:lstStyle/>
          <a:p>
            <a:fld id="{9860EDB8-5305-433F-BE41-D7A86D811DB3}" type="slidenum">
              <a:rPr lang="en-US" smtClean="0"/>
              <a:t>35</a:t>
            </a:fld>
            <a:endParaRPr lang="en-US"/>
          </a:p>
        </p:txBody>
      </p:sp>
    </p:spTree>
    <p:extLst>
      <p:ext uri="{BB962C8B-B14F-4D97-AF65-F5344CB8AC3E}">
        <p14:creationId xmlns:p14="http://schemas.microsoft.com/office/powerpoint/2010/main" val="4018106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64" y="635810"/>
            <a:ext cx="9897981" cy="3785652"/>
          </a:xfrm>
          <a:prstGeom prst="rect">
            <a:avLst/>
          </a:prstGeom>
        </p:spPr>
        <p:txBody>
          <a:bodyPr wrap="square">
            <a:spAutoFit/>
          </a:bodyPr>
          <a:lstStyle/>
          <a:p>
            <a:pPr algn="just"/>
            <a:r>
              <a:rPr lang="en-US" sz="2400" b="1" dirty="0"/>
              <a:t>Cascade Update and Cascade </a:t>
            </a:r>
            <a:r>
              <a:rPr lang="en-US" sz="2400" b="1" dirty="0" smtClean="0"/>
              <a:t>Delete</a:t>
            </a:r>
          </a:p>
          <a:p>
            <a:pPr algn="just"/>
            <a:endParaRPr lang="en-US" sz="2400" b="1" dirty="0"/>
          </a:p>
          <a:p>
            <a:pPr algn="just"/>
            <a:endParaRPr lang="en-US" sz="2400" b="1" dirty="0"/>
          </a:p>
          <a:p>
            <a:pPr algn="just">
              <a:buFont typeface="Arial" panose="020B0604020202020204" pitchFamily="34" charset="0"/>
              <a:buChar char="•"/>
            </a:pPr>
            <a:r>
              <a:rPr lang="en-US" sz="2400" b="1" dirty="0"/>
              <a:t>Cascade Update</a:t>
            </a:r>
            <a:r>
              <a:rPr lang="en-US" sz="2400" dirty="0"/>
              <a:t>: When enabled, any update to the primary key in the main table automatically updates all linked foreign keys in related tables.</a:t>
            </a:r>
          </a:p>
          <a:p>
            <a:pPr algn="just">
              <a:buFont typeface="Arial" panose="020B0604020202020204" pitchFamily="34" charset="0"/>
              <a:buChar char="•"/>
            </a:pPr>
            <a:r>
              <a:rPr lang="en-US" sz="2400" b="1" dirty="0"/>
              <a:t>Cascade Delete</a:t>
            </a:r>
            <a:r>
              <a:rPr lang="en-US" sz="2400" dirty="0"/>
              <a:t>: When enabled, deleting a record in the main table will also delete all related records in the linked table(s). It’s useful for maintaining data integrity but must be used cautiously to avoid accidental data loss.</a:t>
            </a:r>
          </a:p>
        </p:txBody>
      </p:sp>
      <p:sp>
        <p:nvSpPr>
          <p:cNvPr id="4" name="Slide Number Placeholder 3"/>
          <p:cNvSpPr>
            <a:spLocks noGrp="1"/>
          </p:cNvSpPr>
          <p:nvPr>
            <p:ph type="sldNum" sz="quarter" idx="12"/>
          </p:nvPr>
        </p:nvSpPr>
        <p:spPr/>
        <p:txBody>
          <a:bodyPr/>
          <a:lstStyle/>
          <a:p>
            <a:fld id="{9860EDB8-5305-433F-BE41-D7A86D811DB3}" type="slidenum">
              <a:rPr lang="en-US" smtClean="0"/>
              <a:t>36</a:t>
            </a:fld>
            <a:endParaRPr lang="en-US"/>
          </a:p>
        </p:txBody>
      </p:sp>
    </p:spTree>
    <p:extLst>
      <p:ext uri="{BB962C8B-B14F-4D97-AF65-F5344CB8AC3E}">
        <p14:creationId xmlns:p14="http://schemas.microsoft.com/office/powerpoint/2010/main" val="1382310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a:xfrm>
            <a:off x="818951" y="1402113"/>
            <a:ext cx="4167753" cy="4351338"/>
          </a:xfrm>
        </p:spPr>
        <p:txBody>
          <a:bodyPr>
            <a:noAutofit/>
          </a:bodyPr>
          <a:lstStyle/>
          <a:p>
            <a:r>
              <a:rPr lang="en-US" b="1" dirty="0" smtClean="0">
                <a:solidFill>
                  <a:schemeClr val="tx1"/>
                </a:solidFill>
              </a:rPr>
              <a:t>Form</a:t>
            </a:r>
            <a:r>
              <a:rPr lang="en-US" dirty="0">
                <a:solidFill>
                  <a:schemeClr val="tx1"/>
                </a:solidFill>
              </a:rPr>
              <a:t>: A customizable interface for data entry, editing, and viewing in a user-friendly format. Forms in Access can be designed to control what data users see and can interact with.</a:t>
            </a:r>
          </a:p>
          <a:p>
            <a:r>
              <a:rPr lang="en-US" b="1" dirty="0">
                <a:solidFill>
                  <a:schemeClr val="tx1"/>
                </a:solidFill>
              </a:rPr>
              <a:t>Use Case</a:t>
            </a:r>
            <a:r>
              <a:rPr lang="en-US" dirty="0">
                <a:solidFill>
                  <a:schemeClr val="tx1"/>
                </a:solidFill>
              </a:rPr>
              <a:t>: Forms are beneficial for users who need to interact with the database but may not be familiar with tables or queries. For instance, a form for entering customer information may include only the necessary fields for easy and error-free data entry.</a:t>
            </a:r>
          </a:p>
          <a:p>
            <a:r>
              <a:rPr lang="en-US" b="1" dirty="0">
                <a:solidFill>
                  <a:schemeClr val="tx1"/>
                </a:solidFill>
              </a:rPr>
              <a:t>Access Forms</a:t>
            </a:r>
            <a:r>
              <a:rPr lang="en-US" dirty="0">
                <a:solidFill>
                  <a:schemeClr val="tx1"/>
                </a:solidFill>
              </a:rPr>
              <a:t>: </a:t>
            </a:r>
            <a:r>
              <a:rPr lang="en-US" b="1" dirty="0">
                <a:solidFill>
                  <a:schemeClr val="tx1"/>
                </a:solidFill>
              </a:rPr>
              <a:t>Create</a:t>
            </a:r>
            <a:r>
              <a:rPr lang="en-US" dirty="0">
                <a:solidFill>
                  <a:schemeClr val="tx1"/>
                </a:solidFill>
              </a:rPr>
              <a:t> tab &gt; </a:t>
            </a:r>
            <a:r>
              <a:rPr lang="en-US" b="1" dirty="0">
                <a:solidFill>
                  <a:schemeClr val="tx1"/>
                </a:solidFill>
              </a:rPr>
              <a:t>Form</a:t>
            </a:r>
            <a:r>
              <a:rPr lang="en-US" dirty="0">
                <a:solidFill>
                  <a:schemeClr val="tx1"/>
                </a:solidFill>
              </a:rPr>
              <a:t> or </a:t>
            </a:r>
            <a:r>
              <a:rPr lang="en-US" b="1" dirty="0">
                <a:solidFill>
                  <a:schemeClr val="tx1"/>
                </a:solidFill>
              </a:rPr>
              <a:t>Form Design</a:t>
            </a:r>
            <a:r>
              <a:rPr lang="en-US" dirty="0">
                <a:solidFill>
                  <a:schemeClr val="tx1"/>
                </a:solidFill>
              </a:rPr>
              <a:t> for more customization.</a:t>
            </a:r>
          </a:p>
        </p:txBody>
      </p:sp>
      <p:pic>
        <p:nvPicPr>
          <p:cNvPr id="4" name="Picture 3"/>
          <p:cNvPicPr>
            <a:picLocks noChangeAspect="1"/>
          </p:cNvPicPr>
          <p:nvPr/>
        </p:nvPicPr>
        <p:blipFill>
          <a:blip r:embed="rId2"/>
          <a:stretch>
            <a:fillRect/>
          </a:stretch>
        </p:blipFill>
        <p:spPr>
          <a:xfrm>
            <a:off x="5384609" y="1501950"/>
            <a:ext cx="6531467" cy="4776643"/>
          </a:xfrm>
          <a:prstGeom prst="rect">
            <a:avLst/>
          </a:prstGeom>
        </p:spPr>
      </p:pic>
      <p:sp>
        <p:nvSpPr>
          <p:cNvPr id="5" name="Slide Number Placeholder 4"/>
          <p:cNvSpPr>
            <a:spLocks noGrp="1"/>
          </p:cNvSpPr>
          <p:nvPr>
            <p:ph type="sldNum" sz="quarter" idx="12"/>
          </p:nvPr>
        </p:nvSpPr>
        <p:spPr/>
        <p:txBody>
          <a:bodyPr/>
          <a:lstStyle/>
          <a:p>
            <a:fld id="{9860EDB8-5305-433F-BE41-D7A86D811DB3}" type="slidenum">
              <a:rPr lang="en-US" smtClean="0"/>
              <a:t>37</a:t>
            </a:fld>
            <a:endParaRPr lang="en-US"/>
          </a:p>
        </p:txBody>
      </p:sp>
    </p:spTree>
    <p:extLst>
      <p:ext uri="{BB962C8B-B14F-4D97-AF65-F5344CB8AC3E}">
        <p14:creationId xmlns:p14="http://schemas.microsoft.com/office/powerpoint/2010/main" val="34554236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6700" y="611560"/>
            <a:ext cx="7435403" cy="2862322"/>
          </a:xfrm>
          <a:prstGeom prst="rect">
            <a:avLst/>
          </a:prstGeom>
        </p:spPr>
        <p:txBody>
          <a:bodyPr wrap="square">
            <a:spAutoFit/>
          </a:bodyPr>
          <a:lstStyle/>
          <a:p>
            <a:r>
              <a:rPr lang="en-US" b="1" dirty="0"/>
              <a:t>Queries and Query </a:t>
            </a:r>
            <a:r>
              <a:rPr lang="en-US" b="1" dirty="0" smtClean="0"/>
              <a:t>Views</a:t>
            </a:r>
          </a:p>
          <a:p>
            <a:endParaRPr lang="en-US" b="1" dirty="0"/>
          </a:p>
          <a:p>
            <a:pPr>
              <a:buFont typeface="Arial" panose="020B0604020202020204" pitchFamily="34" charset="0"/>
              <a:buChar char="•"/>
            </a:pPr>
            <a:r>
              <a:rPr lang="en-US" b="1" dirty="0"/>
              <a:t>Query</a:t>
            </a:r>
            <a:r>
              <a:rPr lang="en-US" dirty="0"/>
              <a:t>: A query is a request to extract, update, delete, or add data in one or more tables based on specified criteria.</a:t>
            </a:r>
          </a:p>
          <a:p>
            <a:pPr>
              <a:buFont typeface="Arial" panose="020B0604020202020204" pitchFamily="34" charset="0"/>
              <a:buChar char="•"/>
            </a:pPr>
            <a:r>
              <a:rPr lang="en-US" b="1" dirty="0"/>
              <a:t>Types of Queries</a:t>
            </a:r>
            <a:r>
              <a:rPr lang="en-US" dirty="0"/>
              <a:t>:</a:t>
            </a:r>
          </a:p>
          <a:p>
            <a:pPr marL="742950" lvl="1" indent="-285750">
              <a:buFont typeface="Arial" panose="020B0604020202020204" pitchFamily="34" charset="0"/>
              <a:buChar char="•"/>
            </a:pPr>
            <a:r>
              <a:rPr lang="en-US" b="1" dirty="0"/>
              <a:t>Select Query</a:t>
            </a:r>
            <a:r>
              <a:rPr lang="en-US" dirty="0"/>
              <a:t>: Extracts specific data from tables based on set criteria.</a:t>
            </a:r>
          </a:p>
          <a:p>
            <a:pPr marL="742950" lvl="1" indent="-285750">
              <a:buFont typeface="Arial" panose="020B0604020202020204" pitchFamily="34" charset="0"/>
              <a:buChar char="•"/>
            </a:pPr>
            <a:r>
              <a:rPr lang="en-US" b="1" dirty="0"/>
              <a:t>Update Query</a:t>
            </a:r>
            <a:r>
              <a:rPr lang="en-US" dirty="0"/>
              <a:t>: Modifies selected records.</a:t>
            </a:r>
          </a:p>
          <a:p>
            <a:pPr marL="742950" lvl="1" indent="-285750">
              <a:buFont typeface="Arial" panose="020B0604020202020204" pitchFamily="34" charset="0"/>
              <a:buChar char="•"/>
            </a:pPr>
            <a:r>
              <a:rPr lang="en-US" b="1" dirty="0"/>
              <a:t>Delete Query</a:t>
            </a:r>
            <a:r>
              <a:rPr lang="en-US" dirty="0"/>
              <a:t>: Removes records that meet certain conditions.</a:t>
            </a:r>
          </a:p>
          <a:p>
            <a:pPr marL="742950" lvl="1" indent="-285750">
              <a:buFont typeface="Arial" panose="020B0604020202020204" pitchFamily="34" charset="0"/>
              <a:buChar char="•"/>
            </a:pPr>
            <a:r>
              <a:rPr lang="en-US" b="1" dirty="0"/>
              <a:t>Append Query</a:t>
            </a:r>
            <a:r>
              <a:rPr lang="en-US" dirty="0"/>
              <a:t>: Adds records to another table</a:t>
            </a:r>
          </a:p>
        </p:txBody>
      </p:sp>
      <p:pic>
        <p:nvPicPr>
          <p:cNvPr id="3" name="Picture 2"/>
          <p:cNvPicPr>
            <a:picLocks noChangeAspect="1"/>
          </p:cNvPicPr>
          <p:nvPr/>
        </p:nvPicPr>
        <p:blipFill>
          <a:blip r:embed="rId2"/>
          <a:stretch>
            <a:fillRect/>
          </a:stretch>
        </p:blipFill>
        <p:spPr>
          <a:xfrm>
            <a:off x="8070358" y="1109271"/>
            <a:ext cx="3752850" cy="933450"/>
          </a:xfrm>
          <a:prstGeom prst="rect">
            <a:avLst/>
          </a:prstGeom>
        </p:spPr>
      </p:pic>
      <p:sp>
        <p:nvSpPr>
          <p:cNvPr id="4" name="Rectangle 3"/>
          <p:cNvSpPr/>
          <p:nvPr/>
        </p:nvSpPr>
        <p:spPr>
          <a:xfrm>
            <a:off x="1290963" y="3767568"/>
            <a:ext cx="9951343" cy="1754326"/>
          </a:xfrm>
          <a:prstGeom prst="rect">
            <a:avLst/>
          </a:prstGeom>
        </p:spPr>
        <p:txBody>
          <a:bodyPr wrap="square">
            <a:spAutoFit/>
          </a:bodyPr>
          <a:lstStyle/>
          <a:p>
            <a:pPr>
              <a:buFont typeface="Arial" panose="020B0604020202020204" pitchFamily="34" charset="0"/>
              <a:buChar char="•"/>
            </a:pPr>
            <a:r>
              <a:rPr lang="en-US" b="1" dirty="0"/>
              <a:t>Query Views</a:t>
            </a:r>
            <a:r>
              <a:rPr lang="en-US" dirty="0"/>
              <a:t>:</a:t>
            </a:r>
          </a:p>
          <a:p>
            <a:pPr marL="742950" lvl="1" indent="-285750">
              <a:buFont typeface="Arial" panose="020B0604020202020204" pitchFamily="34" charset="0"/>
              <a:buChar char="•"/>
            </a:pPr>
            <a:r>
              <a:rPr lang="en-US" b="1" dirty="0"/>
              <a:t>Datasheet View</a:t>
            </a:r>
            <a:r>
              <a:rPr lang="en-US" dirty="0"/>
              <a:t>: Displays query results in a table-like format for easy review.</a:t>
            </a:r>
          </a:p>
          <a:p>
            <a:pPr marL="742950" lvl="1" indent="-285750">
              <a:buFont typeface="Arial" panose="020B0604020202020204" pitchFamily="34" charset="0"/>
              <a:buChar char="•"/>
            </a:pPr>
            <a:r>
              <a:rPr lang="en-US" b="1" dirty="0"/>
              <a:t>SQL View</a:t>
            </a:r>
            <a:r>
              <a:rPr lang="en-US" dirty="0"/>
              <a:t>: Allows direct input of SQL (Structured Query Language) code to define the query.</a:t>
            </a:r>
          </a:p>
          <a:p>
            <a:pPr marL="742950" lvl="1" indent="-285750">
              <a:buFont typeface="Arial" panose="020B0604020202020204" pitchFamily="34" charset="0"/>
              <a:buChar char="•"/>
            </a:pPr>
            <a:r>
              <a:rPr lang="en-US" b="1" dirty="0"/>
              <a:t>Design View</a:t>
            </a:r>
            <a:r>
              <a:rPr lang="en-US" dirty="0"/>
              <a:t>: Graphical interface for creating queries using tables, fields, and criteria without directly writing SQL.</a:t>
            </a:r>
          </a:p>
        </p:txBody>
      </p:sp>
      <p:sp>
        <p:nvSpPr>
          <p:cNvPr id="5" name="Slide Number Placeholder 4"/>
          <p:cNvSpPr>
            <a:spLocks noGrp="1"/>
          </p:cNvSpPr>
          <p:nvPr>
            <p:ph type="sldNum" sz="quarter" idx="12"/>
          </p:nvPr>
        </p:nvSpPr>
        <p:spPr/>
        <p:txBody>
          <a:bodyPr/>
          <a:lstStyle/>
          <a:p>
            <a:fld id="{9860EDB8-5305-433F-BE41-D7A86D811DB3}" type="slidenum">
              <a:rPr lang="en-US" smtClean="0"/>
              <a:t>38</a:t>
            </a:fld>
            <a:endParaRPr lang="en-US"/>
          </a:p>
        </p:txBody>
      </p:sp>
    </p:spTree>
    <p:extLst>
      <p:ext uri="{BB962C8B-B14F-4D97-AF65-F5344CB8AC3E}">
        <p14:creationId xmlns:p14="http://schemas.microsoft.com/office/powerpoint/2010/main" val="422957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66671" y="11075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1. Select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A. Select All Records from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This query retrieves all records from a specified table.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Retrieve all records from the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Customers</a:t>
            </a:r>
            <a:r>
              <a:rPr kumimoji="0" lang="en-US" altLang="en-US" sz="1100" b="0" i="0" u="none" strike="noStrike" cap="none" normalizeH="0" baseline="0" dirty="0" smtClean="0">
                <a:ln>
                  <a:noFill/>
                </a:ln>
                <a:solidFill>
                  <a:schemeClr val="tx1"/>
                </a:solidFill>
                <a:effectLst/>
              </a:rPr>
              <a:t> table.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566671" y="1893194"/>
            <a:ext cx="5055004" cy="1415401"/>
          </a:xfrm>
          <a:prstGeom prst="rect">
            <a:avLst/>
          </a:prstGeom>
        </p:spPr>
      </p:pic>
      <p:sp>
        <p:nvSpPr>
          <p:cNvPr id="4" name="Rectangle 2"/>
          <p:cNvSpPr>
            <a:spLocks noChangeArrowheads="1"/>
          </p:cNvSpPr>
          <p:nvPr/>
        </p:nvSpPr>
        <p:spPr bwMode="auto">
          <a:xfrm>
            <a:off x="5897217" y="759102"/>
            <a:ext cx="6067256"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B. Select Records Based on a Condition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chemeClr val="tx1"/>
                </a:solidFill>
                <a:effectLst/>
                <a:latin typeface="Arial" panose="020B0604020202020204" pitchFamily="34" charset="0"/>
              </a:rPr>
              <a:t>This query filters records that meet certain conditions.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Retrieve all customers from the </a:t>
            </a:r>
            <a:r>
              <a:rPr kumimoji="0" lang="en-US" altLang="en-US" sz="1000" b="0" i="0" u="none" strike="noStrike" cap="none" normalizeH="0" baseline="0" smtClean="0">
                <a:ln>
                  <a:noFill/>
                </a:ln>
                <a:solidFill>
                  <a:schemeClr val="tx1"/>
                </a:solidFill>
                <a:effectLst/>
                <a:latin typeface="Arial Unicode MS" panose="020B0604020202020204" pitchFamily="34" charset="-128"/>
              </a:rPr>
              <a:t>Customers</a:t>
            </a:r>
            <a:r>
              <a:rPr kumimoji="0" lang="en-US" altLang="en-US" sz="1100" b="0" i="0" u="none" strike="noStrike" cap="none" normalizeH="0" baseline="0" smtClean="0">
                <a:ln>
                  <a:noFill/>
                </a:ln>
                <a:solidFill>
                  <a:schemeClr val="tx1"/>
                </a:solidFill>
                <a:effectLst/>
              </a:rPr>
              <a:t> table where the </a:t>
            </a:r>
            <a:r>
              <a:rPr kumimoji="0" lang="en-US" altLang="en-US" sz="1000" b="0" i="0" u="none" strike="noStrike" cap="none" normalizeH="0" baseline="0" smtClean="0">
                <a:ln>
                  <a:noFill/>
                </a:ln>
                <a:solidFill>
                  <a:schemeClr val="tx1"/>
                </a:solidFill>
                <a:effectLst/>
                <a:latin typeface="Arial Unicode MS" panose="020B0604020202020204" pitchFamily="34" charset="-128"/>
              </a:rPr>
              <a:t>City</a:t>
            </a:r>
            <a:r>
              <a:rPr kumimoji="0" lang="en-US" altLang="en-US" sz="1100" b="0" i="0" u="none" strike="noStrike" cap="none" normalizeH="0" baseline="0" smtClean="0">
                <a:ln>
                  <a:noFill/>
                </a:ln>
                <a:solidFill>
                  <a:schemeClr val="tx1"/>
                </a:solidFill>
                <a:effectLst/>
              </a:rPr>
              <a:t> is “New York”.</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271305" y="1893195"/>
            <a:ext cx="4804526" cy="1001333"/>
          </a:xfrm>
          <a:prstGeom prst="rect">
            <a:avLst/>
          </a:prstGeom>
        </p:spPr>
      </p:pic>
      <p:sp>
        <p:nvSpPr>
          <p:cNvPr id="7" name="Rectangle 4"/>
          <p:cNvSpPr>
            <a:spLocks noChangeArrowheads="1"/>
          </p:cNvSpPr>
          <p:nvPr/>
        </p:nvSpPr>
        <p:spPr bwMode="auto">
          <a:xfrm>
            <a:off x="669702" y="3637006"/>
            <a:ext cx="6860146"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Arial" panose="020B0604020202020204" pitchFamily="34" charset="0"/>
              </a:rPr>
              <a:t>2. Update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rPr>
              <a:t>Update queries modify data in one or more records based on specified conditions.</a:t>
            </a:r>
            <a:endParaRPr kumimoji="0" lang="en-US" altLang="en-US" sz="11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A. Update a Specific Field for All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chemeClr val="tx1"/>
                </a:solidFill>
                <a:effectLst/>
                <a:latin typeface="Arial" panose="020B0604020202020204" pitchFamily="34" charset="0"/>
              </a:rPr>
              <a:t>This query updates a single field for all records.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Increase the </a:t>
            </a:r>
            <a:r>
              <a:rPr kumimoji="0" lang="en-US" altLang="en-US" sz="1000" b="0" i="0" u="none" strike="noStrike" cap="none" normalizeH="0" baseline="0" smtClean="0">
                <a:ln>
                  <a:noFill/>
                </a:ln>
                <a:solidFill>
                  <a:schemeClr val="tx1"/>
                </a:solidFill>
                <a:effectLst/>
                <a:latin typeface="Arial Unicode MS" panose="020B0604020202020204" pitchFamily="34" charset="-128"/>
              </a:rPr>
              <a:t>Price</a:t>
            </a:r>
            <a:r>
              <a:rPr kumimoji="0" lang="en-US" altLang="en-US" sz="1100" b="0" i="0" u="none" strike="noStrike" cap="none" normalizeH="0" baseline="0" smtClean="0">
                <a:ln>
                  <a:noFill/>
                </a:ln>
                <a:solidFill>
                  <a:schemeClr val="tx1"/>
                </a:solidFill>
                <a:effectLst/>
              </a:rPr>
              <a:t> of all products in the </a:t>
            </a:r>
            <a:r>
              <a:rPr kumimoji="0" lang="en-US" altLang="en-US" sz="1000" b="0" i="0" u="none" strike="noStrike" cap="none" normalizeH="0" baseline="0" smtClean="0">
                <a:ln>
                  <a:noFill/>
                </a:ln>
                <a:solidFill>
                  <a:schemeClr val="tx1"/>
                </a:solidFill>
                <a:effectLst/>
                <a:latin typeface="Arial Unicode MS" panose="020B0604020202020204" pitchFamily="34" charset="-128"/>
              </a:rPr>
              <a:t>Products</a:t>
            </a:r>
            <a:r>
              <a:rPr kumimoji="0" lang="en-US" altLang="en-US" sz="1100" b="0" i="0" u="none" strike="noStrike" cap="none" normalizeH="0" baseline="0" smtClean="0">
                <a:ln>
                  <a:noFill/>
                </a:ln>
                <a:solidFill>
                  <a:schemeClr val="tx1"/>
                </a:solidFill>
                <a:effectLst/>
              </a:rPr>
              <a:t> table by 10%.</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1038894" y="4991222"/>
            <a:ext cx="3623257" cy="934121"/>
          </a:xfrm>
          <a:prstGeom prst="rect">
            <a:avLst/>
          </a:prstGeom>
        </p:spPr>
      </p:pic>
      <p:sp>
        <p:nvSpPr>
          <p:cNvPr id="9" name="Rectangle 5"/>
          <p:cNvSpPr>
            <a:spLocks noChangeArrowheads="1"/>
          </p:cNvSpPr>
          <p:nvPr/>
        </p:nvSpPr>
        <p:spPr bwMode="auto">
          <a:xfrm>
            <a:off x="566671" y="5833124"/>
            <a:ext cx="484245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Explanation</a:t>
            </a:r>
            <a:r>
              <a:rPr kumimoji="0" lang="en-US" altLang="en-US" sz="1800" b="0" i="0" u="none" strike="noStrike" cap="none" normalizeH="0" baseline="0" smtClean="0">
                <a:ln>
                  <a:noFill/>
                </a:ln>
                <a:solidFill>
                  <a:schemeClr val="tx1"/>
                </a:solidFill>
                <a:effectLst/>
                <a:latin typeface="Arial" panose="020B0604020202020204" pitchFamily="34" charset="0"/>
              </a:rPr>
              <a:t>: This query multiplies the </a:t>
            </a:r>
            <a:r>
              <a:rPr kumimoji="0" lang="en-US" altLang="en-US" sz="1000" b="0" i="0" u="none" strike="noStrike" cap="none" normalizeH="0" baseline="0" smtClean="0">
                <a:ln>
                  <a:noFill/>
                </a:ln>
                <a:solidFill>
                  <a:schemeClr val="tx1"/>
                </a:solidFill>
                <a:effectLst/>
                <a:latin typeface="Arial Unicode MS" panose="020B0604020202020204" pitchFamily="34" charset="-128"/>
              </a:rPr>
              <a:t>Price</a:t>
            </a:r>
            <a:r>
              <a:rPr kumimoji="0" lang="en-US" altLang="en-US" sz="1100" b="0" i="0" u="none" strike="noStrike" cap="none" normalizeH="0" baseline="0" smtClean="0">
                <a:ln>
                  <a:noFill/>
                </a:ln>
                <a:solidFill>
                  <a:schemeClr val="tx1"/>
                </a:solidFill>
                <a:effectLst/>
              </a:rPr>
              <a:t> by 1.10, updating all records with a 10% price increase.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6271305" y="2968630"/>
            <a:ext cx="678287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Delete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Delete queries remove records based on specified conditions.</a:t>
            </a:r>
            <a:endParaRPr kumimoji="0" lang="en-US" altLang="en-US"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A. Delete All Records from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This query deletes all records in a table.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Delete all records from the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ArchivedOrders</a:t>
            </a:r>
            <a:r>
              <a:rPr kumimoji="0" lang="en-US" altLang="en-US" sz="1100" b="0" i="0" u="none" strike="noStrike" cap="none" normalizeH="0" baseline="0" dirty="0" smtClean="0">
                <a:ln>
                  <a:noFill/>
                </a:ln>
                <a:solidFill>
                  <a:schemeClr val="tx1"/>
                </a:solidFill>
                <a:effectLst/>
              </a:rPr>
              <a:t> table.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5"/>
          <a:stretch>
            <a:fillRect/>
          </a:stretch>
        </p:blipFill>
        <p:spPr>
          <a:xfrm>
            <a:off x="6662671" y="4134197"/>
            <a:ext cx="2590800" cy="609600"/>
          </a:xfrm>
          <a:prstGeom prst="rect">
            <a:avLst/>
          </a:prstGeom>
        </p:spPr>
      </p:pic>
      <p:sp>
        <p:nvSpPr>
          <p:cNvPr id="12" name="Rectangle 7"/>
          <p:cNvSpPr>
            <a:spLocks noChangeArrowheads="1"/>
          </p:cNvSpPr>
          <p:nvPr/>
        </p:nvSpPr>
        <p:spPr bwMode="auto">
          <a:xfrm>
            <a:off x="5634554" y="4893086"/>
            <a:ext cx="6476579"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B. Delete Records Based on a Condition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This query removes only records that meet certain criteria.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Delete all customers from the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Customers</a:t>
            </a:r>
            <a:r>
              <a:rPr kumimoji="0" lang="en-US" altLang="en-US" sz="1100" b="0" i="0" u="none" strike="noStrike" cap="none" normalizeH="0" baseline="0" dirty="0" smtClean="0">
                <a:ln>
                  <a:noFill/>
                </a:ln>
                <a:solidFill>
                  <a:schemeClr val="tx1"/>
                </a:solidFill>
                <a:effectLst/>
              </a:rPr>
              <a:t> table whose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Status</a:t>
            </a:r>
            <a:r>
              <a:rPr kumimoji="0" lang="en-US" altLang="en-US" sz="1100" b="0" i="0" u="none" strike="noStrike" cap="none" normalizeH="0" baseline="0" dirty="0" smtClean="0">
                <a:ln>
                  <a:noFill/>
                </a:ln>
                <a:solidFill>
                  <a:schemeClr val="tx1"/>
                </a:solidFill>
                <a:effectLst/>
              </a:rPr>
              <a:t> is “Inactive.”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6"/>
          <a:stretch>
            <a:fillRect/>
          </a:stretch>
        </p:blipFill>
        <p:spPr>
          <a:xfrm>
            <a:off x="6463097" y="5813890"/>
            <a:ext cx="2943225" cy="685800"/>
          </a:xfrm>
          <a:prstGeom prst="rect">
            <a:avLst/>
          </a:prstGeom>
        </p:spPr>
      </p:pic>
      <p:sp>
        <p:nvSpPr>
          <p:cNvPr id="6" name="Slide Number Placeholder 5"/>
          <p:cNvSpPr>
            <a:spLocks noGrp="1"/>
          </p:cNvSpPr>
          <p:nvPr>
            <p:ph type="sldNum" sz="quarter" idx="12"/>
          </p:nvPr>
        </p:nvSpPr>
        <p:spPr/>
        <p:txBody>
          <a:bodyPr/>
          <a:lstStyle/>
          <a:p>
            <a:fld id="{9860EDB8-5305-433F-BE41-D7A86D811DB3}" type="slidenum">
              <a:rPr lang="en-US" smtClean="0"/>
              <a:t>39</a:t>
            </a:fld>
            <a:endParaRPr lang="en-US"/>
          </a:p>
        </p:txBody>
      </p:sp>
    </p:spTree>
    <p:extLst>
      <p:ext uri="{BB962C8B-B14F-4D97-AF65-F5344CB8AC3E}">
        <p14:creationId xmlns:p14="http://schemas.microsoft.com/office/powerpoint/2010/main" val="347511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Key Terminologies and Features in MS Word</a:t>
            </a:r>
            <a:endParaRPr lang="en-US" b="1" dirty="0"/>
          </a:p>
        </p:txBody>
      </p:sp>
      <p:sp>
        <p:nvSpPr>
          <p:cNvPr id="6" name="Rectangle 2"/>
          <p:cNvSpPr>
            <a:spLocks noGrp="1" noChangeArrowheads="1"/>
          </p:cNvSpPr>
          <p:nvPr>
            <p:ph idx="1"/>
          </p:nvPr>
        </p:nvSpPr>
        <p:spPr bwMode="auto">
          <a:xfrm>
            <a:off x="705678" y="1949572"/>
            <a:ext cx="788173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1. Format Painter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2400" b="0" i="0" u="none" strike="noStrike" cap="none" normalizeH="0" baseline="0" dirty="0" smtClean="0">
                <a:ln>
                  <a:noFill/>
                </a:ln>
                <a:solidFill>
                  <a:schemeClr val="tx1"/>
                </a:solidFill>
                <a:effectLst/>
                <a:latin typeface="Arial" panose="020B0604020202020204" pitchFamily="34" charset="0"/>
              </a:rPr>
              <a:t>: Format Painter allows users to copy the formatting of selected text or objects and apply it to other text or objects within the document.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panose="020B0604020202020204" pitchFamily="34" charset="0"/>
              </a:rPr>
              <a:t>Use Case</a:t>
            </a:r>
            <a:r>
              <a:rPr kumimoji="0" lang="en-US" altLang="en-US" sz="2400" b="0" i="0" u="none" strike="noStrike" cap="none" normalizeH="0" baseline="0" dirty="0" smtClean="0">
                <a:ln>
                  <a:noFill/>
                </a:ln>
                <a:solidFill>
                  <a:schemeClr val="tx1"/>
                </a:solidFill>
                <a:effectLst/>
                <a:latin typeface="Arial" panose="020B0604020202020204" pitchFamily="34" charset="0"/>
              </a:rPr>
              <a:t>: It’s useful for quickly applying consistent formatting throughout a document without manually adjusting each section.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Shortcut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Ctrl + Shift + C</a:t>
            </a:r>
            <a:r>
              <a:rPr kumimoji="0" lang="en-US" altLang="en-US" sz="2400" b="0" i="0" u="none" strike="noStrike" cap="none" normalizeH="0" baseline="0" dirty="0" smtClean="0">
                <a:ln>
                  <a:noFill/>
                </a:ln>
                <a:solidFill>
                  <a:schemeClr val="tx1"/>
                </a:solidFill>
                <a:effectLst/>
              </a:rPr>
              <a:t> to copy formatting, and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Ctrl + Shift + V</a:t>
            </a:r>
            <a:r>
              <a:rPr kumimoji="0" lang="en-US" altLang="en-US" sz="2400" b="0" i="0" u="none" strike="noStrike" cap="none" normalizeH="0" baseline="0" dirty="0" smtClean="0">
                <a:ln>
                  <a:noFill/>
                </a:ln>
                <a:solidFill>
                  <a:schemeClr val="tx1"/>
                </a:solidFill>
                <a:effectLst/>
              </a:rPr>
              <a:t> to apply.</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587408" y="2818357"/>
            <a:ext cx="2730776" cy="2048082"/>
          </a:xfrm>
          <a:prstGeom prst="rect">
            <a:avLst/>
          </a:prstGeom>
        </p:spPr>
      </p:pic>
      <p:sp>
        <p:nvSpPr>
          <p:cNvPr id="3" name="Slide Number Placeholder 2"/>
          <p:cNvSpPr>
            <a:spLocks noGrp="1"/>
          </p:cNvSpPr>
          <p:nvPr>
            <p:ph type="sldNum" sz="quarter" idx="12"/>
          </p:nvPr>
        </p:nvSpPr>
        <p:spPr/>
        <p:txBody>
          <a:bodyPr/>
          <a:lstStyle/>
          <a:p>
            <a:fld id="{9860EDB8-5305-433F-BE41-D7A86D811DB3}" type="slidenum">
              <a:rPr lang="en-US" smtClean="0"/>
              <a:t>4</a:t>
            </a:fld>
            <a:endParaRPr lang="en-US"/>
          </a:p>
        </p:txBody>
      </p:sp>
    </p:spTree>
    <p:extLst>
      <p:ext uri="{BB962C8B-B14F-4D97-AF65-F5344CB8AC3E}">
        <p14:creationId xmlns:p14="http://schemas.microsoft.com/office/powerpoint/2010/main" val="3212197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Key Terminologies and Features in MS Word</a:t>
            </a:r>
            <a:endParaRPr lang="en-US" b="1" dirty="0"/>
          </a:p>
        </p:txBody>
      </p:sp>
      <p:sp>
        <p:nvSpPr>
          <p:cNvPr id="4" name="Rectangle 2"/>
          <p:cNvSpPr>
            <a:spLocks noChangeArrowheads="1"/>
          </p:cNvSpPr>
          <p:nvPr/>
        </p:nvSpPr>
        <p:spPr bwMode="auto">
          <a:xfrm>
            <a:off x="604434" y="1714359"/>
            <a:ext cx="970059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2. Document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Overview</a:t>
            </a:r>
            <a:r>
              <a:rPr kumimoji="0" lang="en-US" altLang="en-US" sz="2400" b="0" i="0" u="none" strike="noStrike" cap="none" normalizeH="0" baseline="0" dirty="0" smtClean="0">
                <a:ln>
                  <a:noFill/>
                </a:ln>
                <a:solidFill>
                  <a:schemeClr val="tx1"/>
                </a:solidFill>
                <a:effectLst/>
                <a:latin typeface="Arial" panose="020B0604020202020204" pitchFamily="34" charset="0"/>
              </a:rPr>
              <a:t>: MS Word offers multiple views to display a document differently based on the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Print Layout</a:t>
            </a:r>
            <a:r>
              <a:rPr kumimoji="0" lang="en-US" altLang="en-US" sz="2400" b="0" i="0" u="none" strike="noStrike" cap="none" normalizeH="0" baseline="0" dirty="0" smtClean="0">
                <a:ln>
                  <a:noFill/>
                </a:ln>
                <a:solidFill>
                  <a:schemeClr val="tx1"/>
                </a:solidFill>
                <a:effectLst/>
                <a:latin typeface="Arial" panose="020B0604020202020204" pitchFamily="34" charset="0"/>
              </a:rPr>
              <a:t>: Default view for creating and editing documents as they appear on the printed 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Web Layout</a:t>
            </a:r>
            <a:r>
              <a:rPr kumimoji="0" lang="en-US" altLang="en-US" sz="2400" b="0" i="0" u="none" strike="noStrike" cap="none" normalizeH="0" baseline="0" dirty="0" smtClean="0">
                <a:ln>
                  <a:noFill/>
                </a:ln>
                <a:solidFill>
                  <a:schemeClr val="tx1"/>
                </a:solidFill>
                <a:effectLst/>
                <a:latin typeface="Arial" panose="020B0604020202020204" pitchFamily="34" charset="0"/>
              </a:rPr>
              <a:t>: View for seeing the document as it would appear as a webpage.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Outline View</a:t>
            </a:r>
            <a:r>
              <a:rPr kumimoji="0" lang="en-US" altLang="en-US" sz="2400" b="0" i="0" u="none" strike="noStrike" cap="none" normalizeH="0" baseline="0" dirty="0" smtClean="0">
                <a:ln>
                  <a:noFill/>
                </a:ln>
                <a:solidFill>
                  <a:schemeClr val="tx1"/>
                </a:solidFill>
                <a:effectLst/>
                <a:latin typeface="Arial" panose="020B0604020202020204" pitchFamily="34" charset="0"/>
              </a:rPr>
              <a:t>: Organizes the document structure into headings, making it easier to manage large documents.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Draft View</a:t>
            </a:r>
            <a:r>
              <a:rPr kumimoji="0" lang="en-US" altLang="en-US" sz="2400" b="0" i="0" u="none" strike="noStrike" cap="none" normalizeH="0" baseline="0" dirty="0" smtClean="0">
                <a:ln>
                  <a:noFill/>
                </a:ln>
                <a:solidFill>
                  <a:schemeClr val="tx1"/>
                </a:solidFill>
                <a:effectLst/>
                <a:latin typeface="Arial" panose="020B0604020202020204" pitchFamily="34" charset="0"/>
              </a:rPr>
              <a:t>: A simplified view to focus on text editing without layout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Shortcut for Print Layout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Alt + W</a:t>
            </a:r>
            <a:r>
              <a:rPr kumimoji="0" lang="en-US" altLang="en-US" sz="2400" b="0" i="0" u="none" strike="noStrike" cap="none" normalizeH="0" baseline="0" dirty="0" smtClean="0">
                <a:ln>
                  <a:noFill/>
                </a:ln>
                <a:solidFill>
                  <a:schemeClr val="tx1"/>
                </a:solidFill>
                <a:effectLst/>
              </a:rPr>
              <a:t> then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P</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860EDB8-5305-433F-BE41-D7A86D811DB3}" type="slidenum">
              <a:rPr lang="en-US" smtClean="0"/>
              <a:t>5</a:t>
            </a:fld>
            <a:endParaRPr lang="en-US"/>
          </a:p>
        </p:txBody>
      </p:sp>
    </p:spTree>
    <p:extLst>
      <p:ext uri="{BB962C8B-B14F-4D97-AF65-F5344CB8AC3E}">
        <p14:creationId xmlns:p14="http://schemas.microsoft.com/office/powerpoint/2010/main" val="297887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Key Terminologies and Features in MS Word</a:t>
            </a:r>
            <a:endParaRPr lang="en-US" b="1" dirty="0"/>
          </a:p>
        </p:txBody>
      </p:sp>
      <p:sp>
        <p:nvSpPr>
          <p:cNvPr id="5" name="Rectangle 2"/>
          <p:cNvSpPr>
            <a:spLocks noChangeArrowheads="1"/>
          </p:cNvSpPr>
          <p:nvPr/>
        </p:nvSpPr>
        <p:spPr bwMode="auto">
          <a:xfrm>
            <a:off x="1140433" y="1687247"/>
            <a:ext cx="983236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3. Headers and Footers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2000" b="0" i="0" u="none" strike="noStrike" cap="none" normalizeH="0" baseline="0" dirty="0" smtClean="0">
                <a:ln>
                  <a:noFill/>
                </a:ln>
                <a:solidFill>
                  <a:schemeClr val="tx1"/>
                </a:solidFill>
                <a:effectLst/>
                <a:latin typeface="Arial" panose="020B0604020202020204" pitchFamily="34" charset="0"/>
              </a:rPr>
              <a:t>: Headers appear at the top, and footers at the bottom of each page. They are used to include elements like page numbers, document title, author name, or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Use Case</a:t>
            </a:r>
            <a:r>
              <a:rPr kumimoji="0" lang="en-US" altLang="en-US" sz="2000" b="0" i="0" u="none" strike="noStrike" cap="none" normalizeH="0" baseline="0" dirty="0" smtClean="0">
                <a:ln>
                  <a:noFill/>
                </a:ln>
                <a:solidFill>
                  <a:schemeClr val="tx1"/>
                </a:solidFill>
                <a:effectLst/>
                <a:latin typeface="Arial" panose="020B0604020202020204" pitchFamily="34" charset="0"/>
              </a:rPr>
              <a:t>: Essential for professional documents to maintain consistency and make navigation easier.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Shortcut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Alt + N</a:t>
            </a:r>
            <a:r>
              <a:rPr kumimoji="0" lang="en-US" altLang="en-US" sz="2000" b="0" i="0" u="none" strike="noStrike" cap="none" normalizeH="0" baseline="0" dirty="0" smtClean="0">
                <a:ln>
                  <a:noFill/>
                </a:ln>
                <a:solidFill>
                  <a:schemeClr val="tx1"/>
                </a:solidFill>
                <a:effectLst/>
              </a:rPr>
              <a:t>, then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H</a:t>
            </a:r>
            <a:r>
              <a:rPr kumimoji="0" lang="en-US" altLang="en-US" sz="2000" b="0" i="0" u="none" strike="noStrike" cap="none" normalizeH="0" baseline="0" dirty="0" smtClean="0">
                <a:ln>
                  <a:noFill/>
                </a:ln>
                <a:solidFill>
                  <a:schemeClr val="tx1"/>
                </a:solidFill>
                <a:effectLst/>
              </a:rPr>
              <a:t> for Header and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Alt + N</a:t>
            </a:r>
            <a:r>
              <a:rPr kumimoji="0" lang="en-US" altLang="en-US" sz="2000" b="0" i="0" u="none" strike="noStrike" cap="none" normalizeH="0" baseline="0" dirty="0" smtClean="0">
                <a:ln>
                  <a:noFill/>
                </a:ln>
                <a:solidFill>
                  <a:schemeClr val="tx1"/>
                </a:solidFill>
                <a:effectLst/>
              </a:rPr>
              <a:t>, then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O</a:t>
            </a:r>
            <a:r>
              <a:rPr kumimoji="0" lang="en-US" altLang="en-US" sz="2000" b="0" i="0" u="none" strike="noStrike" cap="none" normalizeH="0" baseline="0" dirty="0" smtClean="0">
                <a:ln>
                  <a:noFill/>
                </a:ln>
                <a:solidFill>
                  <a:schemeClr val="tx1"/>
                </a:solidFill>
                <a:effectLst/>
              </a:rPr>
              <a:t> for Footer.</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004552" y="3968183"/>
            <a:ext cx="5525037" cy="2725018"/>
          </a:xfrm>
          <a:prstGeom prst="rect">
            <a:avLst/>
          </a:prstGeom>
        </p:spPr>
      </p:pic>
      <p:pic>
        <p:nvPicPr>
          <p:cNvPr id="7" name="Picture 6"/>
          <p:cNvPicPr>
            <a:picLocks noChangeAspect="1"/>
          </p:cNvPicPr>
          <p:nvPr/>
        </p:nvPicPr>
        <p:blipFill>
          <a:blip r:embed="rId3"/>
          <a:stretch>
            <a:fillRect/>
          </a:stretch>
        </p:blipFill>
        <p:spPr>
          <a:xfrm>
            <a:off x="6665470" y="3921965"/>
            <a:ext cx="5307297" cy="2817454"/>
          </a:xfrm>
          <a:prstGeom prst="rect">
            <a:avLst/>
          </a:prstGeom>
        </p:spPr>
      </p:pic>
      <p:sp>
        <p:nvSpPr>
          <p:cNvPr id="3" name="Slide Number Placeholder 2"/>
          <p:cNvSpPr>
            <a:spLocks noGrp="1"/>
          </p:cNvSpPr>
          <p:nvPr>
            <p:ph type="sldNum" sz="quarter" idx="12"/>
          </p:nvPr>
        </p:nvSpPr>
        <p:spPr/>
        <p:txBody>
          <a:bodyPr/>
          <a:lstStyle/>
          <a:p>
            <a:fld id="{9860EDB8-5305-433F-BE41-D7A86D811DB3}" type="slidenum">
              <a:rPr lang="en-US" smtClean="0"/>
              <a:t>6</a:t>
            </a:fld>
            <a:endParaRPr lang="en-US"/>
          </a:p>
        </p:txBody>
      </p:sp>
    </p:spTree>
    <p:extLst>
      <p:ext uri="{BB962C8B-B14F-4D97-AF65-F5344CB8AC3E}">
        <p14:creationId xmlns:p14="http://schemas.microsoft.com/office/powerpoint/2010/main" val="3160587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Key Terminologies and Features in MS Word</a:t>
            </a:r>
            <a:endParaRPr lang="en-US" b="1" dirty="0"/>
          </a:p>
        </p:txBody>
      </p:sp>
      <p:sp>
        <p:nvSpPr>
          <p:cNvPr id="5" name="Rectangle 2"/>
          <p:cNvSpPr>
            <a:spLocks noChangeArrowheads="1"/>
          </p:cNvSpPr>
          <p:nvPr/>
        </p:nvSpPr>
        <p:spPr bwMode="auto">
          <a:xfrm>
            <a:off x="1140433" y="1687247"/>
            <a:ext cx="983236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3. Headers and Footers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2000" b="0" i="0" u="none" strike="noStrike" cap="none" normalizeH="0" baseline="0" dirty="0" smtClean="0">
                <a:ln>
                  <a:noFill/>
                </a:ln>
                <a:solidFill>
                  <a:schemeClr val="tx1"/>
                </a:solidFill>
                <a:effectLst/>
                <a:latin typeface="Arial" panose="020B0604020202020204" pitchFamily="34" charset="0"/>
              </a:rPr>
              <a:t>: Headers appear at the top, and footers at the bottom of each page. They are used to include elements like page numbers, document title, author name, or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Use Case</a:t>
            </a:r>
            <a:r>
              <a:rPr kumimoji="0" lang="en-US" altLang="en-US" sz="2000" b="0" i="0" u="none" strike="noStrike" cap="none" normalizeH="0" baseline="0" dirty="0" smtClean="0">
                <a:ln>
                  <a:noFill/>
                </a:ln>
                <a:solidFill>
                  <a:schemeClr val="tx1"/>
                </a:solidFill>
                <a:effectLst/>
                <a:latin typeface="Arial" panose="020B0604020202020204" pitchFamily="34" charset="0"/>
              </a:rPr>
              <a:t>: Essential for professional documents to maintain consistency and make navigation easier.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Shortcut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Alt + N</a:t>
            </a:r>
            <a:r>
              <a:rPr kumimoji="0" lang="en-US" altLang="en-US" sz="2000" b="0" i="0" u="none" strike="noStrike" cap="none" normalizeH="0" baseline="0" dirty="0" smtClean="0">
                <a:ln>
                  <a:noFill/>
                </a:ln>
                <a:solidFill>
                  <a:schemeClr val="tx1"/>
                </a:solidFill>
                <a:effectLst/>
              </a:rPr>
              <a:t>, then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H</a:t>
            </a:r>
            <a:r>
              <a:rPr kumimoji="0" lang="en-US" altLang="en-US" sz="2000" b="0" i="0" u="none" strike="noStrike" cap="none" normalizeH="0" baseline="0" dirty="0" smtClean="0">
                <a:ln>
                  <a:noFill/>
                </a:ln>
                <a:solidFill>
                  <a:schemeClr val="tx1"/>
                </a:solidFill>
                <a:effectLst/>
              </a:rPr>
              <a:t> for Header and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Alt + N</a:t>
            </a:r>
            <a:r>
              <a:rPr kumimoji="0" lang="en-US" altLang="en-US" sz="2000" b="0" i="0" u="none" strike="noStrike" cap="none" normalizeH="0" baseline="0" dirty="0" smtClean="0">
                <a:ln>
                  <a:noFill/>
                </a:ln>
                <a:solidFill>
                  <a:schemeClr val="tx1"/>
                </a:solidFill>
                <a:effectLst/>
              </a:rPr>
              <a:t>, then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O</a:t>
            </a:r>
            <a:r>
              <a:rPr kumimoji="0" lang="en-US" altLang="en-US" sz="2000" b="0" i="0" u="none" strike="noStrike" cap="none" normalizeH="0" baseline="0" dirty="0" smtClean="0">
                <a:ln>
                  <a:noFill/>
                </a:ln>
                <a:solidFill>
                  <a:schemeClr val="tx1"/>
                </a:solidFill>
                <a:effectLst/>
              </a:rPr>
              <a:t> for Footer.</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004552" y="3968183"/>
            <a:ext cx="5525037" cy="2725018"/>
          </a:xfrm>
          <a:prstGeom prst="rect">
            <a:avLst/>
          </a:prstGeom>
        </p:spPr>
      </p:pic>
      <p:pic>
        <p:nvPicPr>
          <p:cNvPr id="7" name="Picture 6"/>
          <p:cNvPicPr>
            <a:picLocks noChangeAspect="1"/>
          </p:cNvPicPr>
          <p:nvPr/>
        </p:nvPicPr>
        <p:blipFill>
          <a:blip r:embed="rId3"/>
          <a:stretch>
            <a:fillRect/>
          </a:stretch>
        </p:blipFill>
        <p:spPr>
          <a:xfrm>
            <a:off x="6665470" y="3921965"/>
            <a:ext cx="5307297" cy="2817454"/>
          </a:xfrm>
          <a:prstGeom prst="rect">
            <a:avLst/>
          </a:prstGeom>
        </p:spPr>
      </p:pic>
      <p:sp>
        <p:nvSpPr>
          <p:cNvPr id="3" name="Slide Number Placeholder 2"/>
          <p:cNvSpPr>
            <a:spLocks noGrp="1"/>
          </p:cNvSpPr>
          <p:nvPr>
            <p:ph type="sldNum" sz="quarter" idx="12"/>
          </p:nvPr>
        </p:nvSpPr>
        <p:spPr/>
        <p:txBody>
          <a:bodyPr/>
          <a:lstStyle/>
          <a:p>
            <a:fld id="{9860EDB8-5305-433F-BE41-D7A86D811DB3}" type="slidenum">
              <a:rPr lang="en-US" smtClean="0"/>
              <a:t>7</a:t>
            </a:fld>
            <a:endParaRPr lang="en-US"/>
          </a:p>
        </p:txBody>
      </p:sp>
    </p:spTree>
    <p:extLst>
      <p:ext uri="{BB962C8B-B14F-4D97-AF65-F5344CB8AC3E}">
        <p14:creationId xmlns:p14="http://schemas.microsoft.com/office/powerpoint/2010/main" val="742542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3" name="Rectangle 1"/>
          <p:cNvSpPr>
            <a:spLocks noChangeArrowheads="1"/>
          </p:cNvSpPr>
          <p:nvPr/>
        </p:nvSpPr>
        <p:spPr bwMode="auto">
          <a:xfrm>
            <a:off x="167425" y="1820808"/>
            <a:ext cx="657793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4. Watermark</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Arial" panose="020B0604020202020204" pitchFamily="34" charset="0"/>
              </a:rPr>
              <a:t>Description</a:t>
            </a:r>
            <a:r>
              <a:rPr kumimoji="0" lang="en-US" altLang="en-US" b="0" i="0" u="none" strike="noStrike" cap="none" normalizeH="0" baseline="0" dirty="0" smtClean="0">
                <a:ln>
                  <a:noFill/>
                </a:ln>
                <a:solidFill>
                  <a:schemeClr val="tx1"/>
                </a:solidFill>
                <a:effectLst/>
                <a:latin typeface="Arial" panose="020B0604020202020204" pitchFamily="34" charset="0"/>
              </a:rPr>
              <a:t>: A semi-transparent text or image displayed behind the document content, often used to label documents as "Confidential" or "Draft."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Arial" panose="020B0604020202020204" pitchFamily="34" charset="0"/>
              </a:rPr>
              <a:t>Use Case</a:t>
            </a:r>
            <a:r>
              <a:rPr kumimoji="0" lang="en-US" altLang="en-US" b="0" i="0" u="none" strike="noStrike" cap="none" normalizeH="0" baseline="0" dirty="0" smtClean="0">
                <a:ln>
                  <a:noFill/>
                </a:ln>
                <a:solidFill>
                  <a:schemeClr val="tx1"/>
                </a:solidFill>
                <a:effectLst/>
                <a:latin typeface="Arial" panose="020B0604020202020204" pitchFamily="34" charset="0"/>
              </a:rPr>
              <a:t>: Helps identify the status or nature of a document at a glance.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Located in the </a:t>
            </a:r>
            <a:r>
              <a:rPr kumimoji="0" lang="en-US" altLang="en-US" b="1" i="0" u="none" strike="noStrike" cap="none" normalizeH="0" baseline="0" dirty="0" smtClean="0">
                <a:ln>
                  <a:noFill/>
                </a:ln>
                <a:solidFill>
                  <a:schemeClr val="tx1"/>
                </a:solidFill>
                <a:effectLst/>
                <a:latin typeface="Arial" panose="020B0604020202020204" pitchFamily="34" charset="0"/>
              </a:rPr>
              <a:t>Design</a:t>
            </a:r>
            <a:r>
              <a:rPr kumimoji="0" lang="en-US" altLang="en-US" b="0" i="0" u="none" strike="noStrike" cap="none" normalizeH="0" baseline="0" dirty="0" smtClean="0">
                <a:ln>
                  <a:noFill/>
                </a:ln>
                <a:solidFill>
                  <a:schemeClr val="tx1"/>
                </a:solidFill>
                <a:effectLst/>
                <a:latin typeface="Arial" panose="020B0604020202020204" pitchFamily="34" charset="0"/>
              </a:rPr>
              <a:t> tab, accessible with </a:t>
            </a:r>
            <a:r>
              <a:rPr kumimoji="0" lang="en-US" altLang="en-US" b="0" i="0" u="none" strike="noStrike" cap="none" normalizeH="0" baseline="0" dirty="0" smtClean="0">
                <a:ln>
                  <a:noFill/>
                </a:ln>
                <a:solidFill>
                  <a:schemeClr val="tx1"/>
                </a:solidFill>
                <a:effectLst/>
                <a:latin typeface="Arial Unicode MS" panose="020B0604020202020204" pitchFamily="34" charset="-128"/>
              </a:rPr>
              <a:t>Alt + G</a:t>
            </a:r>
            <a:r>
              <a:rPr kumimoji="0" lang="en-US" altLang="en-US" b="0" i="0" u="none" strike="noStrike" cap="none" normalizeH="0" baseline="0" dirty="0" smtClean="0">
                <a:ln>
                  <a:noFill/>
                </a:ln>
                <a:solidFill>
                  <a:schemeClr val="tx1"/>
                </a:solidFill>
                <a:effectLst/>
              </a:rPr>
              <a:t> then </a:t>
            </a:r>
            <a:r>
              <a:rPr kumimoji="0" lang="en-US" altLang="en-US" b="0" i="0" u="none" strike="noStrike" cap="none" normalizeH="0" baseline="0" dirty="0" smtClean="0">
                <a:ln>
                  <a:noFill/>
                </a:ln>
                <a:solidFill>
                  <a:schemeClr val="tx1"/>
                </a:solidFill>
                <a:effectLst/>
                <a:latin typeface="Arial Unicode MS" panose="020B0604020202020204" pitchFamily="34" charset="-128"/>
              </a:rPr>
              <a:t>W</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7162801" y="1342403"/>
            <a:ext cx="4191000" cy="5286375"/>
          </a:xfrm>
          <a:prstGeom prst="rect">
            <a:avLst/>
          </a:prstGeom>
        </p:spPr>
      </p:pic>
      <p:sp>
        <p:nvSpPr>
          <p:cNvPr id="5" name="Slide Number Placeholder 4"/>
          <p:cNvSpPr>
            <a:spLocks noGrp="1"/>
          </p:cNvSpPr>
          <p:nvPr>
            <p:ph type="sldNum" sz="quarter" idx="12"/>
          </p:nvPr>
        </p:nvSpPr>
        <p:spPr/>
        <p:txBody>
          <a:bodyPr/>
          <a:lstStyle/>
          <a:p>
            <a:fld id="{9860EDB8-5305-433F-BE41-D7A86D811DB3}" type="slidenum">
              <a:rPr lang="en-US" smtClean="0"/>
              <a:t>8</a:t>
            </a:fld>
            <a:endParaRPr lang="en-US"/>
          </a:p>
        </p:txBody>
      </p:sp>
    </p:spTree>
    <p:extLst>
      <p:ext uri="{BB962C8B-B14F-4D97-AF65-F5344CB8AC3E}">
        <p14:creationId xmlns:p14="http://schemas.microsoft.com/office/powerpoint/2010/main" val="3592122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6504"/>
            <a:ext cx="10749367" cy="1208868"/>
          </a:xfrm>
        </p:spPr>
        <p:txBody>
          <a:bodyPr/>
          <a:lstStyle/>
          <a:p>
            <a:r>
              <a:rPr lang="en-US" dirty="0"/>
              <a:t>3. Key Terminologies and Features in MS Word</a:t>
            </a:r>
            <a:endParaRPr lang="en-US" b="1" dirty="0"/>
          </a:p>
        </p:txBody>
      </p:sp>
      <p:sp>
        <p:nvSpPr>
          <p:cNvPr id="5" name="Rectangle 1"/>
          <p:cNvSpPr>
            <a:spLocks noChangeArrowheads="1"/>
          </p:cNvSpPr>
          <p:nvPr/>
        </p:nvSpPr>
        <p:spPr bwMode="auto">
          <a:xfrm>
            <a:off x="604434" y="2161330"/>
            <a:ext cx="680827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5. Undo and Redo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Undo</a:t>
            </a:r>
            <a:r>
              <a:rPr kumimoji="0" lang="en-US" altLang="en-US" sz="2000" b="0" i="0" u="none" strike="noStrike" cap="none" normalizeH="0" baseline="0" dirty="0" smtClean="0">
                <a:ln>
                  <a:noFill/>
                </a:ln>
                <a:solidFill>
                  <a:schemeClr val="tx1"/>
                </a:solidFill>
                <a:effectLst/>
                <a:latin typeface="Arial" panose="020B0604020202020204" pitchFamily="34" charset="0"/>
              </a:rPr>
              <a:t>: Reverts the last action performed in the document.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Shortcut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Ctrl + Z</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Redo</a:t>
            </a:r>
            <a:r>
              <a:rPr kumimoji="0" lang="en-US" altLang="en-US" sz="2000" b="0" i="0" u="none" strike="noStrike" cap="none" normalizeH="0" baseline="0" dirty="0" smtClean="0">
                <a:ln>
                  <a:noFill/>
                </a:ln>
                <a:solidFill>
                  <a:schemeClr val="tx1"/>
                </a:solidFill>
                <a:effectLst/>
                <a:latin typeface="Arial" panose="020B0604020202020204" pitchFamily="34" charset="0"/>
              </a:rPr>
              <a:t>: Repeats the last undone action.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Shortcut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Ctrl + Y</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15618" y="3925126"/>
            <a:ext cx="85106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6. Copy, Paste, and Cut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Copy</a:t>
            </a:r>
            <a:r>
              <a:rPr kumimoji="0" lang="en-US" altLang="en-US" b="0" i="0" u="none" strike="noStrike" cap="none" normalizeH="0" baseline="0" dirty="0" smtClean="0">
                <a:ln>
                  <a:noFill/>
                </a:ln>
                <a:solidFill>
                  <a:schemeClr val="tx1"/>
                </a:solidFill>
                <a:effectLst/>
                <a:latin typeface="Arial" panose="020B0604020202020204" pitchFamily="34" charset="0"/>
              </a:rPr>
              <a:t>: Duplicates selected text or object to the clipboard.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Ctrl + C</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Paste</a:t>
            </a:r>
            <a:r>
              <a:rPr kumimoji="0" lang="en-US" altLang="en-US" b="0" i="0" u="none" strike="noStrike" cap="none" normalizeH="0" baseline="0" dirty="0" smtClean="0">
                <a:ln>
                  <a:noFill/>
                </a:ln>
                <a:solidFill>
                  <a:schemeClr val="tx1"/>
                </a:solidFill>
                <a:effectLst/>
                <a:latin typeface="Arial" panose="020B0604020202020204" pitchFamily="34" charset="0"/>
              </a:rPr>
              <a:t>: Inserts content from the clipboard to the chosen location in the document.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Ctrl + V</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Cut</a:t>
            </a:r>
            <a:r>
              <a:rPr kumimoji="0" lang="en-US" altLang="en-US" b="0" i="0" u="none" strike="noStrike" cap="none" normalizeH="0" baseline="0" dirty="0" smtClean="0">
                <a:ln>
                  <a:noFill/>
                </a:ln>
                <a:solidFill>
                  <a:schemeClr val="tx1"/>
                </a:solidFill>
                <a:effectLst/>
                <a:latin typeface="Arial" panose="020B0604020202020204" pitchFamily="34" charset="0"/>
              </a:rPr>
              <a:t>: Removes selected text or objects and copies them to the clipboard.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Shortcut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Ctrl + X</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191293" y="2161330"/>
            <a:ext cx="3271838" cy="2636167"/>
          </a:xfrm>
          <a:prstGeom prst="rect">
            <a:avLst/>
          </a:prstGeom>
        </p:spPr>
      </p:pic>
      <p:sp>
        <p:nvSpPr>
          <p:cNvPr id="3" name="Slide Number Placeholder 2"/>
          <p:cNvSpPr>
            <a:spLocks noGrp="1"/>
          </p:cNvSpPr>
          <p:nvPr>
            <p:ph type="sldNum" sz="quarter" idx="12"/>
          </p:nvPr>
        </p:nvSpPr>
        <p:spPr/>
        <p:txBody>
          <a:bodyPr/>
          <a:lstStyle/>
          <a:p>
            <a:fld id="{9860EDB8-5305-433F-BE41-D7A86D811DB3}" type="slidenum">
              <a:rPr lang="en-US" smtClean="0"/>
              <a:t>9</a:t>
            </a:fld>
            <a:endParaRPr lang="en-US"/>
          </a:p>
        </p:txBody>
      </p:sp>
    </p:spTree>
    <p:extLst>
      <p:ext uri="{BB962C8B-B14F-4D97-AF65-F5344CB8AC3E}">
        <p14:creationId xmlns:p14="http://schemas.microsoft.com/office/powerpoint/2010/main" val="2361625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133</TotalTime>
  <Words>3896</Words>
  <Application>Microsoft Office PowerPoint</Application>
  <PresentationFormat>Widescreen</PresentationFormat>
  <Paragraphs>331</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Unicode MS</vt:lpstr>
      <vt:lpstr>Calibri</vt:lpstr>
      <vt:lpstr>Montserrat</vt:lpstr>
      <vt:lpstr>Segoe UI</vt:lpstr>
      <vt:lpstr>Segoe UI Light</vt:lpstr>
      <vt:lpstr>Wingdings</vt:lpstr>
      <vt:lpstr>WelcomeDoc</vt:lpstr>
      <vt:lpstr>PowerPoint Presentation</vt:lpstr>
      <vt:lpstr>Ms office</vt:lpstr>
      <vt:lpstr>2. Introduction to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3. Key Terminologies and Features in MS Word</vt:lpstr>
      <vt:lpstr>2. Introduction to MS PowerPoint</vt:lpstr>
      <vt:lpstr>Slide</vt:lpstr>
      <vt:lpstr>Slide Layout</vt:lpstr>
      <vt:lpstr>Slide Layout</vt:lpstr>
      <vt:lpstr>Slides views</vt:lpstr>
      <vt:lpstr>MS excel</vt:lpstr>
      <vt:lpstr>Key Terminologies</vt:lpstr>
      <vt:lpstr>Key Terminologies</vt:lpstr>
      <vt:lpstr>Key Terminologies</vt:lpstr>
      <vt:lpstr>Key Terminologies</vt:lpstr>
      <vt:lpstr>PowerPoint Presentation</vt:lpstr>
      <vt:lpstr>PowerPoint Presentation</vt:lpstr>
      <vt:lpstr>PowerPoint Presentation</vt:lpstr>
      <vt:lpstr>MS Access</vt:lpstr>
      <vt:lpstr>Overview</vt:lpstr>
      <vt:lpstr>PowerPoint Presentation</vt:lpstr>
      <vt:lpstr>PowerPoint Presentation</vt:lpstr>
      <vt:lpstr>MS Access</vt:lpstr>
      <vt:lpstr>PowerPoint Presentation</vt:lpstr>
      <vt:lpstr>PowerPoint Presentation</vt:lpstr>
      <vt:lpstr>PowerPoint Presentation</vt:lpstr>
      <vt:lpstr>Forms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OFFICE </dc:title>
  <dc:creator>Microsoft account</dc:creator>
  <cp:keywords/>
  <cp:lastModifiedBy>Administrator</cp:lastModifiedBy>
  <cp:revision>78</cp:revision>
  <dcterms:created xsi:type="dcterms:W3CDTF">2024-10-27T05:13:35Z</dcterms:created>
  <dcterms:modified xsi:type="dcterms:W3CDTF">2024-10-30T06:28:45Z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