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92" r:id="rId1"/>
  </p:sldMasterIdLst>
  <p:notesMasterIdLst>
    <p:notesMasterId r:id="rId32"/>
  </p:notesMasterIdLst>
  <p:sldIdLst>
    <p:sldId id="386" r:id="rId2"/>
    <p:sldId id="257" r:id="rId3"/>
    <p:sldId id="260" r:id="rId4"/>
    <p:sldId id="337" r:id="rId5"/>
    <p:sldId id="359" r:id="rId6"/>
    <p:sldId id="361" r:id="rId7"/>
    <p:sldId id="362" r:id="rId8"/>
    <p:sldId id="363" r:id="rId9"/>
    <p:sldId id="380" r:id="rId10"/>
    <p:sldId id="379" r:id="rId11"/>
    <p:sldId id="381" r:id="rId12"/>
    <p:sldId id="382" r:id="rId13"/>
    <p:sldId id="383" r:id="rId14"/>
    <p:sldId id="384" r:id="rId15"/>
    <p:sldId id="385" r:id="rId16"/>
    <p:sldId id="274" r:id="rId17"/>
    <p:sldId id="364" r:id="rId18"/>
    <p:sldId id="365" r:id="rId19"/>
    <p:sldId id="366" r:id="rId20"/>
    <p:sldId id="367" r:id="rId21"/>
    <p:sldId id="368" r:id="rId22"/>
    <p:sldId id="369" r:id="rId23"/>
    <p:sldId id="372" r:id="rId24"/>
    <p:sldId id="373" r:id="rId25"/>
    <p:sldId id="370" r:id="rId26"/>
    <p:sldId id="371" r:id="rId27"/>
    <p:sldId id="374" r:id="rId28"/>
    <p:sldId id="375" r:id="rId29"/>
    <p:sldId id="376" r:id="rId30"/>
    <p:sldId id="378" r:id="rId3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672" y="96"/>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A26B001-8D2E-4E8C-8D8E-04BB19FFF2A7}" type="datetimeFigureOut">
              <a:rPr lang="en-US" smtClean="0"/>
              <a:t>11/4/2024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B98E629-4D64-47C1-A1C0-DCE7F540A248}" type="slidenum">
              <a:rPr lang="en-US" smtClean="0"/>
              <a:t>‹#›</a:t>
            </a:fld>
            <a:endParaRPr lang="en-US"/>
          </a:p>
        </p:txBody>
      </p:sp>
    </p:spTree>
    <p:extLst>
      <p:ext uri="{BB962C8B-B14F-4D97-AF65-F5344CB8AC3E}">
        <p14:creationId xmlns:p14="http://schemas.microsoft.com/office/powerpoint/2010/main" val="26480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9FA44-B6D1-425E-AA48-F6F82ABAC50D}" type="slidenum">
              <a:rPr lang="en-US" smtClean="0"/>
              <a:t>1</a:t>
            </a:fld>
            <a:endParaRPr lang="en-US"/>
          </a:p>
        </p:txBody>
      </p:sp>
    </p:spTree>
    <p:extLst>
      <p:ext uri="{BB962C8B-B14F-4D97-AF65-F5344CB8AC3E}">
        <p14:creationId xmlns:p14="http://schemas.microsoft.com/office/powerpoint/2010/main" val="55764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45BA1C-412B-4F0A-ACDD-B28A54B4DAD6}" type="datetime1">
              <a:rPr lang="en-US" smtClean="0"/>
              <a:t>11/4/2024</a:t>
            </a:fld>
            <a:endParaRPr lang="en-US"/>
          </a:p>
        </p:txBody>
      </p:sp>
      <p:sp>
        <p:nvSpPr>
          <p:cNvPr id="5" name="Footer Placeholder 4"/>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327289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96AA97-3357-4435-B253-A1DC6FB56FA6}" type="datetime1">
              <a:rPr lang="en-US" smtClean="0"/>
              <a:t>11/4/2024</a:t>
            </a:fld>
            <a:endParaRPr lang="en-US"/>
          </a:p>
        </p:txBody>
      </p:sp>
      <p:sp>
        <p:nvSpPr>
          <p:cNvPr id="5" name="Footer Placeholder 4"/>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390300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95F49-498F-482F-AAC3-6AEB8437BADF}" type="datetime1">
              <a:rPr lang="en-US" smtClean="0"/>
              <a:t>11/4/2024</a:t>
            </a:fld>
            <a:endParaRPr lang="en-US"/>
          </a:p>
        </p:txBody>
      </p:sp>
      <p:sp>
        <p:nvSpPr>
          <p:cNvPr id="5" name="Footer Placeholder 4"/>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225192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1D91F-5EBD-4ACE-8E06-D563DCF59C85}" type="datetime1">
              <a:rPr lang="en-US" smtClean="0"/>
              <a:t>11/4/2024</a:t>
            </a:fld>
            <a:endParaRPr lang="en-US"/>
          </a:p>
        </p:txBody>
      </p:sp>
      <p:sp>
        <p:nvSpPr>
          <p:cNvPr id="5" name="Footer Placeholder 4"/>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82097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E44A21-AEBA-4059-8E60-D3E2E8A28794}" type="datetime1">
              <a:rPr lang="en-US" smtClean="0"/>
              <a:t>11/4/2024</a:t>
            </a:fld>
            <a:endParaRPr lang="en-US"/>
          </a:p>
        </p:txBody>
      </p:sp>
      <p:sp>
        <p:nvSpPr>
          <p:cNvPr id="5" name="Footer Placeholder 4"/>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6" name="Slide Number Placeholder 5"/>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79773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0E1A41-7AD7-479B-BC8C-E2D18A351EA0}" type="datetime1">
              <a:rPr lang="en-US" smtClean="0"/>
              <a:t>11/4/2024</a:t>
            </a:fld>
            <a:endParaRPr lang="en-US"/>
          </a:p>
        </p:txBody>
      </p:sp>
      <p:sp>
        <p:nvSpPr>
          <p:cNvPr id="6" name="Footer Placeholder 5"/>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7" name="Slide Number Placeholder 6"/>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58711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6DFCDA-C70E-4180-9F2B-F81F92F0DDFD}" type="datetime1">
              <a:rPr lang="en-US" smtClean="0"/>
              <a:t>11/4/2024</a:t>
            </a:fld>
            <a:endParaRPr lang="en-US"/>
          </a:p>
        </p:txBody>
      </p:sp>
      <p:sp>
        <p:nvSpPr>
          <p:cNvPr id="8" name="Footer Placeholder 7"/>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9" name="Slide Number Placeholder 8"/>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209845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03D03D-0543-486D-8AEE-C77E40DBC1A8}" type="datetime1">
              <a:rPr lang="en-US" smtClean="0"/>
              <a:t>11/4/2024</a:t>
            </a:fld>
            <a:endParaRPr lang="en-US"/>
          </a:p>
        </p:txBody>
      </p:sp>
      <p:sp>
        <p:nvSpPr>
          <p:cNvPr id="4" name="Footer Placeholder 3"/>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87146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9E8A-534A-4FEF-BF91-923FDC7A4551}" type="datetime1">
              <a:rPr lang="en-US" smtClean="0"/>
              <a:t>11/4/2024</a:t>
            </a:fld>
            <a:endParaRPr lang="en-US"/>
          </a:p>
        </p:txBody>
      </p:sp>
      <p:sp>
        <p:nvSpPr>
          <p:cNvPr id="3" name="Footer Placeholder 2"/>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321518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2F7BDD-97C7-47F4-A62A-28B876E8A1CC}" type="datetime1">
              <a:rPr lang="en-US" smtClean="0"/>
              <a:t>11/4/2024</a:t>
            </a:fld>
            <a:endParaRPr lang="en-US"/>
          </a:p>
        </p:txBody>
      </p:sp>
      <p:sp>
        <p:nvSpPr>
          <p:cNvPr id="6" name="Footer Placeholder 5"/>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7" name="Slide Number Placeholder 6"/>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303829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18F267-E6AC-4881-85E7-E8A9C162225B}" type="datetime1">
              <a:rPr lang="en-US" smtClean="0"/>
              <a:t>11/4/2024</a:t>
            </a:fld>
            <a:endParaRPr lang="en-US"/>
          </a:p>
        </p:txBody>
      </p:sp>
      <p:sp>
        <p:nvSpPr>
          <p:cNvPr id="6" name="Footer Placeholder 5"/>
          <p:cNvSpPr>
            <a:spLocks noGrp="1"/>
          </p:cNvSpPr>
          <p:nvPr>
            <p:ph type="ftr" sz="quarter" idx="11"/>
          </p:nvPr>
        </p:nvSpPr>
        <p:spPr/>
        <p:txBody>
          <a:body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7" name="Slide Number Placeholder 6"/>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125539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D4A46-9DCC-444A-80E4-165E31D30744}" type="datetime1">
              <a:rPr lang="en-US" smtClean="0"/>
              <a:t>11/4/2024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a:spcBef>
                <a:spcPts val="105"/>
              </a:spcBef>
            </a:pPr>
            <a:r>
              <a:rPr lang="en-US" spc="-10" smtClean="0">
                <a:latin typeface="Calibri Light" panose="020F0302020204030204" pitchFamily="34" charset="0"/>
              </a:rPr>
              <a:t>Understanding</a:t>
            </a:r>
            <a:r>
              <a:rPr lang="en-US" spc="-40" smtClean="0">
                <a:latin typeface="Calibri Light" panose="020F0302020204030204" pitchFamily="34" charset="0"/>
              </a:rPr>
              <a:t> </a:t>
            </a:r>
            <a:r>
              <a:rPr lang="en-US" smtClean="0">
                <a:latin typeface="Calibri Light" panose="020F0302020204030204" pitchFamily="34" charset="0"/>
              </a:rPr>
              <a:t>Computers: Today</a:t>
            </a:r>
            <a:r>
              <a:rPr lang="en-US" spc="-25" smtClean="0">
                <a:latin typeface="Calibri Light" panose="020F0302020204030204" pitchFamily="34" charset="0"/>
              </a:rPr>
              <a:t> </a:t>
            </a:r>
            <a:r>
              <a:rPr lang="en-US" smtClean="0">
                <a:latin typeface="Calibri Light" panose="020F0302020204030204" pitchFamily="34" charset="0"/>
              </a:rPr>
              <a:t>and</a:t>
            </a:r>
            <a:r>
              <a:rPr lang="en-US" spc="-20" smtClean="0">
                <a:latin typeface="Calibri Light" panose="020F0302020204030204" pitchFamily="34" charset="0"/>
              </a:rPr>
              <a:t> </a:t>
            </a:r>
            <a:r>
              <a:rPr lang="en-US" spc="-10" smtClean="0">
                <a:latin typeface="Calibri Light" panose="020F0302020204030204" pitchFamily="34" charset="0"/>
              </a:rPr>
              <a:t>Tomorrow,</a:t>
            </a:r>
            <a:r>
              <a:rPr lang="en-US" spc="-15" smtClean="0">
                <a:latin typeface="Calibri Light" panose="020F0302020204030204" pitchFamily="34" charset="0"/>
              </a:rPr>
              <a:t> </a:t>
            </a:r>
            <a:r>
              <a:rPr lang="en-US" smtClean="0">
                <a:latin typeface="Calibri Light" panose="020F0302020204030204" pitchFamily="34" charset="0"/>
              </a:rPr>
              <a:t>15th</a:t>
            </a:r>
            <a:r>
              <a:rPr lang="en-US" spc="-30" smtClean="0">
                <a:latin typeface="Calibri Light" panose="020F0302020204030204" pitchFamily="34" charset="0"/>
              </a:rPr>
              <a:t> </a:t>
            </a:r>
            <a:r>
              <a:rPr lang="en-US" spc="-10" smtClean="0">
                <a:latin typeface="Calibri Light" panose="020F0302020204030204" pitchFamily="34" charset="0"/>
              </a:rPr>
              <a:t>Edition</a:t>
            </a:r>
            <a:endParaRPr lang="en-US" spc="-10" dirty="0">
              <a:latin typeface="Calibri Light" panose="020F030202020403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spcBef>
                <a:spcPts val="105"/>
              </a:spcBef>
            </a:pPr>
            <a:fld id="{81D60167-4931-47E6-BA6A-407CBD079E47}" type="slidenum">
              <a:rPr lang="en-US" spc="-25" smtClean="0"/>
              <a:pPr marL="38100">
                <a:spcBef>
                  <a:spcPts val="105"/>
                </a:spcBef>
              </a:pPr>
              <a:t>‹#›</a:t>
            </a:fld>
            <a:endParaRPr lang="en-US" spc="-25" dirty="0"/>
          </a:p>
        </p:txBody>
      </p:sp>
    </p:spTree>
    <p:extLst>
      <p:ext uri="{BB962C8B-B14F-4D97-AF65-F5344CB8AC3E}">
        <p14:creationId xmlns:p14="http://schemas.microsoft.com/office/powerpoint/2010/main" val="371350130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8;p13"/>
          <p:cNvSpPr txBox="1">
            <a:spLocks/>
          </p:cNvSpPr>
          <p:nvPr/>
        </p:nvSpPr>
        <p:spPr>
          <a:xfrm>
            <a:off x="1524000" y="1041400"/>
            <a:ext cx="9144000" cy="2387600"/>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spcBef>
                <a:spcPts val="0"/>
              </a:spcBef>
              <a:buClr>
                <a:schemeClr val="dk1"/>
              </a:buClr>
              <a:buSzPts val="4800"/>
              <a:buFont typeface="Calibri"/>
              <a:buNone/>
            </a:pPr>
            <a:r>
              <a:rPr lang="en-US" sz="4800" b="1" smtClean="0"/>
              <a:t>GE100 - Application of Information and Communication Technologies</a:t>
            </a:r>
            <a:endParaRPr lang="en-US" sz="4800" dirty="0"/>
          </a:p>
        </p:txBody>
      </p:sp>
      <p:sp>
        <p:nvSpPr>
          <p:cNvPr id="5" name="Google Shape;89;p13"/>
          <p:cNvSpPr txBox="1">
            <a:spLocks/>
          </p:cNvSpPr>
          <p:nvPr/>
        </p:nvSpPr>
        <p:spPr>
          <a:xfrm>
            <a:off x="1524000" y="4984018"/>
            <a:ext cx="8731170" cy="979794"/>
          </a:xfrm>
          <a:prstGeom prst="rect">
            <a:avLst/>
          </a:prstGeom>
          <a:noFill/>
          <a:ln>
            <a:noFill/>
          </a:ln>
        </p:spPr>
        <p:txBody>
          <a:bodyPr spcFirstLastPara="1" vert="horz" wrap="square" lIns="91425" tIns="45700" rIns="91425" bIns="4570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spcBef>
                <a:spcPts val="0"/>
              </a:spcBef>
              <a:buClr>
                <a:schemeClr val="dk1"/>
              </a:buClr>
              <a:buSzPts val="2800"/>
            </a:pPr>
            <a:r>
              <a:rPr lang="en-US" sz="2800" smtClean="0">
                <a:solidFill>
                  <a:schemeClr val="tx1"/>
                </a:solidFill>
              </a:rPr>
              <a:t>Instructor: Alina Maryum</a:t>
            </a:r>
            <a:endParaRPr lang="en-US">
              <a:solidFill>
                <a:schemeClr val="tx1"/>
              </a:solidFill>
            </a:endParaRPr>
          </a:p>
        </p:txBody>
      </p:sp>
      <p:pic>
        <p:nvPicPr>
          <p:cNvPr id="6" name="Google Shape;90;p13"/>
          <p:cNvPicPr preferRelativeResize="0"/>
          <p:nvPr/>
        </p:nvPicPr>
        <p:blipFill rotWithShape="1">
          <a:blip r:embed="rId3">
            <a:alphaModFix amt="7000"/>
          </a:blip>
          <a:srcRect/>
          <a:stretch/>
        </p:blipFill>
        <p:spPr>
          <a:xfrm>
            <a:off x="2674213" y="0"/>
            <a:ext cx="6858000" cy="6858000"/>
          </a:xfrm>
          <a:prstGeom prst="rect">
            <a:avLst/>
          </a:prstGeom>
          <a:noFill/>
          <a:ln>
            <a:noFill/>
          </a:ln>
        </p:spPr>
      </p:pic>
      <p:sp>
        <p:nvSpPr>
          <p:cNvPr id="7" name="Google Shape;91;p13"/>
          <p:cNvSpPr txBox="1"/>
          <p:nvPr/>
        </p:nvSpPr>
        <p:spPr>
          <a:xfrm>
            <a:off x="1524000" y="3716612"/>
            <a:ext cx="9144000" cy="97979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endParaRPr sz="2400" b="1" i="0" u="none" strike="noStrike" cap="none" dirty="0">
              <a:latin typeface="Calibri"/>
              <a:ea typeface="Calibri"/>
              <a:cs typeface="Calibri"/>
              <a:sym typeface="Calibri"/>
            </a:endParaRPr>
          </a:p>
          <a:p>
            <a:pPr lvl="0" algn="ctr">
              <a:lnSpc>
                <a:spcPct val="90000"/>
              </a:lnSpc>
              <a:spcBef>
                <a:spcPts val="1000"/>
              </a:spcBef>
              <a:buClr>
                <a:schemeClr val="dk1"/>
              </a:buClr>
              <a:buSzPts val="3200"/>
            </a:pPr>
            <a:r>
              <a:rPr lang="en-US" sz="3100" b="1" i="0" u="none" strike="noStrike" cap="none" dirty="0" err="1">
                <a:latin typeface="Calibri"/>
                <a:ea typeface="Calibri"/>
                <a:cs typeface="Calibri"/>
                <a:sym typeface="Calibri"/>
              </a:rPr>
              <a:t>Lec</a:t>
            </a:r>
            <a:r>
              <a:rPr lang="en-US" sz="3100" b="1" i="0" u="none" strike="noStrike" cap="none" dirty="0">
                <a:latin typeface="Calibri"/>
                <a:ea typeface="Calibri"/>
                <a:cs typeface="Calibri"/>
                <a:sym typeface="Calibri"/>
              </a:rPr>
              <a:t> # </a:t>
            </a:r>
            <a:r>
              <a:rPr lang="en-US" sz="3100" b="1" dirty="0">
                <a:latin typeface="Calibri"/>
                <a:ea typeface="Calibri"/>
                <a:cs typeface="Calibri"/>
                <a:sym typeface="Calibri"/>
              </a:rPr>
              <a:t>6</a:t>
            </a:r>
            <a:r>
              <a:rPr lang="en-US" sz="3100" b="1" i="0" u="none" strike="noStrike" cap="none" dirty="0" smtClean="0">
                <a:latin typeface="Calibri"/>
                <a:ea typeface="Calibri"/>
                <a:cs typeface="Calibri"/>
                <a:sym typeface="Calibri"/>
              </a:rPr>
              <a:t>: </a:t>
            </a:r>
            <a:r>
              <a:rPr lang="en-GB" sz="3100" b="1" dirty="0" smtClean="0"/>
              <a:t>Network and Communication Devices</a:t>
            </a:r>
            <a:endParaRPr sz="3100" b="1" dirty="0"/>
          </a:p>
        </p:txBody>
      </p:sp>
      <p:sp>
        <p:nvSpPr>
          <p:cNvPr id="8" name="Rectangle 7"/>
          <p:cNvSpPr/>
          <p:nvPr/>
        </p:nvSpPr>
        <p:spPr>
          <a:xfrm>
            <a:off x="5978820" y="3275112"/>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79348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Networks</a:t>
            </a:r>
          </a:p>
        </p:txBody>
      </p:sp>
      <p:sp>
        <p:nvSpPr>
          <p:cNvPr id="3" name="Content Placeholder 2"/>
          <p:cNvSpPr>
            <a:spLocks noGrp="1"/>
          </p:cNvSpPr>
          <p:nvPr>
            <p:ph idx="1"/>
          </p:nvPr>
        </p:nvSpPr>
        <p:spPr/>
        <p:txBody>
          <a:bodyPr/>
          <a:lstStyle/>
          <a:p>
            <a:r>
              <a:rPr lang="en-US" b="1" dirty="0" smtClean="0"/>
              <a:t>Personal </a:t>
            </a:r>
            <a:r>
              <a:rPr lang="en-US" b="1" dirty="0"/>
              <a:t>Area Network (PAN)</a:t>
            </a:r>
            <a:endParaRPr lang="en-US" dirty="0"/>
          </a:p>
          <a:p>
            <a:pPr lvl="1"/>
            <a:r>
              <a:rPr lang="en-US" b="1" dirty="0"/>
              <a:t>Definition</a:t>
            </a:r>
            <a:r>
              <a:rPr lang="en-US" dirty="0"/>
              <a:t>: A small network used for connecting devices close to an individual, typically within a range of a few meters.</a:t>
            </a:r>
          </a:p>
          <a:p>
            <a:pPr lvl="1"/>
            <a:r>
              <a:rPr lang="en-US" b="1" dirty="0"/>
              <a:t>Examples</a:t>
            </a:r>
            <a:r>
              <a:rPr lang="en-US" dirty="0"/>
              <a:t>: Connecting a smartphone to a laptop via Bluetooth or using a wireless keyboard with a computer.</a:t>
            </a:r>
          </a:p>
          <a:p>
            <a:pPr lvl="1"/>
            <a:r>
              <a:rPr lang="en-US" b="1" dirty="0"/>
              <a:t>Uses</a:t>
            </a:r>
            <a:r>
              <a:rPr lang="en-US" dirty="0"/>
              <a:t>: Primarily for personal use, such as data transfer between devices or connecting peripherals.</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10</a:t>
            </a:fld>
            <a:endParaRPr lang="en-US" spc="-25" dirty="0"/>
          </a:p>
        </p:txBody>
      </p:sp>
    </p:spTree>
    <p:extLst>
      <p:ext uri="{BB962C8B-B14F-4D97-AF65-F5344CB8AC3E}">
        <p14:creationId xmlns:p14="http://schemas.microsoft.com/office/powerpoint/2010/main" val="358106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Networks</a:t>
            </a:r>
          </a:p>
        </p:txBody>
      </p:sp>
      <p:sp>
        <p:nvSpPr>
          <p:cNvPr id="3" name="Content Placeholder 2"/>
          <p:cNvSpPr>
            <a:spLocks noGrp="1"/>
          </p:cNvSpPr>
          <p:nvPr>
            <p:ph idx="1"/>
          </p:nvPr>
        </p:nvSpPr>
        <p:spPr/>
        <p:txBody>
          <a:bodyPr>
            <a:normAutofit/>
          </a:bodyPr>
          <a:lstStyle/>
          <a:p>
            <a:r>
              <a:rPr lang="en-US" b="1" dirty="0"/>
              <a:t>Metropolitan Area Network (MAN)</a:t>
            </a:r>
            <a:endParaRPr lang="en-US" dirty="0"/>
          </a:p>
          <a:p>
            <a:r>
              <a:rPr lang="en-US" b="1" dirty="0"/>
              <a:t>Definition</a:t>
            </a:r>
            <a:r>
              <a:rPr lang="en-US" dirty="0"/>
              <a:t>: A network that spans a city or large campus, connecting multiple LANs within a metropolitan area.</a:t>
            </a:r>
          </a:p>
          <a:p>
            <a:r>
              <a:rPr lang="en-US" b="1" dirty="0"/>
              <a:t>Characteristics</a:t>
            </a:r>
            <a:r>
              <a:rPr lang="en-US" dirty="0"/>
              <a:t>:</a:t>
            </a:r>
          </a:p>
          <a:p>
            <a:pPr lvl="1"/>
            <a:r>
              <a:rPr lang="en-US" dirty="0"/>
              <a:t>Larger than a LAN but smaller than a WAN.</a:t>
            </a:r>
          </a:p>
          <a:p>
            <a:pPr lvl="1"/>
            <a:r>
              <a:rPr lang="en-US" dirty="0"/>
              <a:t>Often uses fiber-optic cables for high-speed connectivity.</a:t>
            </a:r>
          </a:p>
          <a:p>
            <a:r>
              <a:rPr lang="en-US" b="1" dirty="0"/>
              <a:t>Uses</a:t>
            </a:r>
            <a:r>
              <a:rPr lang="en-US" dirty="0"/>
              <a:t>: Connecting branch offices within a city, providing city-wide Wi-Fi, or for municipal services (e.g., traffic monitoring).</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11</a:t>
            </a:fld>
            <a:endParaRPr lang="en-US" spc="-25" dirty="0"/>
          </a:p>
        </p:txBody>
      </p:sp>
    </p:spTree>
    <p:extLst>
      <p:ext uri="{BB962C8B-B14F-4D97-AF65-F5344CB8AC3E}">
        <p14:creationId xmlns:p14="http://schemas.microsoft.com/office/powerpoint/2010/main" val="152444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Networks</a:t>
            </a:r>
          </a:p>
        </p:txBody>
      </p:sp>
      <p:sp>
        <p:nvSpPr>
          <p:cNvPr id="3" name="Content Placeholder 2"/>
          <p:cNvSpPr>
            <a:spLocks noGrp="1"/>
          </p:cNvSpPr>
          <p:nvPr>
            <p:ph idx="1"/>
          </p:nvPr>
        </p:nvSpPr>
        <p:spPr/>
        <p:txBody>
          <a:bodyPr>
            <a:normAutofit/>
          </a:bodyPr>
          <a:lstStyle/>
          <a:p>
            <a:r>
              <a:rPr lang="en-US" b="1" dirty="0"/>
              <a:t>Wide Area Network (WAN)</a:t>
            </a:r>
            <a:endParaRPr lang="en-US" dirty="0"/>
          </a:p>
          <a:p>
            <a:r>
              <a:rPr lang="en-US" b="1" dirty="0"/>
              <a:t>Definition</a:t>
            </a:r>
            <a:r>
              <a:rPr lang="en-US" dirty="0"/>
              <a:t>: A network that covers a large geographic area, often spanning cities, states, or even countries.</a:t>
            </a:r>
          </a:p>
          <a:p>
            <a:r>
              <a:rPr lang="en-US" b="1" dirty="0"/>
              <a:t>Characteristics</a:t>
            </a:r>
            <a:r>
              <a:rPr lang="en-US" dirty="0"/>
              <a:t>:</a:t>
            </a:r>
          </a:p>
          <a:p>
            <a:pPr lvl="1"/>
            <a:r>
              <a:rPr lang="en-US" dirty="0"/>
              <a:t>Connects multiple LANs and MANs.</a:t>
            </a:r>
          </a:p>
          <a:p>
            <a:pPr lvl="1"/>
            <a:r>
              <a:rPr lang="en-US" dirty="0"/>
              <a:t>Uses leased telecommunications lines, fiber optics, or satellite links.</a:t>
            </a:r>
          </a:p>
          <a:p>
            <a:r>
              <a:rPr lang="en-US" b="1" dirty="0"/>
              <a:t>Examples</a:t>
            </a:r>
            <a:r>
              <a:rPr lang="en-US" dirty="0"/>
              <a:t>: The internet is the largest example of a WAN.</a:t>
            </a:r>
          </a:p>
          <a:p>
            <a:r>
              <a:rPr lang="en-US" b="1" dirty="0"/>
              <a:t>Uses</a:t>
            </a:r>
            <a:r>
              <a:rPr lang="en-US" dirty="0"/>
              <a:t>: For global communication and data sharing across distant locations (e.g., multinational corporations).</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12</a:t>
            </a:fld>
            <a:endParaRPr lang="en-US" spc="-25" dirty="0"/>
          </a:p>
        </p:txBody>
      </p:sp>
    </p:spTree>
    <p:extLst>
      <p:ext uri="{BB962C8B-B14F-4D97-AF65-F5344CB8AC3E}">
        <p14:creationId xmlns:p14="http://schemas.microsoft.com/office/powerpoint/2010/main" val="199127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Networks</a:t>
            </a:r>
          </a:p>
        </p:txBody>
      </p:sp>
      <p:sp>
        <p:nvSpPr>
          <p:cNvPr id="3" name="Content Placeholder 2"/>
          <p:cNvSpPr>
            <a:spLocks noGrp="1"/>
          </p:cNvSpPr>
          <p:nvPr>
            <p:ph idx="1"/>
          </p:nvPr>
        </p:nvSpPr>
        <p:spPr/>
        <p:txBody>
          <a:bodyPr>
            <a:normAutofit/>
          </a:bodyPr>
          <a:lstStyle/>
          <a:p>
            <a:r>
              <a:rPr lang="en-US" b="1" dirty="0"/>
              <a:t>Virtual Private Network (VPN)</a:t>
            </a:r>
            <a:endParaRPr lang="en-US" dirty="0"/>
          </a:p>
          <a:p>
            <a:pPr lvl="1"/>
            <a:r>
              <a:rPr lang="en-US" b="1" dirty="0"/>
              <a:t>Definition</a:t>
            </a:r>
            <a:r>
              <a:rPr lang="en-US" dirty="0"/>
              <a:t>: A network that uses the internet to provide secure connections between remote users and a private network.</a:t>
            </a:r>
          </a:p>
          <a:p>
            <a:pPr lvl="1"/>
            <a:r>
              <a:rPr lang="en-US" b="1" dirty="0"/>
              <a:t>Characteristics</a:t>
            </a:r>
            <a:r>
              <a:rPr lang="en-US" dirty="0"/>
              <a:t>:</a:t>
            </a:r>
          </a:p>
          <a:p>
            <a:pPr lvl="2"/>
            <a:r>
              <a:rPr lang="en-US" dirty="0"/>
              <a:t>Creates an encrypted “tunnel” for data transfer, protecting data from eavesdropping.</a:t>
            </a:r>
          </a:p>
          <a:p>
            <a:pPr lvl="1"/>
            <a:r>
              <a:rPr lang="en-US" b="1" dirty="0"/>
              <a:t>Uses</a:t>
            </a:r>
            <a:r>
              <a:rPr lang="en-US" dirty="0"/>
              <a:t>: For secure remote access to a company’s network from anywhere in the world.</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13</a:t>
            </a:fld>
            <a:endParaRPr lang="en-US" spc="-25" dirty="0"/>
          </a:p>
        </p:txBody>
      </p:sp>
    </p:spTree>
    <p:extLst>
      <p:ext uri="{BB962C8B-B14F-4D97-AF65-F5344CB8AC3E}">
        <p14:creationId xmlns:p14="http://schemas.microsoft.com/office/powerpoint/2010/main" val="335435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Networks</a:t>
            </a:r>
          </a:p>
        </p:txBody>
      </p:sp>
      <p:sp>
        <p:nvSpPr>
          <p:cNvPr id="3" name="Content Placeholder 2"/>
          <p:cNvSpPr>
            <a:spLocks noGrp="1"/>
          </p:cNvSpPr>
          <p:nvPr>
            <p:ph idx="1"/>
          </p:nvPr>
        </p:nvSpPr>
        <p:spPr/>
        <p:txBody>
          <a:bodyPr>
            <a:normAutofit/>
          </a:bodyPr>
          <a:lstStyle/>
          <a:p>
            <a:r>
              <a:rPr lang="en-US" b="1" dirty="0"/>
              <a:t>What is a VPN?</a:t>
            </a:r>
          </a:p>
          <a:p>
            <a:r>
              <a:rPr lang="en-US" dirty="0"/>
              <a:t>A </a:t>
            </a:r>
            <a:r>
              <a:rPr lang="en-US" b="1" dirty="0"/>
              <a:t>Virtual Private Network (VPN)</a:t>
            </a:r>
            <a:r>
              <a:rPr lang="en-US" dirty="0"/>
              <a:t> is a secure connection between your device (like a computer or phone) and the internet. It works by creating an </a:t>
            </a:r>
            <a:r>
              <a:rPr lang="en-US" b="1" dirty="0"/>
              <a:t>encrypted tunnel</a:t>
            </a:r>
            <a:r>
              <a:rPr lang="en-US" dirty="0"/>
              <a:t> that protects your data as it travels between your device and the websites or services you’re accessing online.</a:t>
            </a:r>
          </a:p>
          <a:p>
            <a:r>
              <a:rPr lang="en-US" dirty="0"/>
              <a:t>Think of a VPN like a private, secure tunnel through which only you can send and receive data, even though you’re using the public internet.</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14</a:t>
            </a:fld>
            <a:endParaRPr lang="en-US" spc="-25" dirty="0"/>
          </a:p>
        </p:txBody>
      </p:sp>
    </p:spTree>
    <p:extLst>
      <p:ext uri="{BB962C8B-B14F-4D97-AF65-F5344CB8AC3E}">
        <p14:creationId xmlns:p14="http://schemas.microsoft.com/office/powerpoint/2010/main" val="313794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Networks</a:t>
            </a:r>
          </a:p>
        </p:txBody>
      </p:sp>
      <p:sp>
        <p:nvSpPr>
          <p:cNvPr id="3" name="Content Placeholder 2"/>
          <p:cNvSpPr>
            <a:spLocks noGrp="1"/>
          </p:cNvSpPr>
          <p:nvPr>
            <p:ph idx="1"/>
          </p:nvPr>
        </p:nvSpPr>
        <p:spPr/>
        <p:txBody>
          <a:bodyPr>
            <a:normAutofit/>
          </a:bodyPr>
          <a:lstStyle/>
          <a:p>
            <a:r>
              <a:rPr lang="en-US" b="1" dirty="0"/>
              <a:t>Common Uses of VPNs</a:t>
            </a:r>
          </a:p>
          <a:p>
            <a:r>
              <a:rPr lang="en-US" b="1" dirty="0"/>
              <a:t>Secure Browsing on Public Wi-Fi</a:t>
            </a:r>
            <a:r>
              <a:rPr lang="en-US" dirty="0"/>
              <a:t>: VPNs protect you when using public Wi-Fi by preventing others on the same network from seeing what you’re doing.</a:t>
            </a:r>
          </a:p>
          <a:p>
            <a:r>
              <a:rPr lang="en-US" b="1" dirty="0"/>
              <a:t>Accessing Work Networks Remotely</a:t>
            </a:r>
            <a:r>
              <a:rPr lang="en-US" dirty="0"/>
              <a:t>: Employees working from home can securely access their company’s network.</a:t>
            </a:r>
          </a:p>
          <a:p>
            <a:r>
              <a:rPr lang="en-US" b="1" dirty="0"/>
              <a:t>Bypassing Regional Restrictions</a:t>
            </a:r>
            <a:r>
              <a:rPr lang="en-US" dirty="0"/>
              <a:t>: People use VPNs to access streaming content or websites available only in certain countries.</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15</a:t>
            </a:fld>
            <a:endParaRPr lang="en-US" spc="-25" dirty="0"/>
          </a:p>
        </p:txBody>
      </p:sp>
    </p:spTree>
    <p:extLst>
      <p:ext uri="{BB962C8B-B14F-4D97-AF65-F5344CB8AC3E}">
        <p14:creationId xmlns:p14="http://schemas.microsoft.com/office/powerpoint/2010/main" val="345714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04800"/>
            <a:ext cx="6377940" cy="980781"/>
          </a:xfrm>
          <a:prstGeom prst="rect">
            <a:avLst/>
          </a:prstGeom>
        </p:spPr>
        <p:txBody>
          <a:bodyPr vert="horz" wrap="square" lIns="0" tIns="468376" rIns="0" bIns="0" rtlCol="0" anchor="ctr">
            <a:spAutoFit/>
          </a:bodyPr>
          <a:lstStyle/>
          <a:p>
            <a:pPr marL="12700">
              <a:lnSpc>
                <a:spcPct val="100000"/>
              </a:lnSpc>
              <a:spcBef>
                <a:spcPts val="100"/>
              </a:spcBef>
            </a:pPr>
            <a:r>
              <a:rPr dirty="0">
                <a:latin typeface="Calibri" panose="020F0502020204030204" pitchFamily="34" charset="0"/>
                <a:cs typeface="Calibri" panose="020F0502020204030204" pitchFamily="34" charset="0"/>
              </a:rPr>
              <a:t>Network</a:t>
            </a:r>
            <a:r>
              <a:rPr spc="-19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Characteristics</a:t>
            </a:r>
          </a:p>
        </p:txBody>
      </p:sp>
      <p:sp>
        <p:nvSpPr>
          <p:cNvPr id="6" name="Rectangle 3"/>
          <p:cNvSpPr>
            <a:spLocks noChangeArrowheads="1"/>
          </p:cNvSpPr>
          <p:nvPr/>
        </p:nvSpPr>
        <p:spPr bwMode="auto">
          <a:xfrm>
            <a:off x="990600" y="1740575"/>
            <a:ext cx="102108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Char char="•"/>
            </a:pPr>
            <a:r>
              <a:rPr lang="en-US" altLang="en-US" sz="2000" b="1" dirty="0" smtClean="0">
                <a:latin typeface="Arial" panose="020B0604020202020204" pitchFamily="34" charset="0"/>
              </a:rPr>
              <a:t>Scalability</a:t>
            </a:r>
            <a:r>
              <a:rPr lang="en-US" altLang="en-US" sz="2000" dirty="0" smtClean="0">
                <a:latin typeface="Arial" panose="020B0604020202020204" pitchFamily="34" charset="0"/>
              </a:rPr>
              <a:t>: Ability </a:t>
            </a:r>
            <a:r>
              <a:rPr lang="en-US" altLang="en-US" sz="2000" dirty="0">
                <a:latin typeface="Arial" panose="020B0604020202020204" pitchFamily="34" charset="0"/>
              </a:rPr>
              <a:t>to expand the network by adding more devices or resources without impacting performance.</a:t>
            </a:r>
          </a:p>
          <a:p>
            <a:pPr defTabSz="914400" eaLnBrk="0" fontAlgn="base" hangingPunct="0">
              <a:spcBef>
                <a:spcPct val="0"/>
              </a:spcBef>
              <a:spcAft>
                <a:spcPct val="0"/>
              </a:spcAft>
              <a:buFontTx/>
              <a:buChar char="•"/>
            </a:pPr>
            <a:r>
              <a:rPr lang="en-US" altLang="en-US" sz="2000" b="1" dirty="0">
                <a:latin typeface="Arial" panose="020B0604020202020204" pitchFamily="34" charset="0"/>
              </a:rPr>
              <a:t>Security</a:t>
            </a:r>
            <a:endParaRPr lang="en-US" altLang="en-US" sz="2000" dirty="0">
              <a:latin typeface="Arial" panose="020B0604020202020204" pitchFamily="34" charset="0"/>
            </a:endParaRPr>
          </a:p>
          <a:p>
            <a:pPr defTabSz="914400" eaLnBrk="0" fontAlgn="base" hangingPunct="0">
              <a:spcBef>
                <a:spcPct val="0"/>
              </a:spcBef>
              <a:spcAft>
                <a:spcPct val="0"/>
              </a:spcAft>
              <a:buFontTx/>
              <a:buChar char="•"/>
            </a:pPr>
            <a:r>
              <a:rPr lang="en-US" altLang="en-US" sz="2000" b="1" dirty="0">
                <a:latin typeface="Arial" panose="020B0604020202020204" pitchFamily="34" charset="0"/>
              </a:rPr>
              <a:t>Data Encryption</a:t>
            </a:r>
            <a:r>
              <a:rPr lang="en-US" altLang="en-US" sz="2000" dirty="0">
                <a:latin typeface="Arial" panose="020B0604020202020204" pitchFamily="34" charset="0"/>
              </a:rPr>
              <a:t>: Protects data during transfer to ensure privacy.</a:t>
            </a:r>
          </a:p>
          <a:p>
            <a:pPr defTabSz="914400" eaLnBrk="0" fontAlgn="base" hangingPunct="0">
              <a:spcBef>
                <a:spcPct val="0"/>
              </a:spcBef>
              <a:spcAft>
                <a:spcPct val="0"/>
              </a:spcAft>
              <a:buFontTx/>
              <a:buChar char="•"/>
            </a:pPr>
            <a:r>
              <a:rPr lang="en-US" altLang="en-US" sz="2000" b="1" dirty="0">
                <a:latin typeface="Arial" panose="020B0604020202020204" pitchFamily="34" charset="0"/>
              </a:rPr>
              <a:t>Authentication</a:t>
            </a:r>
            <a:r>
              <a:rPr lang="en-US" altLang="en-US" sz="2000" dirty="0">
                <a:latin typeface="Arial" panose="020B0604020202020204" pitchFamily="34" charset="0"/>
              </a:rPr>
              <a:t>: Verifies the identity of users (e.g., passwords, biometrics).</a:t>
            </a:r>
          </a:p>
          <a:p>
            <a:pPr defTabSz="914400" eaLnBrk="0" fontAlgn="base" hangingPunct="0">
              <a:spcBef>
                <a:spcPct val="0"/>
              </a:spcBef>
              <a:spcAft>
                <a:spcPct val="0"/>
              </a:spcAft>
              <a:buFontTx/>
              <a:buChar char="•"/>
            </a:pPr>
            <a:r>
              <a:rPr lang="en-US" altLang="en-US" sz="2000" b="1" dirty="0">
                <a:latin typeface="Arial" panose="020B0604020202020204" pitchFamily="34" charset="0"/>
              </a:rPr>
              <a:t>Access Control</a:t>
            </a:r>
            <a:r>
              <a:rPr lang="en-US" altLang="en-US" sz="2000" dirty="0">
                <a:latin typeface="Arial" panose="020B0604020202020204" pitchFamily="34" charset="0"/>
              </a:rPr>
              <a:t>: Limits who can view or use network resources.</a:t>
            </a:r>
          </a:p>
          <a:p>
            <a:pPr defTabSz="914400" eaLnBrk="0" fontAlgn="base" hangingPunct="0">
              <a:spcBef>
                <a:spcPct val="0"/>
              </a:spcBef>
              <a:spcAft>
                <a:spcPct val="0"/>
              </a:spcAft>
              <a:buFontTx/>
              <a:buChar char="•"/>
            </a:pPr>
            <a:r>
              <a:rPr lang="en-US" altLang="en-US" sz="2000" b="1" dirty="0" smtClean="0">
                <a:latin typeface="Arial" panose="020B0604020202020204" pitchFamily="34" charset="0"/>
              </a:rPr>
              <a:t>Topology</a:t>
            </a:r>
            <a:r>
              <a:rPr lang="en-US" altLang="en-US" sz="2000" dirty="0" smtClean="0">
                <a:latin typeface="Arial" panose="020B0604020202020204" pitchFamily="34" charset="0"/>
              </a:rPr>
              <a:t>: The </a:t>
            </a:r>
            <a:r>
              <a:rPr lang="en-US" altLang="en-US" sz="2000" dirty="0">
                <a:latin typeface="Arial" panose="020B0604020202020204" pitchFamily="34" charset="0"/>
              </a:rPr>
              <a:t>layout of a network, such as </a:t>
            </a:r>
            <a:r>
              <a:rPr lang="en-US" altLang="en-US" sz="2000" b="1" dirty="0">
                <a:latin typeface="Arial" panose="020B0604020202020204" pitchFamily="34" charset="0"/>
              </a:rPr>
              <a:t>Star</a:t>
            </a:r>
            <a:r>
              <a:rPr lang="en-US" altLang="en-US" sz="2000" dirty="0">
                <a:latin typeface="Arial" panose="020B0604020202020204" pitchFamily="34" charset="0"/>
              </a:rPr>
              <a:t>, </a:t>
            </a:r>
            <a:r>
              <a:rPr lang="en-US" altLang="en-US" sz="2000" b="1" dirty="0">
                <a:latin typeface="Arial" panose="020B0604020202020204" pitchFamily="34" charset="0"/>
              </a:rPr>
              <a:t>Bus</a:t>
            </a:r>
            <a:r>
              <a:rPr lang="en-US" altLang="en-US" sz="2000" dirty="0">
                <a:latin typeface="Arial" panose="020B0604020202020204" pitchFamily="34" charset="0"/>
              </a:rPr>
              <a:t>, </a:t>
            </a:r>
            <a:r>
              <a:rPr lang="en-US" altLang="en-US" sz="2000" b="1" dirty="0">
                <a:latin typeface="Arial" panose="020B0604020202020204" pitchFamily="34" charset="0"/>
              </a:rPr>
              <a:t>Ring</a:t>
            </a:r>
            <a:r>
              <a:rPr lang="en-US" altLang="en-US" sz="2000" dirty="0">
                <a:latin typeface="Arial" panose="020B0604020202020204" pitchFamily="34" charset="0"/>
              </a:rPr>
              <a:t>, or </a:t>
            </a:r>
            <a:r>
              <a:rPr lang="en-US" altLang="en-US" sz="2000" b="1" dirty="0">
                <a:latin typeface="Arial" panose="020B0604020202020204" pitchFamily="34" charset="0"/>
              </a:rPr>
              <a:t>Mesh</a:t>
            </a:r>
            <a:r>
              <a:rPr lang="en-US" altLang="en-US" sz="2000" dirty="0">
                <a:latin typeface="Arial" panose="020B0604020202020204" pitchFamily="34" charset="0"/>
              </a:rPr>
              <a:t>, affecting performance and resilience.</a:t>
            </a:r>
          </a:p>
          <a:p>
            <a:pPr defTabSz="914400" eaLnBrk="0" fontAlgn="base" hangingPunct="0">
              <a:spcBef>
                <a:spcPct val="0"/>
              </a:spcBef>
              <a:spcAft>
                <a:spcPct val="0"/>
              </a:spcAft>
              <a:buFontTx/>
              <a:buChar char="•"/>
            </a:pPr>
            <a:r>
              <a:rPr lang="en-US" altLang="en-US" sz="2000" b="1" dirty="0" smtClean="0">
                <a:latin typeface="Arial" panose="020B0604020202020204" pitchFamily="34" charset="0"/>
              </a:rPr>
              <a:t>Cost-Effectiveness</a:t>
            </a:r>
            <a:r>
              <a:rPr lang="en-US" altLang="en-US" sz="2000" dirty="0" smtClean="0">
                <a:latin typeface="Arial" panose="020B0604020202020204" pitchFamily="34" charset="0"/>
              </a:rPr>
              <a:t>: Balancing </a:t>
            </a:r>
            <a:r>
              <a:rPr lang="en-US" altLang="en-US" sz="2000" dirty="0">
                <a:latin typeface="Arial" panose="020B0604020202020204" pitchFamily="34" charset="0"/>
              </a:rPr>
              <a:t>performance, reliability, and scalability with budget constraints.</a:t>
            </a:r>
          </a:p>
          <a:p>
            <a:pPr defTabSz="914400" eaLnBrk="0" fontAlgn="base" hangingPunct="0">
              <a:spcBef>
                <a:spcPct val="0"/>
              </a:spcBef>
              <a:spcAft>
                <a:spcPct val="0"/>
              </a:spcAft>
              <a:buFontTx/>
              <a:buChar char="•"/>
            </a:pPr>
            <a:r>
              <a:rPr lang="en-US" altLang="en-US" sz="2000" b="1" dirty="0" smtClean="0">
                <a:latin typeface="Arial" panose="020B0604020202020204" pitchFamily="34" charset="0"/>
              </a:rPr>
              <a:t>Availability</a:t>
            </a:r>
            <a:r>
              <a:rPr lang="en-US" altLang="en-US" sz="2000" dirty="0" smtClean="0">
                <a:latin typeface="Arial" panose="020B0604020202020204" pitchFamily="34" charset="0"/>
              </a:rPr>
              <a:t>: Ensures </a:t>
            </a:r>
            <a:r>
              <a:rPr lang="en-US" altLang="en-US" sz="2000" dirty="0">
                <a:latin typeface="Arial" panose="020B0604020202020204" pitchFamily="34" charset="0"/>
              </a:rPr>
              <a:t>that network services are accessible whenever needed, often represented as a percentage (e.g., 99.9% uptime).</a:t>
            </a:r>
          </a:p>
          <a:p>
            <a:pPr defTabSz="914400" eaLnBrk="0" fontAlgn="base" hangingPunct="0">
              <a:spcBef>
                <a:spcPct val="0"/>
              </a:spcBef>
              <a:spcAft>
                <a:spcPct val="0"/>
              </a:spcAft>
            </a:pPr>
            <a:endParaRPr lang="en-US" altLang="en-US" sz="2000" dirty="0">
              <a:latin typeface="Arial" panose="020B0604020202020204" pitchFamily="34" charset="0"/>
            </a:endParaRPr>
          </a:p>
        </p:txBody>
      </p:sp>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16</a:t>
            </a:fld>
            <a:endParaRPr lang="en-US"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863" y="228600"/>
            <a:ext cx="6377940" cy="980781"/>
          </a:xfrm>
          <a:prstGeom prst="rect">
            <a:avLst/>
          </a:prstGeom>
        </p:spPr>
        <p:txBody>
          <a:bodyPr vert="horz" wrap="square" lIns="0" tIns="468376" rIns="0" bIns="0" rtlCol="0" anchor="ctr">
            <a:spAutoFit/>
          </a:bodyPr>
          <a:lstStyle/>
          <a:p>
            <a:pPr marL="12700">
              <a:lnSpc>
                <a:spcPct val="100000"/>
              </a:lnSpc>
              <a:spcBef>
                <a:spcPts val="100"/>
              </a:spcBef>
            </a:pPr>
            <a:r>
              <a:rPr dirty="0">
                <a:latin typeface="Calibri" panose="020F0502020204030204" pitchFamily="34" charset="0"/>
                <a:cs typeface="Calibri" panose="020F0502020204030204" pitchFamily="34" charset="0"/>
              </a:rPr>
              <a:t>Network</a:t>
            </a:r>
            <a:r>
              <a:rPr spc="-19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Characteristics</a:t>
            </a:r>
          </a:p>
        </p:txBody>
      </p:sp>
      <p:sp>
        <p:nvSpPr>
          <p:cNvPr id="3" name="object 3"/>
          <p:cNvSpPr txBox="1"/>
          <p:nvPr/>
        </p:nvSpPr>
        <p:spPr>
          <a:xfrm>
            <a:off x="990600" y="1447800"/>
            <a:ext cx="7976234" cy="914994"/>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lang="en-US" sz="2400" b="1" dirty="0"/>
              <a:t>Key Characteristics of Networks:</a:t>
            </a:r>
          </a:p>
          <a:p>
            <a:pPr marL="355600" indent="-342900">
              <a:spcBef>
                <a:spcPts val="675"/>
              </a:spcBef>
              <a:buFont typeface="Arial MT"/>
              <a:buChar char="•"/>
              <a:tabLst>
                <a:tab pos="355600" algn="l"/>
              </a:tabLst>
            </a:pPr>
            <a:endParaRPr sz="2400" b="1" spc="-55" dirty="0">
              <a:solidFill>
                <a:srgbClr val="FFFF00"/>
              </a:solidFill>
              <a:latin typeface="Calibri" panose="020F0502020204030204" pitchFamily="34" charset="0"/>
              <a:cs typeface="Calibri" panose="020F0502020204030204" pitchFamily="34" charset="0"/>
            </a:endParaRPr>
          </a:p>
        </p:txBody>
      </p:sp>
      <p:sp>
        <p:nvSpPr>
          <p:cNvPr id="5" name="Rectangle 2"/>
          <p:cNvSpPr>
            <a:spLocks noChangeArrowheads="1"/>
          </p:cNvSpPr>
          <p:nvPr/>
        </p:nvSpPr>
        <p:spPr bwMode="auto">
          <a:xfrm>
            <a:off x="1371600" y="1884927"/>
            <a:ext cx="9829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Char char="•"/>
            </a:pPr>
            <a:r>
              <a:rPr lang="en-US" altLang="en-US" sz="2000" b="1" dirty="0">
                <a:latin typeface="Arial" panose="020B0604020202020204" pitchFamily="34" charset="0"/>
              </a:rPr>
              <a:t>Performance</a:t>
            </a:r>
            <a:endParaRPr lang="en-US" altLang="en-US" sz="2000" dirty="0">
              <a:latin typeface="Arial" panose="020B0604020202020204" pitchFamily="34" charset="0"/>
            </a:endParaRPr>
          </a:p>
          <a:p>
            <a:pPr lvl="1" defTabSz="914400" eaLnBrk="0" fontAlgn="base" hangingPunct="0">
              <a:spcBef>
                <a:spcPct val="0"/>
              </a:spcBef>
              <a:spcAft>
                <a:spcPct val="0"/>
              </a:spcAft>
              <a:buFontTx/>
              <a:buChar char="•"/>
            </a:pPr>
            <a:r>
              <a:rPr lang="en-US" altLang="en-US" sz="2000" b="1" dirty="0">
                <a:latin typeface="Arial" panose="020B0604020202020204" pitchFamily="34" charset="0"/>
              </a:rPr>
              <a:t>Bandwidth</a:t>
            </a:r>
            <a:r>
              <a:rPr lang="en-US" altLang="en-US" sz="2000" dirty="0">
                <a:latin typeface="Arial" panose="020B0604020202020204" pitchFamily="34" charset="0"/>
              </a:rPr>
              <a:t>: The amount of data transmitted over a network in a given time (e.g., Mbps).</a:t>
            </a:r>
          </a:p>
          <a:p>
            <a:pPr lvl="1" defTabSz="914400" eaLnBrk="0" fontAlgn="base" hangingPunct="0">
              <a:spcBef>
                <a:spcPct val="0"/>
              </a:spcBef>
              <a:spcAft>
                <a:spcPct val="0"/>
              </a:spcAft>
              <a:buFontTx/>
              <a:buChar char="•"/>
            </a:pPr>
            <a:r>
              <a:rPr lang="en-US" altLang="en-US" sz="2000" b="1" dirty="0">
                <a:latin typeface="Arial" panose="020B0604020202020204" pitchFamily="34" charset="0"/>
              </a:rPr>
              <a:t>Latency</a:t>
            </a:r>
            <a:r>
              <a:rPr lang="en-US" altLang="en-US" sz="2000" dirty="0">
                <a:latin typeface="Arial" panose="020B0604020202020204" pitchFamily="34" charset="0"/>
              </a:rPr>
              <a:t>: Delay in data transmission; lower latency is better for real-time applications.</a:t>
            </a:r>
          </a:p>
          <a:p>
            <a:pPr lvl="1" defTabSz="914400" eaLnBrk="0" fontAlgn="base" hangingPunct="0">
              <a:spcBef>
                <a:spcPct val="0"/>
              </a:spcBef>
              <a:spcAft>
                <a:spcPct val="0"/>
              </a:spcAft>
              <a:buFontTx/>
              <a:buChar char="•"/>
            </a:pPr>
            <a:r>
              <a:rPr lang="en-US" altLang="en-US" sz="2000" b="1" dirty="0">
                <a:latin typeface="Arial" panose="020B0604020202020204" pitchFamily="34" charset="0"/>
              </a:rPr>
              <a:t>Throughput</a:t>
            </a:r>
            <a:r>
              <a:rPr lang="en-US" altLang="en-US" sz="2000" dirty="0">
                <a:latin typeface="Arial" panose="020B0604020202020204" pitchFamily="34" charset="0"/>
              </a:rPr>
              <a:t>: Actual data transfer rate, affected by network traffic and capacity.</a:t>
            </a:r>
          </a:p>
          <a:p>
            <a:pPr defTabSz="914400" eaLnBrk="0" fontAlgn="base" hangingPunct="0">
              <a:spcBef>
                <a:spcPct val="0"/>
              </a:spcBef>
              <a:spcAft>
                <a:spcPct val="0"/>
              </a:spcAft>
              <a:buFontTx/>
              <a:buChar char="•"/>
            </a:pPr>
            <a:endParaRPr lang="en-US" altLang="en-US" sz="2000" dirty="0">
              <a:latin typeface="Arial" panose="020B0604020202020204" pitchFamily="34" charset="0"/>
            </a:endParaRPr>
          </a:p>
          <a:p>
            <a:pPr marL="342900" indent="-342900">
              <a:buFont typeface="Arial" panose="020B0604020202020204" pitchFamily="34" charset="0"/>
              <a:buChar char="•"/>
            </a:pPr>
            <a:r>
              <a:rPr lang="en-US" sz="2400" b="1" dirty="0"/>
              <a:t>Reliability</a:t>
            </a:r>
            <a:endParaRPr lang="en-US" sz="2400" dirty="0"/>
          </a:p>
          <a:p>
            <a:pPr marL="800100" lvl="1" indent="-342900">
              <a:buFont typeface="Arial" panose="020B0604020202020204" pitchFamily="34" charset="0"/>
              <a:buChar char="•"/>
            </a:pPr>
            <a:r>
              <a:rPr lang="en-US" sz="2400" b="1" dirty="0"/>
              <a:t>Fault Tolerance</a:t>
            </a:r>
            <a:r>
              <a:rPr lang="en-US" sz="2400" dirty="0"/>
              <a:t>: The network’s ability to continue operating despite failures (e.g., backup routes).</a:t>
            </a:r>
          </a:p>
          <a:p>
            <a:pPr marL="800100" lvl="1" indent="-342900">
              <a:buFont typeface="Arial" panose="020B0604020202020204" pitchFamily="34" charset="0"/>
              <a:buChar char="•"/>
            </a:pPr>
            <a:r>
              <a:rPr lang="en-US" sz="2400" b="1" dirty="0"/>
              <a:t>Downtime</a:t>
            </a:r>
            <a:r>
              <a:rPr lang="en-US" sz="2400" dirty="0"/>
              <a:t>: The period when a network is unavailable; reliability minimizes downtime</a:t>
            </a:r>
          </a:p>
          <a:p>
            <a:pPr defTabSz="914400" eaLnBrk="0" fontAlgn="base" hangingPunct="0">
              <a:spcBef>
                <a:spcPct val="0"/>
              </a:spcBef>
              <a:spcAft>
                <a:spcPct val="0"/>
              </a:spcAft>
              <a:buFontTx/>
              <a:buChar char="•"/>
            </a:pPr>
            <a:endParaRPr lang="en-US" altLang="en-US" sz="2000" dirty="0">
              <a:latin typeface="Arial" panose="020B0604020202020204" pitchFamily="34" charset="0"/>
            </a:endParaRPr>
          </a:p>
          <a:p>
            <a:pPr marL="342900" indent="-342900" defTabSz="914400" eaLnBrk="0" fontAlgn="base" hangingPunct="0">
              <a:spcBef>
                <a:spcPct val="0"/>
              </a:spcBef>
              <a:spcAft>
                <a:spcPct val="0"/>
              </a:spcAft>
              <a:buFont typeface="Arial" panose="020B0604020202020204" pitchFamily="34" charset="0"/>
              <a:buChar char="•"/>
            </a:pPr>
            <a:endParaRPr lang="en-US" altLang="en-US" sz="20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17</a:t>
            </a:fld>
            <a:endParaRPr lang="en-US" spc="-25" dirty="0"/>
          </a:p>
        </p:txBody>
      </p:sp>
    </p:spTree>
    <p:extLst>
      <p:ext uri="{BB962C8B-B14F-4D97-AF65-F5344CB8AC3E}">
        <p14:creationId xmlns:p14="http://schemas.microsoft.com/office/powerpoint/2010/main" val="116582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Topology</a:t>
            </a:r>
            <a:endParaRPr lang="en-US" b="1" dirty="0"/>
          </a:p>
        </p:txBody>
      </p:sp>
      <p:sp>
        <p:nvSpPr>
          <p:cNvPr id="3" name="Content Placeholder 2"/>
          <p:cNvSpPr>
            <a:spLocks noGrp="1"/>
          </p:cNvSpPr>
          <p:nvPr>
            <p:ph idx="1"/>
          </p:nvPr>
        </p:nvSpPr>
        <p:spPr>
          <a:xfrm>
            <a:off x="1066800" y="1693651"/>
            <a:ext cx="4343401" cy="4023360"/>
          </a:xfrm>
        </p:spPr>
        <p:txBody>
          <a:bodyPr>
            <a:normAutofit lnSpcReduction="10000"/>
          </a:bodyPr>
          <a:lstStyle/>
          <a:p>
            <a:pPr marL="0" indent="0" algn="just">
              <a:buNone/>
            </a:pPr>
            <a:r>
              <a:rPr lang="en-US" dirty="0"/>
              <a:t>Network topology refers to the physical or logical arrangement of devices (nodes) and connections (links) in a network. </a:t>
            </a:r>
            <a:endParaRPr lang="en-US" dirty="0" smtClean="0"/>
          </a:p>
          <a:p>
            <a:pPr marL="0" indent="0" algn="just">
              <a:buNone/>
            </a:pPr>
            <a:r>
              <a:rPr lang="en-US" dirty="0" smtClean="0"/>
              <a:t>It </a:t>
            </a:r>
            <a:r>
              <a:rPr lang="en-US" dirty="0"/>
              <a:t>defines how computers, printers, routers, and other devices are connected, which impacts the network's performance, reliability, and scalability.</a:t>
            </a:r>
          </a:p>
        </p:txBody>
      </p:sp>
      <p:pic>
        <p:nvPicPr>
          <p:cNvPr id="7170" name="Picture 2" descr="Types of network top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645" y="1250495"/>
            <a:ext cx="5879955" cy="41789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18</a:t>
            </a:fld>
            <a:endParaRPr lang="en-US" spc="-25" dirty="0"/>
          </a:p>
        </p:txBody>
      </p:sp>
    </p:spTree>
    <p:extLst>
      <p:ext uri="{BB962C8B-B14F-4D97-AF65-F5344CB8AC3E}">
        <p14:creationId xmlns:p14="http://schemas.microsoft.com/office/powerpoint/2010/main" val="408138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 Topologies</a:t>
            </a:r>
          </a:p>
        </p:txBody>
      </p:sp>
      <p:sp>
        <p:nvSpPr>
          <p:cNvPr id="3" name="Content Placeholder 2"/>
          <p:cNvSpPr>
            <a:spLocks noGrp="1"/>
          </p:cNvSpPr>
          <p:nvPr>
            <p:ph idx="1"/>
          </p:nvPr>
        </p:nvSpPr>
        <p:spPr>
          <a:xfrm>
            <a:off x="1066800" y="1690688"/>
            <a:ext cx="10210800" cy="4097866"/>
          </a:xfrm>
        </p:spPr>
        <p:txBody>
          <a:bodyPr/>
          <a:lstStyle/>
          <a:p>
            <a:pPr marL="0" indent="0" fontAlgn="base">
              <a:buNone/>
            </a:pPr>
            <a:r>
              <a:rPr lang="en-US" b="1" dirty="0"/>
              <a:t>Point to Point Topology</a:t>
            </a:r>
          </a:p>
          <a:p>
            <a:pPr fontAlgn="base"/>
            <a:r>
              <a:rPr lang="en-US" dirty="0"/>
              <a:t>Point-to-point topology is a type of topology that works on the functionality of the sender and receiver. It is the simplest communication between two nodes, in which one is the sender and the other one is the </a:t>
            </a:r>
            <a:r>
              <a:rPr lang="en-US" dirty="0" smtClean="0"/>
              <a:t>receiver. Point-to-Point </a:t>
            </a:r>
            <a:r>
              <a:rPr lang="en-US" dirty="0"/>
              <a:t>provides high bandwidth.</a:t>
            </a:r>
          </a:p>
        </p:txBody>
      </p:sp>
      <p:pic>
        <p:nvPicPr>
          <p:cNvPr id="4" name="Picture 3"/>
          <p:cNvPicPr>
            <a:picLocks noChangeAspect="1"/>
          </p:cNvPicPr>
          <p:nvPr/>
        </p:nvPicPr>
        <p:blipFill>
          <a:blip r:embed="rId2"/>
          <a:stretch>
            <a:fillRect/>
          </a:stretch>
        </p:blipFill>
        <p:spPr>
          <a:xfrm>
            <a:off x="3157537" y="4114800"/>
            <a:ext cx="5876925" cy="2085975"/>
          </a:xfrm>
          <a:prstGeom prst="rect">
            <a:avLst/>
          </a:prstGeom>
        </p:spPr>
      </p:pic>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19</a:t>
            </a:fld>
            <a:endParaRPr lang="en-US" spc="-25" dirty="0"/>
          </a:p>
        </p:txBody>
      </p:sp>
    </p:spTree>
    <p:extLst>
      <p:ext uri="{BB962C8B-B14F-4D97-AF65-F5344CB8AC3E}">
        <p14:creationId xmlns:p14="http://schemas.microsoft.com/office/powerpoint/2010/main" val="378949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04800"/>
            <a:ext cx="7973879" cy="980781"/>
          </a:xfrm>
          <a:prstGeom prst="rect">
            <a:avLst/>
          </a:prstGeom>
        </p:spPr>
        <p:txBody>
          <a:bodyPr vert="horz" wrap="square" lIns="0" tIns="468376" rIns="0" bIns="0" rtlCol="0" anchor="ctr">
            <a:spAutoFit/>
          </a:bodyPr>
          <a:lstStyle/>
          <a:p>
            <a:pPr marL="12700">
              <a:lnSpc>
                <a:spcPct val="100000"/>
              </a:lnSpc>
              <a:spcBef>
                <a:spcPts val="100"/>
              </a:spcBef>
            </a:pPr>
            <a:r>
              <a:rPr dirty="0">
                <a:latin typeface="Calibri" panose="020F0502020204030204" pitchFamily="34" charset="0"/>
                <a:cs typeface="Calibri" panose="020F0502020204030204" pitchFamily="34" charset="0"/>
              </a:rPr>
              <a:t>Learning</a:t>
            </a:r>
            <a:r>
              <a:rPr spc="-14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Objectives</a:t>
            </a:r>
          </a:p>
        </p:txBody>
      </p:sp>
      <p:sp>
        <p:nvSpPr>
          <p:cNvPr id="3" name="object 3"/>
          <p:cNvSpPr txBox="1"/>
          <p:nvPr/>
        </p:nvSpPr>
        <p:spPr>
          <a:xfrm>
            <a:off x="990600" y="1524000"/>
            <a:ext cx="10210800" cy="2610330"/>
          </a:xfrm>
          <a:prstGeom prst="rect">
            <a:avLst/>
          </a:prstGeom>
        </p:spPr>
        <p:txBody>
          <a:bodyPr vert="horz" wrap="square" lIns="0" tIns="85725" rIns="0" bIns="0" rtlCol="0">
            <a:spAutoFit/>
          </a:bodyPr>
          <a:lstStyle/>
          <a:p>
            <a:pPr marL="355600" indent="-342900">
              <a:spcBef>
                <a:spcPts val="675"/>
              </a:spcBef>
              <a:buFont typeface="Arial" panose="020B0604020202020204" pitchFamily="34" charset="0"/>
              <a:buChar char="•"/>
              <a:tabLst>
                <a:tab pos="469900" algn="l"/>
              </a:tabLst>
            </a:pPr>
            <a:r>
              <a:rPr sz="2400" dirty="0">
                <a:latin typeface="Calibri" panose="020F0502020204030204" pitchFamily="34" charset="0"/>
                <a:cs typeface="Calibri" panose="020F0502020204030204" pitchFamily="34" charset="0"/>
              </a:rPr>
              <a:t>Define</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a:t>
            </a:r>
            <a:r>
              <a:rPr sz="2400" spc="-5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computer</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network</a:t>
            </a:r>
            <a:r>
              <a:rPr sz="2400" spc="-6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and</a:t>
            </a:r>
            <a:r>
              <a:rPr sz="2400" spc="-5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its</a:t>
            </a:r>
            <a:r>
              <a:rPr sz="2400" spc="-6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purpose</a:t>
            </a:r>
            <a:endParaRPr sz="2400" dirty="0">
              <a:latin typeface="Calibri" panose="020F0502020204030204" pitchFamily="34" charset="0"/>
              <a:cs typeface="Calibri" panose="020F0502020204030204" pitchFamily="34" charset="0"/>
            </a:endParaRPr>
          </a:p>
          <a:p>
            <a:pPr marL="355600" indent="-342900">
              <a:spcBef>
                <a:spcPts val="575"/>
              </a:spcBef>
              <a:buFont typeface="Arial" panose="020B0604020202020204" pitchFamily="34" charset="0"/>
              <a:buChar char="•"/>
              <a:tabLst>
                <a:tab pos="469900" algn="l"/>
              </a:tabLst>
            </a:pPr>
            <a:r>
              <a:rPr sz="2400" dirty="0">
                <a:latin typeface="Calibri" panose="020F0502020204030204" pitchFamily="34" charset="0"/>
                <a:cs typeface="Calibri" panose="020F0502020204030204" pitchFamily="34" charset="0"/>
              </a:rPr>
              <a:t>Describe</a:t>
            </a:r>
            <a:r>
              <a:rPr sz="2400" spc="-11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several</a:t>
            </a:r>
            <a:r>
              <a:rPr sz="2400" spc="-8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uses</a:t>
            </a:r>
            <a:r>
              <a:rPr sz="2400" spc="-9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for</a:t>
            </a:r>
            <a:r>
              <a:rPr sz="2400" spc="-8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networks</a:t>
            </a:r>
            <a:endParaRPr lang="en-US" sz="2400" spc="-10" dirty="0">
              <a:latin typeface="Calibri" panose="020F0502020204030204" pitchFamily="34" charset="0"/>
              <a:cs typeface="Calibri" panose="020F0502020204030204" pitchFamily="34" charset="0"/>
            </a:endParaRPr>
          </a:p>
          <a:p>
            <a:pPr marL="355600" indent="-342900">
              <a:spcBef>
                <a:spcPts val="575"/>
              </a:spcBef>
              <a:buFont typeface="Arial" panose="020B0604020202020204" pitchFamily="34" charset="0"/>
              <a:buChar char="•"/>
              <a:tabLst>
                <a:tab pos="469900" algn="l"/>
              </a:tabLst>
            </a:pPr>
            <a:r>
              <a:rPr lang="en-US" sz="2400" spc="-10" dirty="0">
                <a:latin typeface="Calibri" panose="020F0502020204030204" pitchFamily="34" charset="0"/>
                <a:cs typeface="Calibri" panose="020F0502020204030204" pitchFamily="34" charset="0"/>
              </a:rPr>
              <a:t>Types of Networks</a:t>
            </a:r>
            <a:endParaRPr sz="2400" dirty="0">
              <a:latin typeface="Calibri" panose="020F0502020204030204" pitchFamily="34" charset="0"/>
              <a:cs typeface="Calibri" panose="020F0502020204030204" pitchFamily="34" charset="0"/>
            </a:endParaRPr>
          </a:p>
          <a:p>
            <a:pPr marL="355600" indent="-342900">
              <a:spcBef>
                <a:spcPts val="580"/>
              </a:spcBef>
              <a:buFont typeface="Arial" panose="020B0604020202020204" pitchFamily="34" charset="0"/>
              <a:buChar char="•"/>
              <a:tabLst>
                <a:tab pos="469900" algn="l"/>
              </a:tabLst>
            </a:pPr>
            <a:r>
              <a:rPr sz="2400" spc="-10" dirty="0">
                <a:latin typeface="Calibri" panose="020F0502020204030204" pitchFamily="34" charset="0"/>
                <a:cs typeface="Calibri" panose="020F0502020204030204" pitchFamily="34" charset="0"/>
              </a:rPr>
              <a:t>Understand</a:t>
            </a:r>
            <a:r>
              <a:rPr sz="2400" spc="-6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the</a:t>
            </a:r>
            <a:r>
              <a:rPr sz="2400" spc="-4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various</a:t>
            </a:r>
            <a:r>
              <a:rPr sz="2400" spc="-4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characteristics</a:t>
            </a:r>
            <a:r>
              <a:rPr sz="2400" spc="-8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of</a:t>
            </a:r>
            <a:r>
              <a:rPr sz="2400" spc="-3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a:t>
            </a:r>
            <a:r>
              <a:rPr sz="2400" spc="-4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network,</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such</a:t>
            </a:r>
            <a:r>
              <a:rPr sz="2400" spc="-35" dirty="0">
                <a:latin typeface="Calibri" panose="020F0502020204030204" pitchFamily="34" charset="0"/>
                <a:cs typeface="Calibri" panose="020F0502020204030204" pitchFamily="34" charset="0"/>
              </a:rPr>
              <a:t> </a:t>
            </a:r>
            <a:r>
              <a:rPr sz="2400" spc="-25" dirty="0">
                <a:latin typeface="Calibri" panose="020F0502020204030204" pitchFamily="34" charset="0"/>
                <a:cs typeface="Calibri" panose="020F0502020204030204" pitchFamily="34" charset="0"/>
              </a:rPr>
              <a:t>as</a:t>
            </a:r>
            <a:r>
              <a:rPr lang="en-US" sz="2400" dirty="0">
                <a:latin typeface="Calibri" panose="020F0502020204030204" pitchFamily="34" charset="0"/>
                <a:cs typeface="Calibri" panose="020F0502020204030204" pitchFamily="34" charset="0"/>
              </a:rPr>
              <a:t> </a:t>
            </a:r>
            <a:r>
              <a:rPr sz="2400" spc="-25" dirty="0">
                <a:latin typeface="Calibri" panose="020F0502020204030204" pitchFamily="34" charset="0"/>
                <a:cs typeface="Calibri" panose="020F0502020204030204" pitchFamily="34" charset="0"/>
              </a:rPr>
              <a:t>topology,</a:t>
            </a:r>
            <a:r>
              <a:rPr sz="2400" spc="-6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architecture,</a:t>
            </a:r>
            <a:r>
              <a:rPr sz="2400" spc="-5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and</a:t>
            </a:r>
            <a:r>
              <a:rPr sz="2400" spc="-3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size</a:t>
            </a:r>
            <a:endParaRPr sz="2400" dirty="0">
              <a:latin typeface="Calibri" panose="020F0502020204030204" pitchFamily="34" charset="0"/>
              <a:cs typeface="Calibri" panose="020F0502020204030204" pitchFamily="34" charset="0"/>
            </a:endParaRPr>
          </a:p>
          <a:p>
            <a:pPr marL="12066" marR="455295">
              <a:spcBef>
                <a:spcPts val="575"/>
              </a:spcBef>
              <a:tabLst>
                <a:tab pos="469900" algn="l"/>
              </a:tabLst>
            </a:pPr>
            <a:endParaRPr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a:t>
            </a:fld>
            <a:endParaRPr lang="en-US" spc="-2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62007"/>
            <a:ext cx="7543800" cy="1450757"/>
          </a:xfrm>
        </p:spPr>
        <p:txBody>
          <a:bodyPr/>
          <a:lstStyle/>
          <a:p>
            <a:r>
              <a:rPr lang="en-US" b="1" dirty="0"/>
              <a:t>Types of Network Topologies</a:t>
            </a:r>
          </a:p>
        </p:txBody>
      </p:sp>
      <p:sp>
        <p:nvSpPr>
          <p:cNvPr id="3" name="Content Placeholder 2"/>
          <p:cNvSpPr>
            <a:spLocks noGrp="1"/>
          </p:cNvSpPr>
          <p:nvPr>
            <p:ph sz="half" idx="1"/>
          </p:nvPr>
        </p:nvSpPr>
        <p:spPr>
          <a:xfrm>
            <a:off x="7010400" y="1656331"/>
            <a:ext cx="4137660" cy="3964094"/>
          </a:xfrm>
        </p:spPr>
        <p:txBody>
          <a:bodyPr>
            <a:normAutofit fontScale="70000" lnSpcReduction="20000"/>
          </a:bodyPr>
          <a:lstStyle/>
          <a:p>
            <a:pPr marL="0" indent="0" eaLnBrk="0" fontAlgn="base" hangingPunct="0">
              <a:lnSpc>
                <a:spcPct val="100000"/>
              </a:lnSpc>
              <a:spcBef>
                <a:spcPct val="0"/>
              </a:spcBef>
              <a:spcAft>
                <a:spcPct val="0"/>
              </a:spcAft>
              <a:buFontTx/>
              <a:buChar char="•"/>
            </a:pPr>
            <a:r>
              <a:rPr lang="en-US" altLang="en-US" b="1" dirty="0">
                <a:solidFill>
                  <a:schemeClr val="tx1"/>
                </a:solidFill>
                <a:latin typeface="Arial" panose="020B0604020202020204" pitchFamily="34" charset="0"/>
              </a:rPr>
              <a:t>Advantages</a:t>
            </a:r>
            <a:r>
              <a:rPr lang="en-US" altLang="en-US" dirty="0">
                <a:solidFill>
                  <a:schemeClr val="tx1"/>
                </a:solidFill>
                <a:latin typeface="Arial" panose="020B0604020202020204" pitchFamily="34" charset="0"/>
              </a:rPr>
              <a:t>:</a:t>
            </a:r>
          </a:p>
          <a:p>
            <a:pPr marL="0" indent="0" eaLnBrk="0" fontAlgn="base" hangingPunct="0">
              <a:lnSpc>
                <a:spcPct val="100000"/>
              </a:lnSpc>
              <a:spcBef>
                <a:spcPct val="0"/>
              </a:spcBef>
              <a:spcAft>
                <a:spcPct val="0"/>
              </a:spcAft>
              <a:buFontTx/>
              <a:buChar char="•"/>
            </a:pPr>
            <a:r>
              <a:rPr lang="en-US" altLang="en-US" dirty="0">
                <a:solidFill>
                  <a:schemeClr val="tx1"/>
                </a:solidFill>
                <a:latin typeface="Arial" panose="020B0604020202020204" pitchFamily="34" charset="0"/>
              </a:rPr>
              <a:t>Simple and inexpensive to install for small networks.</a:t>
            </a:r>
          </a:p>
          <a:p>
            <a:pPr marL="0" indent="0" eaLnBrk="0" fontAlgn="base" hangingPunct="0">
              <a:lnSpc>
                <a:spcPct val="100000"/>
              </a:lnSpc>
              <a:spcBef>
                <a:spcPct val="0"/>
              </a:spcBef>
              <a:spcAft>
                <a:spcPct val="0"/>
              </a:spcAft>
              <a:buFontTx/>
              <a:buChar char="•"/>
            </a:pPr>
            <a:r>
              <a:rPr lang="en-US" altLang="en-US" dirty="0">
                <a:solidFill>
                  <a:schemeClr val="tx1"/>
                </a:solidFill>
                <a:latin typeface="Arial" panose="020B0604020202020204" pitchFamily="34" charset="0"/>
              </a:rPr>
              <a:t>Requires less cabling than some other topologies</a:t>
            </a:r>
            <a:r>
              <a:rPr lang="en-US" altLang="en-US" dirty="0" smtClean="0">
                <a:solidFill>
                  <a:schemeClr val="tx1"/>
                </a:solidFill>
                <a:latin typeface="Arial" panose="020B0604020202020204" pitchFamily="34" charset="0"/>
              </a:rPr>
              <a:t>.</a:t>
            </a:r>
          </a:p>
          <a:p>
            <a:pPr marL="0" indent="0" eaLnBrk="0" fontAlgn="base" hangingPunct="0">
              <a:lnSpc>
                <a:spcPct val="100000"/>
              </a:lnSpc>
              <a:spcBef>
                <a:spcPct val="0"/>
              </a:spcBef>
              <a:spcAft>
                <a:spcPct val="0"/>
              </a:spcAft>
              <a:buFontTx/>
              <a:buChar char="•"/>
            </a:pPr>
            <a:endParaRPr lang="en-US" altLang="en-US"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b="1" dirty="0">
                <a:solidFill>
                  <a:schemeClr val="tx1"/>
                </a:solidFill>
                <a:latin typeface="Arial" panose="020B0604020202020204" pitchFamily="34" charset="0"/>
              </a:rPr>
              <a:t>Disadvantages</a:t>
            </a:r>
            <a:r>
              <a:rPr lang="en-US" altLang="en-US" dirty="0">
                <a:solidFill>
                  <a:schemeClr val="tx1"/>
                </a:solidFill>
                <a:latin typeface="Arial" panose="020B0604020202020204" pitchFamily="34" charset="0"/>
              </a:rPr>
              <a:t>:</a:t>
            </a:r>
          </a:p>
          <a:p>
            <a:pPr marL="0" indent="0" eaLnBrk="0" fontAlgn="base" hangingPunct="0">
              <a:lnSpc>
                <a:spcPct val="100000"/>
              </a:lnSpc>
              <a:spcBef>
                <a:spcPct val="0"/>
              </a:spcBef>
              <a:spcAft>
                <a:spcPct val="0"/>
              </a:spcAft>
              <a:buFontTx/>
              <a:buChar char="•"/>
            </a:pPr>
            <a:r>
              <a:rPr lang="en-US" altLang="en-US" dirty="0">
                <a:solidFill>
                  <a:schemeClr val="tx1"/>
                </a:solidFill>
                <a:latin typeface="Arial" panose="020B0604020202020204" pitchFamily="34" charset="0"/>
              </a:rPr>
              <a:t>Limited scalability; performance slows with many devices.</a:t>
            </a:r>
          </a:p>
          <a:p>
            <a:pPr marL="0" indent="0" eaLnBrk="0" fontAlgn="base" hangingPunct="0">
              <a:lnSpc>
                <a:spcPct val="100000"/>
              </a:lnSpc>
              <a:spcBef>
                <a:spcPct val="0"/>
              </a:spcBef>
              <a:spcAft>
                <a:spcPct val="0"/>
              </a:spcAft>
              <a:buFontTx/>
              <a:buChar char="•"/>
            </a:pPr>
            <a:r>
              <a:rPr lang="en-US" altLang="en-US" dirty="0">
                <a:solidFill>
                  <a:schemeClr val="tx1"/>
                </a:solidFill>
                <a:latin typeface="Arial" panose="020B0604020202020204" pitchFamily="34" charset="0"/>
              </a:rPr>
              <a:t>Difficult to troubleshoot; if the central cable fails, the entire network goes down.</a:t>
            </a:r>
          </a:p>
          <a:p>
            <a:pPr marL="0" indent="0" eaLnBrk="0" fontAlgn="base" hangingPunct="0">
              <a:lnSpc>
                <a:spcPct val="100000"/>
              </a:lnSpc>
              <a:spcBef>
                <a:spcPct val="0"/>
              </a:spcBef>
              <a:spcAft>
                <a:spcPct val="0"/>
              </a:spcAft>
              <a:buFontTx/>
              <a:buChar char="•"/>
            </a:pPr>
            <a:r>
              <a:rPr lang="en-US" altLang="en-US" dirty="0">
                <a:solidFill>
                  <a:schemeClr val="tx1"/>
                </a:solidFill>
                <a:latin typeface="Arial" panose="020B0604020202020204" pitchFamily="34" charset="0"/>
              </a:rPr>
              <a:t>Data collisions can occur, especially with high traffic, leading to slow performance.</a:t>
            </a:r>
          </a:p>
          <a:p>
            <a:pPr marL="0" indent="0" eaLnBrk="0" fontAlgn="base" hangingPunct="0">
              <a:lnSpc>
                <a:spcPct val="100000"/>
              </a:lnSpc>
              <a:spcBef>
                <a:spcPct val="0"/>
              </a:spcBef>
              <a:spcAft>
                <a:spcPct val="0"/>
              </a:spcAft>
              <a:buNone/>
            </a:pPr>
            <a:endParaRPr lang="en-US" altLang="en-US" dirty="0">
              <a:solidFill>
                <a:schemeClr val="tx1"/>
              </a:solidFill>
              <a:latin typeface="Arial" panose="020B0604020202020204" pitchFamily="34" charset="0"/>
            </a:endParaRPr>
          </a:p>
          <a:p>
            <a:pPr fontAlgn="base"/>
            <a:endParaRPr lang="en-US" dirty="0"/>
          </a:p>
        </p:txBody>
      </p:sp>
      <p:pic>
        <p:nvPicPr>
          <p:cNvPr id="9218" name="Picture 2" descr="Bus Topolog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05620" y="4572000"/>
            <a:ext cx="5867400" cy="20255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371600" y="1603243"/>
            <a:ext cx="5181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dirty="0">
                <a:latin typeface="Arial" panose="020B0604020202020204" pitchFamily="34" charset="0"/>
              </a:rPr>
              <a:t>In bus topology, all devices (nodes) are connected to a single central cable called the "bus" or "backbone." Data sent by any device travels along this cable and is available to all devices. Devices listen for data addressed specifically to them.</a:t>
            </a:r>
          </a:p>
          <a:p>
            <a:pPr defTabSz="914400" eaLnBrk="0" fontAlgn="base" hangingPunct="0">
              <a:spcBef>
                <a:spcPct val="0"/>
              </a:spcBef>
              <a:spcAft>
                <a:spcPct val="0"/>
              </a:spcAft>
              <a:buFontTx/>
              <a:buChar char="•"/>
            </a:pPr>
            <a:r>
              <a:rPr lang="en-US" altLang="en-US" b="1" dirty="0">
                <a:latin typeface="Arial" panose="020B0604020202020204" pitchFamily="34" charset="0"/>
              </a:rPr>
              <a:t>Media Used</a:t>
            </a:r>
            <a:r>
              <a:rPr lang="en-US" altLang="en-US" dirty="0">
                <a:latin typeface="Arial" panose="020B0604020202020204" pitchFamily="34" charset="0"/>
              </a:rPr>
              <a:t>: Coaxial cable was commonly used in early bus networks, but twisted-pair or fiber-optic cables are sometimes used in modern implementations.</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20</a:t>
            </a:fld>
            <a:endParaRPr lang="en-US" spc="-25" dirty="0"/>
          </a:p>
        </p:txBody>
      </p:sp>
    </p:spTree>
    <p:extLst>
      <p:ext uri="{BB962C8B-B14F-4D97-AF65-F5344CB8AC3E}">
        <p14:creationId xmlns:p14="http://schemas.microsoft.com/office/powerpoint/2010/main" val="4019881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543800" cy="1066715"/>
          </a:xfrm>
        </p:spPr>
        <p:txBody>
          <a:bodyPr/>
          <a:lstStyle/>
          <a:p>
            <a:r>
              <a:rPr lang="en-US" b="1" dirty="0"/>
              <a:t>Types of Network Topologies</a:t>
            </a:r>
          </a:p>
        </p:txBody>
      </p:sp>
      <p:sp>
        <p:nvSpPr>
          <p:cNvPr id="6" name="Rectangle 4"/>
          <p:cNvSpPr>
            <a:spLocks noChangeArrowheads="1"/>
          </p:cNvSpPr>
          <p:nvPr/>
        </p:nvSpPr>
        <p:spPr bwMode="auto">
          <a:xfrm>
            <a:off x="1066800" y="1618209"/>
            <a:ext cx="5181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400" dirty="0">
                <a:latin typeface="Arial" panose="020B0604020202020204" pitchFamily="34" charset="0"/>
              </a:rPr>
              <a:t>In a</a:t>
            </a:r>
            <a:r>
              <a:rPr lang="en-US" altLang="en-US" sz="2400" b="1" dirty="0">
                <a:latin typeface="Arial" panose="020B0604020202020204" pitchFamily="34" charset="0"/>
              </a:rPr>
              <a:t> star topology</a:t>
            </a:r>
            <a:r>
              <a:rPr lang="en-US" altLang="en-US" sz="2400" dirty="0">
                <a:latin typeface="Arial" panose="020B0604020202020204" pitchFamily="34" charset="0"/>
              </a:rPr>
              <a:t>, all devices are connected individually to a central hub or switch. The hub manages and directs data traffic between devices.</a:t>
            </a:r>
          </a:p>
          <a:p>
            <a:pPr defTabSz="914400" eaLnBrk="0" fontAlgn="base" hangingPunct="0">
              <a:spcBef>
                <a:spcPct val="0"/>
              </a:spcBef>
              <a:spcAft>
                <a:spcPct val="0"/>
              </a:spcAft>
            </a:pPr>
            <a:endParaRPr lang="en-US" altLang="en-US" sz="2400" dirty="0">
              <a:latin typeface="Arial" panose="020B0604020202020204" pitchFamily="34" charset="0"/>
            </a:endParaRPr>
          </a:p>
          <a:p>
            <a:pPr defTabSz="914400" eaLnBrk="0" fontAlgn="base" hangingPunct="0">
              <a:spcBef>
                <a:spcPct val="0"/>
              </a:spcBef>
              <a:spcAft>
                <a:spcPct val="0"/>
              </a:spcAft>
            </a:pPr>
            <a:r>
              <a:rPr lang="en-US" altLang="en-US" sz="2400" b="1" dirty="0">
                <a:latin typeface="Arial" panose="020B0604020202020204" pitchFamily="34" charset="0"/>
              </a:rPr>
              <a:t>Media Used: </a:t>
            </a:r>
            <a:r>
              <a:rPr lang="en-US" altLang="en-US" sz="2400" dirty="0">
                <a:latin typeface="Arial" panose="020B0604020202020204" pitchFamily="34" charset="0"/>
              </a:rPr>
              <a:t>Twisted-pair cables (e.g., Cat5e, Cat6 Ethernet cables) are most common, though fiber-optic cables can be used for higher performance.</a:t>
            </a:r>
          </a:p>
        </p:txBody>
      </p:sp>
      <p:pic>
        <p:nvPicPr>
          <p:cNvPr id="10243" name="Picture 3" descr="Star-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097295"/>
            <a:ext cx="3886200" cy="277922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21</a:t>
            </a:fld>
            <a:endParaRPr lang="en-US" spc="-25" dirty="0"/>
          </a:p>
        </p:txBody>
      </p:sp>
    </p:spTree>
    <p:extLst>
      <p:ext uri="{BB962C8B-B14F-4D97-AF65-F5344CB8AC3E}">
        <p14:creationId xmlns:p14="http://schemas.microsoft.com/office/powerpoint/2010/main" val="715763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Arial" panose="020B0604020202020204" pitchFamily="34" charset="0"/>
              </a:rPr>
              <a:t>S</a:t>
            </a:r>
            <a:r>
              <a:rPr lang="en-US" altLang="en-US" b="1" dirty="0" smtClean="0">
                <a:latin typeface="Arial" panose="020B0604020202020204" pitchFamily="34" charset="0"/>
              </a:rPr>
              <a:t>tar </a:t>
            </a:r>
            <a:r>
              <a:rPr lang="en-US" altLang="en-US" b="1" dirty="0">
                <a:latin typeface="Arial" panose="020B0604020202020204" pitchFamily="34" charset="0"/>
              </a:rPr>
              <a:t>T</a:t>
            </a:r>
            <a:r>
              <a:rPr lang="en-US" altLang="en-US" b="1" dirty="0" smtClean="0">
                <a:latin typeface="Arial" panose="020B0604020202020204" pitchFamily="34" charset="0"/>
              </a:rPr>
              <a:t>opology</a:t>
            </a:r>
            <a:endParaRPr lang="en-US" dirty="0"/>
          </a:p>
        </p:txBody>
      </p:sp>
      <p:sp>
        <p:nvSpPr>
          <p:cNvPr id="3" name="Text Placeholder 2"/>
          <p:cNvSpPr>
            <a:spLocks noGrp="1"/>
          </p:cNvSpPr>
          <p:nvPr>
            <p:ph type="body" idx="1"/>
          </p:nvPr>
        </p:nvSpPr>
        <p:spPr/>
        <p:txBody>
          <a:bodyPr/>
          <a:lstStyle/>
          <a:p>
            <a:pPr lvl="0" eaLnBrk="0" fontAlgn="base" hangingPunct="0">
              <a:lnSpc>
                <a:spcPct val="100000"/>
              </a:lnSpc>
              <a:spcBef>
                <a:spcPct val="0"/>
              </a:spcBef>
              <a:spcAft>
                <a:spcPct val="0"/>
              </a:spcAft>
              <a:buClrTx/>
              <a:buSzTx/>
              <a:buFontTx/>
              <a:buChar char="•"/>
            </a:pPr>
            <a:r>
              <a:rPr lang="en-US" altLang="en-US" b="1" cap="none" dirty="0">
                <a:solidFill>
                  <a:schemeClr val="tx1"/>
                </a:solidFill>
                <a:latin typeface="Arial" panose="020B0604020202020204" pitchFamily="34" charset="0"/>
              </a:rPr>
              <a:t>Advantages</a:t>
            </a:r>
            <a:r>
              <a:rPr lang="en-US" altLang="en-US" cap="none" dirty="0">
                <a:solidFill>
                  <a:schemeClr val="tx1"/>
                </a:solidFill>
                <a:latin typeface="Arial" panose="020B0604020202020204" pitchFamily="34" charset="0"/>
              </a:rPr>
              <a:t>:</a:t>
            </a:r>
          </a:p>
        </p:txBody>
      </p:sp>
      <p:sp>
        <p:nvSpPr>
          <p:cNvPr id="7" name="Rectangle 1"/>
          <p:cNvSpPr>
            <a:spLocks noGrp="1" noChangeArrowheads="1"/>
          </p:cNvSpPr>
          <p:nvPr>
            <p:ph sz="half" idx="2"/>
          </p:nvPr>
        </p:nvSpPr>
        <p:spPr bwMode="auto">
          <a:xfrm>
            <a:off x="1068388" y="2505075"/>
            <a:ext cx="47228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algn="just" defTabSz="914400" eaLnBrk="0" fontAlgn="base" hangingPunct="0">
              <a:lnSpc>
                <a:spcPct val="100000"/>
              </a:lnSpc>
              <a:spcBef>
                <a:spcPct val="0"/>
              </a:spcBef>
              <a:spcAft>
                <a:spcPct val="0"/>
              </a:spcAft>
              <a:buFontTx/>
              <a:buChar char="•"/>
            </a:pPr>
            <a:r>
              <a:rPr lang="en-US" altLang="en-US" sz="2400" dirty="0">
                <a:latin typeface="Arial" panose="020B0604020202020204" pitchFamily="34" charset="0"/>
              </a:rPr>
              <a:t>Easy to install, manage, and troubleshoot, as each device has its own dedicated connection.</a:t>
            </a:r>
          </a:p>
          <a:p>
            <a:pPr marL="0" indent="0" algn="just" defTabSz="914400" eaLnBrk="0" fontAlgn="base" hangingPunct="0">
              <a:lnSpc>
                <a:spcPct val="100000"/>
              </a:lnSpc>
              <a:spcBef>
                <a:spcPct val="0"/>
              </a:spcBef>
              <a:spcAft>
                <a:spcPct val="0"/>
              </a:spcAft>
              <a:buFontTx/>
              <a:buChar char="•"/>
            </a:pPr>
            <a:r>
              <a:rPr lang="en-US" altLang="en-US" sz="2400" dirty="0">
                <a:latin typeface="Arial" panose="020B0604020202020204" pitchFamily="34" charset="0"/>
              </a:rPr>
              <a:t>If one device or cable fails, other devices remain unaffected.</a:t>
            </a:r>
          </a:p>
          <a:p>
            <a:pPr marL="0" indent="0" algn="just" defTabSz="914400" eaLnBrk="0" fontAlgn="base" hangingPunct="0">
              <a:lnSpc>
                <a:spcPct val="100000"/>
              </a:lnSpc>
              <a:spcBef>
                <a:spcPct val="0"/>
              </a:spcBef>
              <a:spcAft>
                <a:spcPct val="0"/>
              </a:spcAft>
              <a:buFontTx/>
              <a:buChar char="•"/>
            </a:pPr>
            <a:r>
              <a:rPr lang="en-US" altLang="en-US" sz="2400" dirty="0">
                <a:latin typeface="Arial" panose="020B0604020202020204" pitchFamily="34" charset="0"/>
              </a:rPr>
              <a:t>Good scalability; new devices can be added easily.</a:t>
            </a:r>
          </a:p>
          <a:p>
            <a:pPr marL="0" indent="0" algn="just" defTabSz="914400" eaLnBrk="0" fontAlgn="base" hangingPunct="0">
              <a:lnSpc>
                <a:spcPct val="100000"/>
              </a:lnSpc>
              <a:spcBef>
                <a:spcPct val="0"/>
              </a:spcBef>
              <a:spcAft>
                <a:spcPct val="0"/>
              </a:spcAft>
              <a:buNone/>
            </a:pPr>
            <a:endParaRPr lang="en-US" altLang="en-US" sz="2400" dirty="0">
              <a:latin typeface="Arial" panose="020B0604020202020204" pitchFamily="34" charset="0"/>
            </a:endParaRPr>
          </a:p>
        </p:txBody>
      </p:sp>
      <p:sp>
        <p:nvSpPr>
          <p:cNvPr id="5" name="Text Placeholder 4"/>
          <p:cNvSpPr>
            <a:spLocks noGrp="1"/>
          </p:cNvSpPr>
          <p:nvPr>
            <p:ph type="body" sz="quarter" idx="3"/>
          </p:nvPr>
        </p:nvSpPr>
        <p:spPr/>
        <p:txBody>
          <a:bodyPr/>
          <a:lstStyle/>
          <a:p>
            <a:pPr lvl="0"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rPr>
              <a:t>Disadvantages</a:t>
            </a:r>
            <a:r>
              <a:rPr lang="en-US" altLang="en-US" dirty="0">
                <a:solidFill>
                  <a:schemeClr val="tx1"/>
                </a:solidFill>
                <a:latin typeface="Arial" panose="020B0604020202020204" pitchFamily="34" charset="0"/>
              </a:rPr>
              <a:t>:</a:t>
            </a:r>
          </a:p>
        </p:txBody>
      </p:sp>
      <p:sp>
        <p:nvSpPr>
          <p:cNvPr id="6" name="Content Placeholder 5"/>
          <p:cNvSpPr>
            <a:spLocks noGrp="1"/>
          </p:cNvSpPr>
          <p:nvPr>
            <p:ph sz="quarter" idx="4"/>
          </p:nvPr>
        </p:nvSpPr>
        <p:spPr>
          <a:xfrm>
            <a:off x="6553200" y="2520447"/>
            <a:ext cx="5183188" cy="3684588"/>
          </a:xfrm>
        </p:spPr>
        <p:txBody>
          <a:bodyPr>
            <a:normAutofit/>
          </a:bodyPr>
          <a:lstStyle/>
          <a:p>
            <a:pPr marL="0" indent="0" eaLnBrk="0" fontAlgn="base" hangingPunct="0">
              <a:lnSpc>
                <a:spcPct val="100000"/>
              </a:lnSpc>
              <a:spcBef>
                <a:spcPct val="0"/>
              </a:spcBef>
              <a:spcAft>
                <a:spcPct val="0"/>
              </a:spcAft>
              <a:buFontTx/>
              <a:buChar char="•"/>
            </a:pPr>
            <a:r>
              <a:rPr lang="en-US" altLang="en-US" sz="2400" dirty="0" smtClean="0">
                <a:solidFill>
                  <a:schemeClr val="tx1"/>
                </a:solidFill>
                <a:latin typeface="Arial" panose="020B0604020202020204" pitchFamily="34" charset="0"/>
              </a:rPr>
              <a:t>The </a:t>
            </a:r>
            <a:r>
              <a:rPr lang="en-US" altLang="en-US" sz="2400" dirty="0">
                <a:solidFill>
                  <a:schemeClr val="tx1"/>
                </a:solidFill>
                <a:latin typeface="Arial" panose="020B0604020202020204" pitchFamily="34" charset="0"/>
              </a:rPr>
              <a:t>central hub or switch is a single point of failure—if it fails, the whole network goes down.</a:t>
            </a:r>
          </a:p>
          <a:p>
            <a:pPr marL="0" indent="0" eaLnBrk="0" fontAlgn="base" hangingPunct="0">
              <a:lnSpc>
                <a:spcPct val="100000"/>
              </a:lnSpc>
              <a:spcBef>
                <a:spcPct val="0"/>
              </a:spcBef>
              <a:spcAft>
                <a:spcPct val="0"/>
              </a:spcAft>
              <a:buFontTx/>
              <a:buChar char="•"/>
            </a:pPr>
            <a:r>
              <a:rPr lang="en-US" altLang="en-US" sz="2400" dirty="0">
                <a:solidFill>
                  <a:schemeClr val="tx1"/>
                </a:solidFill>
                <a:latin typeface="Arial" panose="020B0604020202020204" pitchFamily="34" charset="0"/>
              </a:rPr>
              <a:t>Requires more cabling than bus topology, which can increase costs.</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22</a:t>
            </a:fld>
            <a:endParaRPr lang="en-US" spc="-25" dirty="0"/>
          </a:p>
        </p:txBody>
      </p:sp>
    </p:spTree>
    <p:extLst>
      <p:ext uri="{BB962C8B-B14F-4D97-AF65-F5344CB8AC3E}">
        <p14:creationId xmlns:p14="http://schemas.microsoft.com/office/powerpoint/2010/main" val="286042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 Topology (Cont..)</a:t>
            </a:r>
            <a:endParaRPr lang="en-US" b="1" dirty="0"/>
          </a:p>
        </p:txBody>
      </p:sp>
      <p:sp>
        <p:nvSpPr>
          <p:cNvPr id="3" name="Content Placeholder 2"/>
          <p:cNvSpPr>
            <a:spLocks noGrp="1"/>
          </p:cNvSpPr>
          <p:nvPr>
            <p:ph idx="1"/>
          </p:nvPr>
        </p:nvSpPr>
        <p:spPr/>
        <p:txBody>
          <a:bodyPr>
            <a:normAutofit fontScale="92500"/>
          </a:bodyPr>
          <a:lstStyle/>
          <a:p>
            <a:r>
              <a:rPr lang="en-US" dirty="0"/>
              <a:t>In a </a:t>
            </a:r>
            <a:r>
              <a:rPr lang="en-US" b="1" dirty="0"/>
              <a:t>Star Topology</a:t>
            </a:r>
            <a:r>
              <a:rPr lang="en-US" dirty="0"/>
              <a:t>, </a:t>
            </a:r>
            <a:r>
              <a:rPr lang="en-US" b="1" dirty="0"/>
              <a:t>hubs</a:t>
            </a:r>
            <a:r>
              <a:rPr lang="en-US" dirty="0"/>
              <a:t> and </a:t>
            </a:r>
            <a:r>
              <a:rPr lang="en-US" b="1" dirty="0"/>
              <a:t>switches</a:t>
            </a:r>
            <a:r>
              <a:rPr lang="en-US" dirty="0"/>
              <a:t> are critical components, as they serve as the central point through which all devices (nodes) connect and communicate. Here’s an overview of each and their roles in a star network</a:t>
            </a:r>
            <a:r>
              <a:rPr lang="en-US" dirty="0" smtClean="0"/>
              <a:t>:</a:t>
            </a:r>
          </a:p>
          <a:p>
            <a:r>
              <a:rPr lang="en-US" b="1" dirty="0"/>
              <a:t>Hub</a:t>
            </a:r>
          </a:p>
          <a:p>
            <a:r>
              <a:rPr lang="en-US" b="1" dirty="0"/>
              <a:t>Function</a:t>
            </a:r>
            <a:r>
              <a:rPr lang="en-US" dirty="0"/>
              <a:t>: A hub is a basic, simple device that connects multiple devices in a network. When data is received by the hub, it broadcasts (sends) the data to all connected devices, regardless of the intended recipient.</a:t>
            </a:r>
          </a:p>
          <a:p>
            <a:r>
              <a:rPr lang="en-US" b="1" dirty="0"/>
              <a:t>Operation</a:t>
            </a:r>
            <a:r>
              <a:rPr lang="en-US" dirty="0"/>
              <a:t>: Hubs operate at </a:t>
            </a:r>
            <a:r>
              <a:rPr lang="en-US" b="1" dirty="0"/>
              <a:t>Layer 1 (Physical Layer)</a:t>
            </a:r>
            <a:r>
              <a:rPr lang="en-US" dirty="0"/>
              <a:t> of the OSI model, meaning they simply pass data along without interpreting or filtering it.</a:t>
            </a:r>
          </a:p>
          <a:p>
            <a:endParaRPr lang="en-US" dirty="0"/>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23</a:t>
            </a:fld>
            <a:endParaRPr lang="en-US" spc="-25" dirty="0"/>
          </a:p>
        </p:txBody>
      </p:sp>
    </p:spTree>
    <p:extLst>
      <p:ext uri="{BB962C8B-B14F-4D97-AF65-F5344CB8AC3E}">
        <p14:creationId xmlns:p14="http://schemas.microsoft.com/office/powerpoint/2010/main" val="307794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b="1" dirty="0"/>
              <a:t>2. Switch</a:t>
            </a:r>
          </a:p>
          <a:p>
            <a:r>
              <a:rPr lang="en-US" b="1" dirty="0"/>
              <a:t>Function</a:t>
            </a:r>
            <a:r>
              <a:rPr lang="en-US" dirty="0"/>
              <a:t>: A switch is a more advanced device than a hub. When a switch receives data, it intelligently directs the data to the specific device it’s meant for, rather than broadcasting it to all devices.</a:t>
            </a:r>
          </a:p>
          <a:p>
            <a:r>
              <a:rPr lang="en-US" b="1" dirty="0"/>
              <a:t>Operation</a:t>
            </a:r>
            <a:r>
              <a:rPr lang="en-US" dirty="0"/>
              <a:t>: Switches operate at </a:t>
            </a:r>
            <a:r>
              <a:rPr lang="en-US" b="1" dirty="0"/>
              <a:t>Layer 2 (Data Link Layer)</a:t>
            </a:r>
            <a:r>
              <a:rPr lang="en-US" dirty="0"/>
              <a:t> of the OSI model. They use MAC (Media Access Control) addresses to identify devices and create direct paths for data, reducing unnecessary traffic.</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24</a:t>
            </a:fld>
            <a:endParaRPr lang="en-US" spc="-25" dirty="0"/>
          </a:p>
        </p:txBody>
      </p:sp>
    </p:spTree>
    <p:extLst>
      <p:ext uri="{BB962C8B-B14F-4D97-AF65-F5344CB8AC3E}">
        <p14:creationId xmlns:p14="http://schemas.microsoft.com/office/powerpoint/2010/main" val="130245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Ring </a:t>
            </a:r>
            <a:r>
              <a:rPr lang="en-US" b="1" dirty="0"/>
              <a:t>Topology</a:t>
            </a:r>
          </a:p>
        </p:txBody>
      </p:sp>
      <p:sp>
        <p:nvSpPr>
          <p:cNvPr id="3" name="Content Placeholder 2"/>
          <p:cNvSpPr>
            <a:spLocks noGrp="1"/>
          </p:cNvSpPr>
          <p:nvPr>
            <p:ph sz="half" idx="1"/>
          </p:nvPr>
        </p:nvSpPr>
        <p:spPr>
          <a:xfrm>
            <a:off x="679010" y="1524000"/>
            <a:ext cx="7162800" cy="4481512"/>
          </a:xfrm>
        </p:spPr>
        <p:txBody>
          <a:bodyPr>
            <a:noAutofit/>
          </a:bodyPr>
          <a:lstStyle/>
          <a:p>
            <a:r>
              <a:rPr lang="en-US" sz="2400" b="1" dirty="0" smtClean="0"/>
              <a:t>Description</a:t>
            </a:r>
            <a:r>
              <a:rPr lang="en-US" sz="2400" dirty="0"/>
              <a:t>: Devices in a ring topology are connected in a closed loop or "ring," where each device has exactly two neighbors. Data travels in a single direction (unidirectional) or, in some cases, both directions (bidirectional).</a:t>
            </a:r>
          </a:p>
          <a:p>
            <a:r>
              <a:rPr lang="en-US" sz="2400" b="1" dirty="0"/>
              <a:t>Media Used</a:t>
            </a:r>
            <a:r>
              <a:rPr lang="en-US" sz="2400" dirty="0"/>
              <a:t>: Fiber-optic or twisted-pair cables are commonly used, especially in large or high-performance setups</a:t>
            </a:r>
            <a:r>
              <a:rPr lang="en-US" sz="2400" dirty="0" smtClean="0"/>
              <a:t>.</a:t>
            </a:r>
            <a:endParaRPr lang="en-US" sz="2400" dirty="0"/>
          </a:p>
          <a:p>
            <a:pPr fontAlgn="base"/>
            <a:r>
              <a:rPr lang="en-US" sz="2400" b="1" dirty="0"/>
              <a:t>The most common access method of ring topology is token passing.</a:t>
            </a:r>
          </a:p>
          <a:p>
            <a:pPr lvl="1" fontAlgn="base"/>
            <a:r>
              <a:rPr lang="en-US" sz="2000" b="1" dirty="0"/>
              <a:t>Token passing: </a:t>
            </a:r>
            <a:r>
              <a:rPr lang="en-US" sz="2000" dirty="0"/>
              <a:t>It is a network access method in which a token is passed from one node to another node.</a:t>
            </a:r>
          </a:p>
          <a:p>
            <a:pPr lvl="1" fontAlgn="base"/>
            <a:r>
              <a:rPr lang="en-US" sz="2000" b="1" dirty="0"/>
              <a:t>Token: </a:t>
            </a:r>
            <a:r>
              <a:rPr lang="en-US" sz="2000" dirty="0"/>
              <a:t>It is a frame that circulates around the network.</a:t>
            </a:r>
          </a:p>
          <a:p>
            <a:pPr lvl="1"/>
            <a:endParaRPr lang="en-US" sz="2000" dirty="0"/>
          </a:p>
        </p:txBody>
      </p:sp>
      <p:pic>
        <p:nvPicPr>
          <p:cNvPr id="12292" name="Picture 4" descr="Ring Topolog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848600" y="2057400"/>
            <a:ext cx="3886200" cy="302419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25</a:t>
            </a:fld>
            <a:endParaRPr lang="en-US" spc="-25" dirty="0"/>
          </a:p>
        </p:txBody>
      </p:sp>
    </p:spTree>
    <p:extLst>
      <p:ext uri="{BB962C8B-B14F-4D97-AF65-F5344CB8AC3E}">
        <p14:creationId xmlns:p14="http://schemas.microsoft.com/office/powerpoint/2010/main" val="839702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sz="half" idx="1"/>
          </p:nvPr>
        </p:nvSpPr>
        <p:spPr/>
        <p:txBody>
          <a:bodyPr/>
          <a:lstStyle/>
          <a:p>
            <a:r>
              <a:rPr lang="en-US" b="1" dirty="0"/>
              <a:t>Advantages</a:t>
            </a:r>
            <a:r>
              <a:rPr lang="en-US" dirty="0" smtClean="0"/>
              <a:t>: Organized </a:t>
            </a:r>
            <a:r>
              <a:rPr lang="en-US" dirty="0"/>
              <a:t>data flow reduces the likelihood of collisions.</a:t>
            </a:r>
          </a:p>
          <a:p>
            <a:r>
              <a:rPr lang="en-US" dirty="0"/>
              <a:t>Easy to pinpoint faults; if one device fails, it’s clear where the break in the loop is.</a:t>
            </a:r>
          </a:p>
          <a:p>
            <a:r>
              <a:rPr lang="en-US" dirty="0"/>
              <a:t>Suitable for moderate-sized networks with predictable data flow.</a:t>
            </a:r>
          </a:p>
        </p:txBody>
      </p:sp>
      <p:sp>
        <p:nvSpPr>
          <p:cNvPr id="4" name="Content Placeholder 3"/>
          <p:cNvSpPr>
            <a:spLocks noGrp="1"/>
          </p:cNvSpPr>
          <p:nvPr>
            <p:ph sz="half" idx="2"/>
          </p:nvPr>
        </p:nvSpPr>
        <p:spPr/>
        <p:txBody>
          <a:bodyPr/>
          <a:lstStyle/>
          <a:p>
            <a:r>
              <a:rPr lang="en-US" b="1" dirty="0"/>
              <a:t>Disadvantages</a:t>
            </a:r>
            <a:r>
              <a:rPr lang="en-US" dirty="0"/>
              <a:t>:</a:t>
            </a:r>
          </a:p>
          <a:p>
            <a:pPr lvl="1"/>
            <a:r>
              <a:rPr lang="en-US" dirty="0"/>
              <a:t>If one device or link fails, it can disrupt the entire network unless dual-ring redundancy is used.</a:t>
            </a:r>
          </a:p>
          <a:p>
            <a:pPr lvl="1"/>
            <a:r>
              <a:rPr lang="en-US" dirty="0"/>
              <a:t>Slower data transmission for large networks due to data passing through each device.</a:t>
            </a:r>
          </a:p>
        </p:txBody>
      </p:sp>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26</a:t>
            </a:fld>
            <a:endParaRPr lang="en-US" spc="-25" dirty="0"/>
          </a:p>
        </p:txBody>
      </p:sp>
    </p:spTree>
    <p:extLst>
      <p:ext uri="{BB962C8B-B14F-4D97-AF65-F5344CB8AC3E}">
        <p14:creationId xmlns:p14="http://schemas.microsoft.com/office/powerpoint/2010/main" val="365008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Mesh </a:t>
            </a:r>
            <a:r>
              <a:rPr lang="en-US" b="1" dirty="0"/>
              <a:t>Topology</a:t>
            </a:r>
          </a:p>
        </p:txBody>
      </p:sp>
      <p:sp>
        <p:nvSpPr>
          <p:cNvPr id="3" name="Content Placeholder 2"/>
          <p:cNvSpPr>
            <a:spLocks noGrp="1"/>
          </p:cNvSpPr>
          <p:nvPr>
            <p:ph idx="1"/>
          </p:nvPr>
        </p:nvSpPr>
        <p:spPr/>
        <p:txBody>
          <a:bodyPr/>
          <a:lstStyle/>
          <a:p>
            <a:r>
              <a:rPr lang="en-US" b="1" dirty="0" smtClean="0"/>
              <a:t>Description</a:t>
            </a:r>
            <a:r>
              <a:rPr lang="en-US" dirty="0"/>
              <a:t>: In a mesh topology, each device is connected to every other device in the network. This provides multiple pathways for data to travel between devices.</a:t>
            </a:r>
          </a:p>
          <a:p>
            <a:r>
              <a:rPr lang="en-US" b="1" dirty="0"/>
              <a:t>Media Used</a:t>
            </a:r>
            <a:r>
              <a:rPr lang="en-US" dirty="0"/>
              <a:t>: Often uses twisted-pair cables for small setups or wireless links in wireless mesh networks. Fiber-optic cables are used for high-speed or extensive mesh networks.</a:t>
            </a:r>
          </a:p>
        </p:txBody>
      </p:sp>
      <p:pic>
        <p:nvPicPr>
          <p:cNvPr id="13314" name="Picture 2" descr="Mesh-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4114800"/>
            <a:ext cx="3433306" cy="24553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27</a:t>
            </a:fld>
            <a:endParaRPr lang="en-US" spc="-25" dirty="0"/>
          </a:p>
        </p:txBody>
      </p:sp>
    </p:spTree>
    <p:extLst>
      <p:ext uri="{BB962C8B-B14F-4D97-AF65-F5344CB8AC3E}">
        <p14:creationId xmlns:p14="http://schemas.microsoft.com/office/powerpoint/2010/main" val="4203880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5" name="Rectangle 1"/>
          <p:cNvSpPr>
            <a:spLocks noGrp="1" noChangeArrowheads="1"/>
          </p:cNvSpPr>
          <p:nvPr>
            <p:ph sz="half" idx="1"/>
          </p:nvPr>
        </p:nvSpPr>
        <p:spPr bwMode="auto">
          <a:xfrm>
            <a:off x="838200" y="1706311"/>
            <a:ext cx="50292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defTabSz="914400" eaLnBrk="0" fontAlgn="base" hangingPunct="0">
              <a:lnSpc>
                <a:spcPct val="100000"/>
              </a:lnSpc>
              <a:spcBef>
                <a:spcPct val="0"/>
              </a:spcBef>
              <a:spcAft>
                <a:spcPct val="0"/>
              </a:spcAft>
              <a:buFontTx/>
              <a:buChar char="•"/>
            </a:pPr>
            <a:r>
              <a:rPr lang="en-US" altLang="en-US" b="1" dirty="0">
                <a:latin typeface="Arial" panose="020B0604020202020204" pitchFamily="34" charset="0"/>
              </a:rPr>
              <a:t>Advantages</a:t>
            </a:r>
            <a:r>
              <a:rPr lang="en-US" altLang="en-US" dirty="0">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Highly reliable; if one link fails, data can reroute through other links.</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Excellent fault tolerance and data redundancy, making it ideal for mission-critical applications.</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Good performance for handling high traffic.</a:t>
            </a:r>
          </a:p>
          <a:p>
            <a:pPr marL="0" indent="0" defTabSz="914400" eaLnBrk="0" fontAlgn="base" hangingPunct="0">
              <a:lnSpc>
                <a:spcPct val="100000"/>
              </a:lnSpc>
              <a:spcBef>
                <a:spcPct val="0"/>
              </a:spcBef>
              <a:spcAft>
                <a:spcPct val="0"/>
              </a:spcAft>
              <a:buNone/>
            </a:pPr>
            <a:endParaRPr lang="en-US" altLang="en-US" dirty="0">
              <a:latin typeface="Arial" panose="020B0604020202020204" pitchFamily="34" charset="0"/>
            </a:endParaRPr>
          </a:p>
        </p:txBody>
      </p:sp>
      <p:sp>
        <p:nvSpPr>
          <p:cNvPr id="4" name="Content Placeholder 3"/>
          <p:cNvSpPr>
            <a:spLocks noGrp="1"/>
          </p:cNvSpPr>
          <p:nvPr>
            <p:ph sz="half" idx="2"/>
          </p:nvPr>
        </p:nvSpPr>
        <p:spPr>
          <a:xfrm>
            <a:off x="6324600" y="1689179"/>
            <a:ext cx="5181600" cy="4351338"/>
          </a:xfrm>
        </p:spPr>
        <p:txBody>
          <a:bodyPr>
            <a:normAutofit/>
          </a:bodyPr>
          <a:lstStyle/>
          <a:p>
            <a:pPr marL="0" indent="0" eaLnBrk="0" fontAlgn="base" hangingPunct="0">
              <a:lnSpc>
                <a:spcPct val="100000"/>
              </a:lnSpc>
              <a:spcBef>
                <a:spcPct val="0"/>
              </a:spcBef>
              <a:spcAft>
                <a:spcPct val="0"/>
              </a:spcAft>
              <a:buFontTx/>
              <a:buChar char="•"/>
            </a:pPr>
            <a:r>
              <a:rPr lang="en-US" altLang="en-US" b="1" dirty="0" smtClean="0">
                <a:solidFill>
                  <a:schemeClr val="tx1"/>
                </a:solidFill>
                <a:latin typeface="Arial" panose="020B0604020202020204" pitchFamily="34" charset="0"/>
              </a:rPr>
              <a:t>Disadvantages</a:t>
            </a:r>
            <a:r>
              <a:rPr lang="en-US" altLang="en-US" dirty="0" smtClean="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dirty="0" smtClean="0">
                <a:solidFill>
                  <a:schemeClr val="tx1"/>
                </a:solidFill>
                <a:latin typeface="Arial" panose="020B0604020202020204" pitchFamily="34" charset="0"/>
              </a:rPr>
              <a:t>Expensive and complex to install due to extensive cabling and connection points.</a:t>
            </a:r>
          </a:p>
          <a:p>
            <a:pPr marL="457200" lvl="1" indent="0" eaLnBrk="0" fontAlgn="base" hangingPunct="0">
              <a:lnSpc>
                <a:spcPct val="100000"/>
              </a:lnSpc>
              <a:spcBef>
                <a:spcPct val="0"/>
              </a:spcBef>
              <a:spcAft>
                <a:spcPct val="0"/>
              </a:spcAft>
              <a:buFontTx/>
              <a:buChar char="•"/>
            </a:pPr>
            <a:r>
              <a:rPr lang="en-US" altLang="en-US" dirty="0" smtClean="0">
                <a:solidFill>
                  <a:schemeClr val="tx1"/>
                </a:solidFill>
                <a:latin typeface="Arial" panose="020B0604020202020204" pitchFamily="34" charset="0"/>
              </a:rPr>
              <a:t>Maintenance is challenging, especially in large networks.</a:t>
            </a:r>
          </a:p>
          <a:p>
            <a:pPr marL="457200" lvl="1" indent="0" eaLnBrk="0" fontAlgn="base" hangingPunct="0">
              <a:lnSpc>
                <a:spcPct val="100000"/>
              </a:lnSpc>
              <a:spcBef>
                <a:spcPct val="0"/>
              </a:spcBef>
              <a:spcAft>
                <a:spcPct val="0"/>
              </a:spcAft>
              <a:buFontTx/>
              <a:buChar char="•"/>
            </a:pPr>
            <a:r>
              <a:rPr lang="en-US" altLang="en-US" dirty="0" smtClean="0">
                <a:solidFill>
                  <a:schemeClr val="tx1"/>
                </a:solidFill>
                <a:latin typeface="Arial" panose="020B0604020202020204" pitchFamily="34" charset="0"/>
              </a:rPr>
              <a:t>Requires more hardware, making it costlier than other topologies.</a:t>
            </a:r>
            <a:endParaRPr lang="en-US" altLang="en-US" dirty="0">
              <a:solidFill>
                <a:schemeClr val="tx1"/>
              </a:solidFill>
              <a:latin typeface="Arial" panose="020B0604020202020204" pitchFamily="34" charset="0"/>
            </a:endParaRPr>
          </a:p>
        </p:txBody>
      </p:sp>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28</a:t>
            </a:fld>
            <a:endParaRPr lang="en-US" spc="-25" dirty="0"/>
          </a:p>
        </p:txBody>
      </p:sp>
    </p:spTree>
    <p:extLst>
      <p:ext uri="{BB962C8B-B14F-4D97-AF65-F5344CB8AC3E}">
        <p14:creationId xmlns:p14="http://schemas.microsoft.com/office/powerpoint/2010/main" val="97889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Tree </a:t>
            </a:r>
            <a:r>
              <a:rPr lang="en-US" b="1" dirty="0"/>
              <a:t>Topology (Hierarchical)</a:t>
            </a:r>
          </a:p>
        </p:txBody>
      </p:sp>
      <p:sp>
        <p:nvSpPr>
          <p:cNvPr id="3" name="Content Placeholder 2"/>
          <p:cNvSpPr>
            <a:spLocks noGrp="1"/>
          </p:cNvSpPr>
          <p:nvPr>
            <p:ph idx="1"/>
          </p:nvPr>
        </p:nvSpPr>
        <p:spPr/>
        <p:txBody>
          <a:bodyPr/>
          <a:lstStyle/>
          <a:p>
            <a:r>
              <a:rPr lang="en-US" b="1" dirty="0" smtClean="0"/>
              <a:t>Description</a:t>
            </a:r>
            <a:r>
              <a:rPr lang="en-US" dirty="0"/>
              <a:t>: Tree topology combines elements of star and bus topologies. Groups of star-configured devices are connected to a central backbone, creating a hierarchical structure.</a:t>
            </a:r>
          </a:p>
          <a:p>
            <a:r>
              <a:rPr lang="en-US" b="1" dirty="0"/>
              <a:t>Media Used</a:t>
            </a:r>
            <a:r>
              <a:rPr lang="en-US" dirty="0"/>
              <a:t>: Twisted-pair or fiber-optic cables, depending on the size and speed requirements of the network. The backbone may use a more robust medium like fiber-optic cable, while branches may use Ethernet cables.</a:t>
            </a:r>
          </a:p>
        </p:txBody>
      </p:sp>
      <p:pic>
        <p:nvPicPr>
          <p:cNvPr id="17410" name="Picture 2" descr="Tree-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4535535"/>
            <a:ext cx="3581400" cy="17907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29</a:t>
            </a:fld>
            <a:endParaRPr lang="en-US" spc="-25" dirty="0"/>
          </a:p>
        </p:txBody>
      </p:sp>
    </p:spTree>
    <p:extLst>
      <p:ext uri="{BB962C8B-B14F-4D97-AF65-F5344CB8AC3E}">
        <p14:creationId xmlns:p14="http://schemas.microsoft.com/office/powerpoint/2010/main" val="29060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2716" y="390819"/>
            <a:ext cx="6377940" cy="980781"/>
          </a:xfrm>
          <a:prstGeom prst="rect">
            <a:avLst/>
          </a:prstGeom>
        </p:spPr>
        <p:txBody>
          <a:bodyPr vert="horz" wrap="square" lIns="0" tIns="468376" rIns="0" bIns="0" rtlCol="0" anchor="ctr">
            <a:spAutoFit/>
          </a:bodyPr>
          <a:lstStyle/>
          <a:p>
            <a:pPr marL="12700">
              <a:lnSpc>
                <a:spcPct val="100000"/>
              </a:lnSpc>
              <a:spcBef>
                <a:spcPts val="100"/>
              </a:spcBef>
            </a:pPr>
            <a:r>
              <a:rPr dirty="0">
                <a:latin typeface="Calibri" panose="020F0502020204030204" pitchFamily="34" charset="0"/>
                <a:cs typeface="Calibri" panose="020F0502020204030204" pitchFamily="34" charset="0"/>
              </a:rPr>
              <a:t>What</a:t>
            </a:r>
            <a:r>
              <a:rPr spc="-4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Is</a:t>
            </a:r>
            <a:r>
              <a:rPr spc="-5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a</a:t>
            </a:r>
            <a:r>
              <a:rPr spc="-3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Network?</a:t>
            </a:r>
          </a:p>
        </p:txBody>
      </p:sp>
      <p:sp>
        <p:nvSpPr>
          <p:cNvPr id="3" name="object 3"/>
          <p:cNvSpPr txBox="1"/>
          <p:nvPr/>
        </p:nvSpPr>
        <p:spPr>
          <a:xfrm>
            <a:off x="1182716" y="1371600"/>
            <a:ext cx="10171084" cy="4241546"/>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sz="2400" b="1" spc="-10" dirty="0">
                <a:latin typeface="Calibri" panose="020F0502020204030204" pitchFamily="34" charset="0"/>
                <a:cs typeface="Calibri" panose="020F0502020204030204" pitchFamily="34" charset="0"/>
              </a:rPr>
              <a:t>Network</a:t>
            </a:r>
            <a:endParaRPr sz="2400" b="1" dirty="0">
              <a:latin typeface="Calibri" panose="020F0502020204030204" pitchFamily="34" charset="0"/>
              <a:cs typeface="Calibri" panose="020F0502020204030204" pitchFamily="34" charset="0"/>
            </a:endParaRPr>
          </a:p>
          <a:p>
            <a:pPr marL="755015" lvl="1" indent="-285115">
              <a:spcBef>
                <a:spcPts val="575"/>
              </a:spcBef>
              <a:buFont typeface="Arial MT"/>
              <a:buChar char="–"/>
              <a:tabLst>
                <a:tab pos="755015" algn="l"/>
              </a:tabLst>
            </a:pPr>
            <a:r>
              <a:rPr sz="2400" dirty="0">
                <a:latin typeface="Calibri" panose="020F0502020204030204" pitchFamily="34" charset="0"/>
                <a:cs typeface="Calibri" panose="020F0502020204030204" pitchFamily="34" charset="0"/>
              </a:rPr>
              <a:t>A</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connected</a:t>
            </a:r>
            <a:r>
              <a:rPr sz="2400" spc="-35" dirty="0">
                <a:latin typeface="Calibri" panose="020F0502020204030204" pitchFamily="34" charset="0"/>
                <a:cs typeface="Calibri" panose="020F0502020204030204" pitchFamily="34" charset="0"/>
              </a:rPr>
              <a:t> </a:t>
            </a:r>
            <a:r>
              <a:rPr sz="2400" spc="-20" dirty="0">
                <a:latin typeface="Calibri" panose="020F0502020204030204" pitchFamily="34" charset="0"/>
                <a:cs typeface="Calibri" panose="020F0502020204030204" pitchFamily="34" charset="0"/>
              </a:rPr>
              <a:t>system</a:t>
            </a:r>
            <a:r>
              <a:rPr sz="2400" spc="-5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of</a:t>
            </a:r>
            <a:r>
              <a:rPr sz="2400" spc="-4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objects</a:t>
            </a:r>
            <a:r>
              <a:rPr sz="2400" spc="-4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or</a:t>
            </a:r>
            <a:r>
              <a:rPr sz="2400" spc="-3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people</a:t>
            </a:r>
            <a:endParaRPr sz="2400" dirty="0">
              <a:latin typeface="Calibri" panose="020F0502020204030204" pitchFamily="34" charset="0"/>
              <a:cs typeface="Calibri" panose="020F0502020204030204" pitchFamily="34" charset="0"/>
            </a:endParaRPr>
          </a:p>
          <a:p>
            <a:pPr marL="355600" indent="-342900">
              <a:spcBef>
                <a:spcPts val="580"/>
              </a:spcBef>
              <a:buFont typeface="Arial MT"/>
              <a:buChar char="•"/>
              <a:tabLst>
                <a:tab pos="355600" algn="l"/>
              </a:tabLst>
            </a:pPr>
            <a:r>
              <a:rPr sz="2400" b="1" dirty="0">
                <a:latin typeface="Calibri" panose="020F0502020204030204" pitchFamily="34" charset="0"/>
                <a:cs typeface="Calibri" panose="020F0502020204030204" pitchFamily="34" charset="0"/>
              </a:rPr>
              <a:t>Computer</a:t>
            </a:r>
            <a:r>
              <a:rPr sz="2400" b="1" spc="-90" dirty="0">
                <a:latin typeface="Calibri" panose="020F0502020204030204" pitchFamily="34" charset="0"/>
                <a:cs typeface="Calibri" panose="020F0502020204030204" pitchFamily="34" charset="0"/>
              </a:rPr>
              <a:t> </a:t>
            </a:r>
            <a:r>
              <a:rPr sz="2400" b="1" spc="-10" dirty="0">
                <a:latin typeface="Calibri" panose="020F0502020204030204" pitchFamily="34" charset="0"/>
                <a:cs typeface="Calibri" panose="020F0502020204030204" pitchFamily="34" charset="0"/>
              </a:rPr>
              <a:t>network</a:t>
            </a:r>
            <a:endParaRPr sz="2400" b="1" dirty="0">
              <a:latin typeface="Calibri" panose="020F0502020204030204" pitchFamily="34" charset="0"/>
              <a:cs typeface="Calibri" panose="020F0502020204030204" pitchFamily="34" charset="0"/>
            </a:endParaRPr>
          </a:p>
          <a:p>
            <a:pPr marL="754380" marR="508634" lvl="1" indent="-285115">
              <a:spcBef>
                <a:spcPts val="575"/>
              </a:spcBef>
              <a:buFont typeface="Arial MT"/>
              <a:buChar char="–"/>
              <a:tabLst>
                <a:tab pos="756285" algn="l"/>
              </a:tabLst>
            </a:pPr>
            <a:r>
              <a:rPr sz="2400" dirty="0">
                <a:latin typeface="Calibri" panose="020F0502020204030204" pitchFamily="34" charset="0"/>
                <a:cs typeface="Calibri" panose="020F0502020204030204" pitchFamily="34" charset="0"/>
              </a:rPr>
              <a:t>A</a:t>
            </a:r>
            <a:r>
              <a:rPr sz="2400" spc="-8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collection</a:t>
            </a:r>
            <a:r>
              <a:rPr sz="2400" spc="-7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of</a:t>
            </a:r>
            <a:r>
              <a:rPr sz="2400" spc="-5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computers</a:t>
            </a:r>
            <a:r>
              <a:rPr sz="2400" spc="-8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and</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other</a:t>
            </a:r>
            <a:r>
              <a:rPr sz="2400" spc="-5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hardware</a:t>
            </a:r>
            <a:r>
              <a:rPr sz="2400" spc="-6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devices </a:t>
            </a:r>
            <a:r>
              <a:rPr lang="en-US" sz="2400" spc="-10" dirty="0" smtClean="0">
                <a:latin typeface="Calibri" panose="020F0502020204030204" pitchFamily="34" charset="0"/>
                <a:cs typeface="Calibri" panose="020F0502020204030204" pitchFamily="34" charset="0"/>
              </a:rPr>
              <a:t>that </a:t>
            </a:r>
            <a:r>
              <a:rPr lang="en-US" sz="2400" spc="-10" dirty="0">
                <a:latin typeface="Calibri" panose="020F0502020204030204" pitchFamily="34" charset="0"/>
                <a:cs typeface="Calibri" panose="020F0502020204030204" pitchFamily="34" charset="0"/>
              </a:rPr>
              <a:t>are </a:t>
            </a:r>
            <a:r>
              <a:rPr sz="2400" dirty="0">
                <a:latin typeface="Calibri" panose="020F0502020204030204" pitchFamily="34" charset="0"/>
                <a:cs typeface="Calibri" panose="020F0502020204030204" pitchFamily="34" charset="0"/>
              </a:rPr>
              <a:t>connected</a:t>
            </a:r>
            <a:r>
              <a:rPr sz="2400" spc="-9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together</a:t>
            </a:r>
            <a:r>
              <a:rPr sz="2400" spc="-6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so</a:t>
            </a:r>
            <a:r>
              <a:rPr sz="2400" spc="-8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users</a:t>
            </a:r>
            <a:r>
              <a:rPr sz="2400" spc="-8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can</a:t>
            </a:r>
            <a:r>
              <a:rPr sz="2400" spc="-7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share</a:t>
            </a:r>
            <a:r>
              <a:rPr sz="2400" spc="-7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hardware, 	</a:t>
            </a:r>
            <a:r>
              <a:rPr sz="2400" dirty="0">
                <a:latin typeface="Calibri" panose="020F0502020204030204" pitchFamily="34" charset="0"/>
                <a:cs typeface="Calibri" panose="020F0502020204030204" pitchFamily="34" charset="0"/>
              </a:rPr>
              <a:t>software,</a:t>
            </a:r>
            <a:r>
              <a:rPr sz="2400" spc="-6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and</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data,</a:t>
            </a:r>
            <a:r>
              <a:rPr sz="2400" spc="-60" dirty="0">
                <a:latin typeface="Calibri" panose="020F0502020204030204" pitchFamily="34" charset="0"/>
                <a:cs typeface="Calibri" panose="020F0502020204030204" pitchFamily="34" charset="0"/>
              </a:rPr>
              <a:t> </a:t>
            </a:r>
            <a:r>
              <a:rPr lang="en-US" sz="2400" spc="-60" dirty="0">
                <a:latin typeface="Calibri" panose="020F0502020204030204" pitchFamily="34" charset="0"/>
                <a:cs typeface="Calibri" panose="020F0502020204030204" pitchFamily="34" charset="0"/>
              </a:rPr>
              <a:t>as well as, </a:t>
            </a:r>
            <a:r>
              <a:rPr lang="en-GB" sz="2400" spc="-10" dirty="0">
                <a:latin typeface="Calibri" panose="020F0502020204030204" pitchFamily="34" charset="0"/>
                <a:cs typeface="Calibri" panose="020F0502020204030204" pitchFamily="34" charset="0"/>
              </a:rPr>
              <a:t>communicate </a:t>
            </a:r>
            <a:r>
              <a:rPr sz="2400" dirty="0">
                <a:latin typeface="Calibri" panose="020F0502020204030204" pitchFamily="34" charset="0"/>
                <a:cs typeface="Calibri" panose="020F0502020204030204" pitchFamily="34" charset="0"/>
              </a:rPr>
              <a:t>electronically</a:t>
            </a:r>
            <a:r>
              <a:rPr sz="2400" spc="-80" dirty="0">
                <a:latin typeface="Calibri" panose="020F0502020204030204" pitchFamily="34" charset="0"/>
                <a:cs typeface="Calibri" panose="020F0502020204030204" pitchFamily="34" charset="0"/>
              </a:rPr>
              <a:t> </a:t>
            </a:r>
            <a:r>
              <a:rPr lang="en-US" sz="2400" spc="-10" dirty="0">
                <a:latin typeface="Calibri" panose="020F0502020204030204" pitchFamily="34" charset="0"/>
                <a:cs typeface="Calibri" panose="020F0502020204030204" pitchFamily="34" charset="0"/>
              </a:rPr>
              <a:t>with one another</a:t>
            </a:r>
            <a:endParaRPr sz="2400" dirty="0">
              <a:latin typeface="Calibri" panose="020F0502020204030204" pitchFamily="34" charset="0"/>
              <a:cs typeface="Calibri" panose="020F0502020204030204" pitchFamily="34" charset="0"/>
            </a:endParaRPr>
          </a:p>
          <a:p>
            <a:pPr marL="355600" marR="5080" indent="-343535">
              <a:spcBef>
                <a:spcPts val="580"/>
              </a:spcBef>
              <a:buFont typeface="Arial MT"/>
              <a:buChar char="•"/>
              <a:tabLst>
                <a:tab pos="355600" algn="l"/>
              </a:tabLst>
            </a:pPr>
            <a:r>
              <a:rPr sz="2400" dirty="0">
                <a:latin typeface="Calibri" panose="020F0502020204030204" pitchFamily="34" charset="0"/>
                <a:cs typeface="Calibri" panose="020F0502020204030204" pitchFamily="34" charset="0"/>
              </a:rPr>
              <a:t>Computer</a:t>
            </a:r>
            <a:r>
              <a:rPr sz="2400" spc="-1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networks</a:t>
            </a:r>
            <a:r>
              <a:rPr sz="2400" spc="-6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are</a:t>
            </a:r>
            <a:r>
              <a:rPr sz="2400" spc="-7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converging</a:t>
            </a:r>
            <a:r>
              <a:rPr sz="2400" spc="-6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with</a:t>
            </a:r>
            <a:r>
              <a:rPr sz="2400" spc="-8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telephone</a:t>
            </a:r>
            <a:r>
              <a:rPr sz="2400" spc="-6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and</a:t>
            </a:r>
            <a:r>
              <a:rPr sz="2400" spc="-7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other </a:t>
            </a:r>
            <a:r>
              <a:rPr sz="2400" dirty="0">
                <a:latin typeface="Calibri" panose="020F0502020204030204" pitchFamily="34" charset="0"/>
                <a:cs typeface="Calibri" panose="020F0502020204030204" pitchFamily="34" charset="0"/>
              </a:rPr>
              <a:t>communications networks</a:t>
            </a:r>
            <a:r>
              <a:rPr lang="en-US" sz="2400" dirty="0">
                <a:latin typeface="Calibri" panose="020F0502020204030204" pitchFamily="34" charset="0"/>
                <a:cs typeface="Calibri" panose="020F0502020204030204" pitchFamily="34" charset="0"/>
              </a:rPr>
              <a:t> </a:t>
            </a:r>
            <a:r>
              <a:rPr lang="en-GB" sz="2400" spc="-10" dirty="0">
                <a:latin typeface="Calibri" panose="020F0502020204030204" pitchFamily="34" charset="0"/>
                <a:cs typeface="Calibri" panose="020F0502020204030204" pitchFamily="34" charset="0"/>
              </a:rPr>
              <a:t>with both data and voice being sent over these networks</a:t>
            </a:r>
            <a:endParaRPr sz="2400" dirty="0">
              <a:latin typeface="Calibri" panose="020F0502020204030204" pitchFamily="34" charset="0"/>
              <a:cs typeface="Calibri" panose="020F0502020204030204" pitchFamily="34" charset="0"/>
            </a:endParaRPr>
          </a:p>
          <a:p>
            <a:pPr marL="355600" indent="-342900">
              <a:spcBef>
                <a:spcPts val="575"/>
              </a:spcBef>
              <a:buFont typeface="Arial MT"/>
              <a:buChar char="•"/>
              <a:tabLst>
                <a:tab pos="355600" algn="l"/>
              </a:tabLst>
            </a:pPr>
            <a:r>
              <a:rPr sz="2400" spc="-10" dirty="0">
                <a:latin typeface="Calibri" panose="020F0502020204030204" pitchFamily="34" charset="0"/>
                <a:cs typeface="Calibri" panose="020F0502020204030204" pitchFamily="34" charset="0"/>
              </a:rPr>
              <a:t>Networks</a:t>
            </a:r>
            <a:r>
              <a:rPr sz="2400" spc="-8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range</a:t>
            </a:r>
            <a:r>
              <a:rPr sz="2400" spc="-4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from</a:t>
            </a:r>
            <a:r>
              <a:rPr sz="2400" spc="-7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small</a:t>
            </a:r>
            <a:r>
              <a:rPr sz="2400" spc="-6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private</a:t>
            </a:r>
            <a:r>
              <a:rPr sz="2400" spc="-4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networks</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to</a:t>
            </a:r>
            <a:r>
              <a:rPr sz="2400" spc="-6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the</a:t>
            </a:r>
            <a:r>
              <a:rPr sz="2400" spc="-45"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Internet</a:t>
            </a:r>
            <a:endParaRPr sz="2400" dirty="0">
              <a:latin typeface="Calibri" panose="020F0502020204030204" pitchFamily="34" charset="0"/>
              <a:cs typeface="Calibri" panose="020F0502020204030204" pitchFamily="34" charset="0"/>
            </a:endParaRPr>
          </a:p>
          <a:p>
            <a:pPr marL="355600" indent="-342900">
              <a:spcBef>
                <a:spcPts val="580"/>
              </a:spcBef>
              <a:buFont typeface="Arial MT"/>
              <a:buChar char="•"/>
              <a:tabLst>
                <a:tab pos="355600" algn="l"/>
              </a:tabLst>
            </a:pPr>
            <a:r>
              <a:rPr lang="en-GB" sz="2400" dirty="0">
                <a:latin typeface="Calibri" panose="020F0502020204030204" pitchFamily="34" charset="0"/>
                <a:cs typeface="Calibri" panose="020F0502020204030204" pitchFamily="34" charset="0"/>
              </a:rPr>
              <a:t>Used by individuals and businesses today</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3</a:t>
            </a:fld>
            <a:endParaRPr lang="en-US" spc="-2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4" name="Rectangle 1"/>
          <p:cNvSpPr>
            <a:spLocks noGrp="1" noChangeArrowheads="1"/>
          </p:cNvSpPr>
          <p:nvPr>
            <p:ph idx="1"/>
          </p:nvPr>
        </p:nvSpPr>
        <p:spPr bwMode="auto">
          <a:xfrm>
            <a:off x="887994" y="1812667"/>
            <a:ext cx="10439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defTabSz="91440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Advantages</a:t>
            </a:r>
            <a:r>
              <a:rPr lang="en-US" altLang="en-US" sz="2400" dirty="0">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Scalable; new branches can be added to the network easily.</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Centralized monitoring and control, making it suitable for large organizations.</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Faults in a branch do not affect the entire network.</a:t>
            </a:r>
          </a:p>
          <a:p>
            <a:pPr marL="0" indent="0" defTabSz="91440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Disadvantages</a:t>
            </a:r>
            <a:r>
              <a:rPr lang="en-US" altLang="en-US" sz="2400" dirty="0">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dirty="0" smtClean="0">
                <a:latin typeface="Arial" panose="020B0604020202020204" pitchFamily="34" charset="0"/>
              </a:rPr>
              <a:t>If the backbone fails, the entire network is affected.</a:t>
            </a:r>
          </a:p>
          <a:p>
            <a:pPr marL="457200" lvl="1" indent="0" eaLnBrk="0" fontAlgn="base" hangingPunct="0">
              <a:lnSpc>
                <a:spcPct val="100000"/>
              </a:lnSpc>
              <a:spcBef>
                <a:spcPct val="0"/>
              </a:spcBef>
              <a:spcAft>
                <a:spcPct val="0"/>
              </a:spcAft>
              <a:buFontTx/>
              <a:buChar char="•"/>
            </a:pPr>
            <a:r>
              <a:rPr lang="en-US" altLang="en-US" dirty="0" smtClean="0">
                <a:latin typeface="Arial" panose="020B0604020202020204" pitchFamily="34" charset="0"/>
              </a:rPr>
              <a:t>Complex to install and configure, especially with extensive branches.</a:t>
            </a:r>
          </a:p>
          <a:p>
            <a:pPr marL="457200" lvl="1" indent="0" eaLnBrk="0" fontAlgn="base" hangingPunct="0">
              <a:lnSpc>
                <a:spcPct val="100000"/>
              </a:lnSpc>
              <a:spcBef>
                <a:spcPct val="0"/>
              </a:spcBef>
              <a:spcAft>
                <a:spcPct val="0"/>
              </a:spcAft>
              <a:buFontTx/>
              <a:buChar char="•"/>
            </a:pPr>
            <a:r>
              <a:rPr lang="en-US" altLang="en-US" dirty="0" smtClean="0">
                <a:latin typeface="Arial" panose="020B0604020202020204" pitchFamily="34" charset="0"/>
              </a:rPr>
              <a:t>Requires more cabling, which increases costs.</a:t>
            </a:r>
          </a:p>
          <a:p>
            <a:pPr marL="0" indent="0" defTabSz="914400" eaLnBrk="0" fontAlgn="base" hangingPunct="0">
              <a:lnSpc>
                <a:spcPct val="100000"/>
              </a:lnSpc>
              <a:spcBef>
                <a:spcPct val="0"/>
              </a:spcBef>
              <a:spcAft>
                <a:spcPct val="0"/>
              </a:spcAft>
              <a:buNone/>
            </a:pPr>
            <a:endParaRPr lang="en-US" altLang="en-US" dirty="0">
              <a:latin typeface="Arial" panose="020B0604020202020204" pitchFamily="34" charset="0"/>
            </a:endParaRPr>
          </a:p>
        </p:txBody>
      </p:sp>
      <p:sp>
        <p:nvSpPr>
          <p:cNvPr id="3" name="Slide Number Placeholder 2"/>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30</a:t>
            </a:fld>
            <a:endParaRPr lang="en-US" spc="-25" dirty="0"/>
          </a:p>
        </p:txBody>
      </p:sp>
    </p:spTree>
    <p:extLst>
      <p:ext uri="{BB962C8B-B14F-4D97-AF65-F5344CB8AC3E}">
        <p14:creationId xmlns:p14="http://schemas.microsoft.com/office/powerpoint/2010/main" val="355498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261" y="296362"/>
            <a:ext cx="8062884" cy="1150058"/>
          </a:xfrm>
          <a:prstGeom prst="rect">
            <a:avLst/>
          </a:prstGeom>
        </p:spPr>
        <p:txBody>
          <a:bodyPr vert="horz" wrap="square" lIns="0" tIns="468376" rIns="0" bIns="0" rtlCol="0" anchor="ctr">
            <a:spAutoFit/>
          </a:bodyPr>
          <a:lstStyle/>
          <a:p>
            <a:pPr marL="12700">
              <a:lnSpc>
                <a:spcPct val="100000"/>
              </a:lnSpc>
              <a:spcBef>
                <a:spcPts val="100"/>
              </a:spcBef>
            </a:pPr>
            <a:r>
              <a:rPr lang="en-US" dirty="0" smtClean="0">
                <a:latin typeface="Calibri" panose="020F0502020204030204" pitchFamily="34" charset="0"/>
                <a:cs typeface="Calibri" panose="020F0502020204030204" pitchFamily="34" charset="0"/>
              </a:rPr>
              <a:t>Uses for computer networks</a:t>
            </a:r>
            <a:endParaRPr lang="en-US" spc="-10" dirty="0">
              <a:latin typeface="Calibri" panose="020F0502020204030204" pitchFamily="34" charset="0"/>
              <a:cs typeface="Calibri" panose="020F0502020204030204" pitchFamily="34" charset="0"/>
            </a:endParaRPr>
          </a:p>
        </p:txBody>
      </p:sp>
      <p:sp>
        <p:nvSpPr>
          <p:cNvPr id="3" name="object 3"/>
          <p:cNvSpPr txBox="1"/>
          <p:nvPr/>
        </p:nvSpPr>
        <p:spPr>
          <a:xfrm>
            <a:off x="914400" y="1600200"/>
            <a:ext cx="10210800" cy="3859390"/>
          </a:xfrm>
          <a:prstGeom prst="rect">
            <a:avLst/>
          </a:prstGeom>
        </p:spPr>
        <p:txBody>
          <a:bodyPr vert="horz" wrap="square" lIns="0" tIns="85725" rIns="0" bIns="0" rtlCol="0">
            <a:spAutoFit/>
          </a:bodyPr>
          <a:lstStyle/>
          <a:p>
            <a:pPr marL="355600" indent="-342900">
              <a:spcBef>
                <a:spcPts val="675"/>
              </a:spcBef>
              <a:buFont typeface="Arial MT"/>
              <a:buChar char="•"/>
              <a:tabLst>
                <a:tab pos="355600" algn="l"/>
              </a:tabLst>
            </a:pPr>
            <a:r>
              <a:rPr lang="en-GB" sz="2400" dirty="0" smtClean="0">
                <a:latin typeface="Calibri" panose="020F0502020204030204" pitchFamily="34" charset="0"/>
                <a:cs typeface="Calibri" panose="020F0502020204030204" pitchFamily="34" charset="0"/>
              </a:rPr>
              <a:t>Sharing </a:t>
            </a:r>
            <a:r>
              <a:rPr lang="en-GB" sz="2400" dirty="0">
                <a:latin typeface="Calibri" panose="020F0502020204030204" pitchFamily="34" charset="0"/>
                <a:cs typeface="Calibri" panose="020F0502020204030204" pitchFamily="34" charset="0"/>
              </a:rPr>
              <a:t>an Internet connection among several users</a:t>
            </a:r>
          </a:p>
          <a:p>
            <a:pPr marL="355600" indent="-342900">
              <a:spcBef>
                <a:spcPts val="675"/>
              </a:spcBef>
              <a:buFont typeface="Arial MT"/>
              <a:buChar char="•"/>
              <a:tabLst>
                <a:tab pos="355600" algn="l"/>
              </a:tabLst>
            </a:pPr>
            <a:r>
              <a:rPr lang="en-GB" sz="2400" dirty="0">
                <a:latin typeface="Calibri" panose="020F0502020204030204" pitchFamily="34" charset="0"/>
                <a:cs typeface="Calibri" panose="020F0502020204030204" pitchFamily="34" charset="0"/>
              </a:rPr>
              <a:t>Sharing application software, printers, and other resources</a:t>
            </a:r>
          </a:p>
          <a:p>
            <a:pPr marL="355600" indent="-342900">
              <a:spcBef>
                <a:spcPts val="675"/>
              </a:spcBef>
              <a:buFont typeface="Arial MT"/>
              <a:buChar char="•"/>
              <a:tabLst>
                <a:tab pos="355600" algn="l"/>
              </a:tabLst>
            </a:pPr>
            <a:r>
              <a:rPr lang="en-GB" sz="2400" dirty="0">
                <a:latin typeface="Calibri" panose="020F0502020204030204" pitchFamily="34" charset="0"/>
                <a:cs typeface="Calibri" panose="020F0502020204030204" pitchFamily="34" charset="0"/>
              </a:rPr>
              <a:t>Facilitating Voice over IP (VoIP), e-mail, videoconferencing, messaging, and other communications applications</a:t>
            </a:r>
          </a:p>
          <a:p>
            <a:pPr marL="355600" indent="-342900">
              <a:spcBef>
                <a:spcPts val="675"/>
              </a:spcBef>
              <a:buFont typeface="Arial MT"/>
              <a:buChar char="•"/>
              <a:tabLst>
                <a:tab pos="355600" algn="l"/>
              </a:tabLst>
            </a:pPr>
            <a:r>
              <a:rPr lang="en-GB" sz="2400" dirty="0">
                <a:latin typeface="Calibri" panose="020F0502020204030204" pitchFamily="34" charset="0"/>
                <a:cs typeface="Calibri" panose="020F0502020204030204" pitchFamily="34" charset="0"/>
              </a:rPr>
              <a:t>Working collaboratively; for example, sharing a company database or using collaboration tools to create or review documents</a:t>
            </a:r>
          </a:p>
          <a:p>
            <a:pPr marL="355600" indent="-342900">
              <a:spcBef>
                <a:spcPts val="675"/>
              </a:spcBef>
              <a:buFont typeface="Arial MT"/>
              <a:buChar char="•"/>
              <a:tabLst>
                <a:tab pos="355600" algn="l"/>
              </a:tabLst>
            </a:pPr>
            <a:r>
              <a:rPr lang="en-GB" sz="2400" dirty="0">
                <a:latin typeface="Calibri" panose="020F0502020204030204" pitchFamily="34" charset="0"/>
                <a:cs typeface="Calibri" panose="020F0502020204030204" pitchFamily="34" charset="0"/>
              </a:rPr>
              <a:t>Exchanging files among network users and over the Internet</a:t>
            </a:r>
          </a:p>
          <a:p>
            <a:pPr marL="355600" indent="-342900">
              <a:spcBef>
                <a:spcPts val="675"/>
              </a:spcBef>
              <a:buFont typeface="Arial MT"/>
              <a:buChar char="•"/>
              <a:tabLst>
                <a:tab pos="355600" algn="l"/>
              </a:tabLst>
            </a:pPr>
            <a:r>
              <a:rPr lang="en-GB" sz="2400" dirty="0">
                <a:latin typeface="Calibri" panose="020F0502020204030204" pitchFamily="34" charset="0"/>
                <a:cs typeface="Calibri" panose="020F0502020204030204" pitchFamily="34" charset="0"/>
              </a:rPr>
              <a:t>Connecting the computers and the entertainment devices (such as TVs, gaming consoles, and stereo systems) located within a home</a:t>
            </a:r>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4</a:t>
            </a:fld>
            <a:endParaRPr lang="en-US" spc="-25" dirty="0"/>
          </a:p>
        </p:txBody>
      </p:sp>
    </p:spTree>
    <p:extLst>
      <p:ext uri="{BB962C8B-B14F-4D97-AF65-F5344CB8AC3E}">
        <p14:creationId xmlns:p14="http://schemas.microsoft.com/office/powerpoint/2010/main" val="320563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Networking Applications</a:t>
            </a:r>
            <a:endParaRPr lang="en-US" b="1" dirty="0"/>
          </a:p>
        </p:txBody>
      </p:sp>
      <p:sp>
        <p:nvSpPr>
          <p:cNvPr id="3" name="Content Placeholder 2"/>
          <p:cNvSpPr>
            <a:spLocks noGrp="1"/>
          </p:cNvSpPr>
          <p:nvPr>
            <p:ph idx="1"/>
          </p:nvPr>
        </p:nvSpPr>
        <p:spPr>
          <a:xfrm>
            <a:off x="833673" y="1690688"/>
            <a:ext cx="10515600" cy="4351338"/>
          </a:xfrm>
        </p:spPr>
        <p:txBody>
          <a:bodyPr/>
          <a:lstStyle/>
          <a:p>
            <a:r>
              <a:rPr lang="en-US" dirty="0"/>
              <a:t>Networking applications are tools or software that use internet connections to provide services like communication, file sharing, and remote access. They are essential in business, education, healthcare, and everyday life</a:t>
            </a:r>
            <a:r>
              <a:rPr lang="en-US" dirty="0" smtClean="0"/>
              <a:t>.</a:t>
            </a:r>
          </a:p>
          <a:p>
            <a:r>
              <a:rPr lang="en-US" b="1" dirty="0"/>
              <a:t>Types of Networking Applications</a:t>
            </a:r>
          </a:p>
          <a:p>
            <a:r>
              <a:rPr lang="en-US" b="1" dirty="0"/>
              <a:t>Communication Applications</a:t>
            </a:r>
            <a:endParaRPr lang="en-US" dirty="0"/>
          </a:p>
          <a:p>
            <a:pPr lvl="1"/>
            <a:r>
              <a:rPr lang="en-US" b="1" dirty="0"/>
              <a:t>Email</a:t>
            </a:r>
            <a:r>
              <a:rPr lang="en-US" dirty="0"/>
              <a:t> (e.g., Gmail): Uses SMTP protocol to send and receive messages.</a:t>
            </a:r>
          </a:p>
          <a:p>
            <a:pPr lvl="1"/>
            <a:r>
              <a:rPr lang="en-US" b="1" dirty="0"/>
              <a:t>Instant Messaging</a:t>
            </a:r>
            <a:r>
              <a:rPr lang="en-US" dirty="0"/>
              <a:t> (e.g., WhatsApp): Real-time text and media sharing.</a:t>
            </a:r>
          </a:p>
          <a:p>
            <a:pPr lvl="1"/>
            <a:r>
              <a:rPr lang="en-US" b="1" dirty="0"/>
              <a:t>Video Conferencing</a:t>
            </a:r>
            <a:r>
              <a:rPr lang="en-US" dirty="0"/>
              <a:t> (e.g., Zoom): Supports remote meetings with audio and video.</a:t>
            </a:r>
          </a:p>
          <a:p>
            <a:endParaRPr lang="en-US" dirty="0"/>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5</a:t>
            </a:fld>
            <a:endParaRPr lang="en-US" spc="-25" dirty="0"/>
          </a:p>
        </p:txBody>
      </p:sp>
    </p:spTree>
    <p:extLst>
      <p:ext uri="{BB962C8B-B14F-4D97-AF65-F5344CB8AC3E}">
        <p14:creationId xmlns:p14="http://schemas.microsoft.com/office/powerpoint/2010/main" val="295750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Networking Applications</a:t>
            </a:r>
          </a:p>
        </p:txBody>
      </p:sp>
      <p:sp>
        <p:nvSpPr>
          <p:cNvPr id="3" name="Content Placeholder 2"/>
          <p:cNvSpPr>
            <a:spLocks noGrp="1"/>
          </p:cNvSpPr>
          <p:nvPr>
            <p:ph sz="half" idx="1"/>
          </p:nvPr>
        </p:nvSpPr>
        <p:spPr/>
        <p:txBody>
          <a:bodyPr>
            <a:normAutofit fontScale="92500" lnSpcReduction="20000"/>
          </a:bodyPr>
          <a:lstStyle/>
          <a:p>
            <a:r>
              <a:rPr lang="en-US" b="1" dirty="0"/>
              <a:t>File Sharing and Storage</a:t>
            </a:r>
            <a:endParaRPr lang="en-US" dirty="0"/>
          </a:p>
          <a:p>
            <a:r>
              <a:rPr lang="en-US" b="1" dirty="0"/>
              <a:t>FTP Clients</a:t>
            </a:r>
            <a:r>
              <a:rPr lang="en-US" dirty="0"/>
              <a:t> (e.g., FileZilla): Transfer files across networks.</a:t>
            </a:r>
          </a:p>
          <a:p>
            <a:r>
              <a:rPr lang="en-US" b="1" dirty="0"/>
              <a:t>Cloud Storage</a:t>
            </a:r>
            <a:r>
              <a:rPr lang="en-US" dirty="0"/>
              <a:t> (e.g., Google Drive): Store and access files online</a:t>
            </a:r>
            <a:r>
              <a:rPr lang="en-US" dirty="0" smtClean="0"/>
              <a:t>.</a:t>
            </a:r>
          </a:p>
          <a:p>
            <a:endParaRPr lang="en-US" dirty="0"/>
          </a:p>
          <a:p>
            <a:r>
              <a:rPr lang="en-US" b="1" dirty="0"/>
              <a:t>E-Commerce and Banking</a:t>
            </a:r>
            <a:endParaRPr lang="en-US" dirty="0"/>
          </a:p>
          <a:p>
            <a:r>
              <a:rPr lang="en-US" b="1" dirty="0"/>
              <a:t>Online Shopping</a:t>
            </a:r>
            <a:r>
              <a:rPr lang="en-US" dirty="0"/>
              <a:t> (e.g., Amazon): Secure online transactions.</a:t>
            </a:r>
          </a:p>
          <a:p>
            <a:r>
              <a:rPr lang="en-US" b="1" dirty="0"/>
              <a:t>Online Banking</a:t>
            </a:r>
            <a:r>
              <a:rPr lang="en-US" dirty="0"/>
              <a:t> (e.g., PayPal): Financial transactions over the network.</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b="1" dirty="0"/>
              <a:t>Remote Access </a:t>
            </a:r>
            <a:r>
              <a:rPr lang="en-US" b="1" dirty="0" smtClean="0"/>
              <a:t>Tools RDP </a:t>
            </a:r>
            <a:r>
              <a:rPr lang="en-US" b="1" dirty="0"/>
              <a:t>(Remote Desktop), SSH (Secure Shell): </a:t>
            </a:r>
            <a:r>
              <a:rPr lang="en-US" dirty="0"/>
              <a:t>Secure remote computer access</a:t>
            </a:r>
            <a:r>
              <a:rPr lang="en-US" dirty="0" smtClean="0"/>
              <a:t>.</a:t>
            </a:r>
          </a:p>
          <a:p>
            <a:r>
              <a:rPr lang="en-US" b="1" dirty="0" smtClean="0"/>
              <a:t>Web-Based Applications</a:t>
            </a:r>
          </a:p>
          <a:p>
            <a:r>
              <a:rPr lang="en-US" dirty="0" smtClean="0"/>
              <a:t>Browsers </a:t>
            </a:r>
            <a:r>
              <a:rPr lang="en-US" dirty="0"/>
              <a:t>(e.g., Chrome): Access web pages via HTTP/HTTPS.APIs (e.g., Google Maps API): Enable data exchange between applications.</a:t>
            </a:r>
          </a:p>
        </p:txBody>
      </p:sp>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6</a:t>
            </a:fld>
            <a:endParaRPr lang="en-US" spc="-25" dirty="0"/>
          </a:p>
        </p:txBody>
      </p:sp>
    </p:spTree>
    <p:extLst>
      <p:ext uri="{BB962C8B-B14F-4D97-AF65-F5344CB8AC3E}">
        <p14:creationId xmlns:p14="http://schemas.microsoft.com/office/powerpoint/2010/main" val="280299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Networking Applications</a:t>
            </a:r>
          </a:p>
        </p:txBody>
      </p:sp>
      <p:sp>
        <p:nvSpPr>
          <p:cNvPr id="3" name="Content Placeholder 2"/>
          <p:cNvSpPr>
            <a:spLocks noGrp="1"/>
          </p:cNvSpPr>
          <p:nvPr>
            <p:ph sz="half" idx="1"/>
          </p:nvPr>
        </p:nvSpPr>
        <p:spPr/>
        <p:txBody>
          <a:bodyPr>
            <a:normAutofit/>
          </a:bodyPr>
          <a:lstStyle/>
          <a:p>
            <a:r>
              <a:rPr lang="en-US" b="1" dirty="0"/>
              <a:t>Industry Uses</a:t>
            </a:r>
          </a:p>
          <a:p>
            <a:r>
              <a:rPr lang="en-US" b="1" dirty="0"/>
              <a:t>Healthcare</a:t>
            </a:r>
            <a:r>
              <a:rPr lang="en-US" dirty="0"/>
              <a:t>: Telemedicine and health data sharing.</a:t>
            </a:r>
          </a:p>
          <a:p>
            <a:r>
              <a:rPr lang="en-US" b="1" dirty="0"/>
              <a:t>Education</a:t>
            </a:r>
            <a:r>
              <a:rPr lang="en-US" dirty="0"/>
              <a:t>: Virtual classes and resource sharing.</a:t>
            </a:r>
          </a:p>
          <a:p>
            <a:r>
              <a:rPr lang="en-US" b="1" dirty="0"/>
              <a:t>Government</a:t>
            </a:r>
            <a:r>
              <a:rPr lang="en-US" dirty="0"/>
              <a:t>: Secure communication channels.</a:t>
            </a:r>
          </a:p>
        </p:txBody>
      </p:sp>
      <p:sp>
        <p:nvSpPr>
          <p:cNvPr id="4" name="Content Placeholder 3"/>
          <p:cNvSpPr>
            <a:spLocks noGrp="1"/>
          </p:cNvSpPr>
          <p:nvPr>
            <p:ph sz="half" idx="2"/>
          </p:nvPr>
        </p:nvSpPr>
        <p:spPr/>
        <p:txBody>
          <a:bodyPr>
            <a:normAutofit/>
          </a:bodyPr>
          <a:lstStyle/>
          <a:p>
            <a:r>
              <a:rPr lang="en-US" b="1" dirty="0"/>
              <a:t>Network Infrastructure</a:t>
            </a:r>
          </a:p>
          <a:p>
            <a:r>
              <a:rPr lang="en-US" b="1" dirty="0"/>
              <a:t>Client-Server Model</a:t>
            </a:r>
            <a:r>
              <a:rPr lang="en-US" dirty="0"/>
              <a:t>: Centralized servers providing services to clients.</a:t>
            </a:r>
          </a:p>
          <a:p>
            <a:r>
              <a:rPr lang="en-US" b="1" dirty="0"/>
              <a:t>Peer-to-Peer (P2P)</a:t>
            </a:r>
            <a:r>
              <a:rPr lang="en-US" dirty="0"/>
              <a:t>: Direct file sharing among users.</a:t>
            </a:r>
          </a:p>
          <a:p>
            <a:r>
              <a:rPr lang="en-US" b="1" dirty="0"/>
              <a:t>Cloud Computing</a:t>
            </a:r>
            <a:r>
              <a:rPr lang="en-US" dirty="0"/>
              <a:t>: Internet-based storage and computing power.</a:t>
            </a:r>
          </a:p>
        </p:txBody>
      </p:sp>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7</a:t>
            </a:fld>
            <a:endParaRPr lang="en-US" spc="-25" dirty="0"/>
          </a:p>
        </p:txBody>
      </p:sp>
    </p:spTree>
    <p:extLst>
      <p:ext uri="{BB962C8B-B14F-4D97-AF65-F5344CB8AC3E}">
        <p14:creationId xmlns:p14="http://schemas.microsoft.com/office/powerpoint/2010/main" val="193431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Networking Applications</a:t>
            </a:r>
          </a:p>
        </p:txBody>
      </p:sp>
      <p:sp>
        <p:nvSpPr>
          <p:cNvPr id="3" name="Content Placeholder 2"/>
          <p:cNvSpPr>
            <a:spLocks noGrp="1"/>
          </p:cNvSpPr>
          <p:nvPr>
            <p:ph sz="half" idx="1"/>
          </p:nvPr>
        </p:nvSpPr>
        <p:spPr/>
        <p:txBody>
          <a:bodyPr>
            <a:normAutofit/>
          </a:bodyPr>
          <a:lstStyle/>
          <a:p>
            <a:r>
              <a:rPr lang="en-US" b="1" dirty="0"/>
              <a:t>Security in Networking Applications</a:t>
            </a:r>
          </a:p>
          <a:p>
            <a:r>
              <a:rPr lang="en-US" b="1" dirty="0"/>
              <a:t>Encryption</a:t>
            </a:r>
            <a:r>
              <a:rPr lang="en-US" dirty="0"/>
              <a:t> (SSL/TLS): Protects data transfer.</a:t>
            </a:r>
          </a:p>
          <a:p>
            <a:r>
              <a:rPr lang="en-US" b="1" dirty="0"/>
              <a:t>VPNs</a:t>
            </a:r>
            <a:r>
              <a:rPr lang="en-US" dirty="0"/>
              <a:t>: Secure, private connections over the internet.</a:t>
            </a:r>
          </a:p>
        </p:txBody>
      </p:sp>
      <p:sp>
        <p:nvSpPr>
          <p:cNvPr id="4" name="Content Placeholder 3"/>
          <p:cNvSpPr>
            <a:spLocks noGrp="1"/>
          </p:cNvSpPr>
          <p:nvPr>
            <p:ph sz="half" idx="2"/>
          </p:nvPr>
        </p:nvSpPr>
        <p:spPr/>
        <p:txBody>
          <a:bodyPr>
            <a:normAutofit/>
          </a:bodyPr>
          <a:lstStyle/>
          <a:p>
            <a:r>
              <a:rPr lang="en-US" b="1" dirty="0"/>
              <a:t>Emerging Trends</a:t>
            </a:r>
          </a:p>
          <a:p>
            <a:r>
              <a:rPr lang="en-US" b="1" dirty="0" err="1"/>
              <a:t>IoT</a:t>
            </a:r>
            <a:r>
              <a:rPr lang="en-US" dirty="0"/>
              <a:t>: Devices connected to the internet (smart homes).</a:t>
            </a:r>
          </a:p>
          <a:p>
            <a:r>
              <a:rPr lang="en-US" b="1" dirty="0"/>
              <a:t>5G</a:t>
            </a:r>
            <a:r>
              <a:rPr lang="en-US" dirty="0"/>
              <a:t>: Faster internet for high-speed applications like VR.</a:t>
            </a:r>
          </a:p>
          <a:p>
            <a:r>
              <a:rPr lang="en-US" b="1" dirty="0"/>
              <a:t>AI in Networking</a:t>
            </a:r>
            <a:r>
              <a:rPr lang="en-US" dirty="0"/>
              <a:t>: Automated responses and smart network management.</a:t>
            </a:r>
          </a:p>
        </p:txBody>
      </p:sp>
      <p:sp>
        <p:nvSpPr>
          <p:cNvPr id="5" name="Slide Number Placeholder 4"/>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8</a:t>
            </a:fld>
            <a:endParaRPr lang="en-US" spc="-25" dirty="0"/>
          </a:p>
        </p:txBody>
      </p:sp>
    </p:spTree>
    <p:extLst>
      <p:ext uri="{BB962C8B-B14F-4D97-AF65-F5344CB8AC3E}">
        <p14:creationId xmlns:p14="http://schemas.microsoft.com/office/powerpoint/2010/main" val="177264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Networks</a:t>
            </a:r>
          </a:p>
        </p:txBody>
      </p:sp>
      <p:sp>
        <p:nvSpPr>
          <p:cNvPr id="3" name="Content Placeholder 2"/>
          <p:cNvSpPr>
            <a:spLocks noGrp="1"/>
          </p:cNvSpPr>
          <p:nvPr>
            <p:ph idx="1"/>
          </p:nvPr>
        </p:nvSpPr>
        <p:spPr/>
        <p:txBody>
          <a:bodyPr>
            <a:normAutofit/>
          </a:bodyPr>
          <a:lstStyle/>
          <a:p>
            <a:r>
              <a:rPr lang="en-US" b="1" dirty="0"/>
              <a:t>Local Area Network (LAN)</a:t>
            </a:r>
            <a:endParaRPr lang="en-US" dirty="0"/>
          </a:p>
          <a:p>
            <a:r>
              <a:rPr lang="en-US" b="1" dirty="0"/>
              <a:t>Definition</a:t>
            </a:r>
            <a:r>
              <a:rPr lang="en-US" dirty="0"/>
              <a:t>: A network that connects devices within a limited area, such as a single building or campus.</a:t>
            </a:r>
          </a:p>
          <a:p>
            <a:r>
              <a:rPr lang="en-US" b="1" dirty="0"/>
              <a:t>Characteristics</a:t>
            </a:r>
            <a:r>
              <a:rPr lang="en-US" dirty="0"/>
              <a:t>:</a:t>
            </a:r>
          </a:p>
          <a:p>
            <a:pPr lvl="1"/>
            <a:r>
              <a:rPr lang="en-US" dirty="0"/>
              <a:t>High-speed data transfer rates.</a:t>
            </a:r>
          </a:p>
          <a:p>
            <a:pPr lvl="1"/>
            <a:r>
              <a:rPr lang="en-US" dirty="0"/>
              <a:t>Uses Ethernet or Wi-Fi for connectivity.</a:t>
            </a:r>
          </a:p>
          <a:p>
            <a:r>
              <a:rPr lang="en-US" b="1" dirty="0"/>
              <a:t>Topology</a:t>
            </a:r>
            <a:r>
              <a:rPr lang="en-US" dirty="0"/>
              <a:t>: Common topologies in LANs are star, bus, and hybrid.</a:t>
            </a:r>
          </a:p>
          <a:p>
            <a:r>
              <a:rPr lang="en-US" b="1" dirty="0"/>
              <a:t>Uses</a:t>
            </a:r>
            <a:r>
              <a:rPr lang="en-US" dirty="0"/>
              <a:t>: Offices, schools, and home networks for sharing files, printers, and internet access</a:t>
            </a:r>
          </a:p>
          <a:p>
            <a:endParaRPr lang="en-US" dirty="0"/>
          </a:p>
        </p:txBody>
      </p:sp>
      <p:sp>
        <p:nvSpPr>
          <p:cNvPr id="4" name="Slide Number Placeholder 3"/>
          <p:cNvSpPr>
            <a:spLocks noGrp="1"/>
          </p:cNvSpPr>
          <p:nvPr>
            <p:ph type="sldNum" sz="quarter" idx="12"/>
          </p:nvPr>
        </p:nvSpPr>
        <p:spPr/>
        <p:txBody>
          <a:bodyPr/>
          <a:lstStyle/>
          <a:p>
            <a:pPr marL="38100">
              <a:spcBef>
                <a:spcPts val="105"/>
              </a:spcBef>
            </a:pPr>
            <a:fld id="{81D60167-4931-47E6-BA6A-407CBD079E47}" type="slidenum">
              <a:rPr lang="en-US" spc="-25" smtClean="0"/>
              <a:pPr marL="38100">
                <a:spcBef>
                  <a:spcPts val="105"/>
                </a:spcBef>
              </a:pPr>
              <a:t>9</a:t>
            </a:fld>
            <a:endParaRPr lang="en-US" spc="-25" dirty="0"/>
          </a:p>
        </p:txBody>
      </p:sp>
    </p:spTree>
    <p:extLst>
      <p:ext uri="{BB962C8B-B14F-4D97-AF65-F5344CB8AC3E}">
        <p14:creationId xmlns:p14="http://schemas.microsoft.com/office/powerpoint/2010/main" val="3171808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1500</TotalTime>
  <Words>2256</Words>
  <Application>Microsoft Office PowerPoint</Application>
  <PresentationFormat>Widescreen</PresentationFormat>
  <Paragraphs>227</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MT</vt:lpstr>
      <vt:lpstr>Calibri</vt:lpstr>
      <vt:lpstr>Calibri Light</vt:lpstr>
      <vt:lpstr>Office Theme</vt:lpstr>
      <vt:lpstr>PowerPoint Presentation</vt:lpstr>
      <vt:lpstr>Learning Objectives</vt:lpstr>
      <vt:lpstr>What Is a Network?</vt:lpstr>
      <vt:lpstr>Uses for computer networks</vt:lpstr>
      <vt:lpstr>Networking Applications</vt:lpstr>
      <vt:lpstr>Types of Networking Applications</vt:lpstr>
      <vt:lpstr>Types of Networking Applications</vt:lpstr>
      <vt:lpstr>Types of Networking Applications</vt:lpstr>
      <vt:lpstr>Types of Networks</vt:lpstr>
      <vt:lpstr>Types of Networks</vt:lpstr>
      <vt:lpstr>Types of Networks</vt:lpstr>
      <vt:lpstr>Types of Networks</vt:lpstr>
      <vt:lpstr>Types of Networks</vt:lpstr>
      <vt:lpstr>Types of Networks</vt:lpstr>
      <vt:lpstr>Types of Networks</vt:lpstr>
      <vt:lpstr>Network Characteristics</vt:lpstr>
      <vt:lpstr>Network Characteristics</vt:lpstr>
      <vt:lpstr>Network Topology</vt:lpstr>
      <vt:lpstr>Types of Network Topologies</vt:lpstr>
      <vt:lpstr>Types of Network Topologies</vt:lpstr>
      <vt:lpstr>Types of Network Topologies</vt:lpstr>
      <vt:lpstr>Star Topology</vt:lpstr>
      <vt:lpstr>Star Topology (Cont..)</vt:lpstr>
      <vt:lpstr>Cont…</vt:lpstr>
      <vt:lpstr>Ring Topology</vt:lpstr>
      <vt:lpstr>Cont..</vt:lpstr>
      <vt:lpstr>Mesh Topology</vt:lpstr>
      <vt:lpstr>Cont…</vt:lpstr>
      <vt:lpstr>5. Tree Topology (Hierarchical)</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dc:creator>
  <cp:lastModifiedBy>Administrator</cp:lastModifiedBy>
  <cp:revision>295</cp:revision>
  <dcterms:created xsi:type="dcterms:W3CDTF">2023-12-11T09:52:47Z</dcterms:created>
  <dcterms:modified xsi:type="dcterms:W3CDTF">2024-11-04T08:27:14Z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2015-06-10T00:00:00Z</vt:filetime>
  </property>
  <property fmtid="{D5CDD505-2E9C-101B-9397-08002B2CF9AE}" pid="3" name="Creator">
    <vt:lpwstr>Microsoft® Office PowerPoint® 2007</vt:lpwstr>
  </property>
  <property fmtid="{D5CDD505-2E9C-101B-9397-08002B2CF9AE}" pid="4" name="LastSaved">
    <vt:filetime>2023-12-11T00:00:00Z</vt:filetime>
  </property>
  <property fmtid="{D5CDD505-2E9C-101B-9397-08002B2CF9AE}" pid="5" name="Producer">
    <vt:lpwstr>Microsoft® Office PowerPoint® 2007</vt:lpwstr>
  </property>
</Properties>
</file>