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0" r:id="rId51"/>
    <p:sldId id="401" r:id="rId52"/>
    <p:sldId id="402" r:id="rId53"/>
    <p:sldId id="403" r:id="rId54"/>
    <p:sldId id="404" r:id="rId55"/>
    <p:sldId id="405" r:id="rId56"/>
    <p:sldId id="406" r:id="rId57"/>
    <p:sldId id="407" r:id="rId58"/>
    <p:sldId id="408" r:id="rId59"/>
    <p:sldId id="409" r:id="rId60"/>
    <p:sldId id="410" r:id="rId61"/>
    <p:sldId id="412" r:id="rId62"/>
    <p:sldId id="413" r:id="rId63"/>
    <p:sldId id="414" r:id="rId64"/>
    <p:sldId id="415" r:id="rId65"/>
    <p:sldId id="416" r:id="rId66"/>
    <p:sldId id="417" r:id="rId67"/>
    <p:sldId id="418" r:id="rId68"/>
    <p:sldId id="419" r:id="rId69"/>
    <p:sldId id="420" r:id="rId70"/>
    <p:sldId id="421" r:id="rId71"/>
    <p:sldId id="422" r:id="rId72"/>
    <p:sldId id="423" r:id="rId73"/>
  </p:sldIdLst>
  <p:sldSz cx="12192000" cy="6858000"/>
  <p:notesSz cx="9144000" cy="6858000"/>
  <p:embeddedFontLst>
    <p:embeddedFont>
      <p:font typeface="Comic Sans MS" panose="030F0702030302020204" pitchFamily="66" charset="0"/>
      <p:regular r:id="rId75"/>
      <p:bold r:id="rId76"/>
      <p:italic r:id="rId77"/>
      <p:boldItalic r:id="rId78"/>
    </p:embeddedFont>
    <p:embeddedFont>
      <p:font typeface="Lato" panose="020F0502020204030203" pitchFamily="34" charset="0"/>
      <p:regular r:id="rId79"/>
      <p:bold r:id="rId80"/>
      <p:italic r:id="rId81"/>
      <p:boldItalic r:id="rId82"/>
    </p:embeddedFont>
    <p:embeddedFont>
      <p:font typeface="Rockwell" panose="02060603020205020403" pitchFamily="18" charset="0"/>
      <p:regular r:id="rId83"/>
      <p:bold r:id="rId84"/>
      <p:italic r:id="rId85"/>
      <p:boldItalic r:id="rId86"/>
    </p:embeddedFont>
    <p:embeddedFont>
      <p:font typeface="Verdana" panose="020B0604030504040204" pitchFamily="34" charset="0"/>
      <p:regular r:id="rId87"/>
      <p:bold r:id="rId88"/>
      <p:italic r:id="rId89"/>
      <p:boldItalic r:id="rId9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E576B6-42E6-4AE5-9257-5D2923C37130}">
  <a:tblStyle styleId="{9DE576B6-42E6-4AE5-9257-5D2923C3713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840" y="48"/>
      </p:cViewPr>
      <p:guideLst>
        <p:guide orient="horz" pos="288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0.fntdata"/><Relationship Id="rId89" Type="http://schemas.openxmlformats.org/officeDocument/2006/relationships/font" Target="fonts/font1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font" Target="fonts/font5.fntdata"/><Relationship Id="rId5" Type="http://schemas.openxmlformats.org/officeDocument/2006/relationships/slide" Target="slides/slide4.xml"/><Relationship Id="rId90" Type="http://schemas.openxmlformats.org/officeDocument/2006/relationships/font" Target="fonts/font16.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6.fntdata"/><Relationship Id="rId85" Type="http://schemas.openxmlformats.org/officeDocument/2006/relationships/font" Target="fonts/font11.fntdata"/><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font" Target="fonts/font14.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font" Target="fonts/font12.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3.fntdata"/><Relationship Id="rId61" Type="http://schemas.openxmlformats.org/officeDocument/2006/relationships/slide" Target="slides/slide60.xml"/><Relationship Id="rId82"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1006475" y="3740150"/>
            <a:ext cx="8045450" cy="306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87" name="Google Shape;187;p11:notes"/>
          <p:cNvSpPr>
            <a:spLocks noGrp="1" noRot="1" noChangeAspect="1"/>
          </p:cNvSpPr>
          <p:nvPr>
            <p:ph type="sldImg" idx="2"/>
          </p:nvPr>
        </p:nvSpPr>
        <p:spPr>
          <a:xfrm>
            <a:off x="2698750" y="971550"/>
            <a:ext cx="46609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sldNum" idx="12"/>
          </p:nvPr>
        </p:nvSpPr>
        <p:spPr>
          <a:xfrm>
            <a:off x="5697538" y="7383463"/>
            <a:ext cx="4359275" cy="38893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Times New Roman"/>
              <a:buNone/>
            </a:pPr>
            <a:fld id="{00000000-1234-1234-1234-123412341234}" type="slidenum">
              <a:rPr lang="en-US" sz="1200">
                <a:solidFill>
                  <a:schemeClr val="dk1"/>
                </a:solidFill>
                <a:latin typeface="Times New Roman"/>
                <a:ea typeface="Times New Roman"/>
                <a:cs typeface="Times New Roman"/>
                <a:sym typeface="Times New Roman"/>
              </a:rPr>
              <a:t>13</a:t>
            </a:fld>
            <a:endParaRPr sz="1200">
              <a:solidFill>
                <a:schemeClr val="dk1"/>
              </a:solidFill>
              <a:latin typeface="Times New Roman"/>
              <a:ea typeface="Times New Roman"/>
              <a:cs typeface="Times New Roman"/>
              <a:sym typeface="Times New Roman"/>
            </a:endParaRPr>
          </a:p>
        </p:txBody>
      </p:sp>
      <p:sp>
        <p:nvSpPr>
          <p:cNvPr id="201" name="Google Shape;201;p13:notes"/>
          <p:cNvSpPr>
            <a:spLocks noGrp="1" noRot="1" noChangeAspect="1"/>
          </p:cNvSpPr>
          <p:nvPr>
            <p:ph type="sldImg" idx="2"/>
          </p:nvPr>
        </p:nvSpPr>
        <p:spPr>
          <a:xfrm>
            <a:off x="2698750" y="971550"/>
            <a:ext cx="4660900" cy="26225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p13:notes"/>
          <p:cNvSpPr txBox="1">
            <a:spLocks noGrp="1"/>
          </p:cNvSpPr>
          <p:nvPr>
            <p:ph type="body" idx="1"/>
          </p:nvPr>
        </p:nvSpPr>
        <p:spPr>
          <a:xfrm>
            <a:off x="1006475" y="3740150"/>
            <a:ext cx="8045450" cy="306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There are two well known network architectures: OSI and TCP/IP</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sldNum" idx="12"/>
          </p:nvPr>
        </p:nvSpPr>
        <p:spPr>
          <a:xfrm>
            <a:off x="5697538" y="7383463"/>
            <a:ext cx="4359275" cy="38893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Times New Roman"/>
              <a:buNone/>
            </a:pPr>
            <a:fld id="{00000000-1234-1234-1234-123412341234}" type="slidenum">
              <a:rPr lang="en-US" sz="1200">
                <a:solidFill>
                  <a:schemeClr val="dk1"/>
                </a:solidFill>
                <a:latin typeface="Times New Roman"/>
                <a:ea typeface="Times New Roman"/>
                <a:cs typeface="Times New Roman"/>
                <a:sym typeface="Times New Roman"/>
              </a:rPr>
              <a:t>14</a:t>
            </a:fld>
            <a:endParaRPr sz="1200">
              <a:solidFill>
                <a:schemeClr val="dk1"/>
              </a:solidFill>
              <a:latin typeface="Times New Roman"/>
              <a:ea typeface="Times New Roman"/>
              <a:cs typeface="Times New Roman"/>
              <a:sym typeface="Times New Roman"/>
            </a:endParaRPr>
          </a:p>
        </p:txBody>
      </p:sp>
      <p:sp>
        <p:nvSpPr>
          <p:cNvPr id="209" name="Google Shape;209;p14:notes"/>
          <p:cNvSpPr>
            <a:spLocks noGrp="1" noRot="1" noChangeAspect="1"/>
          </p:cNvSpPr>
          <p:nvPr>
            <p:ph type="sldImg" idx="2"/>
          </p:nvPr>
        </p:nvSpPr>
        <p:spPr>
          <a:xfrm>
            <a:off x="2698750" y="971550"/>
            <a:ext cx="4660900" cy="26225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0" name="Google Shape;210;p14:notes"/>
          <p:cNvSpPr txBox="1">
            <a:spLocks noGrp="1"/>
          </p:cNvSpPr>
          <p:nvPr>
            <p:ph type="body" idx="1"/>
          </p:nvPr>
        </p:nvSpPr>
        <p:spPr>
          <a:xfrm>
            <a:off x="1006475" y="3740150"/>
            <a:ext cx="8045450" cy="30607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txBox="1">
            <a:spLocks noGrp="1"/>
          </p:cNvSpPr>
          <p:nvPr>
            <p:ph type="body" idx="1"/>
          </p:nvPr>
        </p:nvSpPr>
        <p:spPr>
          <a:xfrm>
            <a:off x="1006475" y="3740150"/>
            <a:ext cx="8045450" cy="306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17" name="Google Shape;217;p15:notes"/>
          <p:cNvSpPr>
            <a:spLocks noGrp="1" noRot="1" noChangeAspect="1"/>
          </p:cNvSpPr>
          <p:nvPr>
            <p:ph type="sldImg" idx="2"/>
          </p:nvPr>
        </p:nvSpPr>
        <p:spPr>
          <a:xfrm>
            <a:off x="2698750" y="971550"/>
            <a:ext cx="46609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6:notes"/>
          <p:cNvSpPr txBox="1">
            <a:spLocks noGrp="1"/>
          </p:cNvSpPr>
          <p:nvPr>
            <p:ph type="sldNum" idx="12"/>
          </p:nvPr>
        </p:nvSpPr>
        <p:spPr>
          <a:xfrm>
            <a:off x="5697538" y="7383463"/>
            <a:ext cx="4359275" cy="38893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Times New Roman"/>
              <a:buNone/>
            </a:pPr>
            <a:fld id="{00000000-1234-1234-1234-123412341234}" type="slidenum">
              <a:rPr lang="en-US" sz="1200">
                <a:solidFill>
                  <a:schemeClr val="dk1"/>
                </a:solidFill>
                <a:latin typeface="Times New Roman"/>
                <a:ea typeface="Times New Roman"/>
                <a:cs typeface="Times New Roman"/>
                <a:sym typeface="Times New Roman"/>
              </a:rPr>
              <a:t>16</a:t>
            </a:fld>
            <a:endParaRPr sz="1200">
              <a:solidFill>
                <a:schemeClr val="dk1"/>
              </a:solidFill>
              <a:latin typeface="Times New Roman"/>
              <a:ea typeface="Times New Roman"/>
              <a:cs typeface="Times New Roman"/>
              <a:sym typeface="Times New Roman"/>
            </a:endParaRPr>
          </a:p>
        </p:txBody>
      </p:sp>
      <p:sp>
        <p:nvSpPr>
          <p:cNvPr id="283" name="Google Shape;283;p16:notes"/>
          <p:cNvSpPr>
            <a:spLocks noGrp="1" noRot="1" noChangeAspect="1"/>
          </p:cNvSpPr>
          <p:nvPr>
            <p:ph type="sldImg" idx="2"/>
          </p:nvPr>
        </p:nvSpPr>
        <p:spPr>
          <a:xfrm>
            <a:off x="2698750" y="971550"/>
            <a:ext cx="4660900" cy="26225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4" name="Google Shape;284;p16:notes"/>
          <p:cNvSpPr txBox="1">
            <a:spLocks noGrp="1"/>
          </p:cNvSpPr>
          <p:nvPr>
            <p:ph type="body" idx="1"/>
          </p:nvPr>
        </p:nvSpPr>
        <p:spPr>
          <a:xfrm>
            <a:off x="1006475" y="3740150"/>
            <a:ext cx="8045450" cy="306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8:notes"/>
          <p:cNvSpPr txBox="1">
            <a:spLocks noGrp="1"/>
          </p:cNvSpPr>
          <p:nvPr>
            <p:ph type="body" idx="1"/>
          </p:nvPr>
        </p:nvSpPr>
        <p:spPr>
          <a:xfrm>
            <a:off x="1006475" y="3740150"/>
            <a:ext cx="8045450" cy="306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06" name="Google Shape;306;p18:notes"/>
          <p:cNvSpPr>
            <a:spLocks noGrp="1" noRot="1" noChangeAspect="1"/>
          </p:cNvSpPr>
          <p:nvPr>
            <p:ph type="sldImg" idx="2"/>
          </p:nvPr>
        </p:nvSpPr>
        <p:spPr>
          <a:xfrm>
            <a:off x="2698750" y="971550"/>
            <a:ext cx="46609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9:notes"/>
          <p:cNvSpPr txBox="1">
            <a:spLocks noGrp="1"/>
          </p:cNvSpPr>
          <p:nvPr>
            <p:ph type="body" idx="1"/>
          </p:nvPr>
        </p:nvSpPr>
        <p:spPr>
          <a:xfrm>
            <a:off x="1006475" y="3740150"/>
            <a:ext cx="8045450" cy="306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13" name="Google Shape;313;p19:notes"/>
          <p:cNvSpPr>
            <a:spLocks noGrp="1" noRot="1" noChangeAspect="1"/>
          </p:cNvSpPr>
          <p:nvPr>
            <p:ph type="sldImg" idx="2"/>
          </p:nvPr>
        </p:nvSpPr>
        <p:spPr>
          <a:xfrm>
            <a:off x="2698750" y="971550"/>
            <a:ext cx="46609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20" name="Google Shape;32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29" name="Google Shape;32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38" name="Google Shape;33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47" name="Google Shape;34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2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70" name="Google Shape;37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79" name="Google Shape;37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88" name="Google Shape;38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97" name="Google Shape;39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1006475" y="3740150"/>
            <a:ext cx="8045450" cy="306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5" name="Google Shape;105;p3:notes"/>
          <p:cNvSpPr>
            <a:spLocks noGrp="1" noRot="1" noChangeAspect="1"/>
          </p:cNvSpPr>
          <p:nvPr>
            <p:ph type="sldImg" idx="2"/>
          </p:nvPr>
        </p:nvSpPr>
        <p:spPr>
          <a:xfrm>
            <a:off x="2698750" y="971550"/>
            <a:ext cx="46609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3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3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3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3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3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006475" y="3740150"/>
            <a:ext cx="8045450" cy="306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0" name="Google Shape;120;p4:notes"/>
          <p:cNvSpPr>
            <a:spLocks noGrp="1" noRot="1" noChangeAspect="1"/>
          </p:cNvSpPr>
          <p:nvPr>
            <p:ph type="sldImg" idx="2"/>
          </p:nvPr>
        </p:nvSpPr>
        <p:spPr>
          <a:xfrm>
            <a:off x="2698750" y="971550"/>
            <a:ext cx="46609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1006475" y="3740150"/>
            <a:ext cx="8045450" cy="306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8" name="Google Shape;128;p5:notes"/>
          <p:cNvSpPr>
            <a:spLocks noGrp="1" noRot="1" noChangeAspect="1"/>
          </p:cNvSpPr>
          <p:nvPr>
            <p:ph type="sldImg" idx="2"/>
          </p:nvPr>
        </p:nvSpPr>
        <p:spPr>
          <a:xfrm>
            <a:off x="2698750" y="971550"/>
            <a:ext cx="46609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1006475" y="3740150"/>
            <a:ext cx="8045450" cy="306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1" name="Google Shape;151;p6:notes"/>
          <p:cNvSpPr>
            <a:spLocks noGrp="1" noRot="1" noChangeAspect="1"/>
          </p:cNvSpPr>
          <p:nvPr>
            <p:ph type="sldImg" idx="2"/>
          </p:nvPr>
        </p:nvSpPr>
        <p:spPr>
          <a:xfrm>
            <a:off x="2698750" y="971550"/>
            <a:ext cx="46609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38100" lvl="0" indent="0" algn="r">
              <a:spcBef>
                <a:spcPts val="0"/>
              </a:spcBef>
              <a:buNone/>
              <a:defRPr/>
            </a:lvl1pPr>
            <a:lvl2pPr marL="38100" lvl="1" indent="0" algn="r">
              <a:spcBef>
                <a:spcPts val="0"/>
              </a:spcBef>
              <a:buNone/>
              <a:defRPr/>
            </a:lvl2pPr>
            <a:lvl3pPr marL="38100" lvl="2" indent="0" algn="r">
              <a:spcBef>
                <a:spcPts val="0"/>
              </a:spcBef>
              <a:buNone/>
              <a:defRPr/>
            </a:lvl3pPr>
            <a:lvl4pPr marL="38100" lvl="3" indent="0" algn="r">
              <a:spcBef>
                <a:spcPts val="0"/>
              </a:spcBef>
              <a:buNone/>
              <a:defRPr/>
            </a:lvl4pPr>
            <a:lvl5pPr marL="38100" lvl="4" indent="0" algn="r">
              <a:spcBef>
                <a:spcPts val="0"/>
              </a:spcBef>
              <a:buNone/>
              <a:defRPr/>
            </a:lvl5pPr>
            <a:lvl6pPr marL="38100" lvl="5" indent="0" algn="r">
              <a:spcBef>
                <a:spcPts val="0"/>
              </a:spcBef>
              <a:buNone/>
              <a:defRPr/>
            </a:lvl6pPr>
            <a:lvl7pPr marL="38100" lvl="6" indent="0" algn="r">
              <a:spcBef>
                <a:spcPts val="0"/>
              </a:spcBef>
              <a:buNone/>
              <a:defRPr/>
            </a:lvl7pPr>
            <a:lvl8pPr marL="38100" lvl="7" indent="0" algn="r">
              <a:spcBef>
                <a:spcPts val="0"/>
              </a:spcBef>
              <a:buNone/>
              <a:defRPr/>
            </a:lvl8pPr>
            <a:lvl9pPr marL="38100" lvl="8" indent="0" algn="r">
              <a:spcBef>
                <a:spcPts val="0"/>
              </a:spcBef>
              <a:buNone/>
              <a:defRPr/>
            </a:lvl9pPr>
          </a:lstStyle>
          <a:p>
            <a:pPr marL="3810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38100" lvl="0" indent="0" algn="r">
              <a:spcBef>
                <a:spcPts val="0"/>
              </a:spcBef>
              <a:buNone/>
              <a:defRPr/>
            </a:lvl1pPr>
            <a:lvl2pPr marL="38100" lvl="1" indent="0" algn="r">
              <a:spcBef>
                <a:spcPts val="0"/>
              </a:spcBef>
              <a:buNone/>
              <a:defRPr/>
            </a:lvl2pPr>
            <a:lvl3pPr marL="38100" lvl="2" indent="0" algn="r">
              <a:spcBef>
                <a:spcPts val="0"/>
              </a:spcBef>
              <a:buNone/>
              <a:defRPr/>
            </a:lvl3pPr>
            <a:lvl4pPr marL="38100" lvl="3" indent="0" algn="r">
              <a:spcBef>
                <a:spcPts val="0"/>
              </a:spcBef>
              <a:buNone/>
              <a:defRPr/>
            </a:lvl4pPr>
            <a:lvl5pPr marL="38100" lvl="4" indent="0" algn="r">
              <a:spcBef>
                <a:spcPts val="0"/>
              </a:spcBef>
              <a:buNone/>
              <a:defRPr/>
            </a:lvl5pPr>
            <a:lvl6pPr marL="38100" lvl="5" indent="0" algn="r">
              <a:spcBef>
                <a:spcPts val="0"/>
              </a:spcBef>
              <a:buNone/>
              <a:defRPr/>
            </a:lvl6pPr>
            <a:lvl7pPr marL="38100" lvl="6" indent="0" algn="r">
              <a:spcBef>
                <a:spcPts val="0"/>
              </a:spcBef>
              <a:buNone/>
              <a:defRPr/>
            </a:lvl7pPr>
            <a:lvl8pPr marL="38100" lvl="7" indent="0" algn="r">
              <a:spcBef>
                <a:spcPts val="0"/>
              </a:spcBef>
              <a:buNone/>
              <a:defRPr/>
            </a:lvl8pPr>
            <a:lvl9pPr marL="38100" lvl="8" indent="0" algn="r">
              <a:spcBef>
                <a:spcPts val="0"/>
              </a:spcBef>
              <a:buNone/>
              <a:defRPr/>
            </a:lvl9pPr>
          </a:lstStyle>
          <a:p>
            <a:pPr marL="3810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38100" lvl="0" indent="0" algn="r">
              <a:spcBef>
                <a:spcPts val="0"/>
              </a:spcBef>
              <a:buNone/>
              <a:defRPr/>
            </a:lvl1pPr>
            <a:lvl2pPr marL="38100" lvl="1" indent="0" algn="r">
              <a:spcBef>
                <a:spcPts val="0"/>
              </a:spcBef>
              <a:buNone/>
              <a:defRPr/>
            </a:lvl2pPr>
            <a:lvl3pPr marL="38100" lvl="2" indent="0" algn="r">
              <a:spcBef>
                <a:spcPts val="0"/>
              </a:spcBef>
              <a:buNone/>
              <a:defRPr/>
            </a:lvl3pPr>
            <a:lvl4pPr marL="38100" lvl="3" indent="0" algn="r">
              <a:spcBef>
                <a:spcPts val="0"/>
              </a:spcBef>
              <a:buNone/>
              <a:defRPr/>
            </a:lvl4pPr>
            <a:lvl5pPr marL="38100" lvl="4" indent="0" algn="r">
              <a:spcBef>
                <a:spcPts val="0"/>
              </a:spcBef>
              <a:buNone/>
              <a:defRPr/>
            </a:lvl5pPr>
            <a:lvl6pPr marL="38100" lvl="5" indent="0" algn="r">
              <a:spcBef>
                <a:spcPts val="0"/>
              </a:spcBef>
              <a:buNone/>
              <a:defRPr/>
            </a:lvl6pPr>
            <a:lvl7pPr marL="38100" lvl="6" indent="0" algn="r">
              <a:spcBef>
                <a:spcPts val="0"/>
              </a:spcBef>
              <a:buNone/>
              <a:defRPr/>
            </a:lvl7pPr>
            <a:lvl8pPr marL="38100" lvl="7" indent="0" algn="r">
              <a:spcBef>
                <a:spcPts val="0"/>
              </a:spcBef>
              <a:buNone/>
              <a:defRPr/>
            </a:lvl8pPr>
            <a:lvl9pPr marL="38100" lvl="8" indent="0" algn="r">
              <a:spcBef>
                <a:spcPts val="0"/>
              </a:spcBef>
              <a:buNone/>
              <a:defRPr/>
            </a:lvl9pPr>
          </a:lstStyle>
          <a:p>
            <a:pPr marL="3810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38100" lvl="0" indent="0" algn="r">
              <a:spcBef>
                <a:spcPts val="0"/>
              </a:spcBef>
              <a:buNone/>
              <a:defRPr/>
            </a:lvl1pPr>
            <a:lvl2pPr marL="38100" lvl="1" indent="0" algn="r">
              <a:spcBef>
                <a:spcPts val="0"/>
              </a:spcBef>
              <a:buNone/>
              <a:defRPr/>
            </a:lvl2pPr>
            <a:lvl3pPr marL="38100" lvl="2" indent="0" algn="r">
              <a:spcBef>
                <a:spcPts val="0"/>
              </a:spcBef>
              <a:buNone/>
              <a:defRPr/>
            </a:lvl3pPr>
            <a:lvl4pPr marL="38100" lvl="3" indent="0" algn="r">
              <a:spcBef>
                <a:spcPts val="0"/>
              </a:spcBef>
              <a:buNone/>
              <a:defRPr/>
            </a:lvl4pPr>
            <a:lvl5pPr marL="38100" lvl="4" indent="0" algn="r">
              <a:spcBef>
                <a:spcPts val="0"/>
              </a:spcBef>
              <a:buNone/>
              <a:defRPr/>
            </a:lvl5pPr>
            <a:lvl6pPr marL="38100" lvl="5" indent="0" algn="r">
              <a:spcBef>
                <a:spcPts val="0"/>
              </a:spcBef>
              <a:buNone/>
              <a:defRPr/>
            </a:lvl6pPr>
            <a:lvl7pPr marL="38100" lvl="6" indent="0" algn="r">
              <a:spcBef>
                <a:spcPts val="0"/>
              </a:spcBef>
              <a:buNone/>
              <a:defRPr/>
            </a:lvl7pPr>
            <a:lvl8pPr marL="38100" lvl="7" indent="0" algn="r">
              <a:spcBef>
                <a:spcPts val="0"/>
              </a:spcBef>
              <a:buNone/>
              <a:defRPr/>
            </a:lvl8pPr>
            <a:lvl9pPr marL="38100" lvl="8" indent="0" algn="r">
              <a:spcBef>
                <a:spcPts val="0"/>
              </a:spcBef>
              <a:buNone/>
              <a:defRPr/>
            </a:lvl9pPr>
          </a:lstStyle>
          <a:p>
            <a:pPr marL="3810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38100" lvl="0" indent="0" algn="r">
              <a:spcBef>
                <a:spcPts val="0"/>
              </a:spcBef>
              <a:buNone/>
              <a:defRPr/>
            </a:lvl1pPr>
            <a:lvl2pPr marL="38100" lvl="1" indent="0" algn="r">
              <a:spcBef>
                <a:spcPts val="0"/>
              </a:spcBef>
              <a:buNone/>
              <a:defRPr/>
            </a:lvl2pPr>
            <a:lvl3pPr marL="38100" lvl="2" indent="0" algn="r">
              <a:spcBef>
                <a:spcPts val="0"/>
              </a:spcBef>
              <a:buNone/>
              <a:defRPr/>
            </a:lvl3pPr>
            <a:lvl4pPr marL="38100" lvl="3" indent="0" algn="r">
              <a:spcBef>
                <a:spcPts val="0"/>
              </a:spcBef>
              <a:buNone/>
              <a:defRPr/>
            </a:lvl4pPr>
            <a:lvl5pPr marL="38100" lvl="4" indent="0" algn="r">
              <a:spcBef>
                <a:spcPts val="0"/>
              </a:spcBef>
              <a:buNone/>
              <a:defRPr/>
            </a:lvl5pPr>
            <a:lvl6pPr marL="38100" lvl="5" indent="0" algn="r">
              <a:spcBef>
                <a:spcPts val="0"/>
              </a:spcBef>
              <a:buNone/>
              <a:defRPr/>
            </a:lvl6pPr>
            <a:lvl7pPr marL="38100" lvl="6" indent="0" algn="r">
              <a:spcBef>
                <a:spcPts val="0"/>
              </a:spcBef>
              <a:buNone/>
              <a:defRPr/>
            </a:lvl7pPr>
            <a:lvl8pPr marL="38100" lvl="7" indent="0" algn="r">
              <a:spcBef>
                <a:spcPts val="0"/>
              </a:spcBef>
              <a:buNone/>
              <a:defRPr/>
            </a:lvl8pPr>
            <a:lvl9pPr marL="38100" lvl="8" indent="0" algn="r">
              <a:spcBef>
                <a:spcPts val="0"/>
              </a:spcBef>
              <a:buNone/>
              <a:defRPr/>
            </a:lvl9pPr>
          </a:lstStyle>
          <a:p>
            <a:pPr marL="3810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38100" lvl="0" indent="0" algn="r">
              <a:spcBef>
                <a:spcPts val="0"/>
              </a:spcBef>
              <a:buNone/>
              <a:defRPr/>
            </a:lvl1pPr>
            <a:lvl2pPr marL="38100" lvl="1" indent="0" algn="r">
              <a:spcBef>
                <a:spcPts val="0"/>
              </a:spcBef>
              <a:buNone/>
              <a:defRPr/>
            </a:lvl2pPr>
            <a:lvl3pPr marL="38100" lvl="2" indent="0" algn="r">
              <a:spcBef>
                <a:spcPts val="0"/>
              </a:spcBef>
              <a:buNone/>
              <a:defRPr/>
            </a:lvl3pPr>
            <a:lvl4pPr marL="38100" lvl="3" indent="0" algn="r">
              <a:spcBef>
                <a:spcPts val="0"/>
              </a:spcBef>
              <a:buNone/>
              <a:defRPr/>
            </a:lvl4pPr>
            <a:lvl5pPr marL="38100" lvl="4" indent="0" algn="r">
              <a:spcBef>
                <a:spcPts val="0"/>
              </a:spcBef>
              <a:buNone/>
              <a:defRPr/>
            </a:lvl5pPr>
            <a:lvl6pPr marL="38100" lvl="5" indent="0" algn="r">
              <a:spcBef>
                <a:spcPts val="0"/>
              </a:spcBef>
              <a:buNone/>
              <a:defRPr/>
            </a:lvl6pPr>
            <a:lvl7pPr marL="38100" lvl="6" indent="0" algn="r">
              <a:spcBef>
                <a:spcPts val="0"/>
              </a:spcBef>
              <a:buNone/>
              <a:defRPr/>
            </a:lvl7pPr>
            <a:lvl8pPr marL="38100" lvl="7" indent="0" algn="r">
              <a:spcBef>
                <a:spcPts val="0"/>
              </a:spcBef>
              <a:buNone/>
              <a:defRPr/>
            </a:lvl8pPr>
            <a:lvl9pPr marL="38100" lvl="8" indent="0" algn="r">
              <a:spcBef>
                <a:spcPts val="0"/>
              </a:spcBef>
              <a:buNone/>
              <a:defRPr/>
            </a:lvl9pPr>
          </a:lstStyle>
          <a:p>
            <a:pPr marL="3810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9"/>
        <p:cNvGrpSpPr/>
        <p:nvPr/>
      </p:nvGrpSpPr>
      <p:grpSpPr>
        <a:xfrm>
          <a:off x="0" y="0"/>
          <a:ext cx="0" cy="0"/>
          <a:chOff x="0" y="0"/>
          <a:chExt cx="0" cy="0"/>
        </a:xfrm>
      </p:grpSpPr>
      <p:sp>
        <p:nvSpPr>
          <p:cNvPr id="40" name="Google Shape;40;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38100" lvl="0" indent="0" algn="r">
              <a:spcBef>
                <a:spcPts val="0"/>
              </a:spcBef>
              <a:buNone/>
              <a:defRPr/>
            </a:lvl1pPr>
            <a:lvl2pPr marL="38100" lvl="1" indent="0" algn="r">
              <a:spcBef>
                <a:spcPts val="0"/>
              </a:spcBef>
              <a:buNone/>
              <a:defRPr/>
            </a:lvl2pPr>
            <a:lvl3pPr marL="38100" lvl="2" indent="0" algn="r">
              <a:spcBef>
                <a:spcPts val="0"/>
              </a:spcBef>
              <a:buNone/>
              <a:defRPr/>
            </a:lvl3pPr>
            <a:lvl4pPr marL="38100" lvl="3" indent="0" algn="r">
              <a:spcBef>
                <a:spcPts val="0"/>
              </a:spcBef>
              <a:buNone/>
              <a:defRPr/>
            </a:lvl4pPr>
            <a:lvl5pPr marL="38100" lvl="4" indent="0" algn="r">
              <a:spcBef>
                <a:spcPts val="0"/>
              </a:spcBef>
              <a:buNone/>
              <a:defRPr/>
            </a:lvl5pPr>
            <a:lvl6pPr marL="38100" lvl="5" indent="0" algn="r">
              <a:spcBef>
                <a:spcPts val="0"/>
              </a:spcBef>
              <a:buNone/>
              <a:defRPr/>
            </a:lvl6pPr>
            <a:lvl7pPr marL="38100" lvl="6" indent="0" algn="r">
              <a:spcBef>
                <a:spcPts val="0"/>
              </a:spcBef>
              <a:buNone/>
              <a:defRPr/>
            </a:lvl7pPr>
            <a:lvl8pPr marL="38100" lvl="7" indent="0" algn="r">
              <a:spcBef>
                <a:spcPts val="0"/>
              </a:spcBef>
              <a:buNone/>
              <a:defRPr/>
            </a:lvl8pPr>
            <a:lvl9pPr marL="38100" lvl="8" indent="0" algn="r">
              <a:spcBef>
                <a:spcPts val="0"/>
              </a:spcBef>
              <a:buNone/>
              <a:defRPr/>
            </a:lvl9pPr>
          </a:lstStyle>
          <a:p>
            <a:pPr marL="3810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38100" lvl="0" indent="0" algn="r">
              <a:spcBef>
                <a:spcPts val="0"/>
              </a:spcBef>
              <a:buNone/>
              <a:defRPr/>
            </a:lvl1pPr>
            <a:lvl2pPr marL="38100" lvl="1" indent="0" algn="r">
              <a:spcBef>
                <a:spcPts val="0"/>
              </a:spcBef>
              <a:buNone/>
              <a:defRPr/>
            </a:lvl2pPr>
            <a:lvl3pPr marL="38100" lvl="2" indent="0" algn="r">
              <a:spcBef>
                <a:spcPts val="0"/>
              </a:spcBef>
              <a:buNone/>
              <a:defRPr/>
            </a:lvl3pPr>
            <a:lvl4pPr marL="38100" lvl="3" indent="0" algn="r">
              <a:spcBef>
                <a:spcPts val="0"/>
              </a:spcBef>
              <a:buNone/>
              <a:defRPr/>
            </a:lvl4pPr>
            <a:lvl5pPr marL="38100" lvl="4" indent="0" algn="r">
              <a:spcBef>
                <a:spcPts val="0"/>
              </a:spcBef>
              <a:buNone/>
              <a:defRPr/>
            </a:lvl5pPr>
            <a:lvl6pPr marL="38100" lvl="5" indent="0" algn="r">
              <a:spcBef>
                <a:spcPts val="0"/>
              </a:spcBef>
              <a:buNone/>
              <a:defRPr/>
            </a:lvl6pPr>
            <a:lvl7pPr marL="38100" lvl="6" indent="0" algn="r">
              <a:spcBef>
                <a:spcPts val="0"/>
              </a:spcBef>
              <a:buNone/>
              <a:defRPr/>
            </a:lvl7pPr>
            <a:lvl8pPr marL="38100" lvl="7" indent="0" algn="r">
              <a:spcBef>
                <a:spcPts val="0"/>
              </a:spcBef>
              <a:buNone/>
              <a:defRPr/>
            </a:lvl8pPr>
            <a:lvl9pPr marL="38100" lvl="8" indent="0" algn="r">
              <a:spcBef>
                <a:spcPts val="0"/>
              </a:spcBef>
              <a:buNone/>
              <a:defRPr/>
            </a:lvl9pPr>
          </a:lstStyle>
          <a:p>
            <a:pPr marL="3810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38100" lvl="0" indent="0" algn="r">
              <a:spcBef>
                <a:spcPts val="0"/>
              </a:spcBef>
              <a:buNone/>
              <a:defRPr/>
            </a:lvl1pPr>
            <a:lvl2pPr marL="38100" lvl="1" indent="0" algn="r">
              <a:spcBef>
                <a:spcPts val="0"/>
              </a:spcBef>
              <a:buNone/>
              <a:defRPr/>
            </a:lvl2pPr>
            <a:lvl3pPr marL="38100" lvl="2" indent="0" algn="r">
              <a:spcBef>
                <a:spcPts val="0"/>
              </a:spcBef>
              <a:buNone/>
              <a:defRPr/>
            </a:lvl3pPr>
            <a:lvl4pPr marL="38100" lvl="3" indent="0" algn="r">
              <a:spcBef>
                <a:spcPts val="0"/>
              </a:spcBef>
              <a:buNone/>
              <a:defRPr/>
            </a:lvl4pPr>
            <a:lvl5pPr marL="38100" lvl="4" indent="0" algn="r">
              <a:spcBef>
                <a:spcPts val="0"/>
              </a:spcBef>
              <a:buNone/>
              <a:defRPr/>
            </a:lvl5pPr>
            <a:lvl6pPr marL="38100" lvl="5" indent="0" algn="r">
              <a:spcBef>
                <a:spcPts val="0"/>
              </a:spcBef>
              <a:buNone/>
              <a:defRPr/>
            </a:lvl6pPr>
            <a:lvl7pPr marL="38100" lvl="6" indent="0" algn="r">
              <a:spcBef>
                <a:spcPts val="0"/>
              </a:spcBef>
              <a:buNone/>
              <a:defRPr/>
            </a:lvl7pPr>
            <a:lvl8pPr marL="38100" lvl="7" indent="0" algn="r">
              <a:spcBef>
                <a:spcPts val="0"/>
              </a:spcBef>
              <a:buNone/>
              <a:defRPr/>
            </a:lvl8pPr>
            <a:lvl9pPr marL="38100" lvl="8" indent="0" algn="r">
              <a:spcBef>
                <a:spcPts val="0"/>
              </a:spcBef>
              <a:buNone/>
              <a:defRPr/>
            </a:lvl9pPr>
          </a:lstStyle>
          <a:p>
            <a:pPr marL="3810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38100" lvl="0" indent="0" algn="r">
              <a:spcBef>
                <a:spcPts val="0"/>
              </a:spcBef>
              <a:buNone/>
              <a:defRPr/>
            </a:lvl1pPr>
            <a:lvl2pPr marL="38100" lvl="1" indent="0" algn="r">
              <a:spcBef>
                <a:spcPts val="0"/>
              </a:spcBef>
              <a:buNone/>
              <a:defRPr/>
            </a:lvl2pPr>
            <a:lvl3pPr marL="38100" lvl="2" indent="0" algn="r">
              <a:spcBef>
                <a:spcPts val="0"/>
              </a:spcBef>
              <a:buNone/>
              <a:defRPr/>
            </a:lvl3pPr>
            <a:lvl4pPr marL="38100" lvl="3" indent="0" algn="r">
              <a:spcBef>
                <a:spcPts val="0"/>
              </a:spcBef>
              <a:buNone/>
              <a:defRPr/>
            </a:lvl4pPr>
            <a:lvl5pPr marL="38100" lvl="4" indent="0" algn="r">
              <a:spcBef>
                <a:spcPts val="0"/>
              </a:spcBef>
              <a:buNone/>
              <a:defRPr/>
            </a:lvl5pPr>
            <a:lvl6pPr marL="38100" lvl="5" indent="0" algn="r">
              <a:spcBef>
                <a:spcPts val="0"/>
              </a:spcBef>
              <a:buNone/>
              <a:defRPr/>
            </a:lvl6pPr>
            <a:lvl7pPr marL="38100" lvl="6" indent="0" algn="r">
              <a:spcBef>
                <a:spcPts val="0"/>
              </a:spcBef>
              <a:buNone/>
              <a:defRPr/>
            </a:lvl7pPr>
            <a:lvl8pPr marL="38100" lvl="7" indent="0" algn="r">
              <a:spcBef>
                <a:spcPts val="0"/>
              </a:spcBef>
              <a:buNone/>
              <a:defRPr/>
            </a:lvl8pPr>
            <a:lvl9pPr marL="38100" lvl="8" indent="0" algn="r">
              <a:spcBef>
                <a:spcPts val="0"/>
              </a:spcBef>
              <a:buNone/>
              <a:defRPr/>
            </a:lvl9pPr>
          </a:lstStyle>
          <a:p>
            <a:pPr marL="3810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38100" lvl="0" indent="0" algn="r">
              <a:spcBef>
                <a:spcPts val="0"/>
              </a:spcBef>
              <a:buNone/>
              <a:defRPr/>
            </a:lvl1pPr>
            <a:lvl2pPr marL="38100" lvl="1" indent="0" algn="r">
              <a:spcBef>
                <a:spcPts val="0"/>
              </a:spcBef>
              <a:buNone/>
              <a:defRPr/>
            </a:lvl2pPr>
            <a:lvl3pPr marL="38100" lvl="2" indent="0" algn="r">
              <a:spcBef>
                <a:spcPts val="0"/>
              </a:spcBef>
              <a:buNone/>
              <a:defRPr/>
            </a:lvl3pPr>
            <a:lvl4pPr marL="38100" lvl="3" indent="0" algn="r">
              <a:spcBef>
                <a:spcPts val="0"/>
              </a:spcBef>
              <a:buNone/>
              <a:defRPr/>
            </a:lvl4pPr>
            <a:lvl5pPr marL="38100" lvl="4" indent="0" algn="r">
              <a:spcBef>
                <a:spcPts val="0"/>
              </a:spcBef>
              <a:buNone/>
              <a:defRPr/>
            </a:lvl5pPr>
            <a:lvl6pPr marL="38100" lvl="5" indent="0" algn="r">
              <a:spcBef>
                <a:spcPts val="0"/>
              </a:spcBef>
              <a:buNone/>
              <a:defRPr/>
            </a:lvl6pPr>
            <a:lvl7pPr marL="38100" lvl="6" indent="0" algn="r">
              <a:spcBef>
                <a:spcPts val="0"/>
              </a:spcBef>
              <a:buNone/>
              <a:defRPr/>
            </a:lvl7pPr>
            <a:lvl8pPr marL="38100" lvl="7" indent="0" algn="r">
              <a:spcBef>
                <a:spcPts val="0"/>
              </a:spcBef>
              <a:buNone/>
              <a:defRPr/>
            </a:lvl8pPr>
            <a:lvl9pPr marL="38100" lvl="8" indent="0" algn="r">
              <a:spcBef>
                <a:spcPts val="0"/>
              </a:spcBef>
              <a:buNone/>
              <a:defRPr/>
            </a:lvl9pPr>
          </a:lstStyle>
          <a:p>
            <a:pPr marL="3810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38100" marR="0" lvl="0" indent="0" algn="r" rtl="0">
              <a:spcBef>
                <a:spcPts val="0"/>
              </a:spcBef>
              <a:buNone/>
              <a:defRPr sz="1200" b="0" i="0" u="none" strike="noStrike" cap="none">
                <a:solidFill>
                  <a:srgbClr val="888888"/>
                </a:solidFill>
                <a:latin typeface="Calibri"/>
                <a:ea typeface="Calibri"/>
                <a:cs typeface="Calibri"/>
                <a:sym typeface="Calibri"/>
              </a:defRPr>
            </a:lvl1pPr>
            <a:lvl2pPr marL="38100" marR="0" lvl="1" indent="0" algn="r" rtl="0">
              <a:spcBef>
                <a:spcPts val="0"/>
              </a:spcBef>
              <a:buNone/>
              <a:defRPr sz="1200" b="0" i="0" u="none" strike="noStrike" cap="none">
                <a:solidFill>
                  <a:srgbClr val="888888"/>
                </a:solidFill>
                <a:latin typeface="Calibri"/>
                <a:ea typeface="Calibri"/>
                <a:cs typeface="Calibri"/>
                <a:sym typeface="Calibri"/>
              </a:defRPr>
            </a:lvl2pPr>
            <a:lvl3pPr marL="38100" marR="0" lvl="2" indent="0" algn="r" rtl="0">
              <a:spcBef>
                <a:spcPts val="0"/>
              </a:spcBef>
              <a:buNone/>
              <a:defRPr sz="1200" b="0" i="0" u="none" strike="noStrike" cap="none">
                <a:solidFill>
                  <a:srgbClr val="888888"/>
                </a:solidFill>
                <a:latin typeface="Calibri"/>
                <a:ea typeface="Calibri"/>
                <a:cs typeface="Calibri"/>
                <a:sym typeface="Calibri"/>
              </a:defRPr>
            </a:lvl3pPr>
            <a:lvl4pPr marL="38100" marR="0" lvl="3" indent="0" algn="r" rtl="0">
              <a:spcBef>
                <a:spcPts val="0"/>
              </a:spcBef>
              <a:buNone/>
              <a:defRPr sz="1200" b="0" i="0" u="none" strike="noStrike" cap="none">
                <a:solidFill>
                  <a:srgbClr val="888888"/>
                </a:solidFill>
                <a:latin typeface="Calibri"/>
                <a:ea typeface="Calibri"/>
                <a:cs typeface="Calibri"/>
                <a:sym typeface="Calibri"/>
              </a:defRPr>
            </a:lvl4pPr>
            <a:lvl5pPr marL="38100" marR="0" lvl="4" indent="0" algn="r" rtl="0">
              <a:spcBef>
                <a:spcPts val="0"/>
              </a:spcBef>
              <a:buNone/>
              <a:defRPr sz="1200" b="0" i="0" u="none" strike="noStrike" cap="none">
                <a:solidFill>
                  <a:srgbClr val="888888"/>
                </a:solidFill>
                <a:latin typeface="Calibri"/>
                <a:ea typeface="Calibri"/>
                <a:cs typeface="Calibri"/>
                <a:sym typeface="Calibri"/>
              </a:defRPr>
            </a:lvl5pPr>
            <a:lvl6pPr marL="38100" marR="0" lvl="5" indent="0" algn="r" rtl="0">
              <a:spcBef>
                <a:spcPts val="0"/>
              </a:spcBef>
              <a:buNone/>
              <a:defRPr sz="1200" b="0" i="0" u="none" strike="noStrike" cap="none">
                <a:solidFill>
                  <a:srgbClr val="888888"/>
                </a:solidFill>
                <a:latin typeface="Calibri"/>
                <a:ea typeface="Calibri"/>
                <a:cs typeface="Calibri"/>
                <a:sym typeface="Calibri"/>
              </a:defRPr>
            </a:lvl6pPr>
            <a:lvl7pPr marL="38100" marR="0" lvl="6" indent="0" algn="r" rtl="0">
              <a:spcBef>
                <a:spcPts val="0"/>
              </a:spcBef>
              <a:buNone/>
              <a:defRPr sz="1200" b="0" i="0" u="none" strike="noStrike" cap="none">
                <a:solidFill>
                  <a:srgbClr val="888888"/>
                </a:solidFill>
                <a:latin typeface="Calibri"/>
                <a:ea typeface="Calibri"/>
                <a:cs typeface="Calibri"/>
                <a:sym typeface="Calibri"/>
              </a:defRPr>
            </a:lvl7pPr>
            <a:lvl8pPr marL="38100" marR="0" lvl="7" indent="0" algn="r" rtl="0">
              <a:spcBef>
                <a:spcPts val="0"/>
              </a:spcBef>
              <a:buNone/>
              <a:defRPr sz="1200" b="0" i="0" u="none" strike="noStrike" cap="none">
                <a:solidFill>
                  <a:srgbClr val="888888"/>
                </a:solidFill>
                <a:latin typeface="Calibri"/>
                <a:ea typeface="Calibri"/>
                <a:cs typeface="Calibri"/>
                <a:sym typeface="Calibri"/>
              </a:defRPr>
            </a:lvl8pPr>
            <a:lvl9pPr marL="3810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3810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nutech.edu.pk/"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google.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p:nvPr/>
        </p:nvSpPr>
        <p:spPr>
          <a:xfrm>
            <a:off x="1524000" y="1041400"/>
            <a:ext cx="9144000" cy="23876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4800"/>
              <a:buFont typeface="Calibri"/>
              <a:buNone/>
            </a:pPr>
            <a:r>
              <a:rPr lang="en-US" sz="4800" b="1" i="0" u="none" strike="noStrike" cap="none">
                <a:solidFill>
                  <a:schemeClr val="dk1"/>
                </a:solidFill>
                <a:latin typeface="Calibri"/>
                <a:ea typeface="Calibri"/>
                <a:cs typeface="Calibri"/>
                <a:sym typeface="Calibri"/>
              </a:rPr>
              <a:t>GE100 - Application of Information and Communication Technologies</a:t>
            </a:r>
            <a:endParaRPr sz="4800" b="0" i="0" u="none" strike="noStrike" cap="none">
              <a:solidFill>
                <a:schemeClr val="dk1"/>
              </a:solidFill>
              <a:latin typeface="Calibri"/>
              <a:ea typeface="Calibri"/>
              <a:cs typeface="Calibri"/>
              <a:sym typeface="Calibri"/>
            </a:endParaRPr>
          </a:p>
        </p:txBody>
      </p:sp>
      <p:sp>
        <p:nvSpPr>
          <p:cNvPr id="90" name="Google Shape;90;p13"/>
          <p:cNvSpPr txBox="1"/>
          <p:nvPr/>
        </p:nvSpPr>
        <p:spPr>
          <a:xfrm>
            <a:off x="1524000" y="4984018"/>
            <a:ext cx="8731170" cy="979794"/>
          </a:xfrm>
          <a:prstGeom prst="rect">
            <a:avLst/>
          </a:prstGeom>
          <a:no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Instructor: Alina Maryum</a:t>
            </a:r>
            <a:endParaRPr sz="2400" b="0" i="0" u="none" strike="noStrike" cap="none">
              <a:solidFill>
                <a:schemeClr val="dk1"/>
              </a:solidFill>
              <a:latin typeface="Calibri"/>
              <a:ea typeface="Calibri"/>
              <a:cs typeface="Calibri"/>
              <a:sym typeface="Calibri"/>
            </a:endParaRPr>
          </a:p>
        </p:txBody>
      </p:sp>
      <p:pic>
        <p:nvPicPr>
          <p:cNvPr id="91" name="Google Shape;91;p13"/>
          <p:cNvPicPr preferRelativeResize="0"/>
          <p:nvPr/>
        </p:nvPicPr>
        <p:blipFill rotWithShape="1">
          <a:blip r:embed="rId3">
            <a:alphaModFix amt="7000"/>
          </a:blip>
          <a:srcRect/>
          <a:stretch/>
        </p:blipFill>
        <p:spPr>
          <a:xfrm>
            <a:off x="2674213" y="0"/>
            <a:ext cx="6858000" cy="6858000"/>
          </a:xfrm>
          <a:prstGeom prst="rect">
            <a:avLst/>
          </a:prstGeom>
          <a:noFill/>
          <a:ln>
            <a:noFill/>
          </a:ln>
        </p:spPr>
      </p:pic>
      <p:sp>
        <p:nvSpPr>
          <p:cNvPr id="92" name="Google Shape;92;p13"/>
          <p:cNvSpPr txBox="1"/>
          <p:nvPr/>
        </p:nvSpPr>
        <p:spPr>
          <a:xfrm>
            <a:off x="1524000" y="3716612"/>
            <a:ext cx="9144000" cy="979794"/>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400"/>
              <a:buFont typeface="Arial"/>
              <a:buNone/>
            </a:pPr>
            <a:endParaRPr sz="2400" b="1" i="0" u="none" strike="noStrike" cap="none">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None/>
            </a:pPr>
            <a:r>
              <a:rPr lang="en-US" sz="3100" b="1" i="0" u="none" strike="noStrike" cap="none">
                <a:solidFill>
                  <a:schemeClr val="dk1"/>
                </a:solidFill>
                <a:latin typeface="Calibri"/>
                <a:ea typeface="Calibri"/>
                <a:cs typeface="Calibri"/>
                <a:sym typeface="Calibri"/>
              </a:rPr>
              <a:t>Lec # 7: Network and Communication Devices-II</a:t>
            </a:r>
            <a:endParaRPr sz="3100" b="1" i="0" u="none" strike="noStrike" cap="none">
              <a:solidFill>
                <a:schemeClr val="dk1"/>
              </a:solidFill>
              <a:latin typeface="Calibri"/>
              <a:ea typeface="Calibri"/>
              <a:cs typeface="Calibri"/>
              <a:sym typeface="Calibri"/>
            </a:endParaRPr>
          </a:p>
        </p:txBody>
      </p:sp>
      <p:sp>
        <p:nvSpPr>
          <p:cNvPr id="93" name="Google Shape;93;p13"/>
          <p:cNvSpPr/>
          <p:nvPr/>
        </p:nvSpPr>
        <p:spPr>
          <a:xfrm>
            <a:off x="5978820" y="3275112"/>
            <a:ext cx="23756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a:p>
        </p:txBody>
      </p:sp>
      <p:sp>
        <p:nvSpPr>
          <p:cNvPr id="94" name="Google Shape;9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1119536" y="304800"/>
            <a:ext cx="8321040" cy="1150058"/>
          </a:xfrm>
          <a:prstGeom prst="rect">
            <a:avLst/>
          </a:prstGeom>
          <a:noFill/>
          <a:ln>
            <a:noFill/>
          </a:ln>
        </p:spPr>
        <p:txBody>
          <a:bodyPr spcFirstLastPara="1" wrap="square" lIns="0" tIns="468375" rIns="0" bIns="0" anchor="ctr" anchorCtr="0">
            <a:spAutoFit/>
          </a:bodyPr>
          <a:lstStyle/>
          <a:p>
            <a:pPr marL="12700" lvl="0" indent="0" algn="l" rtl="0">
              <a:lnSpc>
                <a:spcPct val="100000"/>
              </a:lnSpc>
              <a:spcBef>
                <a:spcPts val="0"/>
              </a:spcBef>
              <a:spcAft>
                <a:spcPts val="0"/>
              </a:spcAft>
              <a:buClr>
                <a:schemeClr val="dk1"/>
              </a:buClr>
              <a:buSzPts val="4400"/>
              <a:buFont typeface="Calibri"/>
              <a:buNone/>
            </a:pPr>
            <a:r>
              <a:rPr lang="en-US" b="1"/>
              <a:t>Data Transmission Characteristics</a:t>
            </a:r>
            <a:endParaRPr/>
          </a:p>
        </p:txBody>
      </p:sp>
      <p:sp>
        <p:nvSpPr>
          <p:cNvPr id="183" name="Google Shape;183;p22"/>
          <p:cNvSpPr txBox="1">
            <a:spLocks noGrp="1"/>
          </p:cNvSpPr>
          <p:nvPr>
            <p:ph type="body" idx="1"/>
          </p:nvPr>
        </p:nvSpPr>
        <p:spPr>
          <a:xfrm>
            <a:off x="1135380" y="1752600"/>
            <a:ext cx="9989820" cy="3979936"/>
          </a:xfrm>
          <a:prstGeom prst="rect">
            <a:avLst/>
          </a:prstGeom>
          <a:noFill/>
          <a:ln>
            <a:noFill/>
          </a:ln>
        </p:spPr>
        <p:txBody>
          <a:bodyPr spcFirstLastPara="1" wrap="square" lIns="0" tIns="85725" rIns="0" bIns="0" anchor="t" anchorCtr="0">
            <a:spAutoFit/>
          </a:bodyPr>
          <a:lstStyle/>
          <a:p>
            <a:pPr marL="355600" lvl="1" indent="-342900" algn="l" rtl="0">
              <a:lnSpc>
                <a:spcPct val="100000"/>
              </a:lnSpc>
              <a:spcBef>
                <a:spcPts val="0"/>
              </a:spcBef>
              <a:spcAft>
                <a:spcPts val="0"/>
              </a:spcAft>
              <a:buClr>
                <a:schemeClr val="dk1"/>
              </a:buClr>
              <a:buSzPts val="2400"/>
              <a:buFont typeface="Arial"/>
              <a:buChar char="•"/>
            </a:pPr>
            <a:r>
              <a:rPr lang="en-US" b="1">
                <a:latin typeface="Calibri"/>
                <a:ea typeface="Calibri"/>
                <a:cs typeface="Calibri"/>
                <a:sym typeface="Calibri"/>
              </a:rPr>
              <a:t>Isochronous Transmission</a:t>
            </a:r>
            <a:endParaRPr/>
          </a:p>
          <a:p>
            <a:pPr marL="755015" lvl="1" indent="-285115" algn="l" rtl="0">
              <a:lnSpc>
                <a:spcPct val="100000"/>
              </a:lnSpc>
              <a:spcBef>
                <a:spcPts val="575"/>
              </a:spcBef>
              <a:spcAft>
                <a:spcPts val="0"/>
              </a:spcAft>
              <a:buClr>
                <a:schemeClr val="dk1"/>
              </a:buClr>
              <a:buSzPts val="2400"/>
              <a:buFont typeface="Arial"/>
              <a:buChar char="–"/>
            </a:pPr>
            <a:r>
              <a:rPr lang="en-US">
                <a:latin typeface="Calibri"/>
                <a:ea typeface="Calibri"/>
                <a:cs typeface="Calibri"/>
                <a:sym typeface="Calibri"/>
              </a:rPr>
              <a:t>Data is sent when it is ready but all data must be delivered at the time that it is needed</a:t>
            </a:r>
            <a:endParaRPr/>
          </a:p>
          <a:p>
            <a:pPr marL="755015" lvl="1" indent="-285115" algn="l" rtl="0">
              <a:lnSpc>
                <a:spcPct val="100000"/>
              </a:lnSpc>
              <a:spcBef>
                <a:spcPts val="575"/>
              </a:spcBef>
              <a:spcAft>
                <a:spcPts val="0"/>
              </a:spcAft>
              <a:buClr>
                <a:schemeClr val="dk1"/>
              </a:buClr>
              <a:buSzPts val="2400"/>
              <a:buFont typeface="Arial"/>
              <a:buChar char="–"/>
            </a:pPr>
            <a:r>
              <a:rPr lang="en-US">
                <a:latin typeface="Calibri"/>
                <a:ea typeface="Calibri"/>
                <a:cs typeface="Calibri"/>
                <a:sym typeface="Calibri"/>
              </a:rPr>
              <a:t>For example, when transmitting a video file, the audio data must be received at the proper time for it to be played with its corresponding video data</a:t>
            </a:r>
            <a:endParaRPr/>
          </a:p>
          <a:p>
            <a:pPr marL="755015" lvl="1" indent="-285115" algn="l" rtl="0">
              <a:lnSpc>
                <a:spcPct val="100000"/>
              </a:lnSpc>
              <a:spcBef>
                <a:spcPts val="575"/>
              </a:spcBef>
              <a:spcAft>
                <a:spcPts val="0"/>
              </a:spcAft>
              <a:buClr>
                <a:schemeClr val="dk1"/>
              </a:buClr>
              <a:buSzPts val="2400"/>
              <a:buFont typeface="Arial"/>
              <a:buChar char="–"/>
            </a:pPr>
            <a:r>
              <a:rPr lang="en-US">
                <a:latin typeface="Calibri"/>
                <a:ea typeface="Calibri"/>
                <a:cs typeface="Calibri"/>
                <a:sym typeface="Calibri"/>
              </a:rPr>
              <a:t>To accomplish this with isochronous transmission, the sending and receiving devices first communicate to determine the bandwidth and other factors needed for the transmission, and then the necessary bandwidth is reserved just for that transmission.</a:t>
            </a:r>
            <a:endParaRPr>
              <a:latin typeface="Calibri"/>
              <a:ea typeface="Calibri"/>
              <a:cs typeface="Calibri"/>
              <a:sym typeface="Calibri"/>
            </a:endParaRPr>
          </a:p>
        </p:txBody>
      </p:sp>
      <p:sp>
        <p:nvSpPr>
          <p:cNvPr id="184" name="Google Shape;18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1069848" y="484633"/>
            <a:ext cx="10058400" cy="389426"/>
          </a:xfrm>
          <a:prstGeom prst="rect">
            <a:avLst/>
          </a:prstGeom>
          <a:noFill/>
          <a:ln>
            <a:noFill/>
          </a:ln>
        </p:spPr>
        <p:txBody>
          <a:bodyPr spcFirstLastPara="1" wrap="square" lIns="80650" tIns="40300" rIns="80650" bIns="40300" anchor="ctr" anchorCtr="0">
            <a:normAutofit fontScale="90000"/>
          </a:bodyPr>
          <a:lstStyle/>
          <a:p>
            <a:pPr marL="0" lvl="0" indent="0" algn="l" rtl="0">
              <a:lnSpc>
                <a:spcPct val="90000"/>
              </a:lnSpc>
              <a:spcBef>
                <a:spcPts val="0"/>
              </a:spcBef>
              <a:spcAft>
                <a:spcPts val="0"/>
              </a:spcAft>
              <a:buClr>
                <a:schemeClr val="dk1"/>
              </a:buClr>
              <a:buSzPct val="99673"/>
              <a:buFont typeface="Calibri"/>
              <a:buNone/>
            </a:pPr>
            <a:r>
              <a:rPr lang="en-US"/>
              <a:t>DIFFERENCES</a:t>
            </a:r>
            <a:endParaRPr/>
          </a:p>
        </p:txBody>
      </p:sp>
      <p:graphicFrame>
        <p:nvGraphicFramePr>
          <p:cNvPr id="190" name="Google Shape;190;p23"/>
          <p:cNvGraphicFramePr/>
          <p:nvPr/>
        </p:nvGraphicFramePr>
        <p:xfrm>
          <a:off x="1069848" y="896471"/>
          <a:ext cx="3000000" cy="3000000"/>
        </p:xfrm>
        <a:graphic>
          <a:graphicData uri="http://schemas.openxmlformats.org/drawingml/2006/table">
            <a:tbl>
              <a:tblPr>
                <a:noFill/>
                <a:tableStyleId>{9DE576B6-42E6-4AE5-9257-5D2923C37130}</a:tableStyleId>
              </a:tblPr>
              <a:tblGrid>
                <a:gridCol w="1045025">
                  <a:extLst>
                    <a:ext uri="{9D8B030D-6E8A-4147-A177-3AD203B41FA5}">
                      <a16:colId xmlns:a16="http://schemas.microsoft.com/office/drawing/2014/main" val="20000"/>
                    </a:ext>
                  </a:extLst>
                </a:gridCol>
                <a:gridCol w="4250100">
                  <a:extLst>
                    <a:ext uri="{9D8B030D-6E8A-4147-A177-3AD203B41FA5}">
                      <a16:colId xmlns:a16="http://schemas.microsoft.com/office/drawing/2014/main" val="20001"/>
                    </a:ext>
                  </a:extLst>
                </a:gridCol>
                <a:gridCol w="4998550">
                  <a:extLst>
                    <a:ext uri="{9D8B030D-6E8A-4147-A177-3AD203B41FA5}">
                      <a16:colId xmlns:a16="http://schemas.microsoft.com/office/drawing/2014/main" val="20002"/>
                    </a:ext>
                  </a:extLst>
                </a:gridCol>
              </a:tblGrid>
              <a:tr h="499850">
                <a:tc>
                  <a:txBody>
                    <a:bodyPr/>
                    <a:lstStyle/>
                    <a:p>
                      <a:pPr marL="0" marR="0" lvl="0" indent="0" algn="ctr" rtl="0">
                        <a:spcBef>
                          <a:spcPts val="0"/>
                        </a:spcBef>
                        <a:spcAft>
                          <a:spcPts val="0"/>
                        </a:spcAft>
                        <a:buClr>
                          <a:schemeClr val="dk1"/>
                        </a:buClr>
                        <a:buSzPts val="1800"/>
                        <a:buFont typeface="Rockwell"/>
                        <a:buNone/>
                      </a:pPr>
                      <a:r>
                        <a:rPr lang="en-US" sz="1800" b="1" u="none" strike="noStrike" cap="none">
                          <a:solidFill>
                            <a:schemeClr val="dk1"/>
                          </a:solidFill>
                          <a:latin typeface="Rockwell"/>
                          <a:ea typeface="Rockwell"/>
                          <a:cs typeface="Rockwell"/>
                          <a:sym typeface="Rockwell"/>
                        </a:rPr>
                        <a:t> No.</a:t>
                      </a:r>
                      <a:endParaRPr sz="1600" u="none" strike="noStrike" cap="none"/>
                    </a:p>
                  </a:txBody>
                  <a:tcPr marL="46200" marR="46200" marT="115450" marB="115450" anchor="ctr">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chemeClr val="dk1"/>
                        </a:buClr>
                        <a:buSzPts val="1800"/>
                        <a:buFont typeface="Rockwell"/>
                        <a:buNone/>
                      </a:pPr>
                      <a:r>
                        <a:rPr lang="en-US" sz="1800" b="1" u="none" strike="noStrike" cap="none">
                          <a:solidFill>
                            <a:schemeClr val="dk1"/>
                          </a:solidFill>
                          <a:latin typeface="Rockwell"/>
                          <a:ea typeface="Rockwell"/>
                          <a:cs typeface="Rockwell"/>
                          <a:sym typeface="Rockwell"/>
                        </a:rPr>
                        <a:t>Synchronous Transmission</a:t>
                      </a:r>
                      <a:endParaRPr sz="1600" u="none" strike="noStrike" cap="none"/>
                    </a:p>
                  </a:txBody>
                  <a:tcPr marL="115450" marR="115450" marT="115450" marB="115450" anchor="ctr">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chemeClr val="dk1"/>
                        </a:buClr>
                        <a:buSzPts val="1800"/>
                        <a:buFont typeface="Rockwell"/>
                        <a:buNone/>
                      </a:pPr>
                      <a:r>
                        <a:rPr lang="en-US" sz="1800" b="1" u="none" strike="noStrike" cap="none">
                          <a:solidFill>
                            <a:schemeClr val="dk1"/>
                          </a:solidFill>
                          <a:latin typeface="Rockwell"/>
                          <a:ea typeface="Rockwell"/>
                          <a:cs typeface="Rockwell"/>
                          <a:sym typeface="Rockwell"/>
                        </a:rPr>
                        <a:t>Asynchronous Transmission</a:t>
                      </a:r>
                      <a:endParaRPr sz="1600" u="none" strike="noStrike" cap="none"/>
                    </a:p>
                  </a:txBody>
                  <a:tcPr marL="115450" marR="115450" marT="115450" marB="115450" anchor="ctr">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025500">
                <a:tc>
                  <a:txBody>
                    <a:bodyPr/>
                    <a:lstStyle/>
                    <a:p>
                      <a:pPr marL="0" marR="0" lvl="0" indent="0" algn="ctr" rtl="0">
                        <a:spcBef>
                          <a:spcPts val="0"/>
                        </a:spcBef>
                        <a:spcAft>
                          <a:spcPts val="0"/>
                        </a:spcAft>
                        <a:buClr>
                          <a:schemeClr val="dk1"/>
                        </a:buClr>
                        <a:buSzPts val="1800"/>
                        <a:buFont typeface="Rockwell"/>
                        <a:buNone/>
                      </a:pPr>
                      <a:r>
                        <a:rPr lang="en-US" sz="1800" b="1" u="none" strike="noStrike" cap="none">
                          <a:solidFill>
                            <a:schemeClr val="dk1"/>
                          </a:solidFill>
                          <a:latin typeface="Rockwell"/>
                          <a:ea typeface="Rockwell"/>
                          <a:cs typeface="Rockwell"/>
                          <a:sym typeface="Rockwell"/>
                        </a:rPr>
                        <a:t>1.</a:t>
                      </a:r>
                      <a:endParaRPr sz="1600" u="none" strike="noStrike" cap="none"/>
                    </a:p>
                  </a:txBody>
                  <a:tcPr marL="46200" marR="46200" marT="75050" marB="75050" anchor="ctr">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chemeClr val="dk1"/>
                        </a:buClr>
                        <a:buSzPts val="1800"/>
                        <a:buFont typeface="Rockwell"/>
                        <a:buNone/>
                      </a:pPr>
                      <a:r>
                        <a:rPr lang="en-US" sz="1800" b="0" u="none" strike="noStrike" cap="none">
                          <a:solidFill>
                            <a:schemeClr val="dk1"/>
                          </a:solidFill>
                          <a:latin typeface="Rockwell"/>
                          <a:ea typeface="Rockwell"/>
                          <a:cs typeface="Rockwell"/>
                          <a:sym typeface="Rockwell"/>
                        </a:rPr>
                        <a:t>In Synchronous transmission, data is sent in form of blocks or frames.  </a:t>
                      </a:r>
                      <a:endParaRPr sz="1600" u="none" strike="noStrike" cap="none"/>
                    </a:p>
                  </a:txBody>
                  <a:tcPr marL="115450" marR="115450" marT="161650" marB="161650" anchor="ctr">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chemeClr val="dk1"/>
                        </a:buClr>
                        <a:buSzPts val="1800"/>
                        <a:buFont typeface="Rockwell"/>
                        <a:buNone/>
                      </a:pPr>
                      <a:r>
                        <a:rPr lang="en-US" sz="1800" b="0" u="none" strike="noStrike" cap="none">
                          <a:solidFill>
                            <a:schemeClr val="dk1"/>
                          </a:solidFill>
                          <a:latin typeface="Rockwell"/>
                          <a:ea typeface="Rockwell"/>
                          <a:cs typeface="Rockwell"/>
                          <a:sym typeface="Rockwell"/>
                        </a:rPr>
                        <a:t>In Asynchronous transmission, data is sent in form of bytes or characters.</a:t>
                      </a:r>
                      <a:endParaRPr sz="1600" u="none" strike="noStrike" cap="none"/>
                    </a:p>
                  </a:txBody>
                  <a:tcPr marL="115450" marR="115450" marT="161650" marB="161650" anchor="ctr">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766625">
                <a:tc>
                  <a:txBody>
                    <a:bodyPr/>
                    <a:lstStyle/>
                    <a:p>
                      <a:pPr marL="0" marR="0" lvl="0" indent="0" algn="ctr" rtl="0">
                        <a:spcBef>
                          <a:spcPts val="0"/>
                        </a:spcBef>
                        <a:spcAft>
                          <a:spcPts val="0"/>
                        </a:spcAft>
                        <a:buClr>
                          <a:schemeClr val="dk1"/>
                        </a:buClr>
                        <a:buSzPts val="1800"/>
                        <a:buFont typeface="Rockwell"/>
                        <a:buNone/>
                      </a:pPr>
                      <a:r>
                        <a:rPr lang="en-US" sz="1800" b="1" u="none" strike="noStrike" cap="none">
                          <a:solidFill>
                            <a:schemeClr val="dk1"/>
                          </a:solidFill>
                          <a:latin typeface="Rockwell"/>
                          <a:ea typeface="Rockwell"/>
                          <a:cs typeface="Rockwell"/>
                          <a:sym typeface="Rockwell"/>
                        </a:rPr>
                        <a:t>2.</a:t>
                      </a:r>
                      <a:endParaRPr sz="1600" u="none" strike="noStrike" cap="none"/>
                    </a:p>
                  </a:txBody>
                  <a:tcPr marL="46200" marR="46200" marT="75050" marB="75050" anchor="ctr">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chemeClr val="dk1"/>
                        </a:buClr>
                        <a:buSzPts val="1800"/>
                        <a:buFont typeface="Rockwell"/>
                        <a:buNone/>
                      </a:pPr>
                      <a:r>
                        <a:rPr lang="en-US" sz="1800" b="0" u="none" strike="noStrike" cap="none">
                          <a:solidFill>
                            <a:schemeClr val="dk1"/>
                          </a:solidFill>
                          <a:latin typeface="Rockwell"/>
                          <a:ea typeface="Rockwell"/>
                          <a:cs typeface="Rockwell"/>
                          <a:sym typeface="Rockwell"/>
                        </a:rPr>
                        <a:t>Synchronous transmission is fast. </a:t>
                      </a:r>
                      <a:endParaRPr sz="1600" u="none" strike="noStrike" cap="none"/>
                    </a:p>
                  </a:txBody>
                  <a:tcPr marL="115450" marR="115450" marT="161650" marB="161650" anchor="ctr">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chemeClr val="dk1"/>
                        </a:buClr>
                        <a:buSzPts val="1800"/>
                        <a:buFont typeface="Rockwell"/>
                        <a:buNone/>
                      </a:pPr>
                      <a:r>
                        <a:rPr lang="en-US" sz="1800" b="0" u="none" strike="noStrike" cap="none">
                          <a:solidFill>
                            <a:schemeClr val="dk1"/>
                          </a:solidFill>
                          <a:latin typeface="Rockwell"/>
                          <a:ea typeface="Rockwell"/>
                          <a:cs typeface="Rockwell"/>
                          <a:sym typeface="Rockwell"/>
                        </a:rPr>
                        <a:t>Asynchronous transmission is slow.</a:t>
                      </a:r>
                      <a:endParaRPr sz="1600" u="none" strike="noStrike" cap="none"/>
                    </a:p>
                  </a:txBody>
                  <a:tcPr marL="115450" marR="115450" marT="161650" marB="161650" anchor="ctr">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766625">
                <a:tc>
                  <a:txBody>
                    <a:bodyPr/>
                    <a:lstStyle/>
                    <a:p>
                      <a:pPr marL="0" marR="0" lvl="0" indent="0" algn="ctr" rtl="0">
                        <a:spcBef>
                          <a:spcPts val="0"/>
                        </a:spcBef>
                        <a:spcAft>
                          <a:spcPts val="0"/>
                        </a:spcAft>
                        <a:buClr>
                          <a:schemeClr val="dk1"/>
                        </a:buClr>
                        <a:buSzPts val="1800"/>
                        <a:buFont typeface="Rockwell"/>
                        <a:buNone/>
                      </a:pPr>
                      <a:r>
                        <a:rPr lang="en-US" sz="1800" b="1" u="none" strike="noStrike" cap="none">
                          <a:solidFill>
                            <a:schemeClr val="dk1"/>
                          </a:solidFill>
                          <a:latin typeface="Rockwell"/>
                          <a:ea typeface="Rockwell"/>
                          <a:cs typeface="Rockwell"/>
                          <a:sym typeface="Rockwell"/>
                        </a:rPr>
                        <a:t>3.</a:t>
                      </a:r>
                      <a:endParaRPr sz="1600" u="none" strike="noStrike" cap="none"/>
                    </a:p>
                  </a:txBody>
                  <a:tcPr marL="46200" marR="46200" marT="75050" marB="75050" anchor="ctr">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chemeClr val="dk1"/>
                        </a:buClr>
                        <a:buSzPts val="1800"/>
                        <a:buFont typeface="Rockwell"/>
                        <a:buNone/>
                      </a:pPr>
                      <a:r>
                        <a:rPr lang="en-US" sz="1800" b="0" u="none" strike="noStrike" cap="none">
                          <a:solidFill>
                            <a:schemeClr val="dk1"/>
                          </a:solidFill>
                          <a:latin typeface="Rockwell"/>
                          <a:ea typeface="Rockwell"/>
                          <a:cs typeface="Rockwell"/>
                          <a:sym typeface="Rockwell"/>
                        </a:rPr>
                        <a:t>Synchronous transmission is costly.</a:t>
                      </a:r>
                      <a:endParaRPr sz="1600" u="none" strike="noStrike" cap="none"/>
                    </a:p>
                  </a:txBody>
                  <a:tcPr marL="115450" marR="115450" marT="161650" marB="161650" anchor="ctr">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chemeClr val="dk1"/>
                        </a:buClr>
                        <a:buSzPts val="1800"/>
                        <a:buFont typeface="Rockwell"/>
                        <a:buNone/>
                      </a:pPr>
                      <a:r>
                        <a:rPr lang="en-US" sz="1800" b="0" u="none" strike="noStrike" cap="none">
                          <a:solidFill>
                            <a:schemeClr val="dk1"/>
                          </a:solidFill>
                          <a:latin typeface="Rockwell"/>
                          <a:ea typeface="Rockwell"/>
                          <a:cs typeface="Rockwell"/>
                          <a:sym typeface="Rockwell"/>
                        </a:rPr>
                        <a:t>Asynchronous transmission is economical.</a:t>
                      </a:r>
                      <a:endParaRPr sz="1600" u="none" strike="noStrike" cap="none"/>
                    </a:p>
                  </a:txBody>
                  <a:tcPr marL="115450" marR="115450" marT="161650" marB="161650" anchor="ctr">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130125">
                <a:tc>
                  <a:txBody>
                    <a:bodyPr/>
                    <a:lstStyle/>
                    <a:p>
                      <a:pPr marL="0" marR="0" lvl="0" indent="0" algn="ctr" rtl="0">
                        <a:spcBef>
                          <a:spcPts val="0"/>
                        </a:spcBef>
                        <a:spcAft>
                          <a:spcPts val="0"/>
                        </a:spcAft>
                        <a:buClr>
                          <a:schemeClr val="dk1"/>
                        </a:buClr>
                        <a:buSzPts val="1800"/>
                        <a:buFont typeface="Rockwell"/>
                        <a:buNone/>
                      </a:pPr>
                      <a:r>
                        <a:rPr lang="en-US" sz="1800" b="1" u="none" strike="noStrike" cap="none">
                          <a:solidFill>
                            <a:schemeClr val="dk1"/>
                          </a:solidFill>
                          <a:latin typeface="Rockwell"/>
                          <a:ea typeface="Rockwell"/>
                          <a:cs typeface="Rockwell"/>
                          <a:sym typeface="Rockwell"/>
                        </a:rPr>
                        <a:t>4.</a:t>
                      </a:r>
                      <a:endParaRPr sz="1600" u="none" strike="noStrike" cap="none"/>
                    </a:p>
                  </a:txBody>
                  <a:tcPr marL="46200" marR="46200" marT="75050" marB="75050" anchor="ctr">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chemeClr val="dk1"/>
                        </a:buClr>
                        <a:buSzPts val="1800"/>
                        <a:buFont typeface="Rockwell"/>
                        <a:buNone/>
                      </a:pPr>
                      <a:r>
                        <a:rPr lang="en-US" sz="1800" b="0" u="none" strike="noStrike" cap="none">
                          <a:solidFill>
                            <a:schemeClr val="dk1"/>
                          </a:solidFill>
                          <a:latin typeface="Rockwell"/>
                          <a:ea typeface="Rockwell"/>
                          <a:cs typeface="Rockwell"/>
                          <a:sym typeface="Rockwell"/>
                        </a:rPr>
                        <a:t>In Synchronous transmission, the time interval of transmission is constant. </a:t>
                      </a:r>
                      <a:endParaRPr sz="1600" u="none" strike="noStrike" cap="none"/>
                    </a:p>
                  </a:txBody>
                  <a:tcPr marL="115450" marR="115450" marT="161650" marB="161650" anchor="ctr">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chemeClr val="dk1"/>
                        </a:buClr>
                        <a:buSzPts val="1800"/>
                        <a:buFont typeface="Rockwell"/>
                        <a:buNone/>
                      </a:pPr>
                      <a:r>
                        <a:rPr lang="en-US" sz="1800" b="0" u="none" strike="noStrike" cap="none">
                          <a:solidFill>
                            <a:schemeClr val="dk1"/>
                          </a:solidFill>
                          <a:latin typeface="Rockwell"/>
                          <a:ea typeface="Rockwell"/>
                          <a:cs typeface="Rockwell"/>
                          <a:sym typeface="Rockwell"/>
                        </a:rPr>
                        <a:t>In Asynchronous transmission, the time interval of transmission is not constant, it is random.</a:t>
                      </a:r>
                      <a:endParaRPr sz="1600" u="none" strike="noStrike" cap="none"/>
                    </a:p>
                  </a:txBody>
                  <a:tcPr marL="115450" marR="115450" marT="161650" marB="161650" anchor="ctr">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543225">
                <a:tc>
                  <a:txBody>
                    <a:bodyPr/>
                    <a:lstStyle/>
                    <a:p>
                      <a:pPr marL="0" marR="0" lvl="0" indent="0" algn="ctr" rtl="0">
                        <a:spcBef>
                          <a:spcPts val="0"/>
                        </a:spcBef>
                        <a:spcAft>
                          <a:spcPts val="0"/>
                        </a:spcAft>
                        <a:buClr>
                          <a:schemeClr val="dk1"/>
                        </a:buClr>
                        <a:buSzPts val="1800"/>
                        <a:buFont typeface="Rockwell"/>
                        <a:buNone/>
                      </a:pPr>
                      <a:r>
                        <a:rPr lang="en-US" sz="1800" b="1" u="none" strike="noStrike" cap="none">
                          <a:solidFill>
                            <a:schemeClr val="dk1"/>
                          </a:solidFill>
                          <a:latin typeface="Rockwell"/>
                          <a:ea typeface="Rockwell"/>
                          <a:cs typeface="Rockwell"/>
                          <a:sym typeface="Rockwell"/>
                        </a:rPr>
                        <a:t>5.</a:t>
                      </a:r>
                      <a:endParaRPr sz="1600" u="none" strike="noStrike" cap="none"/>
                    </a:p>
                  </a:txBody>
                  <a:tcPr marL="46200" marR="46200" marT="75050" marB="75050" anchor="ctr">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chemeClr val="dk1"/>
                        </a:buClr>
                        <a:buSzPts val="1800"/>
                        <a:buFont typeface="Rockwell"/>
                        <a:buNone/>
                      </a:pPr>
                      <a:r>
                        <a:rPr lang="en-US" sz="1800" b="0" u="none" strike="noStrike" cap="none">
                          <a:solidFill>
                            <a:schemeClr val="dk1"/>
                          </a:solidFill>
                          <a:latin typeface="Rockwell"/>
                          <a:ea typeface="Rockwell"/>
                          <a:cs typeface="Rockwell"/>
                          <a:sym typeface="Rockwell"/>
                        </a:rPr>
                        <a:t>In this transmission, users have to wait till the transmission is complete before getting a response back from the server. </a:t>
                      </a:r>
                      <a:endParaRPr sz="1600" u="none" strike="noStrike" cap="none"/>
                    </a:p>
                  </a:txBody>
                  <a:tcPr marL="115450" marR="115450" marT="161650" marB="161650" anchor="ctr">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chemeClr val="dk1"/>
                        </a:buClr>
                        <a:buSzPts val="1800"/>
                        <a:buFont typeface="Rockwell"/>
                        <a:buNone/>
                      </a:pPr>
                      <a:r>
                        <a:rPr lang="en-US" sz="1800" b="0" u="none" strike="noStrike" cap="none">
                          <a:solidFill>
                            <a:schemeClr val="dk1"/>
                          </a:solidFill>
                          <a:latin typeface="Rockwell"/>
                          <a:ea typeface="Rockwell"/>
                          <a:cs typeface="Rockwell"/>
                          <a:sym typeface="Rockwell"/>
                        </a:rPr>
                        <a:t>Here, users do not have to wait for the completion of transmission in order to get a response from the server.</a:t>
                      </a:r>
                      <a:endParaRPr sz="1600" u="none" strike="noStrike" cap="none"/>
                    </a:p>
                  </a:txBody>
                  <a:tcPr marL="115450" marR="115450" marT="161650" marB="161650" anchor="ctr">
                    <a:lnL w="9525" cap="flat" cmpd="sng">
                      <a:solidFill>
                        <a:srgbClr val="DFDFDF"/>
                      </a:solidFill>
                      <a:prstDash val="solid"/>
                      <a:round/>
                      <a:headEnd type="none" w="sm" len="sm"/>
                      <a:tailEnd type="none" w="sm" len="sm"/>
                    </a:lnL>
                    <a:lnR w="9525" cap="flat" cmpd="sng">
                      <a:solidFill>
                        <a:srgbClr val="DFDFDF"/>
                      </a:solidFill>
                      <a:prstDash val="solid"/>
                      <a:round/>
                      <a:headEnd type="none" w="sm" len="sm"/>
                      <a:tailEnd type="none" w="sm" len="sm"/>
                    </a:lnR>
                    <a:lnT w="9525" cap="flat" cmpd="sng">
                      <a:solidFill>
                        <a:srgbClr val="DFDFDF"/>
                      </a:solidFill>
                      <a:prstDash val="solid"/>
                      <a:round/>
                      <a:headEnd type="none" w="sm" len="sm"/>
                      <a:tailEnd type="none" w="sm" len="sm"/>
                    </a:lnT>
                    <a:lnB w="9525" cap="flat" cmpd="sng">
                      <a:solidFill>
                        <a:srgbClr val="DFDFDF"/>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191" name="Google Shape;19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914400" y="304800"/>
            <a:ext cx="8321040" cy="1150058"/>
          </a:xfrm>
          <a:prstGeom prst="rect">
            <a:avLst/>
          </a:prstGeom>
          <a:noFill/>
          <a:ln>
            <a:noFill/>
          </a:ln>
        </p:spPr>
        <p:txBody>
          <a:bodyPr spcFirstLastPara="1" wrap="square" lIns="0" tIns="468375" rIns="0" bIns="0" anchor="ctr" anchorCtr="0">
            <a:spAutoFit/>
          </a:bodyPr>
          <a:lstStyle/>
          <a:p>
            <a:pPr marL="12700" lvl="0" indent="0" algn="l" rtl="0">
              <a:lnSpc>
                <a:spcPct val="100000"/>
              </a:lnSpc>
              <a:spcBef>
                <a:spcPts val="0"/>
              </a:spcBef>
              <a:spcAft>
                <a:spcPts val="0"/>
              </a:spcAft>
              <a:buClr>
                <a:schemeClr val="dk1"/>
              </a:buClr>
              <a:buSzPts val="4400"/>
              <a:buFont typeface="Calibri"/>
              <a:buNone/>
            </a:pPr>
            <a:r>
              <a:rPr lang="en-US" b="1"/>
              <a:t>Data Transmission Characteristics</a:t>
            </a:r>
            <a:endParaRPr/>
          </a:p>
        </p:txBody>
      </p:sp>
      <p:pic>
        <p:nvPicPr>
          <p:cNvPr id="197" name="Google Shape;197;p24"/>
          <p:cNvPicPr preferRelativeResize="0"/>
          <p:nvPr/>
        </p:nvPicPr>
        <p:blipFill rotWithShape="1">
          <a:blip r:embed="rId3">
            <a:alphaModFix/>
          </a:blip>
          <a:srcRect/>
          <a:stretch/>
        </p:blipFill>
        <p:spPr>
          <a:xfrm>
            <a:off x="1935481" y="1676400"/>
            <a:ext cx="8372475" cy="4552950"/>
          </a:xfrm>
          <a:prstGeom prst="rect">
            <a:avLst/>
          </a:prstGeom>
          <a:noFill/>
          <a:ln>
            <a:noFill/>
          </a:ln>
        </p:spPr>
      </p:pic>
      <p:sp>
        <p:nvSpPr>
          <p:cNvPr id="198" name="Google Shape;19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1069848" y="484633"/>
            <a:ext cx="10058400" cy="1129015"/>
          </a:xfrm>
          <a:prstGeom prst="rect">
            <a:avLst/>
          </a:prstGeom>
          <a:noFill/>
          <a:ln>
            <a:noFill/>
          </a:ln>
        </p:spPr>
        <p:txBody>
          <a:bodyPr spcFirstLastPara="1" wrap="square" lIns="80650" tIns="40300" rIns="80650" bIns="403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US" sz="4765" b="1"/>
              <a:t>REFERENCE MODELS</a:t>
            </a:r>
            <a:endParaRPr/>
          </a:p>
        </p:txBody>
      </p:sp>
      <p:sp>
        <p:nvSpPr>
          <p:cNvPr id="205" name="Google Shape;205;p25"/>
          <p:cNvSpPr txBox="1">
            <a:spLocks noGrp="1"/>
          </p:cNvSpPr>
          <p:nvPr>
            <p:ph type="body" idx="1"/>
          </p:nvPr>
        </p:nvSpPr>
        <p:spPr>
          <a:xfrm>
            <a:off x="1231484" y="1625719"/>
            <a:ext cx="9735127" cy="5769239"/>
          </a:xfrm>
          <a:prstGeom prst="rect">
            <a:avLst/>
          </a:prstGeom>
          <a:noFill/>
          <a:ln>
            <a:noFill/>
          </a:ln>
        </p:spPr>
        <p:txBody>
          <a:bodyPr spcFirstLastPara="1" wrap="square" lIns="80650" tIns="40300" rIns="80650" bIns="40300" anchor="t" anchorCtr="0">
            <a:normAutofit/>
          </a:bodyPr>
          <a:lstStyle/>
          <a:p>
            <a:pPr marL="182884" lvl="0" indent="-194310" algn="just" rtl="0">
              <a:lnSpc>
                <a:spcPct val="90000"/>
              </a:lnSpc>
              <a:spcBef>
                <a:spcPts val="0"/>
              </a:spcBef>
              <a:spcAft>
                <a:spcPts val="0"/>
              </a:spcAft>
              <a:buClr>
                <a:schemeClr val="dk1"/>
              </a:buClr>
              <a:buSzPts val="3060"/>
              <a:buChar char="▪"/>
            </a:pPr>
            <a:r>
              <a:rPr lang="en-US" sz="3177">
                <a:latin typeface="Lato"/>
                <a:ea typeface="Lato"/>
                <a:cs typeface="Lato"/>
                <a:sym typeface="Lato"/>
              </a:rPr>
              <a:t>In computer networks, reference models give a conceptual framework that standardizes communication between heterogeneous networks. </a:t>
            </a:r>
            <a:endParaRPr/>
          </a:p>
          <a:p>
            <a:pPr marL="457211" lvl="1" indent="-30475" algn="just" rtl="0">
              <a:lnSpc>
                <a:spcPct val="90000"/>
              </a:lnSpc>
              <a:spcBef>
                <a:spcPts val="400"/>
              </a:spcBef>
              <a:spcAft>
                <a:spcPts val="0"/>
              </a:spcAft>
              <a:buClr>
                <a:schemeClr val="dk1"/>
              </a:buClr>
              <a:buSzPts val="2720"/>
              <a:buNone/>
            </a:pPr>
            <a:endParaRPr sz="2824">
              <a:latin typeface="Lato"/>
              <a:ea typeface="Lato"/>
              <a:cs typeface="Lato"/>
              <a:sym typeface="Lato"/>
            </a:endParaRPr>
          </a:p>
          <a:p>
            <a:pPr marL="457211" lvl="1" indent="-182883" algn="just" rtl="0">
              <a:lnSpc>
                <a:spcPct val="90000"/>
              </a:lnSpc>
              <a:spcBef>
                <a:spcPts val="600"/>
              </a:spcBef>
              <a:spcAft>
                <a:spcPts val="0"/>
              </a:spcAft>
              <a:buClr>
                <a:schemeClr val="dk1"/>
              </a:buClr>
              <a:buSzPts val="2720"/>
              <a:buChar char="▪"/>
            </a:pPr>
            <a:r>
              <a:rPr lang="en-US" sz="2824">
                <a:latin typeface="Lato"/>
                <a:ea typeface="Lato"/>
                <a:cs typeface="Lato"/>
                <a:sym typeface="Lato"/>
              </a:rPr>
              <a:t>Open Systems Interconnection (OSI) Model</a:t>
            </a:r>
            <a:endParaRPr/>
          </a:p>
          <a:p>
            <a:pPr marL="457211" lvl="1" indent="-182883" algn="just" rtl="0">
              <a:lnSpc>
                <a:spcPct val="90000"/>
              </a:lnSpc>
              <a:spcBef>
                <a:spcPts val="600"/>
              </a:spcBef>
              <a:spcAft>
                <a:spcPts val="0"/>
              </a:spcAft>
              <a:buClr>
                <a:schemeClr val="dk1"/>
              </a:buClr>
              <a:buSzPts val="2720"/>
              <a:buChar char="▪"/>
            </a:pPr>
            <a:r>
              <a:rPr lang="en-US" sz="2824">
                <a:latin typeface="Lato"/>
                <a:ea typeface="Lato"/>
                <a:cs typeface="Lato"/>
                <a:sym typeface="Lato"/>
              </a:rPr>
              <a:t>TCP/IP Model</a:t>
            </a:r>
            <a:endParaRPr/>
          </a:p>
        </p:txBody>
      </p:sp>
      <p:sp>
        <p:nvSpPr>
          <p:cNvPr id="206" name="Google Shape;206;p25"/>
          <p:cNvSpPr txBox="1">
            <a:spLocks noGrp="1"/>
          </p:cNvSpPr>
          <p:nvPr>
            <p:ph type="sldNum" idx="12"/>
          </p:nvPr>
        </p:nvSpPr>
        <p:spPr>
          <a:xfrm>
            <a:off x="11311128" y="6272785"/>
            <a:ext cx="640080" cy="365125"/>
          </a:xfrm>
          <a:prstGeom prst="rect">
            <a:avLst/>
          </a:prstGeom>
          <a:noFill/>
          <a:ln>
            <a:noFill/>
          </a:ln>
        </p:spPr>
        <p:txBody>
          <a:bodyPr spcFirstLastPara="1" wrap="square" lIns="80650" tIns="40300" rIns="80650" bIns="40300" anchor="ctr" anchorCtr="0">
            <a:noAutofit/>
          </a:bodyPr>
          <a:lstStyle/>
          <a:p>
            <a:pPr marL="0" lvl="0" indent="0" algn="ctr" rtl="0">
              <a:spcBef>
                <a:spcPts val="0"/>
              </a:spcBef>
              <a:spcAft>
                <a:spcPts val="0"/>
              </a:spcAft>
              <a:buNone/>
            </a:pPr>
            <a:r>
              <a:rPr lang="en-US" sz="1866" b="1">
                <a:solidFill>
                  <a:srgbClr val="FFFFFF"/>
                </a:solidFill>
                <a:latin typeface="Times New Roman"/>
                <a:ea typeface="Times New Roman"/>
                <a:cs typeface="Times New Roman"/>
                <a:sym typeface="Times New Roman"/>
              </a:rPr>
              <a:t>1-</a:t>
            </a:r>
            <a:fld id="{00000000-1234-1234-1234-123412341234}" type="slidenum">
              <a:rPr lang="en-US" sz="1866" b="1">
                <a:solidFill>
                  <a:srgbClr val="FFFFFF"/>
                </a:solidFill>
                <a:latin typeface="Times New Roman"/>
                <a:ea typeface="Times New Roman"/>
                <a:cs typeface="Times New Roman"/>
                <a:sym typeface="Times New Roman"/>
              </a:rPr>
              <a:t>13</a:t>
            </a:fld>
            <a:endParaRPr sz="1866" b="1">
              <a:solidFill>
                <a:srgbClr val="FFFFFF"/>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1069848" y="484633"/>
            <a:ext cx="10058400" cy="960792"/>
          </a:xfrm>
          <a:prstGeom prst="rect">
            <a:avLst/>
          </a:prstGeom>
          <a:noFill/>
          <a:ln>
            <a:noFill/>
          </a:ln>
        </p:spPr>
        <p:txBody>
          <a:bodyPr spcFirstLastPara="1" wrap="square" lIns="80650" tIns="40300" rIns="80650" bIns="40300" anchor="ctr" anchorCtr="0">
            <a:normAutofit/>
          </a:bodyPr>
          <a:lstStyle/>
          <a:p>
            <a:pPr marL="0" lvl="0" indent="0" algn="l" rtl="0">
              <a:lnSpc>
                <a:spcPct val="90000"/>
              </a:lnSpc>
              <a:spcBef>
                <a:spcPts val="0"/>
              </a:spcBef>
              <a:spcAft>
                <a:spcPts val="0"/>
              </a:spcAft>
              <a:buClr>
                <a:schemeClr val="dk1"/>
              </a:buClr>
              <a:buSzPts val="6100"/>
              <a:buFont typeface="Calibri"/>
              <a:buNone/>
            </a:pPr>
            <a:r>
              <a:rPr lang="en-US" b="1"/>
              <a:t>REFERENCE MODELS</a:t>
            </a:r>
            <a:endParaRPr/>
          </a:p>
        </p:txBody>
      </p:sp>
      <p:pic>
        <p:nvPicPr>
          <p:cNvPr id="213" name="Google Shape;213;p26" descr="1-21"/>
          <p:cNvPicPr preferRelativeResize="0">
            <a:picLocks noGrp="1"/>
          </p:cNvPicPr>
          <p:nvPr>
            <p:ph type="body" idx="1"/>
          </p:nvPr>
        </p:nvPicPr>
        <p:blipFill rotWithShape="1">
          <a:blip r:embed="rId3">
            <a:alphaModFix/>
          </a:blip>
          <a:srcRect/>
          <a:stretch/>
        </p:blipFill>
        <p:spPr>
          <a:xfrm>
            <a:off x="2330824" y="1445426"/>
            <a:ext cx="8621682" cy="5124711"/>
          </a:xfrm>
          <a:prstGeom prst="rect">
            <a:avLst/>
          </a:prstGeom>
          <a:noFill/>
          <a:ln>
            <a:noFill/>
          </a:ln>
        </p:spPr>
      </p:pic>
      <p:sp>
        <p:nvSpPr>
          <p:cNvPr id="214" name="Google Shape;214;p26"/>
          <p:cNvSpPr txBox="1">
            <a:spLocks noGrp="1"/>
          </p:cNvSpPr>
          <p:nvPr>
            <p:ph type="sldNum" idx="12"/>
          </p:nvPr>
        </p:nvSpPr>
        <p:spPr>
          <a:xfrm>
            <a:off x="11311128" y="6272785"/>
            <a:ext cx="640080" cy="365125"/>
          </a:xfrm>
          <a:prstGeom prst="rect">
            <a:avLst/>
          </a:prstGeom>
          <a:noFill/>
          <a:ln>
            <a:noFill/>
          </a:ln>
        </p:spPr>
        <p:txBody>
          <a:bodyPr spcFirstLastPara="1" wrap="square" lIns="80650" tIns="40300" rIns="80650" bIns="40300" anchor="ctr" anchorCtr="0">
            <a:noAutofit/>
          </a:bodyPr>
          <a:lstStyle/>
          <a:p>
            <a:pPr marL="0" lvl="0" indent="0" algn="ctr" rtl="0">
              <a:spcBef>
                <a:spcPts val="0"/>
              </a:spcBef>
              <a:spcAft>
                <a:spcPts val="0"/>
              </a:spcAft>
              <a:buNone/>
            </a:pPr>
            <a:r>
              <a:rPr lang="en-US" sz="1866" b="1">
                <a:solidFill>
                  <a:srgbClr val="FFFFFF"/>
                </a:solidFill>
                <a:latin typeface="Times New Roman"/>
                <a:ea typeface="Times New Roman"/>
                <a:cs typeface="Times New Roman"/>
                <a:sym typeface="Times New Roman"/>
              </a:rPr>
              <a:t>1-</a:t>
            </a:r>
            <a:fld id="{00000000-1234-1234-1234-123412341234}" type="slidenum">
              <a:rPr lang="en-US" sz="1866" b="1">
                <a:solidFill>
                  <a:srgbClr val="FFFFFF"/>
                </a:solidFill>
                <a:latin typeface="Times New Roman"/>
                <a:ea typeface="Times New Roman"/>
                <a:cs typeface="Times New Roman"/>
                <a:sym typeface="Times New Roman"/>
              </a:rPr>
              <a:t>14</a:t>
            </a:fld>
            <a:endParaRPr sz="1866" b="1">
              <a:solidFill>
                <a:srgbClr val="FFFF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title"/>
          </p:nvPr>
        </p:nvSpPr>
        <p:spPr>
          <a:xfrm>
            <a:off x="762000" y="132428"/>
            <a:ext cx="10255505" cy="537848"/>
          </a:xfrm>
          <a:prstGeom prst="rect">
            <a:avLst/>
          </a:prstGeom>
          <a:noFill/>
          <a:ln>
            <a:noFill/>
          </a:ln>
        </p:spPr>
        <p:txBody>
          <a:bodyPr spcFirstLastPara="1" wrap="square" lIns="0" tIns="15375" rIns="0" bIns="0" anchor="ctr" anchorCtr="0">
            <a:spAutoFit/>
          </a:bodyPr>
          <a:lstStyle/>
          <a:p>
            <a:pPr marL="15394" marR="6157" lvl="0" indent="0" algn="l" rtl="0">
              <a:lnSpc>
                <a:spcPct val="100000"/>
              </a:lnSpc>
              <a:spcBef>
                <a:spcPts val="0"/>
              </a:spcBef>
              <a:spcAft>
                <a:spcPts val="0"/>
              </a:spcAft>
              <a:buClr>
                <a:schemeClr val="dk1"/>
              </a:buClr>
              <a:buSzPts val="3846"/>
              <a:buFont typeface="Calibri"/>
              <a:buNone/>
            </a:pPr>
            <a:r>
              <a:rPr lang="en-US" sz="3393" b="1"/>
              <a:t>LAYERS, INTERFACES, AND PROTOCOLS  IN THE OSI MODEL</a:t>
            </a:r>
            <a:endParaRPr sz="3393" b="1"/>
          </a:p>
        </p:txBody>
      </p:sp>
      <p:grpSp>
        <p:nvGrpSpPr>
          <p:cNvPr id="220" name="Google Shape;220;p27"/>
          <p:cNvGrpSpPr/>
          <p:nvPr/>
        </p:nvGrpSpPr>
        <p:grpSpPr>
          <a:xfrm>
            <a:off x="2573588" y="665902"/>
            <a:ext cx="7044665" cy="6145620"/>
            <a:chOff x="2005583" y="1370375"/>
            <a:chExt cx="5675503" cy="4916783"/>
          </a:xfrm>
        </p:grpSpPr>
        <p:sp>
          <p:nvSpPr>
            <p:cNvPr id="221" name="Google Shape;221;p27"/>
            <p:cNvSpPr txBox="1"/>
            <p:nvPr/>
          </p:nvSpPr>
          <p:spPr>
            <a:xfrm>
              <a:off x="4482719" y="6095704"/>
              <a:ext cx="583565" cy="191454"/>
            </a:xfrm>
            <a:prstGeom prst="rect">
              <a:avLst/>
            </a:prstGeom>
            <a:noFill/>
            <a:ln>
              <a:noFill/>
            </a:ln>
          </p:spPr>
          <p:txBody>
            <a:bodyPr spcFirstLastPara="1" wrap="square" lIns="0" tIns="15375" rIns="0" bIns="0" anchor="t" anchorCtr="0">
              <a:spAutoFit/>
            </a:bodyPr>
            <a:lstStyle/>
            <a:p>
              <a:pPr marL="15394" marR="0" lvl="0" indent="0" algn="l" rtl="0">
                <a:spcBef>
                  <a:spcPts val="0"/>
                </a:spcBef>
                <a:spcAft>
                  <a:spcPts val="0"/>
                </a:spcAft>
                <a:buNone/>
              </a:pPr>
              <a:r>
                <a:rPr lang="en-US" sz="1454">
                  <a:solidFill>
                    <a:schemeClr val="dk1"/>
                  </a:solidFill>
                  <a:latin typeface="Arial"/>
                  <a:ea typeface="Arial"/>
                  <a:cs typeface="Arial"/>
                  <a:sym typeface="Arial"/>
                </a:rPr>
                <a:t>Network</a:t>
              </a:r>
              <a:endParaRPr sz="1454">
                <a:solidFill>
                  <a:schemeClr val="dk1"/>
                </a:solidFill>
                <a:latin typeface="Arial"/>
                <a:ea typeface="Arial"/>
                <a:cs typeface="Arial"/>
                <a:sym typeface="Arial"/>
              </a:endParaRPr>
            </a:p>
          </p:txBody>
        </p:sp>
        <p:grpSp>
          <p:nvGrpSpPr>
            <p:cNvPr id="222" name="Google Shape;222;p27"/>
            <p:cNvGrpSpPr/>
            <p:nvPr/>
          </p:nvGrpSpPr>
          <p:grpSpPr>
            <a:xfrm>
              <a:off x="2005583" y="1615439"/>
              <a:ext cx="5675503" cy="4556760"/>
              <a:chOff x="2005583" y="1615439"/>
              <a:chExt cx="5675503" cy="4556760"/>
            </a:xfrm>
          </p:grpSpPr>
          <p:sp>
            <p:nvSpPr>
              <p:cNvPr id="223" name="Google Shape;223;p27"/>
              <p:cNvSpPr/>
              <p:nvPr/>
            </p:nvSpPr>
            <p:spPr>
              <a:xfrm>
                <a:off x="5864351" y="1615439"/>
                <a:ext cx="1816735" cy="4556760"/>
              </a:xfrm>
              <a:custGeom>
                <a:avLst/>
                <a:gdLst/>
                <a:ahLst/>
                <a:cxnLst/>
                <a:rect l="l" t="t" r="r" b="b"/>
                <a:pathLst>
                  <a:path w="1816734" h="4556760" extrusionOk="0">
                    <a:moveTo>
                      <a:pt x="0" y="4556760"/>
                    </a:moveTo>
                    <a:lnTo>
                      <a:pt x="1816607" y="4556760"/>
                    </a:lnTo>
                    <a:lnTo>
                      <a:pt x="1816607" y="0"/>
                    </a:lnTo>
                    <a:lnTo>
                      <a:pt x="0" y="0"/>
                    </a:lnTo>
                    <a:lnTo>
                      <a:pt x="0" y="455676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sp>
            <p:nvSpPr>
              <p:cNvPr id="224" name="Google Shape;224;p27"/>
              <p:cNvSpPr/>
              <p:nvPr/>
            </p:nvSpPr>
            <p:spPr>
              <a:xfrm>
                <a:off x="2005583" y="1615439"/>
                <a:ext cx="1816735" cy="4556760"/>
              </a:xfrm>
              <a:custGeom>
                <a:avLst/>
                <a:gdLst/>
                <a:ahLst/>
                <a:cxnLst/>
                <a:rect l="l" t="t" r="r" b="b"/>
                <a:pathLst>
                  <a:path w="1816735" h="4556760" extrusionOk="0">
                    <a:moveTo>
                      <a:pt x="1816608" y="0"/>
                    </a:moveTo>
                    <a:lnTo>
                      <a:pt x="0" y="0"/>
                    </a:lnTo>
                    <a:lnTo>
                      <a:pt x="0" y="4556760"/>
                    </a:lnTo>
                    <a:lnTo>
                      <a:pt x="1816608" y="4556760"/>
                    </a:lnTo>
                    <a:lnTo>
                      <a:pt x="181660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sp>
            <p:nvSpPr>
              <p:cNvPr id="225" name="Google Shape;225;p27"/>
              <p:cNvSpPr/>
              <p:nvPr/>
            </p:nvSpPr>
            <p:spPr>
              <a:xfrm>
                <a:off x="2005583" y="1615439"/>
                <a:ext cx="1816735" cy="4556760"/>
              </a:xfrm>
              <a:custGeom>
                <a:avLst/>
                <a:gdLst/>
                <a:ahLst/>
                <a:cxnLst/>
                <a:rect l="l" t="t" r="r" b="b"/>
                <a:pathLst>
                  <a:path w="1816735" h="4556760" extrusionOk="0">
                    <a:moveTo>
                      <a:pt x="0" y="4556760"/>
                    </a:moveTo>
                    <a:lnTo>
                      <a:pt x="1816608" y="4556760"/>
                    </a:lnTo>
                    <a:lnTo>
                      <a:pt x="1816608" y="0"/>
                    </a:lnTo>
                    <a:lnTo>
                      <a:pt x="0" y="0"/>
                    </a:lnTo>
                    <a:lnTo>
                      <a:pt x="0" y="455676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grpSp>
        <p:sp>
          <p:nvSpPr>
            <p:cNvPr id="226" name="Google Shape;226;p27"/>
            <p:cNvSpPr txBox="1"/>
            <p:nvPr/>
          </p:nvSpPr>
          <p:spPr>
            <a:xfrm>
              <a:off x="2350007" y="2176272"/>
              <a:ext cx="1179830" cy="328212"/>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177035" marR="167798" lvl="0" indent="217830" algn="l" rtl="0">
                <a:spcBef>
                  <a:spcPts val="0"/>
                </a:spcBef>
                <a:spcAft>
                  <a:spcPts val="0"/>
                </a:spcAft>
                <a:buNone/>
              </a:pPr>
              <a:r>
                <a:rPr lang="en-US" sz="1333">
                  <a:solidFill>
                    <a:schemeClr val="dk1"/>
                  </a:solidFill>
                  <a:latin typeface="Verdana"/>
                  <a:ea typeface="Verdana"/>
                  <a:cs typeface="Verdana"/>
                  <a:sym typeface="Verdana"/>
                </a:rPr>
                <a:t>Layer 7  (application)</a:t>
              </a:r>
              <a:endParaRPr sz="1333">
                <a:solidFill>
                  <a:schemeClr val="dk1"/>
                </a:solidFill>
                <a:latin typeface="Verdana"/>
                <a:ea typeface="Verdana"/>
                <a:cs typeface="Verdana"/>
                <a:sym typeface="Verdana"/>
              </a:endParaRPr>
            </a:p>
          </p:txBody>
        </p:sp>
        <p:sp>
          <p:nvSpPr>
            <p:cNvPr id="227" name="Google Shape;227;p27"/>
            <p:cNvSpPr txBox="1"/>
            <p:nvPr/>
          </p:nvSpPr>
          <p:spPr>
            <a:xfrm>
              <a:off x="2337816" y="2755392"/>
              <a:ext cx="1179830" cy="400441"/>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121615" marR="75432" lvl="0" indent="291723" algn="l" rtl="0">
                <a:lnSpc>
                  <a:spcPct val="121839"/>
                </a:lnSpc>
                <a:spcBef>
                  <a:spcPts val="0"/>
                </a:spcBef>
                <a:spcAft>
                  <a:spcPts val="0"/>
                </a:spcAft>
                <a:buNone/>
              </a:pPr>
              <a:r>
                <a:rPr lang="en-US" sz="1333">
                  <a:solidFill>
                    <a:schemeClr val="dk1"/>
                  </a:solidFill>
                  <a:latin typeface="Verdana"/>
                  <a:ea typeface="Verdana"/>
                  <a:cs typeface="Verdana"/>
                  <a:sym typeface="Verdana"/>
                </a:rPr>
                <a:t>Layer 6  (presentation)</a:t>
              </a:r>
              <a:endParaRPr sz="1333">
                <a:solidFill>
                  <a:schemeClr val="dk1"/>
                </a:solidFill>
                <a:latin typeface="Verdana"/>
                <a:ea typeface="Verdana"/>
                <a:cs typeface="Verdana"/>
                <a:sym typeface="Verdana"/>
              </a:endParaRPr>
            </a:p>
          </p:txBody>
        </p:sp>
        <p:sp>
          <p:nvSpPr>
            <p:cNvPr id="228" name="Google Shape;228;p27"/>
            <p:cNvSpPr txBox="1"/>
            <p:nvPr/>
          </p:nvSpPr>
          <p:spPr>
            <a:xfrm>
              <a:off x="2337816" y="3334511"/>
              <a:ext cx="1179830" cy="330688"/>
            </a:xfrm>
            <a:prstGeom prst="rect">
              <a:avLst/>
            </a:prstGeom>
            <a:noFill/>
            <a:ln w="9525" cap="flat" cmpd="sng">
              <a:solidFill>
                <a:srgbClr val="000000"/>
              </a:solidFill>
              <a:prstDash val="solid"/>
              <a:round/>
              <a:headEnd type="none" w="sm" len="sm"/>
              <a:tailEnd type="none" w="sm" len="sm"/>
            </a:ln>
          </p:spPr>
          <p:txBody>
            <a:bodyPr spcFirstLastPara="1" wrap="square" lIns="0" tIns="3050" rIns="0" bIns="0" anchor="t" anchorCtr="0">
              <a:spAutoFit/>
            </a:bodyPr>
            <a:lstStyle/>
            <a:p>
              <a:pPr marL="350221" marR="294800" lvl="0" indent="66195" algn="l" rtl="0">
                <a:spcBef>
                  <a:spcPts val="0"/>
                </a:spcBef>
                <a:spcAft>
                  <a:spcPts val="0"/>
                </a:spcAft>
                <a:buNone/>
              </a:pPr>
              <a:r>
                <a:rPr lang="en-US" sz="1333">
                  <a:solidFill>
                    <a:schemeClr val="dk1"/>
                  </a:solidFill>
                  <a:latin typeface="Verdana"/>
                  <a:ea typeface="Verdana"/>
                  <a:cs typeface="Verdana"/>
                  <a:sym typeface="Verdana"/>
                </a:rPr>
                <a:t>Layer 5  (session)</a:t>
              </a:r>
              <a:endParaRPr sz="1333">
                <a:solidFill>
                  <a:schemeClr val="dk1"/>
                </a:solidFill>
                <a:latin typeface="Verdana"/>
                <a:ea typeface="Verdana"/>
                <a:cs typeface="Verdana"/>
                <a:sym typeface="Verdana"/>
              </a:endParaRPr>
            </a:p>
          </p:txBody>
        </p:sp>
        <p:sp>
          <p:nvSpPr>
            <p:cNvPr id="229" name="Google Shape;229;p27"/>
            <p:cNvSpPr txBox="1"/>
            <p:nvPr/>
          </p:nvSpPr>
          <p:spPr>
            <a:xfrm>
              <a:off x="2337816" y="3922776"/>
              <a:ext cx="1179830" cy="328212"/>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269401" marR="204744" lvl="0" indent="150865" algn="l" rtl="0">
                <a:spcBef>
                  <a:spcPts val="0"/>
                </a:spcBef>
                <a:spcAft>
                  <a:spcPts val="0"/>
                </a:spcAft>
                <a:buNone/>
              </a:pPr>
              <a:r>
                <a:rPr lang="en-US" sz="1333">
                  <a:solidFill>
                    <a:schemeClr val="dk1"/>
                  </a:solidFill>
                  <a:latin typeface="Verdana"/>
                  <a:ea typeface="Verdana"/>
                  <a:cs typeface="Verdana"/>
                  <a:sym typeface="Verdana"/>
                </a:rPr>
                <a:t>Layer 4  (transport)</a:t>
              </a:r>
              <a:endParaRPr sz="1333">
                <a:solidFill>
                  <a:schemeClr val="dk1"/>
                </a:solidFill>
                <a:latin typeface="Verdana"/>
                <a:ea typeface="Verdana"/>
                <a:cs typeface="Verdana"/>
                <a:sym typeface="Verdana"/>
              </a:endParaRPr>
            </a:p>
          </p:txBody>
        </p:sp>
        <p:sp>
          <p:nvSpPr>
            <p:cNvPr id="230" name="Google Shape;230;p27"/>
            <p:cNvSpPr txBox="1"/>
            <p:nvPr/>
          </p:nvSpPr>
          <p:spPr>
            <a:xfrm>
              <a:off x="2337816" y="4504944"/>
              <a:ext cx="1179830" cy="328212"/>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310194" marR="264783" lvl="0" indent="103142" algn="l" rtl="0">
                <a:spcBef>
                  <a:spcPts val="0"/>
                </a:spcBef>
                <a:spcAft>
                  <a:spcPts val="0"/>
                </a:spcAft>
                <a:buNone/>
              </a:pPr>
              <a:r>
                <a:rPr lang="en-US" sz="1333">
                  <a:solidFill>
                    <a:schemeClr val="dk1"/>
                  </a:solidFill>
                  <a:latin typeface="Verdana"/>
                  <a:ea typeface="Verdana"/>
                  <a:cs typeface="Verdana"/>
                  <a:sym typeface="Verdana"/>
                </a:rPr>
                <a:t>Layer 3  (network)</a:t>
              </a:r>
              <a:endParaRPr sz="1333">
                <a:solidFill>
                  <a:schemeClr val="dk1"/>
                </a:solidFill>
                <a:latin typeface="Verdana"/>
                <a:ea typeface="Verdana"/>
                <a:cs typeface="Verdana"/>
                <a:sym typeface="Verdana"/>
              </a:endParaRPr>
            </a:p>
          </p:txBody>
        </p:sp>
        <p:sp>
          <p:nvSpPr>
            <p:cNvPr id="231" name="Google Shape;231;p27"/>
            <p:cNvSpPr txBox="1"/>
            <p:nvPr/>
          </p:nvSpPr>
          <p:spPr>
            <a:xfrm>
              <a:off x="2337816" y="5087111"/>
              <a:ext cx="1179830" cy="331312"/>
            </a:xfrm>
            <a:prstGeom prst="rect">
              <a:avLst/>
            </a:prstGeom>
            <a:noFill/>
            <a:ln w="9525" cap="flat" cmpd="sng">
              <a:solidFill>
                <a:srgbClr val="000000"/>
              </a:solidFill>
              <a:prstDash val="solid"/>
              <a:round/>
              <a:headEnd type="none" w="sm" len="sm"/>
              <a:tailEnd type="none" w="sm" len="sm"/>
            </a:ln>
          </p:spPr>
          <p:txBody>
            <a:bodyPr spcFirstLastPara="1" wrap="square" lIns="0" tIns="3825" rIns="0" bIns="0" anchor="t" anchorCtr="0">
              <a:spAutoFit/>
            </a:bodyPr>
            <a:lstStyle/>
            <a:p>
              <a:pPr marL="313275" marR="216290" lvl="0" indent="125463" algn="l" rtl="0">
                <a:spcBef>
                  <a:spcPts val="0"/>
                </a:spcBef>
                <a:spcAft>
                  <a:spcPts val="0"/>
                </a:spcAft>
                <a:buNone/>
              </a:pPr>
              <a:r>
                <a:rPr lang="en-US" sz="1333">
                  <a:solidFill>
                    <a:schemeClr val="dk1"/>
                  </a:solidFill>
                  <a:latin typeface="Verdana"/>
                  <a:ea typeface="Verdana"/>
                  <a:cs typeface="Verdana"/>
                  <a:sym typeface="Verdana"/>
                </a:rPr>
                <a:t>Layer 2  (data link)</a:t>
              </a:r>
              <a:endParaRPr sz="1333">
                <a:solidFill>
                  <a:schemeClr val="dk1"/>
                </a:solidFill>
                <a:latin typeface="Verdana"/>
                <a:ea typeface="Verdana"/>
                <a:cs typeface="Verdana"/>
                <a:sym typeface="Verdana"/>
              </a:endParaRPr>
            </a:p>
          </p:txBody>
        </p:sp>
        <p:sp>
          <p:nvSpPr>
            <p:cNvPr id="232" name="Google Shape;232;p27"/>
            <p:cNvSpPr txBox="1"/>
            <p:nvPr/>
          </p:nvSpPr>
          <p:spPr>
            <a:xfrm>
              <a:off x="2337816" y="5675376"/>
              <a:ext cx="1179830" cy="328212"/>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347142" marR="237073" lvl="0" indent="99293" algn="l" rtl="0">
                <a:spcBef>
                  <a:spcPts val="0"/>
                </a:spcBef>
                <a:spcAft>
                  <a:spcPts val="0"/>
                </a:spcAft>
                <a:buNone/>
              </a:pPr>
              <a:r>
                <a:rPr lang="en-US" sz="1333">
                  <a:solidFill>
                    <a:schemeClr val="dk1"/>
                  </a:solidFill>
                  <a:latin typeface="Verdana"/>
                  <a:ea typeface="Verdana"/>
                  <a:cs typeface="Verdana"/>
                  <a:sym typeface="Verdana"/>
                </a:rPr>
                <a:t>Layer 1  (physical)</a:t>
              </a:r>
              <a:endParaRPr sz="1333">
                <a:solidFill>
                  <a:schemeClr val="dk1"/>
                </a:solidFill>
                <a:latin typeface="Verdana"/>
                <a:ea typeface="Verdana"/>
                <a:cs typeface="Verdana"/>
                <a:sym typeface="Verdana"/>
              </a:endParaRPr>
            </a:p>
          </p:txBody>
        </p:sp>
        <p:sp>
          <p:nvSpPr>
            <p:cNvPr id="233" name="Google Shape;233;p27"/>
            <p:cNvSpPr/>
            <p:nvPr/>
          </p:nvSpPr>
          <p:spPr>
            <a:xfrm>
              <a:off x="3529584" y="2313432"/>
              <a:ext cx="2630805" cy="76200"/>
            </a:xfrm>
            <a:custGeom>
              <a:avLst/>
              <a:gdLst/>
              <a:ahLst/>
              <a:cxnLst/>
              <a:rect l="l" t="t" r="r" b="b"/>
              <a:pathLst>
                <a:path w="2630804" h="76200" extrusionOk="0">
                  <a:moveTo>
                    <a:pt x="76200" y="0"/>
                  </a:moveTo>
                  <a:lnTo>
                    <a:pt x="0" y="39623"/>
                  </a:lnTo>
                  <a:lnTo>
                    <a:pt x="76200" y="76200"/>
                  </a:lnTo>
                  <a:lnTo>
                    <a:pt x="76200" y="45719"/>
                  </a:lnTo>
                  <a:lnTo>
                    <a:pt x="64007" y="45719"/>
                  </a:lnTo>
                  <a:lnTo>
                    <a:pt x="64007" y="33527"/>
                  </a:lnTo>
                  <a:lnTo>
                    <a:pt x="76200" y="33527"/>
                  </a:lnTo>
                  <a:lnTo>
                    <a:pt x="76200" y="0"/>
                  </a:lnTo>
                  <a:close/>
                </a:path>
                <a:path w="2630804" h="76200" extrusionOk="0">
                  <a:moveTo>
                    <a:pt x="2554224" y="0"/>
                  </a:moveTo>
                  <a:lnTo>
                    <a:pt x="2554224" y="76200"/>
                  </a:lnTo>
                  <a:lnTo>
                    <a:pt x="2617724" y="45719"/>
                  </a:lnTo>
                  <a:lnTo>
                    <a:pt x="2566416" y="45719"/>
                  </a:lnTo>
                  <a:lnTo>
                    <a:pt x="2566416" y="33527"/>
                  </a:lnTo>
                  <a:lnTo>
                    <a:pt x="2618700" y="33527"/>
                  </a:lnTo>
                  <a:lnTo>
                    <a:pt x="2554224" y="0"/>
                  </a:lnTo>
                  <a:close/>
                </a:path>
                <a:path w="2630804" h="76200" extrusionOk="0">
                  <a:moveTo>
                    <a:pt x="76200" y="33527"/>
                  </a:moveTo>
                  <a:lnTo>
                    <a:pt x="64007" y="33527"/>
                  </a:lnTo>
                  <a:lnTo>
                    <a:pt x="64007" y="45719"/>
                  </a:lnTo>
                  <a:lnTo>
                    <a:pt x="76200" y="45719"/>
                  </a:lnTo>
                  <a:lnTo>
                    <a:pt x="76200" y="33527"/>
                  </a:lnTo>
                  <a:close/>
                </a:path>
                <a:path w="2630804" h="76200" extrusionOk="0">
                  <a:moveTo>
                    <a:pt x="2554224" y="33527"/>
                  </a:moveTo>
                  <a:lnTo>
                    <a:pt x="76200" y="33527"/>
                  </a:lnTo>
                  <a:lnTo>
                    <a:pt x="76200" y="45719"/>
                  </a:lnTo>
                  <a:lnTo>
                    <a:pt x="2554224" y="45719"/>
                  </a:lnTo>
                  <a:lnTo>
                    <a:pt x="2554224" y="33527"/>
                  </a:lnTo>
                  <a:close/>
                </a:path>
                <a:path w="2630804" h="76200" extrusionOk="0">
                  <a:moveTo>
                    <a:pt x="2618700" y="33527"/>
                  </a:moveTo>
                  <a:lnTo>
                    <a:pt x="2566416" y="33527"/>
                  </a:lnTo>
                  <a:lnTo>
                    <a:pt x="2566416" y="45719"/>
                  </a:lnTo>
                  <a:lnTo>
                    <a:pt x="2617724" y="45719"/>
                  </a:lnTo>
                  <a:lnTo>
                    <a:pt x="2630424" y="39623"/>
                  </a:lnTo>
                  <a:lnTo>
                    <a:pt x="2618700" y="33527"/>
                  </a:lnTo>
                  <a:close/>
                </a:path>
              </a:pathLst>
            </a:custGeom>
            <a:solidFill>
              <a:srgbClr val="95959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sp>
          <p:nvSpPr>
            <p:cNvPr id="234" name="Google Shape;234;p27"/>
            <p:cNvSpPr txBox="1"/>
            <p:nvPr/>
          </p:nvSpPr>
          <p:spPr>
            <a:xfrm>
              <a:off x="4120388" y="2160524"/>
              <a:ext cx="1414145" cy="177150"/>
            </a:xfrm>
            <a:prstGeom prst="rect">
              <a:avLst/>
            </a:prstGeom>
            <a:noFill/>
            <a:ln>
              <a:noFill/>
            </a:ln>
          </p:spPr>
          <p:txBody>
            <a:bodyPr spcFirstLastPara="1" wrap="square" lIns="0" tIns="1612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Application protocol</a:t>
              </a:r>
              <a:endParaRPr sz="1333">
                <a:solidFill>
                  <a:schemeClr val="dk1"/>
                </a:solidFill>
                <a:latin typeface="Verdana"/>
                <a:ea typeface="Verdana"/>
                <a:cs typeface="Verdana"/>
                <a:sym typeface="Verdana"/>
              </a:endParaRPr>
            </a:p>
          </p:txBody>
        </p:sp>
        <p:sp>
          <p:nvSpPr>
            <p:cNvPr id="235" name="Google Shape;235;p27"/>
            <p:cNvSpPr txBox="1"/>
            <p:nvPr/>
          </p:nvSpPr>
          <p:spPr>
            <a:xfrm>
              <a:off x="4126484" y="2736595"/>
              <a:ext cx="1524635" cy="177150"/>
            </a:xfrm>
            <a:prstGeom prst="rect">
              <a:avLst/>
            </a:prstGeom>
            <a:noFill/>
            <a:ln>
              <a:noFill/>
            </a:ln>
          </p:spPr>
          <p:txBody>
            <a:bodyPr spcFirstLastPara="1" wrap="square" lIns="0" tIns="1612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Presentation protocol</a:t>
              </a:r>
              <a:endParaRPr sz="1333">
                <a:solidFill>
                  <a:schemeClr val="dk1"/>
                </a:solidFill>
                <a:latin typeface="Verdana"/>
                <a:ea typeface="Verdana"/>
                <a:cs typeface="Verdana"/>
                <a:sym typeface="Verdana"/>
              </a:endParaRPr>
            </a:p>
          </p:txBody>
        </p:sp>
        <p:sp>
          <p:nvSpPr>
            <p:cNvPr id="236" name="Google Shape;236;p27"/>
            <p:cNvSpPr txBox="1"/>
            <p:nvPr/>
          </p:nvSpPr>
          <p:spPr>
            <a:xfrm>
              <a:off x="4166108" y="3318763"/>
              <a:ext cx="1179195" cy="177150"/>
            </a:xfrm>
            <a:prstGeom prst="rect">
              <a:avLst/>
            </a:prstGeom>
            <a:noFill/>
            <a:ln>
              <a:noFill/>
            </a:ln>
          </p:spPr>
          <p:txBody>
            <a:bodyPr spcFirstLastPara="1" wrap="square" lIns="0" tIns="1612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Session protocol</a:t>
              </a:r>
              <a:endParaRPr sz="1588">
                <a:solidFill>
                  <a:schemeClr val="dk1"/>
                </a:solidFill>
                <a:latin typeface="Calibri"/>
                <a:ea typeface="Calibri"/>
                <a:cs typeface="Calibri"/>
                <a:sym typeface="Calibri"/>
              </a:endParaRPr>
            </a:p>
          </p:txBody>
        </p:sp>
        <p:sp>
          <p:nvSpPr>
            <p:cNvPr id="237" name="Google Shape;237;p27"/>
            <p:cNvSpPr txBox="1"/>
            <p:nvPr/>
          </p:nvSpPr>
          <p:spPr>
            <a:xfrm>
              <a:off x="4111244" y="3894835"/>
              <a:ext cx="1326515" cy="177150"/>
            </a:xfrm>
            <a:prstGeom prst="rect">
              <a:avLst/>
            </a:prstGeom>
            <a:noFill/>
            <a:ln>
              <a:noFill/>
            </a:ln>
          </p:spPr>
          <p:txBody>
            <a:bodyPr spcFirstLastPara="1" wrap="square" lIns="0" tIns="1612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Transport protocol</a:t>
              </a:r>
              <a:endParaRPr sz="1333">
                <a:solidFill>
                  <a:schemeClr val="dk1"/>
                </a:solidFill>
                <a:latin typeface="Verdana"/>
                <a:ea typeface="Verdana"/>
                <a:cs typeface="Verdana"/>
                <a:sym typeface="Verdana"/>
              </a:endParaRPr>
            </a:p>
          </p:txBody>
        </p:sp>
        <p:sp>
          <p:nvSpPr>
            <p:cNvPr id="238" name="Google Shape;238;p27"/>
            <p:cNvSpPr txBox="1"/>
            <p:nvPr/>
          </p:nvSpPr>
          <p:spPr>
            <a:xfrm>
              <a:off x="4141723" y="4458715"/>
              <a:ext cx="1228725" cy="177150"/>
            </a:xfrm>
            <a:prstGeom prst="rect">
              <a:avLst/>
            </a:prstGeom>
            <a:noFill/>
            <a:ln>
              <a:noFill/>
            </a:ln>
          </p:spPr>
          <p:txBody>
            <a:bodyPr spcFirstLastPara="1" wrap="square" lIns="0" tIns="1612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Network protocol</a:t>
              </a:r>
              <a:endParaRPr sz="1333">
                <a:solidFill>
                  <a:schemeClr val="dk1"/>
                </a:solidFill>
                <a:latin typeface="Verdana"/>
                <a:ea typeface="Verdana"/>
                <a:cs typeface="Verdana"/>
                <a:sym typeface="Verdana"/>
              </a:endParaRPr>
            </a:p>
          </p:txBody>
        </p:sp>
        <p:sp>
          <p:nvSpPr>
            <p:cNvPr id="239" name="Google Shape;239;p27"/>
            <p:cNvSpPr txBox="1"/>
            <p:nvPr/>
          </p:nvSpPr>
          <p:spPr>
            <a:xfrm>
              <a:off x="4114291" y="5053076"/>
              <a:ext cx="1286510" cy="176527"/>
            </a:xfrm>
            <a:prstGeom prst="rect">
              <a:avLst/>
            </a:prstGeom>
            <a:noFill/>
            <a:ln>
              <a:noFill/>
            </a:ln>
          </p:spPr>
          <p:txBody>
            <a:bodyPr spcFirstLastPara="1" wrap="square" lIns="0" tIns="1537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Data-link protocol</a:t>
              </a:r>
              <a:endParaRPr sz="1333">
                <a:solidFill>
                  <a:schemeClr val="dk1"/>
                </a:solidFill>
                <a:latin typeface="Verdana"/>
                <a:ea typeface="Verdana"/>
                <a:cs typeface="Verdana"/>
                <a:sym typeface="Verdana"/>
              </a:endParaRPr>
            </a:p>
          </p:txBody>
        </p:sp>
        <p:sp>
          <p:nvSpPr>
            <p:cNvPr id="240" name="Google Shape;240;p27"/>
            <p:cNvSpPr txBox="1"/>
            <p:nvPr/>
          </p:nvSpPr>
          <p:spPr>
            <a:xfrm>
              <a:off x="4153915" y="5641340"/>
              <a:ext cx="1207135" cy="176527"/>
            </a:xfrm>
            <a:prstGeom prst="rect">
              <a:avLst/>
            </a:prstGeom>
            <a:noFill/>
            <a:ln>
              <a:noFill/>
            </a:ln>
          </p:spPr>
          <p:txBody>
            <a:bodyPr spcFirstLastPara="1" wrap="square" lIns="0" tIns="1537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Physical protocol</a:t>
              </a:r>
              <a:endParaRPr sz="1333">
                <a:solidFill>
                  <a:schemeClr val="dk1"/>
                </a:solidFill>
                <a:latin typeface="Verdana"/>
                <a:ea typeface="Verdana"/>
                <a:cs typeface="Verdana"/>
                <a:sym typeface="Verdana"/>
              </a:endParaRPr>
            </a:p>
          </p:txBody>
        </p:sp>
        <p:sp>
          <p:nvSpPr>
            <p:cNvPr id="241" name="Google Shape;241;p27"/>
            <p:cNvSpPr txBox="1"/>
            <p:nvPr/>
          </p:nvSpPr>
          <p:spPr>
            <a:xfrm>
              <a:off x="6172200" y="2167127"/>
              <a:ext cx="1176655" cy="328212"/>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173186" marR="167798" lvl="0" indent="217830" algn="l" rtl="0">
                <a:spcBef>
                  <a:spcPts val="0"/>
                </a:spcBef>
                <a:spcAft>
                  <a:spcPts val="0"/>
                </a:spcAft>
                <a:buNone/>
              </a:pPr>
              <a:r>
                <a:rPr lang="en-US" sz="1333">
                  <a:solidFill>
                    <a:schemeClr val="dk1"/>
                  </a:solidFill>
                  <a:latin typeface="Verdana"/>
                  <a:ea typeface="Verdana"/>
                  <a:cs typeface="Verdana"/>
                  <a:sym typeface="Verdana"/>
                </a:rPr>
                <a:t>Layer 7  (application)</a:t>
              </a:r>
              <a:endParaRPr sz="1333">
                <a:solidFill>
                  <a:schemeClr val="dk1"/>
                </a:solidFill>
                <a:latin typeface="Verdana"/>
                <a:ea typeface="Verdana"/>
                <a:cs typeface="Verdana"/>
                <a:sym typeface="Verdana"/>
              </a:endParaRPr>
            </a:p>
          </p:txBody>
        </p:sp>
        <p:sp>
          <p:nvSpPr>
            <p:cNvPr id="242" name="Google Shape;242;p27"/>
            <p:cNvSpPr txBox="1"/>
            <p:nvPr/>
          </p:nvSpPr>
          <p:spPr>
            <a:xfrm>
              <a:off x="6160008" y="2755392"/>
              <a:ext cx="1176655" cy="334778"/>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92366" marR="100833" lvl="0" indent="291723" algn="l" rtl="0">
                <a:lnSpc>
                  <a:spcPct val="101800"/>
                </a:lnSpc>
                <a:spcBef>
                  <a:spcPts val="0"/>
                </a:spcBef>
                <a:spcAft>
                  <a:spcPts val="0"/>
                </a:spcAft>
                <a:buNone/>
              </a:pPr>
              <a:r>
                <a:rPr lang="en-US" sz="1333">
                  <a:solidFill>
                    <a:schemeClr val="dk1"/>
                  </a:solidFill>
                  <a:latin typeface="Verdana"/>
                  <a:ea typeface="Verdana"/>
                  <a:cs typeface="Verdana"/>
                  <a:sym typeface="Verdana"/>
                </a:rPr>
                <a:t>Layer 6  (presentation)</a:t>
              </a:r>
              <a:endParaRPr sz="1333">
                <a:solidFill>
                  <a:schemeClr val="dk1"/>
                </a:solidFill>
                <a:latin typeface="Verdana"/>
                <a:ea typeface="Verdana"/>
                <a:cs typeface="Verdana"/>
                <a:sym typeface="Verdana"/>
              </a:endParaRPr>
            </a:p>
          </p:txBody>
        </p:sp>
        <p:sp>
          <p:nvSpPr>
            <p:cNvPr id="243" name="Google Shape;243;p27"/>
            <p:cNvSpPr txBox="1"/>
            <p:nvPr/>
          </p:nvSpPr>
          <p:spPr>
            <a:xfrm>
              <a:off x="6160008" y="3343655"/>
              <a:ext cx="1176655" cy="328212"/>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328669" marR="313275" lvl="0" indent="66195" algn="l" rtl="0">
                <a:spcBef>
                  <a:spcPts val="0"/>
                </a:spcBef>
                <a:spcAft>
                  <a:spcPts val="0"/>
                </a:spcAft>
                <a:buNone/>
              </a:pPr>
              <a:r>
                <a:rPr lang="en-US" sz="1333">
                  <a:solidFill>
                    <a:schemeClr val="dk1"/>
                  </a:solidFill>
                  <a:latin typeface="Verdana"/>
                  <a:ea typeface="Verdana"/>
                  <a:cs typeface="Verdana"/>
                  <a:sym typeface="Verdana"/>
                </a:rPr>
                <a:t>Layer 5  (session)</a:t>
              </a:r>
              <a:endParaRPr sz="1333">
                <a:solidFill>
                  <a:schemeClr val="dk1"/>
                </a:solidFill>
                <a:latin typeface="Verdana"/>
                <a:ea typeface="Verdana"/>
                <a:cs typeface="Verdana"/>
                <a:sym typeface="Verdana"/>
              </a:endParaRPr>
            </a:p>
          </p:txBody>
        </p:sp>
        <p:sp>
          <p:nvSpPr>
            <p:cNvPr id="244" name="Google Shape;244;p27"/>
            <p:cNvSpPr txBox="1"/>
            <p:nvPr/>
          </p:nvSpPr>
          <p:spPr>
            <a:xfrm>
              <a:off x="6160008" y="3922776"/>
              <a:ext cx="1176655" cy="328212"/>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206284" marR="264011" lvl="0" indent="150865" algn="l" rtl="0">
                <a:spcBef>
                  <a:spcPts val="0"/>
                </a:spcBef>
                <a:spcAft>
                  <a:spcPts val="0"/>
                </a:spcAft>
                <a:buNone/>
              </a:pPr>
              <a:r>
                <a:rPr lang="en-US" sz="1333">
                  <a:solidFill>
                    <a:schemeClr val="dk1"/>
                  </a:solidFill>
                  <a:latin typeface="Verdana"/>
                  <a:ea typeface="Verdana"/>
                  <a:cs typeface="Verdana"/>
                  <a:sym typeface="Verdana"/>
                </a:rPr>
                <a:t>Layer 4  (transport)</a:t>
              </a:r>
              <a:endParaRPr sz="1333">
                <a:solidFill>
                  <a:schemeClr val="dk1"/>
                </a:solidFill>
                <a:latin typeface="Verdana"/>
                <a:ea typeface="Verdana"/>
                <a:cs typeface="Verdana"/>
                <a:sym typeface="Verdana"/>
              </a:endParaRPr>
            </a:p>
          </p:txBody>
        </p:sp>
        <p:sp>
          <p:nvSpPr>
            <p:cNvPr id="245" name="Google Shape;245;p27"/>
            <p:cNvSpPr txBox="1"/>
            <p:nvPr/>
          </p:nvSpPr>
          <p:spPr>
            <a:xfrm>
              <a:off x="6160008" y="4504944"/>
              <a:ext cx="1176655" cy="328212"/>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265552" marR="305578" lvl="0" indent="103141" algn="l" rtl="0">
                <a:spcBef>
                  <a:spcPts val="0"/>
                </a:spcBef>
                <a:spcAft>
                  <a:spcPts val="0"/>
                </a:spcAft>
                <a:buNone/>
              </a:pPr>
              <a:r>
                <a:rPr lang="en-US" sz="1333">
                  <a:solidFill>
                    <a:schemeClr val="dk1"/>
                  </a:solidFill>
                  <a:latin typeface="Verdana"/>
                  <a:ea typeface="Verdana"/>
                  <a:cs typeface="Verdana"/>
                  <a:sym typeface="Verdana"/>
                </a:rPr>
                <a:t>Layer 3  (network)</a:t>
              </a:r>
              <a:endParaRPr sz="1333">
                <a:solidFill>
                  <a:schemeClr val="dk1"/>
                </a:solidFill>
                <a:latin typeface="Verdana"/>
                <a:ea typeface="Verdana"/>
                <a:cs typeface="Verdana"/>
                <a:sym typeface="Verdana"/>
              </a:endParaRPr>
            </a:p>
          </p:txBody>
        </p:sp>
        <p:sp>
          <p:nvSpPr>
            <p:cNvPr id="246" name="Google Shape;246;p27"/>
            <p:cNvSpPr txBox="1"/>
            <p:nvPr/>
          </p:nvSpPr>
          <p:spPr>
            <a:xfrm>
              <a:off x="6160008" y="5081015"/>
              <a:ext cx="1176655" cy="334778"/>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261704" marR="264011" lvl="0" indent="125464" algn="l" rtl="0">
                <a:lnSpc>
                  <a:spcPct val="101800"/>
                </a:lnSpc>
                <a:spcBef>
                  <a:spcPts val="0"/>
                </a:spcBef>
                <a:spcAft>
                  <a:spcPts val="0"/>
                </a:spcAft>
                <a:buNone/>
              </a:pPr>
              <a:r>
                <a:rPr lang="en-US" sz="1333">
                  <a:solidFill>
                    <a:schemeClr val="dk1"/>
                  </a:solidFill>
                  <a:latin typeface="Verdana"/>
                  <a:ea typeface="Verdana"/>
                  <a:cs typeface="Verdana"/>
                  <a:sym typeface="Verdana"/>
                </a:rPr>
                <a:t>Layer 2  (data link)</a:t>
              </a:r>
              <a:endParaRPr sz="1333">
                <a:solidFill>
                  <a:schemeClr val="dk1"/>
                </a:solidFill>
                <a:latin typeface="Verdana"/>
                <a:ea typeface="Verdana"/>
                <a:cs typeface="Verdana"/>
                <a:sym typeface="Verdana"/>
              </a:endParaRPr>
            </a:p>
          </p:txBody>
        </p:sp>
        <p:sp>
          <p:nvSpPr>
            <p:cNvPr id="247" name="Google Shape;247;p27"/>
            <p:cNvSpPr txBox="1"/>
            <p:nvPr/>
          </p:nvSpPr>
          <p:spPr>
            <a:xfrm>
              <a:off x="6160008" y="5660135"/>
              <a:ext cx="1176655" cy="328212"/>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284026" marR="296341" lvl="0" indent="99293" algn="l" rtl="0">
                <a:spcBef>
                  <a:spcPts val="0"/>
                </a:spcBef>
                <a:spcAft>
                  <a:spcPts val="0"/>
                </a:spcAft>
                <a:buNone/>
              </a:pPr>
              <a:r>
                <a:rPr lang="en-US" sz="1333">
                  <a:solidFill>
                    <a:schemeClr val="dk1"/>
                  </a:solidFill>
                  <a:latin typeface="Verdana"/>
                  <a:ea typeface="Verdana"/>
                  <a:cs typeface="Verdana"/>
                  <a:sym typeface="Verdana"/>
                </a:rPr>
                <a:t>Layer 1  (physical)</a:t>
              </a:r>
              <a:endParaRPr sz="1333">
                <a:solidFill>
                  <a:schemeClr val="dk1"/>
                </a:solidFill>
                <a:latin typeface="Verdana"/>
                <a:ea typeface="Verdana"/>
                <a:cs typeface="Verdana"/>
                <a:sym typeface="Verdana"/>
              </a:endParaRPr>
            </a:p>
          </p:txBody>
        </p:sp>
        <p:grpSp>
          <p:nvGrpSpPr>
            <p:cNvPr id="248" name="Google Shape;248;p27"/>
            <p:cNvGrpSpPr/>
            <p:nvPr/>
          </p:nvGrpSpPr>
          <p:grpSpPr>
            <a:xfrm>
              <a:off x="2374392" y="1685544"/>
              <a:ext cx="4413885" cy="3980686"/>
              <a:chOff x="2374392" y="1685544"/>
              <a:chExt cx="4413885" cy="3980686"/>
            </a:xfrm>
          </p:grpSpPr>
          <p:sp>
            <p:nvSpPr>
              <p:cNvPr id="249" name="Google Shape;249;p27"/>
              <p:cNvSpPr/>
              <p:nvPr/>
            </p:nvSpPr>
            <p:spPr>
              <a:xfrm>
                <a:off x="2868168" y="2499359"/>
                <a:ext cx="88900" cy="2585085"/>
              </a:xfrm>
              <a:custGeom>
                <a:avLst/>
                <a:gdLst/>
                <a:ahLst/>
                <a:cxnLst/>
                <a:rect l="l" t="t" r="r" b="b"/>
                <a:pathLst>
                  <a:path w="88900" h="2585085" extrusionOk="0">
                    <a:moveTo>
                      <a:pt x="76200" y="2404872"/>
                    </a:moveTo>
                    <a:lnTo>
                      <a:pt x="68884" y="2389632"/>
                    </a:lnTo>
                    <a:lnTo>
                      <a:pt x="39624" y="2328672"/>
                    </a:lnTo>
                    <a:lnTo>
                      <a:pt x="0" y="2404872"/>
                    </a:lnTo>
                    <a:lnTo>
                      <a:pt x="33528" y="2404872"/>
                    </a:lnTo>
                    <a:lnTo>
                      <a:pt x="33528" y="2508504"/>
                    </a:lnTo>
                    <a:lnTo>
                      <a:pt x="0" y="2508504"/>
                    </a:lnTo>
                    <a:lnTo>
                      <a:pt x="39624" y="2584704"/>
                    </a:lnTo>
                    <a:lnTo>
                      <a:pt x="67411" y="2526792"/>
                    </a:lnTo>
                    <a:lnTo>
                      <a:pt x="76200" y="2508504"/>
                    </a:lnTo>
                    <a:lnTo>
                      <a:pt x="42672" y="2508504"/>
                    </a:lnTo>
                    <a:lnTo>
                      <a:pt x="42672" y="2404872"/>
                    </a:lnTo>
                    <a:lnTo>
                      <a:pt x="76200" y="2404872"/>
                    </a:lnTo>
                    <a:close/>
                  </a:path>
                  <a:path w="88900" h="2585085" extrusionOk="0">
                    <a:moveTo>
                      <a:pt x="76200" y="1825752"/>
                    </a:moveTo>
                    <a:lnTo>
                      <a:pt x="67411" y="1807464"/>
                    </a:lnTo>
                    <a:lnTo>
                      <a:pt x="39624" y="1749552"/>
                    </a:lnTo>
                    <a:lnTo>
                      <a:pt x="0" y="1825752"/>
                    </a:lnTo>
                    <a:lnTo>
                      <a:pt x="33528" y="1825752"/>
                    </a:lnTo>
                    <a:lnTo>
                      <a:pt x="33528" y="1929384"/>
                    </a:lnTo>
                    <a:lnTo>
                      <a:pt x="0" y="1929384"/>
                    </a:lnTo>
                    <a:lnTo>
                      <a:pt x="39624" y="2005596"/>
                    </a:lnTo>
                    <a:lnTo>
                      <a:pt x="68884" y="1944636"/>
                    </a:lnTo>
                    <a:lnTo>
                      <a:pt x="76200" y="1929384"/>
                    </a:lnTo>
                    <a:lnTo>
                      <a:pt x="42672" y="1929384"/>
                    </a:lnTo>
                    <a:lnTo>
                      <a:pt x="42672" y="1825752"/>
                    </a:lnTo>
                    <a:lnTo>
                      <a:pt x="76200" y="1825752"/>
                    </a:lnTo>
                    <a:close/>
                  </a:path>
                  <a:path w="88900" h="2585085" extrusionOk="0">
                    <a:moveTo>
                      <a:pt x="76200" y="1234440"/>
                    </a:moveTo>
                    <a:lnTo>
                      <a:pt x="67411" y="1216152"/>
                    </a:lnTo>
                    <a:lnTo>
                      <a:pt x="39624" y="1158240"/>
                    </a:lnTo>
                    <a:lnTo>
                      <a:pt x="0" y="1234440"/>
                    </a:lnTo>
                    <a:lnTo>
                      <a:pt x="33528" y="1234440"/>
                    </a:lnTo>
                    <a:lnTo>
                      <a:pt x="33528" y="1347216"/>
                    </a:lnTo>
                    <a:lnTo>
                      <a:pt x="0" y="1347216"/>
                    </a:lnTo>
                    <a:lnTo>
                      <a:pt x="39624" y="1423416"/>
                    </a:lnTo>
                    <a:lnTo>
                      <a:pt x="67411" y="1365504"/>
                    </a:lnTo>
                    <a:lnTo>
                      <a:pt x="76200" y="1347216"/>
                    </a:lnTo>
                    <a:lnTo>
                      <a:pt x="42672" y="1347216"/>
                    </a:lnTo>
                    <a:lnTo>
                      <a:pt x="42672" y="1234440"/>
                    </a:lnTo>
                    <a:lnTo>
                      <a:pt x="76200" y="1234440"/>
                    </a:lnTo>
                    <a:close/>
                  </a:path>
                  <a:path w="88900" h="2585085" extrusionOk="0">
                    <a:moveTo>
                      <a:pt x="76200" y="76200"/>
                    </a:moveTo>
                    <a:lnTo>
                      <a:pt x="68884" y="60960"/>
                    </a:lnTo>
                    <a:lnTo>
                      <a:pt x="39624" y="0"/>
                    </a:lnTo>
                    <a:lnTo>
                      <a:pt x="0" y="76200"/>
                    </a:lnTo>
                    <a:lnTo>
                      <a:pt x="33528" y="76200"/>
                    </a:lnTo>
                    <a:lnTo>
                      <a:pt x="33528" y="179832"/>
                    </a:lnTo>
                    <a:lnTo>
                      <a:pt x="0" y="179832"/>
                    </a:lnTo>
                    <a:lnTo>
                      <a:pt x="39624" y="256032"/>
                    </a:lnTo>
                    <a:lnTo>
                      <a:pt x="67411" y="198120"/>
                    </a:lnTo>
                    <a:lnTo>
                      <a:pt x="76200" y="179832"/>
                    </a:lnTo>
                    <a:lnTo>
                      <a:pt x="42672" y="179832"/>
                    </a:lnTo>
                    <a:lnTo>
                      <a:pt x="42672" y="76200"/>
                    </a:lnTo>
                    <a:lnTo>
                      <a:pt x="76200" y="76200"/>
                    </a:lnTo>
                    <a:close/>
                  </a:path>
                  <a:path w="88900" h="2585085" extrusionOk="0">
                    <a:moveTo>
                      <a:pt x="88392" y="658368"/>
                    </a:moveTo>
                    <a:lnTo>
                      <a:pt x="79603" y="640080"/>
                    </a:lnTo>
                    <a:lnTo>
                      <a:pt x="51816" y="582168"/>
                    </a:lnTo>
                    <a:lnTo>
                      <a:pt x="12192" y="658368"/>
                    </a:lnTo>
                    <a:lnTo>
                      <a:pt x="45720" y="658368"/>
                    </a:lnTo>
                    <a:lnTo>
                      <a:pt x="45720" y="762000"/>
                    </a:lnTo>
                    <a:lnTo>
                      <a:pt x="12192" y="762000"/>
                    </a:lnTo>
                    <a:lnTo>
                      <a:pt x="51816" y="838200"/>
                    </a:lnTo>
                    <a:lnTo>
                      <a:pt x="79603" y="780288"/>
                    </a:lnTo>
                    <a:lnTo>
                      <a:pt x="88392" y="762000"/>
                    </a:lnTo>
                    <a:lnTo>
                      <a:pt x="54864" y="762000"/>
                    </a:lnTo>
                    <a:lnTo>
                      <a:pt x="54864" y="658368"/>
                    </a:lnTo>
                    <a:lnTo>
                      <a:pt x="88392" y="65836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pic>
            <p:nvPicPr>
              <p:cNvPr id="250" name="Google Shape;250;p27"/>
              <p:cNvPicPr preferRelativeResize="0"/>
              <p:nvPr/>
            </p:nvPicPr>
            <p:blipFill rotWithShape="1">
              <a:blip r:embed="rId3">
                <a:alphaModFix/>
              </a:blip>
              <a:srcRect/>
              <a:stretch/>
            </p:blipFill>
            <p:spPr>
              <a:xfrm>
                <a:off x="2880360" y="5413247"/>
                <a:ext cx="76200" cy="252983"/>
              </a:xfrm>
              <a:prstGeom prst="rect">
                <a:avLst/>
              </a:prstGeom>
              <a:noFill/>
              <a:ln>
                <a:noFill/>
              </a:ln>
            </p:spPr>
          </p:pic>
          <p:sp>
            <p:nvSpPr>
              <p:cNvPr id="251" name="Google Shape;251;p27"/>
              <p:cNvSpPr/>
              <p:nvPr/>
            </p:nvSpPr>
            <p:spPr>
              <a:xfrm>
                <a:off x="6702552" y="2493263"/>
                <a:ext cx="85725" cy="850900"/>
              </a:xfrm>
              <a:custGeom>
                <a:avLst/>
                <a:gdLst/>
                <a:ahLst/>
                <a:cxnLst/>
                <a:rect l="l" t="t" r="r" b="b"/>
                <a:pathLst>
                  <a:path w="85725" h="850900" extrusionOk="0">
                    <a:moveTo>
                      <a:pt x="76200" y="76200"/>
                    </a:moveTo>
                    <a:lnTo>
                      <a:pt x="66687" y="57912"/>
                    </a:lnTo>
                    <a:lnTo>
                      <a:pt x="36576" y="0"/>
                    </a:lnTo>
                    <a:lnTo>
                      <a:pt x="0" y="76200"/>
                    </a:lnTo>
                    <a:lnTo>
                      <a:pt x="30746" y="76200"/>
                    </a:lnTo>
                    <a:lnTo>
                      <a:pt x="33248" y="185928"/>
                    </a:lnTo>
                    <a:lnTo>
                      <a:pt x="0" y="185928"/>
                    </a:lnTo>
                    <a:lnTo>
                      <a:pt x="36576" y="262128"/>
                    </a:lnTo>
                    <a:lnTo>
                      <a:pt x="66687" y="204216"/>
                    </a:lnTo>
                    <a:lnTo>
                      <a:pt x="76200" y="185928"/>
                    </a:lnTo>
                    <a:lnTo>
                      <a:pt x="42672" y="185928"/>
                    </a:lnTo>
                    <a:lnTo>
                      <a:pt x="42672" y="76200"/>
                    </a:lnTo>
                    <a:lnTo>
                      <a:pt x="76200" y="76200"/>
                    </a:lnTo>
                    <a:close/>
                  </a:path>
                  <a:path w="85725" h="850900" extrusionOk="0">
                    <a:moveTo>
                      <a:pt x="85344" y="664464"/>
                    </a:moveTo>
                    <a:lnTo>
                      <a:pt x="76555" y="646176"/>
                    </a:lnTo>
                    <a:lnTo>
                      <a:pt x="48768" y="588264"/>
                    </a:lnTo>
                    <a:lnTo>
                      <a:pt x="9144" y="664464"/>
                    </a:lnTo>
                    <a:lnTo>
                      <a:pt x="42672" y="664464"/>
                    </a:lnTo>
                    <a:lnTo>
                      <a:pt x="42672" y="774192"/>
                    </a:lnTo>
                    <a:lnTo>
                      <a:pt x="9144" y="774192"/>
                    </a:lnTo>
                    <a:lnTo>
                      <a:pt x="48768" y="850392"/>
                    </a:lnTo>
                    <a:lnTo>
                      <a:pt x="76555" y="792480"/>
                    </a:lnTo>
                    <a:lnTo>
                      <a:pt x="85344" y="774192"/>
                    </a:lnTo>
                    <a:lnTo>
                      <a:pt x="51816" y="774192"/>
                    </a:lnTo>
                    <a:lnTo>
                      <a:pt x="51816" y="664464"/>
                    </a:lnTo>
                    <a:lnTo>
                      <a:pt x="85344" y="664464"/>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pic>
            <p:nvPicPr>
              <p:cNvPr id="252" name="Google Shape;252;p27"/>
              <p:cNvPicPr preferRelativeResize="0"/>
              <p:nvPr/>
            </p:nvPicPr>
            <p:blipFill rotWithShape="1">
              <a:blip r:embed="rId3">
                <a:alphaModFix/>
              </a:blip>
              <a:srcRect/>
              <a:stretch/>
            </p:blipFill>
            <p:spPr>
              <a:xfrm>
                <a:off x="6699504" y="3666744"/>
                <a:ext cx="76200" cy="252983"/>
              </a:xfrm>
              <a:prstGeom prst="rect">
                <a:avLst/>
              </a:prstGeom>
              <a:noFill/>
              <a:ln>
                <a:noFill/>
              </a:ln>
            </p:spPr>
          </p:pic>
          <p:sp>
            <p:nvSpPr>
              <p:cNvPr id="253" name="Google Shape;253;p27"/>
              <p:cNvSpPr/>
              <p:nvPr/>
            </p:nvSpPr>
            <p:spPr>
              <a:xfrm>
                <a:off x="6699504" y="4248911"/>
                <a:ext cx="76200" cy="256540"/>
              </a:xfrm>
              <a:custGeom>
                <a:avLst/>
                <a:gdLst/>
                <a:ahLst/>
                <a:cxnLst/>
                <a:rect l="l" t="t" r="r" b="b"/>
                <a:pathLst>
                  <a:path w="76200" h="256539" extrusionOk="0">
                    <a:moveTo>
                      <a:pt x="33527" y="179832"/>
                    </a:moveTo>
                    <a:lnTo>
                      <a:pt x="0" y="179832"/>
                    </a:lnTo>
                    <a:lnTo>
                      <a:pt x="39624" y="256032"/>
                    </a:lnTo>
                    <a:lnTo>
                      <a:pt x="68884" y="195072"/>
                    </a:lnTo>
                    <a:lnTo>
                      <a:pt x="39624" y="195072"/>
                    </a:lnTo>
                    <a:lnTo>
                      <a:pt x="33527" y="192024"/>
                    </a:lnTo>
                    <a:lnTo>
                      <a:pt x="33527" y="179832"/>
                    </a:lnTo>
                    <a:close/>
                  </a:path>
                  <a:path w="76200" h="256539" extrusionOk="0">
                    <a:moveTo>
                      <a:pt x="39624" y="57912"/>
                    </a:moveTo>
                    <a:lnTo>
                      <a:pt x="33527" y="64008"/>
                    </a:lnTo>
                    <a:lnTo>
                      <a:pt x="33527" y="192024"/>
                    </a:lnTo>
                    <a:lnTo>
                      <a:pt x="39624" y="195072"/>
                    </a:lnTo>
                    <a:lnTo>
                      <a:pt x="42672" y="192024"/>
                    </a:lnTo>
                    <a:lnTo>
                      <a:pt x="42672" y="64008"/>
                    </a:lnTo>
                    <a:lnTo>
                      <a:pt x="39624" y="57912"/>
                    </a:lnTo>
                    <a:close/>
                  </a:path>
                  <a:path w="76200" h="256539" extrusionOk="0">
                    <a:moveTo>
                      <a:pt x="76200" y="179832"/>
                    </a:moveTo>
                    <a:lnTo>
                      <a:pt x="42672" y="179832"/>
                    </a:lnTo>
                    <a:lnTo>
                      <a:pt x="42672" y="192024"/>
                    </a:lnTo>
                    <a:lnTo>
                      <a:pt x="39624" y="195072"/>
                    </a:lnTo>
                    <a:lnTo>
                      <a:pt x="68884" y="195072"/>
                    </a:lnTo>
                    <a:lnTo>
                      <a:pt x="76200" y="179832"/>
                    </a:lnTo>
                    <a:close/>
                  </a:path>
                  <a:path w="76200" h="256539" extrusionOk="0">
                    <a:moveTo>
                      <a:pt x="39624" y="0"/>
                    </a:moveTo>
                    <a:lnTo>
                      <a:pt x="0" y="76200"/>
                    </a:lnTo>
                    <a:lnTo>
                      <a:pt x="33527" y="76200"/>
                    </a:lnTo>
                    <a:lnTo>
                      <a:pt x="33527" y="64008"/>
                    </a:lnTo>
                    <a:lnTo>
                      <a:pt x="39624" y="57912"/>
                    </a:lnTo>
                    <a:lnTo>
                      <a:pt x="67421" y="57912"/>
                    </a:lnTo>
                    <a:lnTo>
                      <a:pt x="39624" y="0"/>
                    </a:lnTo>
                    <a:close/>
                  </a:path>
                  <a:path w="76200" h="256539" extrusionOk="0">
                    <a:moveTo>
                      <a:pt x="67421" y="57912"/>
                    </a:moveTo>
                    <a:lnTo>
                      <a:pt x="39624" y="57912"/>
                    </a:lnTo>
                    <a:lnTo>
                      <a:pt x="42672" y="64008"/>
                    </a:lnTo>
                    <a:lnTo>
                      <a:pt x="42672" y="76200"/>
                    </a:lnTo>
                    <a:lnTo>
                      <a:pt x="76200" y="76200"/>
                    </a:lnTo>
                    <a:lnTo>
                      <a:pt x="67421" y="5791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pic>
            <p:nvPicPr>
              <p:cNvPr id="254" name="Google Shape;254;p27"/>
              <p:cNvPicPr preferRelativeResize="0"/>
              <p:nvPr/>
            </p:nvPicPr>
            <p:blipFill rotWithShape="1">
              <a:blip r:embed="rId4">
                <a:alphaModFix/>
              </a:blip>
              <a:srcRect/>
              <a:stretch/>
            </p:blipFill>
            <p:spPr>
              <a:xfrm>
                <a:off x="6699504" y="4831079"/>
                <a:ext cx="76200" cy="249936"/>
              </a:xfrm>
              <a:prstGeom prst="rect">
                <a:avLst/>
              </a:prstGeom>
              <a:noFill/>
              <a:ln>
                <a:noFill/>
              </a:ln>
            </p:spPr>
          </p:pic>
          <p:sp>
            <p:nvSpPr>
              <p:cNvPr id="255" name="Google Shape;255;p27"/>
              <p:cNvSpPr/>
              <p:nvPr/>
            </p:nvSpPr>
            <p:spPr>
              <a:xfrm>
                <a:off x="6702551" y="5404103"/>
                <a:ext cx="76200" cy="256540"/>
              </a:xfrm>
              <a:custGeom>
                <a:avLst/>
                <a:gdLst/>
                <a:ahLst/>
                <a:cxnLst/>
                <a:rect l="l" t="t" r="r" b="b"/>
                <a:pathLst>
                  <a:path w="76200" h="256539" extrusionOk="0">
                    <a:moveTo>
                      <a:pt x="33527" y="179832"/>
                    </a:moveTo>
                    <a:lnTo>
                      <a:pt x="0" y="179832"/>
                    </a:lnTo>
                    <a:lnTo>
                      <a:pt x="36575" y="256032"/>
                    </a:lnTo>
                    <a:lnTo>
                      <a:pt x="68275" y="195072"/>
                    </a:lnTo>
                    <a:lnTo>
                      <a:pt x="36575" y="195072"/>
                    </a:lnTo>
                    <a:lnTo>
                      <a:pt x="33527" y="192024"/>
                    </a:lnTo>
                    <a:lnTo>
                      <a:pt x="33527" y="179832"/>
                    </a:lnTo>
                    <a:close/>
                  </a:path>
                  <a:path w="76200" h="256539" extrusionOk="0">
                    <a:moveTo>
                      <a:pt x="36575" y="57912"/>
                    </a:moveTo>
                    <a:lnTo>
                      <a:pt x="33527" y="64008"/>
                    </a:lnTo>
                    <a:lnTo>
                      <a:pt x="33527" y="192024"/>
                    </a:lnTo>
                    <a:lnTo>
                      <a:pt x="36575" y="195072"/>
                    </a:lnTo>
                    <a:lnTo>
                      <a:pt x="42672" y="192024"/>
                    </a:lnTo>
                    <a:lnTo>
                      <a:pt x="42672" y="64008"/>
                    </a:lnTo>
                    <a:lnTo>
                      <a:pt x="36575" y="57912"/>
                    </a:lnTo>
                    <a:close/>
                  </a:path>
                  <a:path w="76200" h="256539" extrusionOk="0">
                    <a:moveTo>
                      <a:pt x="76200" y="179832"/>
                    </a:moveTo>
                    <a:lnTo>
                      <a:pt x="42672" y="179832"/>
                    </a:lnTo>
                    <a:lnTo>
                      <a:pt x="42672" y="192024"/>
                    </a:lnTo>
                    <a:lnTo>
                      <a:pt x="36575" y="195072"/>
                    </a:lnTo>
                    <a:lnTo>
                      <a:pt x="68275" y="195072"/>
                    </a:lnTo>
                    <a:lnTo>
                      <a:pt x="76200" y="179832"/>
                    </a:lnTo>
                    <a:close/>
                  </a:path>
                  <a:path w="76200" h="256539" extrusionOk="0">
                    <a:moveTo>
                      <a:pt x="36575" y="0"/>
                    </a:moveTo>
                    <a:lnTo>
                      <a:pt x="0" y="76200"/>
                    </a:lnTo>
                    <a:lnTo>
                      <a:pt x="33527" y="76200"/>
                    </a:lnTo>
                    <a:lnTo>
                      <a:pt x="33527" y="64008"/>
                    </a:lnTo>
                    <a:lnTo>
                      <a:pt x="36575" y="57912"/>
                    </a:lnTo>
                    <a:lnTo>
                      <a:pt x="66690" y="57912"/>
                    </a:lnTo>
                    <a:lnTo>
                      <a:pt x="36575" y="0"/>
                    </a:lnTo>
                    <a:close/>
                  </a:path>
                  <a:path w="76200" h="256539" extrusionOk="0">
                    <a:moveTo>
                      <a:pt x="66690" y="57912"/>
                    </a:moveTo>
                    <a:lnTo>
                      <a:pt x="36575" y="57912"/>
                    </a:lnTo>
                    <a:lnTo>
                      <a:pt x="42672" y="64008"/>
                    </a:lnTo>
                    <a:lnTo>
                      <a:pt x="42672" y="76200"/>
                    </a:lnTo>
                    <a:lnTo>
                      <a:pt x="76200" y="76200"/>
                    </a:lnTo>
                    <a:lnTo>
                      <a:pt x="66690" y="5791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sp>
            <p:nvSpPr>
              <p:cNvPr id="256" name="Google Shape;256;p27"/>
              <p:cNvSpPr/>
              <p:nvPr/>
            </p:nvSpPr>
            <p:spPr>
              <a:xfrm>
                <a:off x="2374392" y="1685544"/>
                <a:ext cx="1079500" cy="231775"/>
              </a:xfrm>
              <a:custGeom>
                <a:avLst/>
                <a:gdLst/>
                <a:ahLst/>
                <a:cxnLst/>
                <a:rect l="l" t="t" r="r" b="b"/>
                <a:pathLst>
                  <a:path w="1079500" h="231775" extrusionOk="0">
                    <a:moveTo>
                      <a:pt x="539495" y="0"/>
                    </a:moveTo>
                    <a:lnTo>
                      <a:pt x="466132" y="1056"/>
                    </a:lnTo>
                    <a:lnTo>
                      <a:pt x="395816" y="4134"/>
                    </a:lnTo>
                    <a:lnTo>
                      <a:pt x="329183" y="9096"/>
                    </a:lnTo>
                    <a:lnTo>
                      <a:pt x="266869" y="15804"/>
                    </a:lnTo>
                    <a:lnTo>
                      <a:pt x="209507" y="24121"/>
                    </a:lnTo>
                    <a:lnTo>
                      <a:pt x="157733" y="33908"/>
                    </a:lnTo>
                    <a:lnTo>
                      <a:pt x="112183" y="45030"/>
                    </a:lnTo>
                    <a:lnTo>
                      <a:pt x="73490" y="57347"/>
                    </a:lnTo>
                    <a:lnTo>
                      <a:pt x="19219" y="85019"/>
                    </a:lnTo>
                    <a:lnTo>
                      <a:pt x="0" y="115823"/>
                    </a:lnTo>
                    <a:lnTo>
                      <a:pt x="4910" y="131549"/>
                    </a:lnTo>
                    <a:lnTo>
                      <a:pt x="42290" y="160924"/>
                    </a:lnTo>
                    <a:lnTo>
                      <a:pt x="112183" y="186617"/>
                    </a:lnTo>
                    <a:lnTo>
                      <a:pt x="157733" y="197738"/>
                    </a:lnTo>
                    <a:lnTo>
                      <a:pt x="209507" y="207526"/>
                    </a:lnTo>
                    <a:lnTo>
                      <a:pt x="266869" y="215843"/>
                    </a:lnTo>
                    <a:lnTo>
                      <a:pt x="329183" y="222551"/>
                    </a:lnTo>
                    <a:lnTo>
                      <a:pt x="395816" y="227513"/>
                    </a:lnTo>
                    <a:lnTo>
                      <a:pt x="466132" y="230591"/>
                    </a:lnTo>
                    <a:lnTo>
                      <a:pt x="539495" y="231647"/>
                    </a:lnTo>
                    <a:lnTo>
                      <a:pt x="612859" y="230591"/>
                    </a:lnTo>
                    <a:lnTo>
                      <a:pt x="683175" y="227513"/>
                    </a:lnTo>
                    <a:lnTo>
                      <a:pt x="749807" y="222551"/>
                    </a:lnTo>
                    <a:lnTo>
                      <a:pt x="812122" y="215843"/>
                    </a:lnTo>
                    <a:lnTo>
                      <a:pt x="869484" y="207526"/>
                    </a:lnTo>
                    <a:lnTo>
                      <a:pt x="921257" y="197738"/>
                    </a:lnTo>
                    <a:lnTo>
                      <a:pt x="966808" y="186617"/>
                    </a:lnTo>
                    <a:lnTo>
                      <a:pt x="1005501" y="174300"/>
                    </a:lnTo>
                    <a:lnTo>
                      <a:pt x="1059772" y="146628"/>
                    </a:lnTo>
                    <a:lnTo>
                      <a:pt x="1078992" y="115823"/>
                    </a:lnTo>
                    <a:lnTo>
                      <a:pt x="1074081" y="100098"/>
                    </a:lnTo>
                    <a:lnTo>
                      <a:pt x="1036701" y="70723"/>
                    </a:lnTo>
                    <a:lnTo>
                      <a:pt x="966808" y="45030"/>
                    </a:lnTo>
                    <a:lnTo>
                      <a:pt x="921258" y="33908"/>
                    </a:lnTo>
                    <a:lnTo>
                      <a:pt x="869484" y="24121"/>
                    </a:lnTo>
                    <a:lnTo>
                      <a:pt x="812122" y="15804"/>
                    </a:lnTo>
                    <a:lnTo>
                      <a:pt x="749808" y="9096"/>
                    </a:lnTo>
                    <a:lnTo>
                      <a:pt x="683175" y="4134"/>
                    </a:lnTo>
                    <a:lnTo>
                      <a:pt x="612859" y="1056"/>
                    </a:lnTo>
                    <a:lnTo>
                      <a:pt x="53949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sp>
            <p:nvSpPr>
              <p:cNvPr id="257" name="Google Shape;257;p27"/>
              <p:cNvSpPr/>
              <p:nvPr/>
            </p:nvSpPr>
            <p:spPr>
              <a:xfrm>
                <a:off x="2374392" y="1685544"/>
                <a:ext cx="1079500" cy="231775"/>
              </a:xfrm>
              <a:custGeom>
                <a:avLst/>
                <a:gdLst/>
                <a:ahLst/>
                <a:cxnLst/>
                <a:rect l="l" t="t" r="r" b="b"/>
                <a:pathLst>
                  <a:path w="1079500" h="231775" extrusionOk="0">
                    <a:moveTo>
                      <a:pt x="539495" y="0"/>
                    </a:moveTo>
                    <a:lnTo>
                      <a:pt x="466132" y="1056"/>
                    </a:lnTo>
                    <a:lnTo>
                      <a:pt x="395816" y="4134"/>
                    </a:lnTo>
                    <a:lnTo>
                      <a:pt x="329183" y="9096"/>
                    </a:lnTo>
                    <a:lnTo>
                      <a:pt x="266869" y="15804"/>
                    </a:lnTo>
                    <a:lnTo>
                      <a:pt x="209507" y="24121"/>
                    </a:lnTo>
                    <a:lnTo>
                      <a:pt x="157733" y="33908"/>
                    </a:lnTo>
                    <a:lnTo>
                      <a:pt x="112183" y="45030"/>
                    </a:lnTo>
                    <a:lnTo>
                      <a:pt x="73490" y="57347"/>
                    </a:lnTo>
                    <a:lnTo>
                      <a:pt x="19219" y="85019"/>
                    </a:lnTo>
                    <a:lnTo>
                      <a:pt x="0" y="115823"/>
                    </a:lnTo>
                    <a:lnTo>
                      <a:pt x="4910" y="131549"/>
                    </a:lnTo>
                    <a:lnTo>
                      <a:pt x="42290" y="160924"/>
                    </a:lnTo>
                    <a:lnTo>
                      <a:pt x="112183" y="186617"/>
                    </a:lnTo>
                    <a:lnTo>
                      <a:pt x="157733" y="197738"/>
                    </a:lnTo>
                    <a:lnTo>
                      <a:pt x="209507" y="207526"/>
                    </a:lnTo>
                    <a:lnTo>
                      <a:pt x="266869" y="215843"/>
                    </a:lnTo>
                    <a:lnTo>
                      <a:pt x="329183" y="222551"/>
                    </a:lnTo>
                    <a:lnTo>
                      <a:pt x="395816" y="227513"/>
                    </a:lnTo>
                    <a:lnTo>
                      <a:pt x="466132" y="230591"/>
                    </a:lnTo>
                    <a:lnTo>
                      <a:pt x="539495" y="231647"/>
                    </a:lnTo>
                    <a:lnTo>
                      <a:pt x="612859" y="230591"/>
                    </a:lnTo>
                    <a:lnTo>
                      <a:pt x="683175" y="227513"/>
                    </a:lnTo>
                    <a:lnTo>
                      <a:pt x="749807" y="222551"/>
                    </a:lnTo>
                    <a:lnTo>
                      <a:pt x="812122" y="215843"/>
                    </a:lnTo>
                    <a:lnTo>
                      <a:pt x="869484" y="207526"/>
                    </a:lnTo>
                    <a:lnTo>
                      <a:pt x="921257" y="197738"/>
                    </a:lnTo>
                    <a:lnTo>
                      <a:pt x="966808" y="186617"/>
                    </a:lnTo>
                    <a:lnTo>
                      <a:pt x="1005501" y="174300"/>
                    </a:lnTo>
                    <a:lnTo>
                      <a:pt x="1059772" y="146628"/>
                    </a:lnTo>
                    <a:lnTo>
                      <a:pt x="1078992" y="115823"/>
                    </a:lnTo>
                    <a:lnTo>
                      <a:pt x="1074081" y="100098"/>
                    </a:lnTo>
                    <a:lnTo>
                      <a:pt x="1036701" y="70723"/>
                    </a:lnTo>
                    <a:lnTo>
                      <a:pt x="966808" y="45030"/>
                    </a:lnTo>
                    <a:lnTo>
                      <a:pt x="921258" y="33908"/>
                    </a:lnTo>
                    <a:lnTo>
                      <a:pt x="869484" y="24121"/>
                    </a:lnTo>
                    <a:lnTo>
                      <a:pt x="812122" y="15804"/>
                    </a:lnTo>
                    <a:lnTo>
                      <a:pt x="749808" y="9096"/>
                    </a:lnTo>
                    <a:lnTo>
                      <a:pt x="683175" y="4134"/>
                    </a:lnTo>
                    <a:lnTo>
                      <a:pt x="612859" y="1056"/>
                    </a:lnTo>
                    <a:lnTo>
                      <a:pt x="539495"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grpSp>
        <p:sp>
          <p:nvSpPr>
            <p:cNvPr id="258" name="Google Shape;258;p27"/>
            <p:cNvSpPr txBox="1"/>
            <p:nvPr/>
          </p:nvSpPr>
          <p:spPr>
            <a:xfrm>
              <a:off x="2562860" y="1733804"/>
              <a:ext cx="703580" cy="177150"/>
            </a:xfrm>
            <a:prstGeom prst="rect">
              <a:avLst/>
            </a:prstGeom>
            <a:noFill/>
            <a:ln>
              <a:noFill/>
            </a:ln>
          </p:spPr>
          <p:txBody>
            <a:bodyPr spcFirstLastPara="1" wrap="square" lIns="0" tIns="1612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Process A</a:t>
              </a:r>
              <a:endParaRPr sz="1333">
                <a:solidFill>
                  <a:schemeClr val="dk1"/>
                </a:solidFill>
                <a:latin typeface="Verdana"/>
                <a:ea typeface="Verdana"/>
                <a:cs typeface="Verdana"/>
                <a:sym typeface="Verdana"/>
              </a:endParaRPr>
            </a:p>
          </p:txBody>
        </p:sp>
        <p:grpSp>
          <p:nvGrpSpPr>
            <p:cNvPr id="259" name="Google Shape;259;p27"/>
            <p:cNvGrpSpPr/>
            <p:nvPr/>
          </p:nvGrpSpPr>
          <p:grpSpPr>
            <a:xfrm>
              <a:off x="2868167" y="1676400"/>
              <a:ext cx="4404868" cy="497331"/>
              <a:chOff x="2868167" y="1676400"/>
              <a:chExt cx="4404868" cy="497331"/>
            </a:xfrm>
          </p:grpSpPr>
          <p:sp>
            <p:nvSpPr>
              <p:cNvPr id="260" name="Google Shape;260;p27"/>
              <p:cNvSpPr/>
              <p:nvPr/>
            </p:nvSpPr>
            <p:spPr>
              <a:xfrm>
                <a:off x="2868167" y="1917191"/>
                <a:ext cx="76200" cy="256540"/>
              </a:xfrm>
              <a:custGeom>
                <a:avLst/>
                <a:gdLst/>
                <a:ahLst/>
                <a:cxnLst/>
                <a:rect l="l" t="t" r="r" b="b"/>
                <a:pathLst>
                  <a:path w="76200" h="256539" extrusionOk="0">
                    <a:moveTo>
                      <a:pt x="33527" y="179832"/>
                    </a:moveTo>
                    <a:lnTo>
                      <a:pt x="0" y="179832"/>
                    </a:lnTo>
                    <a:lnTo>
                      <a:pt x="39624" y="256032"/>
                    </a:lnTo>
                    <a:lnTo>
                      <a:pt x="67421" y="198120"/>
                    </a:lnTo>
                    <a:lnTo>
                      <a:pt x="39624" y="198120"/>
                    </a:lnTo>
                    <a:lnTo>
                      <a:pt x="33527" y="192024"/>
                    </a:lnTo>
                    <a:lnTo>
                      <a:pt x="33527" y="179832"/>
                    </a:lnTo>
                    <a:close/>
                  </a:path>
                  <a:path w="76200" h="256539" extrusionOk="0">
                    <a:moveTo>
                      <a:pt x="39624" y="57912"/>
                    </a:moveTo>
                    <a:lnTo>
                      <a:pt x="33527" y="64008"/>
                    </a:lnTo>
                    <a:lnTo>
                      <a:pt x="33527" y="192024"/>
                    </a:lnTo>
                    <a:lnTo>
                      <a:pt x="39624" y="198120"/>
                    </a:lnTo>
                    <a:lnTo>
                      <a:pt x="42671" y="192024"/>
                    </a:lnTo>
                    <a:lnTo>
                      <a:pt x="42671" y="64008"/>
                    </a:lnTo>
                    <a:lnTo>
                      <a:pt x="39624" y="57912"/>
                    </a:lnTo>
                    <a:close/>
                  </a:path>
                  <a:path w="76200" h="256539" extrusionOk="0">
                    <a:moveTo>
                      <a:pt x="76200" y="179832"/>
                    </a:moveTo>
                    <a:lnTo>
                      <a:pt x="42671" y="179832"/>
                    </a:lnTo>
                    <a:lnTo>
                      <a:pt x="42671" y="192024"/>
                    </a:lnTo>
                    <a:lnTo>
                      <a:pt x="39624" y="198120"/>
                    </a:lnTo>
                    <a:lnTo>
                      <a:pt x="67421" y="198120"/>
                    </a:lnTo>
                    <a:lnTo>
                      <a:pt x="76200" y="179832"/>
                    </a:lnTo>
                    <a:close/>
                  </a:path>
                  <a:path w="76200" h="256539" extrusionOk="0">
                    <a:moveTo>
                      <a:pt x="39624" y="0"/>
                    </a:moveTo>
                    <a:lnTo>
                      <a:pt x="0" y="76200"/>
                    </a:lnTo>
                    <a:lnTo>
                      <a:pt x="33527" y="76200"/>
                    </a:lnTo>
                    <a:lnTo>
                      <a:pt x="33527" y="64008"/>
                    </a:lnTo>
                    <a:lnTo>
                      <a:pt x="39624" y="57912"/>
                    </a:lnTo>
                    <a:lnTo>
                      <a:pt x="67421" y="57912"/>
                    </a:lnTo>
                    <a:lnTo>
                      <a:pt x="39624" y="0"/>
                    </a:lnTo>
                    <a:close/>
                  </a:path>
                  <a:path w="76200" h="256539" extrusionOk="0">
                    <a:moveTo>
                      <a:pt x="67421" y="57912"/>
                    </a:moveTo>
                    <a:lnTo>
                      <a:pt x="39624" y="57912"/>
                    </a:lnTo>
                    <a:lnTo>
                      <a:pt x="42671" y="64008"/>
                    </a:lnTo>
                    <a:lnTo>
                      <a:pt x="42671" y="76200"/>
                    </a:lnTo>
                    <a:lnTo>
                      <a:pt x="76200" y="76200"/>
                    </a:lnTo>
                    <a:lnTo>
                      <a:pt x="67421" y="5791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sp>
            <p:nvSpPr>
              <p:cNvPr id="261" name="Google Shape;261;p27"/>
              <p:cNvSpPr/>
              <p:nvPr/>
            </p:nvSpPr>
            <p:spPr>
              <a:xfrm>
                <a:off x="6193535" y="1676400"/>
                <a:ext cx="1079500" cy="234950"/>
              </a:xfrm>
              <a:custGeom>
                <a:avLst/>
                <a:gdLst/>
                <a:ahLst/>
                <a:cxnLst/>
                <a:rect l="l" t="t" r="r" b="b"/>
                <a:pathLst>
                  <a:path w="1079500" h="234950" extrusionOk="0">
                    <a:moveTo>
                      <a:pt x="539495" y="0"/>
                    </a:moveTo>
                    <a:lnTo>
                      <a:pt x="466772" y="1056"/>
                    </a:lnTo>
                    <a:lnTo>
                      <a:pt x="396874" y="4134"/>
                    </a:lnTo>
                    <a:lnTo>
                      <a:pt x="330469" y="9096"/>
                    </a:lnTo>
                    <a:lnTo>
                      <a:pt x="268223" y="15804"/>
                    </a:lnTo>
                    <a:lnTo>
                      <a:pt x="210804" y="24121"/>
                    </a:lnTo>
                    <a:lnTo>
                      <a:pt x="158876" y="33908"/>
                    </a:lnTo>
                    <a:lnTo>
                      <a:pt x="113109" y="45030"/>
                    </a:lnTo>
                    <a:lnTo>
                      <a:pt x="74167" y="57347"/>
                    </a:lnTo>
                    <a:lnTo>
                      <a:pt x="19430" y="85019"/>
                    </a:lnTo>
                    <a:lnTo>
                      <a:pt x="0" y="115824"/>
                    </a:lnTo>
                    <a:lnTo>
                      <a:pt x="4968" y="131609"/>
                    </a:lnTo>
                    <a:lnTo>
                      <a:pt x="42719" y="161401"/>
                    </a:lnTo>
                    <a:lnTo>
                      <a:pt x="113109" y="187764"/>
                    </a:lnTo>
                    <a:lnTo>
                      <a:pt x="158877" y="199262"/>
                    </a:lnTo>
                    <a:lnTo>
                      <a:pt x="210804" y="209428"/>
                    </a:lnTo>
                    <a:lnTo>
                      <a:pt x="268224" y="218101"/>
                    </a:lnTo>
                    <a:lnTo>
                      <a:pt x="330469" y="225123"/>
                    </a:lnTo>
                    <a:lnTo>
                      <a:pt x="396875" y="230335"/>
                    </a:lnTo>
                    <a:lnTo>
                      <a:pt x="466772" y="233579"/>
                    </a:lnTo>
                    <a:lnTo>
                      <a:pt x="539495" y="234696"/>
                    </a:lnTo>
                    <a:lnTo>
                      <a:pt x="612859" y="233579"/>
                    </a:lnTo>
                    <a:lnTo>
                      <a:pt x="683175" y="230335"/>
                    </a:lnTo>
                    <a:lnTo>
                      <a:pt x="749807" y="225123"/>
                    </a:lnTo>
                    <a:lnTo>
                      <a:pt x="812122" y="218101"/>
                    </a:lnTo>
                    <a:lnTo>
                      <a:pt x="869484" y="209428"/>
                    </a:lnTo>
                    <a:lnTo>
                      <a:pt x="921257" y="199263"/>
                    </a:lnTo>
                    <a:lnTo>
                      <a:pt x="966808" y="187764"/>
                    </a:lnTo>
                    <a:lnTo>
                      <a:pt x="1005501" y="175090"/>
                    </a:lnTo>
                    <a:lnTo>
                      <a:pt x="1059772" y="146854"/>
                    </a:lnTo>
                    <a:lnTo>
                      <a:pt x="1078991" y="115824"/>
                    </a:lnTo>
                    <a:lnTo>
                      <a:pt x="1074081" y="100098"/>
                    </a:lnTo>
                    <a:lnTo>
                      <a:pt x="1036700" y="70723"/>
                    </a:lnTo>
                    <a:lnTo>
                      <a:pt x="966808" y="45030"/>
                    </a:lnTo>
                    <a:lnTo>
                      <a:pt x="921257" y="33909"/>
                    </a:lnTo>
                    <a:lnTo>
                      <a:pt x="869484" y="24121"/>
                    </a:lnTo>
                    <a:lnTo>
                      <a:pt x="812122" y="15804"/>
                    </a:lnTo>
                    <a:lnTo>
                      <a:pt x="749807" y="9096"/>
                    </a:lnTo>
                    <a:lnTo>
                      <a:pt x="683175" y="4134"/>
                    </a:lnTo>
                    <a:lnTo>
                      <a:pt x="612859" y="1056"/>
                    </a:lnTo>
                    <a:lnTo>
                      <a:pt x="539495"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grpSp>
        <p:sp>
          <p:nvSpPr>
            <p:cNvPr id="262" name="Google Shape;262;p27"/>
            <p:cNvSpPr txBox="1"/>
            <p:nvPr/>
          </p:nvSpPr>
          <p:spPr>
            <a:xfrm>
              <a:off x="6385052" y="1700276"/>
              <a:ext cx="699770" cy="177150"/>
            </a:xfrm>
            <a:prstGeom prst="rect">
              <a:avLst/>
            </a:prstGeom>
            <a:noFill/>
            <a:ln>
              <a:noFill/>
            </a:ln>
          </p:spPr>
          <p:txBody>
            <a:bodyPr spcFirstLastPara="1" wrap="square" lIns="0" tIns="1612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Process B</a:t>
              </a:r>
              <a:endParaRPr sz="1333">
                <a:solidFill>
                  <a:schemeClr val="dk1"/>
                </a:solidFill>
                <a:latin typeface="Verdana"/>
                <a:ea typeface="Verdana"/>
                <a:cs typeface="Verdana"/>
                <a:sym typeface="Verdana"/>
              </a:endParaRPr>
            </a:p>
          </p:txBody>
        </p:sp>
        <p:grpSp>
          <p:nvGrpSpPr>
            <p:cNvPr id="263" name="Google Shape;263;p27"/>
            <p:cNvGrpSpPr/>
            <p:nvPr/>
          </p:nvGrpSpPr>
          <p:grpSpPr>
            <a:xfrm>
              <a:off x="2868167" y="1911095"/>
              <a:ext cx="3931920" cy="4352672"/>
              <a:chOff x="2868167" y="1911095"/>
              <a:chExt cx="3931920" cy="4352672"/>
            </a:xfrm>
          </p:grpSpPr>
          <p:pic>
            <p:nvPicPr>
              <p:cNvPr id="264" name="Google Shape;264;p27"/>
              <p:cNvPicPr preferRelativeResize="0"/>
              <p:nvPr/>
            </p:nvPicPr>
            <p:blipFill rotWithShape="1">
              <a:blip r:embed="rId5">
                <a:alphaModFix/>
              </a:blip>
              <a:srcRect/>
              <a:stretch/>
            </p:blipFill>
            <p:spPr>
              <a:xfrm>
                <a:off x="6690359" y="1911095"/>
                <a:ext cx="76200" cy="252983"/>
              </a:xfrm>
              <a:prstGeom prst="rect">
                <a:avLst/>
              </a:prstGeom>
              <a:noFill/>
              <a:ln>
                <a:noFill/>
              </a:ln>
            </p:spPr>
          </p:pic>
          <p:sp>
            <p:nvSpPr>
              <p:cNvPr id="265" name="Google Shape;265;p27"/>
              <p:cNvSpPr/>
              <p:nvPr/>
            </p:nvSpPr>
            <p:spPr>
              <a:xfrm>
                <a:off x="3517392" y="2877311"/>
                <a:ext cx="2642870" cy="2990215"/>
              </a:xfrm>
              <a:custGeom>
                <a:avLst/>
                <a:gdLst/>
                <a:ahLst/>
                <a:cxnLst/>
                <a:rect l="l" t="t" r="r" b="b"/>
                <a:pathLst>
                  <a:path w="2642870" h="2990215" extrusionOk="0">
                    <a:moveTo>
                      <a:pt x="2630424" y="1783080"/>
                    </a:moveTo>
                    <a:lnTo>
                      <a:pt x="2617711" y="1776984"/>
                    </a:lnTo>
                    <a:lnTo>
                      <a:pt x="2554224" y="1746504"/>
                    </a:lnTo>
                    <a:lnTo>
                      <a:pt x="2554224" y="1776984"/>
                    </a:lnTo>
                    <a:lnTo>
                      <a:pt x="76200" y="1776984"/>
                    </a:lnTo>
                    <a:lnTo>
                      <a:pt x="76200" y="1746504"/>
                    </a:lnTo>
                    <a:lnTo>
                      <a:pt x="0" y="1783080"/>
                    </a:lnTo>
                    <a:lnTo>
                      <a:pt x="76200" y="1822704"/>
                    </a:lnTo>
                    <a:lnTo>
                      <a:pt x="76200" y="1789176"/>
                    </a:lnTo>
                    <a:lnTo>
                      <a:pt x="2554224" y="1789176"/>
                    </a:lnTo>
                    <a:lnTo>
                      <a:pt x="2554224" y="1822704"/>
                    </a:lnTo>
                    <a:lnTo>
                      <a:pt x="2618689" y="1789176"/>
                    </a:lnTo>
                    <a:lnTo>
                      <a:pt x="2630424" y="1783080"/>
                    </a:lnTo>
                    <a:close/>
                  </a:path>
                  <a:path w="2642870" h="2990215" extrusionOk="0">
                    <a:moveTo>
                      <a:pt x="2630424" y="627888"/>
                    </a:moveTo>
                    <a:lnTo>
                      <a:pt x="2618689" y="621792"/>
                    </a:lnTo>
                    <a:lnTo>
                      <a:pt x="2554224" y="588264"/>
                    </a:lnTo>
                    <a:lnTo>
                      <a:pt x="2554224" y="621792"/>
                    </a:lnTo>
                    <a:lnTo>
                      <a:pt x="76200" y="621792"/>
                    </a:lnTo>
                    <a:lnTo>
                      <a:pt x="76200" y="588264"/>
                    </a:lnTo>
                    <a:lnTo>
                      <a:pt x="0" y="627888"/>
                    </a:lnTo>
                    <a:lnTo>
                      <a:pt x="76200" y="664464"/>
                    </a:lnTo>
                    <a:lnTo>
                      <a:pt x="76200" y="633984"/>
                    </a:lnTo>
                    <a:lnTo>
                      <a:pt x="2554224" y="633984"/>
                    </a:lnTo>
                    <a:lnTo>
                      <a:pt x="2554224" y="664464"/>
                    </a:lnTo>
                    <a:lnTo>
                      <a:pt x="2617711" y="633984"/>
                    </a:lnTo>
                    <a:lnTo>
                      <a:pt x="2630424" y="627888"/>
                    </a:lnTo>
                    <a:close/>
                  </a:path>
                  <a:path w="2642870" h="2990215" extrusionOk="0">
                    <a:moveTo>
                      <a:pt x="2639568" y="2950464"/>
                    </a:moveTo>
                    <a:lnTo>
                      <a:pt x="2626868" y="2944368"/>
                    </a:lnTo>
                    <a:lnTo>
                      <a:pt x="2563368" y="2913888"/>
                    </a:lnTo>
                    <a:lnTo>
                      <a:pt x="2563368" y="2944368"/>
                    </a:lnTo>
                    <a:lnTo>
                      <a:pt x="85344" y="2944368"/>
                    </a:lnTo>
                    <a:lnTo>
                      <a:pt x="85344" y="2913888"/>
                    </a:lnTo>
                    <a:lnTo>
                      <a:pt x="9144" y="2950464"/>
                    </a:lnTo>
                    <a:lnTo>
                      <a:pt x="85344" y="2990088"/>
                    </a:lnTo>
                    <a:lnTo>
                      <a:pt x="85344" y="2959608"/>
                    </a:lnTo>
                    <a:lnTo>
                      <a:pt x="2563368" y="2959608"/>
                    </a:lnTo>
                    <a:lnTo>
                      <a:pt x="2563368" y="2990088"/>
                    </a:lnTo>
                    <a:lnTo>
                      <a:pt x="2621978" y="2959608"/>
                    </a:lnTo>
                    <a:lnTo>
                      <a:pt x="2639568" y="2950464"/>
                    </a:lnTo>
                    <a:close/>
                  </a:path>
                  <a:path w="2642870" h="2990215" extrusionOk="0">
                    <a:moveTo>
                      <a:pt x="2639568" y="2380488"/>
                    </a:moveTo>
                    <a:lnTo>
                      <a:pt x="2627833" y="2374392"/>
                    </a:lnTo>
                    <a:lnTo>
                      <a:pt x="2563368" y="2340864"/>
                    </a:lnTo>
                    <a:lnTo>
                      <a:pt x="2563368" y="2374392"/>
                    </a:lnTo>
                    <a:lnTo>
                      <a:pt x="85344" y="2374392"/>
                    </a:lnTo>
                    <a:lnTo>
                      <a:pt x="85344" y="2340864"/>
                    </a:lnTo>
                    <a:lnTo>
                      <a:pt x="9144" y="2380488"/>
                    </a:lnTo>
                    <a:lnTo>
                      <a:pt x="85344" y="2417064"/>
                    </a:lnTo>
                    <a:lnTo>
                      <a:pt x="85344" y="2386584"/>
                    </a:lnTo>
                    <a:lnTo>
                      <a:pt x="2563368" y="2386584"/>
                    </a:lnTo>
                    <a:lnTo>
                      <a:pt x="2563368" y="2417064"/>
                    </a:lnTo>
                    <a:lnTo>
                      <a:pt x="2626868" y="2386584"/>
                    </a:lnTo>
                    <a:lnTo>
                      <a:pt x="2639568" y="2380488"/>
                    </a:lnTo>
                    <a:close/>
                  </a:path>
                  <a:path w="2642870" h="2990215" extrusionOk="0">
                    <a:moveTo>
                      <a:pt x="2642616" y="1203960"/>
                    </a:moveTo>
                    <a:lnTo>
                      <a:pt x="2629903" y="1197864"/>
                    </a:lnTo>
                    <a:lnTo>
                      <a:pt x="2566416" y="1167384"/>
                    </a:lnTo>
                    <a:lnTo>
                      <a:pt x="2566416" y="1197864"/>
                    </a:lnTo>
                    <a:lnTo>
                      <a:pt x="88392" y="1197864"/>
                    </a:lnTo>
                    <a:lnTo>
                      <a:pt x="88392" y="1167384"/>
                    </a:lnTo>
                    <a:lnTo>
                      <a:pt x="12192" y="1203960"/>
                    </a:lnTo>
                    <a:lnTo>
                      <a:pt x="88392" y="1243584"/>
                    </a:lnTo>
                    <a:lnTo>
                      <a:pt x="88392" y="1210056"/>
                    </a:lnTo>
                    <a:lnTo>
                      <a:pt x="2566416" y="1210056"/>
                    </a:lnTo>
                    <a:lnTo>
                      <a:pt x="2566416" y="1243584"/>
                    </a:lnTo>
                    <a:lnTo>
                      <a:pt x="2630881" y="1210056"/>
                    </a:lnTo>
                    <a:lnTo>
                      <a:pt x="2642616" y="1203960"/>
                    </a:lnTo>
                    <a:close/>
                  </a:path>
                  <a:path w="2642870" h="2990215" extrusionOk="0">
                    <a:moveTo>
                      <a:pt x="2642616" y="39624"/>
                    </a:moveTo>
                    <a:lnTo>
                      <a:pt x="2630881" y="33528"/>
                    </a:lnTo>
                    <a:lnTo>
                      <a:pt x="2566416" y="0"/>
                    </a:lnTo>
                    <a:lnTo>
                      <a:pt x="2566416" y="33528"/>
                    </a:lnTo>
                    <a:lnTo>
                      <a:pt x="88392" y="33528"/>
                    </a:lnTo>
                    <a:lnTo>
                      <a:pt x="88392" y="0"/>
                    </a:lnTo>
                    <a:lnTo>
                      <a:pt x="12192" y="39624"/>
                    </a:lnTo>
                    <a:lnTo>
                      <a:pt x="88392" y="76200"/>
                    </a:lnTo>
                    <a:lnTo>
                      <a:pt x="88392" y="45720"/>
                    </a:lnTo>
                    <a:lnTo>
                      <a:pt x="2566416" y="45720"/>
                    </a:lnTo>
                    <a:lnTo>
                      <a:pt x="2566416" y="76200"/>
                    </a:lnTo>
                    <a:lnTo>
                      <a:pt x="2629903" y="45720"/>
                    </a:lnTo>
                    <a:lnTo>
                      <a:pt x="2642616" y="39624"/>
                    </a:lnTo>
                    <a:close/>
                  </a:path>
                </a:pathLst>
              </a:custGeom>
              <a:solidFill>
                <a:srgbClr val="95959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sp>
            <p:nvSpPr>
              <p:cNvPr id="266" name="Google Shape;266;p27"/>
              <p:cNvSpPr/>
              <p:nvPr/>
            </p:nvSpPr>
            <p:spPr>
              <a:xfrm>
                <a:off x="2868167" y="5986272"/>
                <a:ext cx="3931920" cy="277495"/>
              </a:xfrm>
              <a:custGeom>
                <a:avLst/>
                <a:gdLst/>
                <a:ahLst/>
                <a:cxnLst/>
                <a:rect l="l" t="t" r="r" b="b"/>
                <a:pathLst>
                  <a:path w="3931920" h="277495" extrusionOk="0">
                    <a:moveTo>
                      <a:pt x="39624" y="76200"/>
                    </a:moveTo>
                    <a:lnTo>
                      <a:pt x="33527" y="79247"/>
                    </a:lnTo>
                    <a:lnTo>
                      <a:pt x="33527" y="274319"/>
                    </a:lnTo>
                    <a:lnTo>
                      <a:pt x="39624" y="277367"/>
                    </a:lnTo>
                    <a:lnTo>
                      <a:pt x="3895343" y="277367"/>
                    </a:lnTo>
                    <a:lnTo>
                      <a:pt x="3898391" y="274319"/>
                    </a:lnTo>
                    <a:lnTo>
                      <a:pt x="42671" y="274319"/>
                    </a:lnTo>
                    <a:lnTo>
                      <a:pt x="39624" y="268223"/>
                    </a:lnTo>
                    <a:lnTo>
                      <a:pt x="42671" y="268223"/>
                    </a:lnTo>
                    <a:lnTo>
                      <a:pt x="42671" y="79247"/>
                    </a:lnTo>
                    <a:lnTo>
                      <a:pt x="39624" y="76200"/>
                    </a:lnTo>
                    <a:close/>
                  </a:path>
                  <a:path w="3931920" h="277495" extrusionOk="0">
                    <a:moveTo>
                      <a:pt x="42671" y="268223"/>
                    </a:moveTo>
                    <a:lnTo>
                      <a:pt x="39624" y="268223"/>
                    </a:lnTo>
                    <a:lnTo>
                      <a:pt x="42671" y="274319"/>
                    </a:lnTo>
                    <a:lnTo>
                      <a:pt x="42671" y="268223"/>
                    </a:lnTo>
                    <a:close/>
                  </a:path>
                  <a:path w="3931920" h="277495" extrusionOk="0">
                    <a:moveTo>
                      <a:pt x="3889248" y="268223"/>
                    </a:moveTo>
                    <a:lnTo>
                      <a:pt x="42671" y="268223"/>
                    </a:lnTo>
                    <a:lnTo>
                      <a:pt x="42671" y="274319"/>
                    </a:lnTo>
                    <a:lnTo>
                      <a:pt x="3889248" y="274319"/>
                    </a:lnTo>
                    <a:lnTo>
                      <a:pt x="3889248" y="268223"/>
                    </a:lnTo>
                    <a:close/>
                  </a:path>
                  <a:path w="3931920" h="277495" extrusionOk="0">
                    <a:moveTo>
                      <a:pt x="3895343" y="57911"/>
                    </a:moveTo>
                    <a:lnTo>
                      <a:pt x="3889248" y="64007"/>
                    </a:lnTo>
                    <a:lnTo>
                      <a:pt x="3889248" y="274319"/>
                    </a:lnTo>
                    <a:lnTo>
                      <a:pt x="3895343" y="268223"/>
                    </a:lnTo>
                    <a:lnTo>
                      <a:pt x="3898391" y="268223"/>
                    </a:lnTo>
                    <a:lnTo>
                      <a:pt x="3898391" y="64007"/>
                    </a:lnTo>
                    <a:lnTo>
                      <a:pt x="3895343" y="57911"/>
                    </a:lnTo>
                    <a:close/>
                  </a:path>
                  <a:path w="3931920" h="277495" extrusionOk="0">
                    <a:moveTo>
                      <a:pt x="3898391" y="268223"/>
                    </a:moveTo>
                    <a:lnTo>
                      <a:pt x="3895343" y="268223"/>
                    </a:lnTo>
                    <a:lnTo>
                      <a:pt x="3889248" y="274319"/>
                    </a:lnTo>
                    <a:lnTo>
                      <a:pt x="3898391" y="274319"/>
                    </a:lnTo>
                    <a:lnTo>
                      <a:pt x="3898391" y="268223"/>
                    </a:lnTo>
                    <a:close/>
                  </a:path>
                  <a:path w="3931920" h="277495" extrusionOk="0">
                    <a:moveTo>
                      <a:pt x="39624" y="15239"/>
                    </a:moveTo>
                    <a:lnTo>
                      <a:pt x="0" y="91439"/>
                    </a:lnTo>
                    <a:lnTo>
                      <a:pt x="33527" y="91439"/>
                    </a:lnTo>
                    <a:lnTo>
                      <a:pt x="33527" y="79247"/>
                    </a:lnTo>
                    <a:lnTo>
                      <a:pt x="39624" y="76200"/>
                    </a:lnTo>
                    <a:lnTo>
                      <a:pt x="68884" y="76200"/>
                    </a:lnTo>
                    <a:lnTo>
                      <a:pt x="39624" y="15239"/>
                    </a:lnTo>
                    <a:close/>
                  </a:path>
                  <a:path w="3931920" h="277495" extrusionOk="0">
                    <a:moveTo>
                      <a:pt x="68884" y="76200"/>
                    </a:moveTo>
                    <a:lnTo>
                      <a:pt x="39624" y="76200"/>
                    </a:lnTo>
                    <a:lnTo>
                      <a:pt x="42671" y="79247"/>
                    </a:lnTo>
                    <a:lnTo>
                      <a:pt x="42671" y="91439"/>
                    </a:lnTo>
                    <a:lnTo>
                      <a:pt x="76200" y="91439"/>
                    </a:lnTo>
                    <a:lnTo>
                      <a:pt x="68884" y="76200"/>
                    </a:lnTo>
                    <a:close/>
                  </a:path>
                  <a:path w="3931920" h="277495" extrusionOk="0">
                    <a:moveTo>
                      <a:pt x="3895343" y="0"/>
                    </a:moveTo>
                    <a:lnTo>
                      <a:pt x="3855720" y="76200"/>
                    </a:lnTo>
                    <a:lnTo>
                      <a:pt x="3889248" y="76200"/>
                    </a:lnTo>
                    <a:lnTo>
                      <a:pt x="3889248" y="64007"/>
                    </a:lnTo>
                    <a:lnTo>
                      <a:pt x="3895343" y="57911"/>
                    </a:lnTo>
                    <a:lnTo>
                      <a:pt x="3923141" y="57911"/>
                    </a:lnTo>
                    <a:lnTo>
                      <a:pt x="3895343" y="0"/>
                    </a:lnTo>
                    <a:close/>
                  </a:path>
                  <a:path w="3931920" h="277495" extrusionOk="0">
                    <a:moveTo>
                      <a:pt x="3923141" y="57911"/>
                    </a:moveTo>
                    <a:lnTo>
                      <a:pt x="3895343" y="57911"/>
                    </a:lnTo>
                    <a:lnTo>
                      <a:pt x="3898391" y="64007"/>
                    </a:lnTo>
                    <a:lnTo>
                      <a:pt x="3898391" y="76200"/>
                    </a:lnTo>
                    <a:lnTo>
                      <a:pt x="3931920" y="76200"/>
                    </a:lnTo>
                    <a:lnTo>
                      <a:pt x="3923141" y="5791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grpSp>
        <p:sp>
          <p:nvSpPr>
            <p:cNvPr id="267" name="Google Shape;267;p27"/>
            <p:cNvSpPr txBox="1"/>
            <p:nvPr/>
          </p:nvSpPr>
          <p:spPr>
            <a:xfrm>
              <a:off x="2693288" y="1370375"/>
              <a:ext cx="4303395" cy="259280"/>
            </a:xfrm>
            <a:prstGeom prst="rect">
              <a:avLst/>
            </a:prstGeom>
            <a:noFill/>
            <a:ln>
              <a:noFill/>
            </a:ln>
          </p:spPr>
          <p:txBody>
            <a:bodyPr spcFirstLastPara="1" wrap="square" lIns="0" tIns="1612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Node 1									</a:t>
              </a:r>
              <a:r>
                <a:rPr lang="en-US" sz="2000" baseline="30000">
                  <a:solidFill>
                    <a:schemeClr val="dk1"/>
                  </a:solidFill>
                  <a:latin typeface="Verdana"/>
                  <a:ea typeface="Verdana"/>
                  <a:cs typeface="Verdana"/>
                  <a:sym typeface="Verdana"/>
                </a:rPr>
                <a:t>Node 2</a:t>
              </a:r>
              <a:endParaRPr sz="1588">
                <a:solidFill>
                  <a:schemeClr val="dk1"/>
                </a:solidFill>
                <a:latin typeface="Calibri"/>
                <a:ea typeface="Calibri"/>
                <a:cs typeface="Calibri"/>
                <a:sym typeface="Calibri"/>
              </a:endParaRPr>
            </a:p>
          </p:txBody>
        </p:sp>
        <p:sp>
          <p:nvSpPr>
            <p:cNvPr id="268" name="Google Shape;268;p27"/>
            <p:cNvSpPr txBox="1"/>
            <p:nvPr/>
          </p:nvSpPr>
          <p:spPr>
            <a:xfrm>
              <a:off x="2117851" y="2559812"/>
              <a:ext cx="661670" cy="177150"/>
            </a:xfrm>
            <a:prstGeom prst="rect">
              <a:avLst/>
            </a:prstGeom>
            <a:noFill/>
            <a:ln>
              <a:noFill/>
            </a:ln>
          </p:spPr>
          <p:txBody>
            <a:bodyPr spcFirstLastPara="1" wrap="square" lIns="0" tIns="1612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Interface</a:t>
              </a:r>
              <a:endParaRPr sz="1333">
                <a:solidFill>
                  <a:schemeClr val="dk1"/>
                </a:solidFill>
                <a:latin typeface="Verdana"/>
                <a:ea typeface="Verdana"/>
                <a:cs typeface="Verdana"/>
                <a:sym typeface="Verdana"/>
              </a:endParaRPr>
            </a:p>
          </p:txBody>
        </p:sp>
        <p:sp>
          <p:nvSpPr>
            <p:cNvPr id="269" name="Google Shape;269;p27"/>
            <p:cNvSpPr txBox="1"/>
            <p:nvPr/>
          </p:nvSpPr>
          <p:spPr>
            <a:xfrm>
              <a:off x="2108707" y="3138932"/>
              <a:ext cx="661670" cy="177150"/>
            </a:xfrm>
            <a:prstGeom prst="rect">
              <a:avLst/>
            </a:prstGeom>
            <a:noFill/>
            <a:ln>
              <a:noFill/>
            </a:ln>
          </p:spPr>
          <p:txBody>
            <a:bodyPr spcFirstLastPara="1" wrap="square" lIns="0" tIns="1612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Interface</a:t>
              </a:r>
              <a:endParaRPr sz="1333">
                <a:solidFill>
                  <a:schemeClr val="dk1"/>
                </a:solidFill>
                <a:latin typeface="Verdana"/>
                <a:ea typeface="Verdana"/>
                <a:cs typeface="Verdana"/>
                <a:sym typeface="Verdana"/>
              </a:endParaRPr>
            </a:p>
          </p:txBody>
        </p:sp>
        <p:sp>
          <p:nvSpPr>
            <p:cNvPr id="270" name="Google Shape;270;p27"/>
            <p:cNvSpPr txBox="1"/>
            <p:nvPr/>
          </p:nvSpPr>
          <p:spPr>
            <a:xfrm>
              <a:off x="2117851" y="3718051"/>
              <a:ext cx="661670" cy="177150"/>
            </a:xfrm>
            <a:prstGeom prst="rect">
              <a:avLst/>
            </a:prstGeom>
            <a:noFill/>
            <a:ln>
              <a:noFill/>
            </a:ln>
          </p:spPr>
          <p:txBody>
            <a:bodyPr spcFirstLastPara="1" wrap="square" lIns="0" tIns="1612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Interface</a:t>
              </a:r>
              <a:endParaRPr sz="1333">
                <a:solidFill>
                  <a:schemeClr val="dk1"/>
                </a:solidFill>
                <a:latin typeface="Verdana"/>
                <a:ea typeface="Verdana"/>
                <a:cs typeface="Verdana"/>
                <a:sym typeface="Verdana"/>
              </a:endParaRPr>
            </a:p>
          </p:txBody>
        </p:sp>
        <p:sp>
          <p:nvSpPr>
            <p:cNvPr id="271" name="Google Shape;271;p27"/>
            <p:cNvSpPr txBox="1"/>
            <p:nvPr/>
          </p:nvSpPr>
          <p:spPr>
            <a:xfrm>
              <a:off x="2117851" y="4303267"/>
              <a:ext cx="661670" cy="177150"/>
            </a:xfrm>
            <a:prstGeom prst="rect">
              <a:avLst/>
            </a:prstGeom>
            <a:noFill/>
            <a:ln>
              <a:noFill/>
            </a:ln>
          </p:spPr>
          <p:txBody>
            <a:bodyPr spcFirstLastPara="1" wrap="square" lIns="0" tIns="1612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Interface</a:t>
              </a:r>
              <a:endParaRPr sz="1333">
                <a:solidFill>
                  <a:schemeClr val="dk1"/>
                </a:solidFill>
                <a:latin typeface="Verdana"/>
                <a:ea typeface="Verdana"/>
                <a:cs typeface="Verdana"/>
                <a:sym typeface="Verdana"/>
              </a:endParaRPr>
            </a:p>
          </p:txBody>
        </p:sp>
        <p:sp>
          <p:nvSpPr>
            <p:cNvPr id="272" name="Google Shape;272;p27"/>
            <p:cNvSpPr txBox="1"/>
            <p:nvPr/>
          </p:nvSpPr>
          <p:spPr>
            <a:xfrm>
              <a:off x="2117851" y="4903723"/>
              <a:ext cx="661670" cy="176527"/>
            </a:xfrm>
            <a:prstGeom prst="rect">
              <a:avLst/>
            </a:prstGeom>
            <a:noFill/>
            <a:ln>
              <a:noFill/>
            </a:ln>
          </p:spPr>
          <p:txBody>
            <a:bodyPr spcFirstLastPara="1" wrap="square" lIns="0" tIns="1537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Interface</a:t>
              </a:r>
              <a:endParaRPr sz="1333">
                <a:solidFill>
                  <a:schemeClr val="dk1"/>
                </a:solidFill>
                <a:latin typeface="Verdana"/>
                <a:ea typeface="Verdana"/>
                <a:cs typeface="Verdana"/>
                <a:sym typeface="Verdana"/>
              </a:endParaRPr>
            </a:p>
          </p:txBody>
        </p:sp>
        <p:sp>
          <p:nvSpPr>
            <p:cNvPr id="273" name="Google Shape;273;p27"/>
            <p:cNvSpPr txBox="1"/>
            <p:nvPr/>
          </p:nvSpPr>
          <p:spPr>
            <a:xfrm>
              <a:off x="2117851" y="5470652"/>
              <a:ext cx="661670" cy="176527"/>
            </a:xfrm>
            <a:prstGeom prst="rect">
              <a:avLst/>
            </a:prstGeom>
            <a:noFill/>
            <a:ln>
              <a:noFill/>
            </a:ln>
          </p:spPr>
          <p:txBody>
            <a:bodyPr spcFirstLastPara="1" wrap="square" lIns="0" tIns="1537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Interface</a:t>
              </a:r>
              <a:endParaRPr sz="1333">
                <a:solidFill>
                  <a:schemeClr val="dk1"/>
                </a:solidFill>
                <a:latin typeface="Verdana"/>
                <a:ea typeface="Verdana"/>
                <a:cs typeface="Verdana"/>
                <a:sym typeface="Verdana"/>
              </a:endParaRPr>
            </a:p>
          </p:txBody>
        </p:sp>
        <p:sp>
          <p:nvSpPr>
            <p:cNvPr id="274" name="Google Shape;274;p27"/>
            <p:cNvSpPr txBox="1"/>
            <p:nvPr/>
          </p:nvSpPr>
          <p:spPr>
            <a:xfrm>
              <a:off x="6875780" y="5461508"/>
              <a:ext cx="661670" cy="176527"/>
            </a:xfrm>
            <a:prstGeom prst="rect">
              <a:avLst/>
            </a:prstGeom>
            <a:noFill/>
            <a:ln>
              <a:noFill/>
            </a:ln>
          </p:spPr>
          <p:txBody>
            <a:bodyPr spcFirstLastPara="1" wrap="square" lIns="0" tIns="1537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Interface</a:t>
              </a:r>
              <a:endParaRPr sz="1333">
                <a:solidFill>
                  <a:schemeClr val="dk1"/>
                </a:solidFill>
                <a:latin typeface="Verdana"/>
                <a:ea typeface="Verdana"/>
                <a:cs typeface="Verdana"/>
                <a:sym typeface="Verdana"/>
              </a:endParaRPr>
            </a:p>
          </p:txBody>
        </p:sp>
        <p:sp>
          <p:nvSpPr>
            <p:cNvPr id="275" name="Google Shape;275;p27"/>
            <p:cNvSpPr txBox="1"/>
            <p:nvPr/>
          </p:nvSpPr>
          <p:spPr>
            <a:xfrm>
              <a:off x="6887971" y="4888484"/>
              <a:ext cx="661670" cy="176527"/>
            </a:xfrm>
            <a:prstGeom prst="rect">
              <a:avLst/>
            </a:prstGeom>
            <a:noFill/>
            <a:ln>
              <a:noFill/>
            </a:ln>
          </p:spPr>
          <p:txBody>
            <a:bodyPr spcFirstLastPara="1" wrap="square" lIns="0" tIns="1537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Interface</a:t>
              </a:r>
              <a:endParaRPr sz="1333">
                <a:solidFill>
                  <a:schemeClr val="dk1"/>
                </a:solidFill>
                <a:latin typeface="Verdana"/>
                <a:ea typeface="Verdana"/>
                <a:cs typeface="Verdana"/>
                <a:sym typeface="Verdana"/>
              </a:endParaRPr>
            </a:p>
          </p:txBody>
        </p:sp>
        <p:sp>
          <p:nvSpPr>
            <p:cNvPr id="276" name="Google Shape;276;p27"/>
            <p:cNvSpPr txBox="1"/>
            <p:nvPr/>
          </p:nvSpPr>
          <p:spPr>
            <a:xfrm>
              <a:off x="6884923" y="4312411"/>
              <a:ext cx="661670" cy="177150"/>
            </a:xfrm>
            <a:prstGeom prst="rect">
              <a:avLst/>
            </a:prstGeom>
            <a:noFill/>
            <a:ln>
              <a:noFill/>
            </a:ln>
          </p:spPr>
          <p:txBody>
            <a:bodyPr spcFirstLastPara="1" wrap="square" lIns="0" tIns="1612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Interface</a:t>
              </a:r>
              <a:endParaRPr sz="1333">
                <a:solidFill>
                  <a:schemeClr val="dk1"/>
                </a:solidFill>
                <a:latin typeface="Verdana"/>
                <a:ea typeface="Verdana"/>
                <a:cs typeface="Verdana"/>
                <a:sym typeface="Verdana"/>
              </a:endParaRPr>
            </a:p>
          </p:txBody>
        </p:sp>
        <p:sp>
          <p:nvSpPr>
            <p:cNvPr id="277" name="Google Shape;277;p27"/>
            <p:cNvSpPr txBox="1"/>
            <p:nvPr/>
          </p:nvSpPr>
          <p:spPr>
            <a:xfrm>
              <a:off x="6884923" y="3736339"/>
              <a:ext cx="661670" cy="177150"/>
            </a:xfrm>
            <a:prstGeom prst="rect">
              <a:avLst/>
            </a:prstGeom>
            <a:noFill/>
            <a:ln>
              <a:noFill/>
            </a:ln>
          </p:spPr>
          <p:txBody>
            <a:bodyPr spcFirstLastPara="1" wrap="square" lIns="0" tIns="1612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Interface</a:t>
              </a:r>
              <a:endParaRPr sz="1333">
                <a:solidFill>
                  <a:schemeClr val="dk1"/>
                </a:solidFill>
                <a:latin typeface="Verdana"/>
                <a:ea typeface="Verdana"/>
                <a:cs typeface="Verdana"/>
                <a:sym typeface="Verdana"/>
              </a:endParaRPr>
            </a:p>
          </p:txBody>
        </p:sp>
        <p:sp>
          <p:nvSpPr>
            <p:cNvPr id="278" name="Google Shape;278;p27"/>
            <p:cNvSpPr txBox="1"/>
            <p:nvPr/>
          </p:nvSpPr>
          <p:spPr>
            <a:xfrm>
              <a:off x="6921500" y="3141980"/>
              <a:ext cx="661670" cy="177150"/>
            </a:xfrm>
            <a:prstGeom prst="rect">
              <a:avLst/>
            </a:prstGeom>
            <a:noFill/>
            <a:ln>
              <a:noFill/>
            </a:ln>
          </p:spPr>
          <p:txBody>
            <a:bodyPr spcFirstLastPara="1" wrap="square" lIns="0" tIns="1612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Interface</a:t>
              </a:r>
              <a:endParaRPr sz="1333">
                <a:solidFill>
                  <a:schemeClr val="dk1"/>
                </a:solidFill>
                <a:latin typeface="Verdana"/>
                <a:ea typeface="Verdana"/>
                <a:cs typeface="Verdana"/>
                <a:sym typeface="Verdana"/>
              </a:endParaRPr>
            </a:p>
          </p:txBody>
        </p:sp>
        <p:sp>
          <p:nvSpPr>
            <p:cNvPr id="279" name="Google Shape;279;p27"/>
            <p:cNvSpPr txBox="1"/>
            <p:nvPr/>
          </p:nvSpPr>
          <p:spPr>
            <a:xfrm>
              <a:off x="6894068" y="2559812"/>
              <a:ext cx="661670" cy="177150"/>
            </a:xfrm>
            <a:prstGeom prst="rect">
              <a:avLst/>
            </a:prstGeom>
            <a:noFill/>
            <a:ln>
              <a:noFill/>
            </a:ln>
          </p:spPr>
          <p:txBody>
            <a:bodyPr spcFirstLastPara="1" wrap="square" lIns="0" tIns="16125" rIns="0" bIns="0" anchor="t" anchorCtr="0">
              <a:spAutoFit/>
            </a:bodyPr>
            <a:lstStyle/>
            <a:p>
              <a:pPr marL="15394" marR="0" lvl="0" indent="0" algn="l" rtl="0">
                <a:spcBef>
                  <a:spcPts val="0"/>
                </a:spcBef>
                <a:spcAft>
                  <a:spcPts val="0"/>
                </a:spcAft>
                <a:buNone/>
              </a:pPr>
              <a:r>
                <a:rPr lang="en-US" sz="1333">
                  <a:solidFill>
                    <a:schemeClr val="dk1"/>
                  </a:solidFill>
                  <a:latin typeface="Verdana"/>
                  <a:ea typeface="Verdana"/>
                  <a:cs typeface="Verdana"/>
                  <a:sym typeface="Verdana"/>
                </a:rPr>
                <a:t>Interface</a:t>
              </a:r>
              <a:endParaRPr sz="1333">
                <a:solidFill>
                  <a:schemeClr val="dk1"/>
                </a:solidFill>
                <a:latin typeface="Verdana"/>
                <a:ea typeface="Verdana"/>
                <a:cs typeface="Verdana"/>
                <a:sym typeface="Verdana"/>
              </a:endParaRPr>
            </a:p>
          </p:txBody>
        </p:sp>
      </p:grpSp>
      <p:sp>
        <p:nvSpPr>
          <p:cNvPr id="280" name="Google Shape;28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8"/>
          <p:cNvSpPr txBox="1">
            <a:spLocks noGrp="1"/>
          </p:cNvSpPr>
          <p:nvPr>
            <p:ph type="title"/>
          </p:nvPr>
        </p:nvSpPr>
        <p:spPr>
          <a:xfrm>
            <a:off x="1066800" y="456524"/>
            <a:ext cx="10058400" cy="838877"/>
          </a:xfrm>
          <a:prstGeom prst="rect">
            <a:avLst/>
          </a:prstGeom>
          <a:noFill/>
          <a:ln>
            <a:noFill/>
          </a:ln>
        </p:spPr>
        <p:txBody>
          <a:bodyPr spcFirstLastPara="1" wrap="square" lIns="80650" tIns="40300" rIns="80650" bIns="403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US" sz="4765" b="1"/>
              <a:t>TCP/INTERNET PROTOCOL STACK</a:t>
            </a:r>
            <a:endParaRPr/>
          </a:p>
        </p:txBody>
      </p:sp>
      <p:sp>
        <p:nvSpPr>
          <p:cNvPr id="287" name="Google Shape;287;p28"/>
          <p:cNvSpPr txBox="1">
            <a:spLocks noGrp="1"/>
          </p:cNvSpPr>
          <p:nvPr>
            <p:ph type="body" idx="1"/>
          </p:nvPr>
        </p:nvSpPr>
        <p:spPr>
          <a:xfrm>
            <a:off x="784412" y="1638300"/>
            <a:ext cx="7620000" cy="4301067"/>
          </a:xfrm>
          <a:prstGeom prst="rect">
            <a:avLst/>
          </a:prstGeom>
          <a:noFill/>
          <a:ln>
            <a:noFill/>
          </a:ln>
        </p:spPr>
        <p:txBody>
          <a:bodyPr spcFirstLastPara="1" wrap="square" lIns="80650" tIns="40300" rIns="80650" bIns="40300" anchor="t" anchorCtr="0">
            <a:normAutofit fontScale="92500" lnSpcReduction="20000"/>
          </a:bodyPr>
          <a:lstStyle/>
          <a:p>
            <a:pPr marL="182884" lvl="0" indent="-182884" algn="l" rtl="0">
              <a:lnSpc>
                <a:spcPct val="90000"/>
              </a:lnSpc>
              <a:spcBef>
                <a:spcPts val="0"/>
              </a:spcBef>
              <a:spcAft>
                <a:spcPts val="0"/>
              </a:spcAft>
              <a:buClr>
                <a:schemeClr val="dk1"/>
              </a:buClr>
              <a:buSzPct val="72200"/>
              <a:buChar char="▪"/>
            </a:pPr>
            <a:r>
              <a:rPr lang="en-US" b="1"/>
              <a:t>application:</a:t>
            </a:r>
            <a:r>
              <a:rPr lang="en-US"/>
              <a:t> supporting network applications</a:t>
            </a:r>
            <a:endParaRPr/>
          </a:p>
          <a:p>
            <a:pPr marL="457211" lvl="1" indent="-182883" algn="l" rtl="0">
              <a:lnSpc>
                <a:spcPct val="90000"/>
              </a:lnSpc>
              <a:spcBef>
                <a:spcPts val="400"/>
              </a:spcBef>
              <a:spcAft>
                <a:spcPts val="0"/>
              </a:spcAft>
              <a:buClr>
                <a:schemeClr val="dk1"/>
              </a:buClr>
              <a:buSzPct val="104135"/>
              <a:buChar char="▪"/>
            </a:pPr>
            <a:r>
              <a:rPr lang="en-US" sz="2667"/>
              <a:t>FTP, SMTP, HTTP</a:t>
            </a:r>
            <a:endParaRPr/>
          </a:p>
          <a:p>
            <a:pPr marL="182884" lvl="0" indent="-182884" algn="l" rtl="0">
              <a:lnSpc>
                <a:spcPct val="90000"/>
              </a:lnSpc>
              <a:spcBef>
                <a:spcPts val="1400"/>
              </a:spcBef>
              <a:spcAft>
                <a:spcPts val="0"/>
              </a:spcAft>
              <a:buClr>
                <a:schemeClr val="dk1"/>
              </a:buClr>
              <a:buSzPct val="72200"/>
              <a:buChar char="▪"/>
            </a:pPr>
            <a:r>
              <a:rPr lang="en-US" b="1"/>
              <a:t>transport:</a:t>
            </a:r>
            <a:r>
              <a:rPr lang="en-US"/>
              <a:t> host-host data transfer</a:t>
            </a:r>
            <a:endParaRPr/>
          </a:p>
          <a:p>
            <a:pPr marL="457211" lvl="1" indent="-182883" algn="l" rtl="0">
              <a:lnSpc>
                <a:spcPct val="90000"/>
              </a:lnSpc>
              <a:spcBef>
                <a:spcPts val="400"/>
              </a:spcBef>
              <a:spcAft>
                <a:spcPts val="0"/>
              </a:spcAft>
              <a:buClr>
                <a:schemeClr val="dk1"/>
              </a:buClr>
              <a:buSzPct val="104135"/>
              <a:buChar char="▪"/>
            </a:pPr>
            <a:r>
              <a:rPr lang="en-US" sz="2667"/>
              <a:t>TCP, UDP</a:t>
            </a:r>
            <a:endParaRPr/>
          </a:p>
          <a:p>
            <a:pPr marL="182884" lvl="0" indent="-182884" algn="l" rtl="0">
              <a:lnSpc>
                <a:spcPct val="90000"/>
              </a:lnSpc>
              <a:spcBef>
                <a:spcPts val="1400"/>
              </a:spcBef>
              <a:spcAft>
                <a:spcPts val="0"/>
              </a:spcAft>
              <a:buClr>
                <a:schemeClr val="dk1"/>
              </a:buClr>
              <a:buSzPct val="72200"/>
              <a:buChar char="▪"/>
            </a:pPr>
            <a:r>
              <a:rPr lang="en-US" b="1"/>
              <a:t>network:</a:t>
            </a:r>
            <a:r>
              <a:rPr lang="en-US"/>
              <a:t> routing of datagrams from source to destination</a:t>
            </a:r>
            <a:endParaRPr/>
          </a:p>
          <a:p>
            <a:pPr marL="457211" lvl="1" indent="-182883" algn="l" rtl="0">
              <a:lnSpc>
                <a:spcPct val="90000"/>
              </a:lnSpc>
              <a:spcBef>
                <a:spcPts val="400"/>
              </a:spcBef>
              <a:spcAft>
                <a:spcPts val="0"/>
              </a:spcAft>
              <a:buClr>
                <a:schemeClr val="dk1"/>
              </a:buClr>
              <a:buSzPct val="104135"/>
              <a:buChar char="▪"/>
            </a:pPr>
            <a:r>
              <a:rPr lang="en-US" sz="2667"/>
              <a:t>IP, routing protocols</a:t>
            </a:r>
            <a:endParaRPr/>
          </a:p>
          <a:p>
            <a:pPr marL="182884" lvl="0" indent="-182884" algn="l" rtl="0">
              <a:lnSpc>
                <a:spcPct val="90000"/>
              </a:lnSpc>
              <a:spcBef>
                <a:spcPts val="1400"/>
              </a:spcBef>
              <a:spcAft>
                <a:spcPts val="0"/>
              </a:spcAft>
              <a:buClr>
                <a:schemeClr val="dk1"/>
              </a:buClr>
              <a:buSzPct val="72200"/>
              <a:buChar char="▪"/>
            </a:pPr>
            <a:r>
              <a:rPr lang="en-US" b="1"/>
              <a:t>link:</a:t>
            </a:r>
            <a:r>
              <a:rPr lang="en-US"/>
              <a:t> data transfer between neighboring  network elements</a:t>
            </a:r>
            <a:endParaRPr/>
          </a:p>
          <a:p>
            <a:pPr marL="457211" lvl="1" indent="-182883" algn="l" rtl="0">
              <a:lnSpc>
                <a:spcPct val="90000"/>
              </a:lnSpc>
              <a:spcBef>
                <a:spcPts val="400"/>
              </a:spcBef>
              <a:spcAft>
                <a:spcPts val="0"/>
              </a:spcAft>
              <a:buClr>
                <a:schemeClr val="dk1"/>
              </a:buClr>
              <a:buSzPct val="104135"/>
              <a:buChar char="▪"/>
            </a:pPr>
            <a:r>
              <a:rPr lang="en-US" sz="2667"/>
              <a:t>Ethernet</a:t>
            </a:r>
            <a:endParaRPr/>
          </a:p>
          <a:p>
            <a:pPr marL="182884" lvl="0" indent="-182884" algn="l" rtl="0">
              <a:lnSpc>
                <a:spcPct val="90000"/>
              </a:lnSpc>
              <a:spcBef>
                <a:spcPts val="1400"/>
              </a:spcBef>
              <a:spcAft>
                <a:spcPts val="0"/>
              </a:spcAft>
              <a:buClr>
                <a:schemeClr val="dk1"/>
              </a:buClr>
              <a:buSzPct val="72200"/>
              <a:buChar char="▪"/>
            </a:pPr>
            <a:r>
              <a:rPr lang="en-US" b="1"/>
              <a:t>physical:</a:t>
            </a:r>
            <a:r>
              <a:rPr lang="en-US"/>
              <a:t> bits “on the wire”</a:t>
            </a:r>
            <a:endParaRPr/>
          </a:p>
          <a:p>
            <a:pPr marL="182884" lvl="0" indent="-74912" algn="l" rtl="0">
              <a:lnSpc>
                <a:spcPct val="90000"/>
              </a:lnSpc>
              <a:spcBef>
                <a:spcPts val="1200"/>
              </a:spcBef>
              <a:spcAft>
                <a:spcPts val="0"/>
              </a:spcAft>
              <a:buClr>
                <a:schemeClr val="dk1"/>
              </a:buClr>
              <a:buSzPct val="74401"/>
              <a:buNone/>
            </a:pPr>
            <a:endParaRPr/>
          </a:p>
        </p:txBody>
      </p:sp>
      <p:sp>
        <p:nvSpPr>
          <p:cNvPr id="288" name="Google Shape;288;p28"/>
          <p:cNvSpPr txBox="1">
            <a:spLocks noGrp="1"/>
          </p:cNvSpPr>
          <p:nvPr>
            <p:ph type="sldNum" idx="12"/>
          </p:nvPr>
        </p:nvSpPr>
        <p:spPr>
          <a:xfrm>
            <a:off x="11311128" y="6272785"/>
            <a:ext cx="640080" cy="365125"/>
          </a:xfrm>
          <a:prstGeom prst="rect">
            <a:avLst/>
          </a:prstGeom>
          <a:noFill/>
          <a:ln>
            <a:noFill/>
          </a:ln>
        </p:spPr>
        <p:txBody>
          <a:bodyPr spcFirstLastPara="1" wrap="square" lIns="80650" tIns="40300" rIns="80650" bIns="40300" anchor="ctr" anchorCtr="0">
            <a:noAutofit/>
          </a:bodyPr>
          <a:lstStyle/>
          <a:p>
            <a:pPr marL="0" lvl="0" indent="0" algn="ctr" rtl="0">
              <a:spcBef>
                <a:spcPts val="0"/>
              </a:spcBef>
              <a:spcAft>
                <a:spcPts val="0"/>
              </a:spcAft>
              <a:buNone/>
            </a:pPr>
            <a:r>
              <a:rPr lang="en-US" sz="1866" b="1">
                <a:solidFill>
                  <a:srgbClr val="FFFFFF"/>
                </a:solidFill>
                <a:latin typeface="Times New Roman"/>
                <a:ea typeface="Times New Roman"/>
                <a:cs typeface="Times New Roman"/>
                <a:sym typeface="Times New Roman"/>
              </a:rPr>
              <a:t>1-</a:t>
            </a:r>
            <a:fld id="{00000000-1234-1234-1234-123412341234}" type="slidenum">
              <a:rPr lang="en-US" sz="1866" b="1">
                <a:solidFill>
                  <a:srgbClr val="FFFFFF"/>
                </a:solidFill>
                <a:latin typeface="Times New Roman"/>
                <a:ea typeface="Times New Roman"/>
                <a:cs typeface="Times New Roman"/>
                <a:sym typeface="Times New Roman"/>
              </a:rPr>
              <a:t>16</a:t>
            </a:fld>
            <a:endParaRPr sz="1866" b="1">
              <a:solidFill>
                <a:srgbClr val="FFFFFF"/>
              </a:solidFill>
              <a:latin typeface="Times New Roman"/>
              <a:ea typeface="Times New Roman"/>
              <a:cs typeface="Times New Roman"/>
              <a:sym typeface="Times New Roman"/>
            </a:endParaRPr>
          </a:p>
        </p:txBody>
      </p:sp>
      <p:sp>
        <p:nvSpPr>
          <p:cNvPr id="289" name="Google Shape;289;p28"/>
          <p:cNvSpPr/>
          <p:nvPr/>
        </p:nvSpPr>
        <p:spPr>
          <a:xfrm>
            <a:off x="8771466" y="1143000"/>
            <a:ext cx="2523067" cy="4707467"/>
          </a:xfrm>
          <a:prstGeom prst="rect">
            <a:avLst/>
          </a:prstGeom>
          <a:solidFill>
            <a:schemeClr val="accent2"/>
          </a:solidFill>
          <a:ln w="38100" cap="flat" cmpd="sng">
            <a:solidFill>
              <a:schemeClr val="accent2"/>
            </a:solidFill>
            <a:prstDash val="solid"/>
            <a:miter lim="800000"/>
            <a:headEnd type="none" w="sm" len="sm"/>
            <a:tailEnd type="none" w="sm" len="sm"/>
          </a:ln>
        </p:spPr>
        <p:txBody>
          <a:bodyPr spcFirstLastPara="1" wrap="square" lIns="80650" tIns="40300" rIns="80650" bIns="40300" anchor="ctr" anchorCtr="0">
            <a:noAutofit/>
          </a:bodyPr>
          <a:lstStyle/>
          <a:p>
            <a:pPr marL="0" marR="0" lvl="0" indent="0" algn="ctr"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grpSp>
        <p:nvGrpSpPr>
          <p:cNvPr id="290" name="Google Shape;290;p28"/>
          <p:cNvGrpSpPr/>
          <p:nvPr/>
        </p:nvGrpSpPr>
        <p:grpSpPr>
          <a:xfrm>
            <a:off x="8678336" y="1295400"/>
            <a:ext cx="2531535" cy="4707467"/>
            <a:chOff x="3076" y="888"/>
            <a:chExt cx="1196" cy="2224"/>
          </a:xfrm>
        </p:grpSpPr>
        <p:sp>
          <p:nvSpPr>
            <p:cNvPr id="291" name="Google Shape;291;p28"/>
            <p:cNvSpPr/>
            <p:nvPr/>
          </p:nvSpPr>
          <p:spPr>
            <a:xfrm>
              <a:off x="3080" y="888"/>
              <a:ext cx="1192" cy="2224"/>
            </a:xfrm>
            <a:prstGeom prst="rect">
              <a:avLst/>
            </a:prstGeom>
            <a:solidFill>
              <a:schemeClr val="lt1"/>
            </a:solidFill>
            <a:ln w="38100" cap="flat" cmpd="sng">
              <a:solidFill>
                <a:schemeClr val="accent2"/>
              </a:solidFill>
              <a:prstDash val="solid"/>
              <a:miter lim="800000"/>
              <a:headEnd type="none" w="sm" len="sm"/>
              <a:tailEnd type="none" w="sm" len="sm"/>
            </a:ln>
          </p:spPr>
          <p:txBody>
            <a:bodyPr spcFirstLastPara="1" wrap="square" lIns="80650" tIns="40300" rIns="80650" bIns="40300" anchor="ctr" anchorCtr="0">
              <a:noAutofit/>
            </a:bodyPr>
            <a:lstStyle/>
            <a:p>
              <a:pPr marL="0" marR="0" lvl="0" indent="0" algn="ctr"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292" name="Google Shape;292;p28"/>
            <p:cNvSpPr txBox="1"/>
            <p:nvPr/>
          </p:nvSpPr>
          <p:spPr>
            <a:xfrm>
              <a:off x="3167" y="949"/>
              <a:ext cx="1038" cy="2132"/>
            </a:xfrm>
            <a:prstGeom prst="rect">
              <a:avLst/>
            </a:prstGeom>
            <a:noFill/>
            <a:ln>
              <a:noFill/>
            </a:ln>
          </p:spPr>
          <p:txBody>
            <a:bodyPr spcFirstLastPara="1" wrap="square" lIns="80650" tIns="40300" rIns="80650" bIns="40300" anchor="t" anchorCtr="0">
              <a:spAutoFit/>
            </a:bodyPr>
            <a:lstStyle/>
            <a:p>
              <a:pPr marL="0" marR="0" lvl="0" indent="0" algn="ctr" rtl="0">
                <a:spcBef>
                  <a:spcPts val="0"/>
                </a:spcBef>
                <a:spcAft>
                  <a:spcPts val="0"/>
                </a:spcAft>
                <a:buNone/>
              </a:pPr>
              <a:r>
                <a:rPr lang="en-US" sz="3200">
                  <a:solidFill>
                    <a:schemeClr val="dk1"/>
                  </a:solidFill>
                  <a:latin typeface="Comic Sans MS"/>
                  <a:ea typeface="Comic Sans MS"/>
                  <a:cs typeface="Comic Sans MS"/>
                  <a:sym typeface="Comic Sans MS"/>
                </a:rPr>
                <a:t>application</a:t>
              </a:r>
              <a:endParaRPr sz="1588">
                <a:solidFill>
                  <a:schemeClr val="dk1"/>
                </a:solidFill>
                <a:latin typeface="Calibri"/>
                <a:ea typeface="Calibri"/>
                <a:cs typeface="Calibri"/>
                <a:sym typeface="Calibri"/>
              </a:endParaRPr>
            </a:p>
            <a:p>
              <a:pPr marL="0" marR="0" lvl="0" indent="0" algn="ctr" rtl="0">
                <a:spcBef>
                  <a:spcPts val="0"/>
                </a:spcBef>
                <a:spcAft>
                  <a:spcPts val="0"/>
                </a:spcAft>
                <a:buNone/>
              </a:pPr>
              <a:endParaRPr sz="3200">
                <a:solidFill>
                  <a:schemeClr val="dk1"/>
                </a:solidFill>
                <a:latin typeface="Comic Sans MS"/>
                <a:ea typeface="Comic Sans MS"/>
                <a:cs typeface="Comic Sans MS"/>
                <a:sym typeface="Comic Sans MS"/>
              </a:endParaRPr>
            </a:p>
            <a:p>
              <a:pPr marL="0" marR="0" lvl="0" indent="0" algn="ctr" rtl="0">
                <a:spcBef>
                  <a:spcPts val="0"/>
                </a:spcBef>
                <a:spcAft>
                  <a:spcPts val="0"/>
                </a:spcAft>
                <a:buNone/>
              </a:pPr>
              <a:r>
                <a:rPr lang="en-US" sz="3200">
                  <a:solidFill>
                    <a:schemeClr val="dk1"/>
                  </a:solidFill>
                  <a:latin typeface="Comic Sans MS"/>
                  <a:ea typeface="Comic Sans MS"/>
                  <a:cs typeface="Comic Sans MS"/>
                  <a:sym typeface="Comic Sans MS"/>
                </a:rPr>
                <a:t>transport</a:t>
              </a:r>
              <a:endParaRPr sz="1588">
                <a:solidFill>
                  <a:schemeClr val="dk1"/>
                </a:solidFill>
                <a:latin typeface="Calibri"/>
                <a:ea typeface="Calibri"/>
                <a:cs typeface="Calibri"/>
                <a:sym typeface="Calibri"/>
              </a:endParaRPr>
            </a:p>
            <a:p>
              <a:pPr marL="0" marR="0" lvl="0" indent="0" algn="ctr" rtl="0">
                <a:spcBef>
                  <a:spcPts val="0"/>
                </a:spcBef>
                <a:spcAft>
                  <a:spcPts val="0"/>
                </a:spcAft>
                <a:buNone/>
              </a:pPr>
              <a:endParaRPr sz="3200">
                <a:solidFill>
                  <a:schemeClr val="dk1"/>
                </a:solidFill>
                <a:latin typeface="Comic Sans MS"/>
                <a:ea typeface="Comic Sans MS"/>
                <a:cs typeface="Comic Sans MS"/>
                <a:sym typeface="Comic Sans MS"/>
              </a:endParaRPr>
            </a:p>
            <a:p>
              <a:pPr marL="0" marR="0" lvl="0" indent="0" algn="ctr" rtl="0">
                <a:spcBef>
                  <a:spcPts val="0"/>
                </a:spcBef>
                <a:spcAft>
                  <a:spcPts val="0"/>
                </a:spcAft>
                <a:buNone/>
              </a:pPr>
              <a:r>
                <a:rPr lang="en-US" sz="3200">
                  <a:solidFill>
                    <a:schemeClr val="dk1"/>
                  </a:solidFill>
                  <a:latin typeface="Comic Sans MS"/>
                  <a:ea typeface="Comic Sans MS"/>
                  <a:cs typeface="Comic Sans MS"/>
                  <a:sym typeface="Comic Sans MS"/>
                </a:rPr>
                <a:t>network</a:t>
              </a:r>
              <a:endParaRPr sz="1588">
                <a:solidFill>
                  <a:schemeClr val="dk1"/>
                </a:solidFill>
                <a:latin typeface="Calibri"/>
                <a:ea typeface="Calibri"/>
                <a:cs typeface="Calibri"/>
                <a:sym typeface="Calibri"/>
              </a:endParaRPr>
            </a:p>
            <a:p>
              <a:pPr marL="0" marR="0" lvl="0" indent="0" algn="ctr" rtl="0">
                <a:spcBef>
                  <a:spcPts val="0"/>
                </a:spcBef>
                <a:spcAft>
                  <a:spcPts val="0"/>
                </a:spcAft>
                <a:buNone/>
              </a:pPr>
              <a:endParaRPr sz="3200">
                <a:solidFill>
                  <a:schemeClr val="dk1"/>
                </a:solidFill>
                <a:latin typeface="Comic Sans MS"/>
                <a:ea typeface="Comic Sans MS"/>
                <a:cs typeface="Comic Sans MS"/>
                <a:sym typeface="Comic Sans MS"/>
              </a:endParaRPr>
            </a:p>
            <a:p>
              <a:pPr marL="0" marR="0" lvl="0" indent="0" algn="ctr" rtl="0">
                <a:spcBef>
                  <a:spcPts val="0"/>
                </a:spcBef>
                <a:spcAft>
                  <a:spcPts val="0"/>
                </a:spcAft>
                <a:buNone/>
              </a:pPr>
              <a:r>
                <a:rPr lang="en-US" sz="3200">
                  <a:solidFill>
                    <a:schemeClr val="dk1"/>
                  </a:solidFill>
                  <a:latin typeface="Comic Sans MS"/>
                  <a:ea typeface="Comic Sans MS"/>
                  <a:cs typeface="Comic Sans MS"/>
                  <a:sym typeface="Comic Sans MS"/>
                </a:rPr>
                <a:t>link</a:t>
              </a:r>
              <a:endParaRPr sz="1588">
                <a:solidFill>
                  <a:schemeClr val="dk1"/>
                </a:solidFill>
                <a:latin typeface="Calibri"/>
                <a:ea typeface="Calibri"/>
                <a:cs typeface="Calibri"/>
                <a:sym typeface="Calibri"/>
              </a:endParaRPr>
            </a:p>
            <a:p>
              <a:pPr marL="0" marR="0" lvl="0" indent="0" algn="ctr" rtl="0">
                <a:spcBef>
                  <a:spcPts val="0"/>
                </a:spcBef>
                <a:spcAft>
                  <a:spcPts val="0"/>
                </a:spcAft>
                <a:buNone/>
              </a:pPr>
              <a:endParaRPr sz="3200">
                <a:solidFill>
                  <a:schemeClr val="dk1"/>
                </a:solidFill>
                <a:latin typeface="Comic Sans MS"/>
                <a:ea typeface="Comic Sans MS"/>
                <a:cs typeface="Comic Sans MS"/>
                <a:sym typeface="Comic Sans MS"/>
              </a:endParaRPr>
            </a:p>
            <a:p>
              <a:pPr marL="0" marR="0" lvl="0" indent="0" algn="ctr" rtl="0">
                <a:spcBef>
                  <a:spcPts val="0"/>
                </a:spcBef>
                <a:spcAft>
                  <a:spcPts val="0"/>
                </a:spcAft>
                <a:buNone/>
              </a:pPr>
              <a:r>
                <a:rPr lang="en-US" sz="3200">
                  <a:solidFill>
                    <a:schemeClr val="dk1"/>
                  </a:solidFill>
                  <a:latin typeface="Comic Sans MS"/>
                  <a:ea typeface="Comic Sans MS"/>
                  <a:cs typeface="Comic Sans MS"/>
                  <a:sym typeface="Comic Sans MS"/>
                </a:rPr>
                <a:t>physical</a:t>
              </a:r>
              <a:endParaRPr sz="1588">
                <a:solidFill>
                  <a:schemeClr val="dk1"/>
                </a:solidFill>
                <a:latin typeface="Calibri"/>
                <a:ea typeface="Calibri"/>
                <a:cs typeface="Calibri"/>
                <a:sym typeface="Calibri"/>
              </a:endParaRPr>
            </a:p>
          </p:txBody>
        </p:sp>
        <p:cxnSp>
          <p:nvCxnSpPr>
            <p:cNvPr id="293" name="Google Shape;293;p28"/>
            <p:cNvCxnSpPr/>
            <p:nvPr/>
          </p:nvCxnSpPr>
          <p:spPr>
            <a:xfrm>
              <a:off x="3076" y="1324"/>
              <a:ext cx="1188" cy="0"/>
            </a:xfrm>
            <a:prstGeom prst="straightConnector1">
              <a:avLst/>
            </a:prstGeom>
            <a:noFill/>
            <a:ln w="38100" cap="flat" cmpd="sng">
              <a:solidFill>
                <a:schemeClr val="accent2"/>
              </a:solidFill>
              <a:prstDash val="solid"/>
              <a:round/>
              <a:headEnd type="none" w="sm" len="sm"/>
              <a:tailEnd type="none" w="sm" len="sm"/>
            </a:ln>
          </p:spPr>
        </p:cxnSp>
        <p:cxnSp>
          <p:nvCxnSpPr>
            <p:cNvPr id="294" name="Google Shape;294;p28"/>
            <p:cNvCxnSpPr/>
            <p:nvPr/>
          </p:nvCxnSpPr>
          <p:spPr>
            <a:xfrm>
              <a:off x="3076" y="1768"/>
              <a:ext cx="1188" cy="0"/>
            </a:xfrm>
            <a:prstGeom prst="straightConnector1">
              <a:avLst/>
            </a:prstGeom>
            <a:noFill/>
            <a:ln w="38100" cap="flat" cmpd="sng">
              <a:solidFill>
                <a:schemeClr val="accent2"/>
              </a:solidFill>
              <a:prstDash val="solid"/>
              <a:round/>
              <a:headEnd type="none" w="sm" len="sm"/>
              <a:tailEnd type="none" w="sm" len="sm"/>
            </a:ln>
          </p:spPr>
        </p:cxnSp>
        <p:cxnSp>
          <p:nvCxnSpPr>
            <p:cNvPr id="295" name="Google Shape;295;p28"/>
            <p:cNvCxnSpPr/>
            <p:nvPr/>
          </p:nvCxnSpPr>
          <p:spPr>
            <a:xfrm>
              <a:off x="3076" y="2216"/>
              <a:ext cx="1188" cy="0"/>
            </a:xfrm>
            <a:prstGeom prst="straightConnector1">
              <a:avLst/>
            </a:prstGeom>
            <a:noFill/>
            <a:ln w="38100" cap="flat" cmpd="sng">
              <a:solidFill>
                <a:schemeClr val="accent2"/>
              </a:solidFill>
              <a:prstDash val="solid"/>
              <a:round/>
              <a:headEnd type="none" w="sm" len="sm"/>
              <a:tailEnd type="none" w="sm" len="sm"/>
            </a:ln>
          </p:spPr>
        </p:cxnSp>
        <p:cxnSp>
          <p:nvCxnSpPr>
            <p:cNvPr id="296" name="Google Shape;296;p28"/>
            <p:cNvCxnSpPr/>
            <p:nvPr/>
          </p:nvCxnSpPr>
          <p:spPr>
            <a:xfrm>
              <a:off x="3076" y="2664"/>
              <a:ext cx="1188" cy="0"/>
            </a:xfrm>
            <a:prstGeom prst="straightConnector1">
              <a:avLst/>
            </a:prstGeom>
            <a:noFill/>
            <a:ln w="38100" cap="flat" cmpd="sng">
              <a:solidFill>
                <a:schemeClr val="accent2"/>
              </a:solidFill>
              <a:prstDash val="solid"/>
              <a:round/>
              <a:headEnd type="none" w="sm" len="sm"/>
              <a:tailEnd type="none" w="sm" len="sm"/>
            </a:ln>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9"/>
          <p:cNvSpPr txBox="1">
            <a:spLocks noGrp="1"/>
          </p:cNvSpPr>
          <p:nvPr>
            <p:ph type="title"/>
          </p:nvPr>
        </p:nvSpPr>
        <p:spPr>
          <a:xfrm>
            <a:off x="990600" y="134701"/>
            <a:ext cx="9448800" cy="874598"/>
          </a:xfrm>
          <a:prstGeom prst="rect">
            <a:avLst/>
          </a:prstGeom>
          <a:noFill/>
          <a:ln>
            <a:noFill/>
          </a:ln>
        </p:spPr>
        <p:txBody>
          <a:bodyPr spcFirstLastPara="1" wrap="square" lIns="0" tIns="256525" rIns="0" bIns="0" anchor="ctr" anchorCtr="0">
            <a:spAutoFit/>
          </a:bodyPr>
          <a:lstStyle/>
          <a:p>
            <a:pPr marL="12700" marR="5080" lvl="0" indent="0" algn="l" rtl="0">
              <a:lnSpc>
                <a:spcPct val="100000"/>
              </a:lnSpc>
              <a:spcBef>
                <a:spcPts val="0"/>
              </a:spcBef>
              <a:spcAft>
                <a:spcPts val="0"/>
              </a:spcAft>
              <a:buClr>
                <a:schemeClr val="dk1"/>
              </a:buClr>
              <a:buSzPts val="4000"/>
              <a:buFont typeface="Calibri"/>
              <a:buNone/>
            </a:pPr>
            <a:r>
              <a:rPr lang="en-US" sz="4000" b="1"/>
              <a:t>TCP/IP and Other Communications Protocols</a:t>
            </a:r>
            <a:endParaRPr sz="4000" b="1"/>
          </a:p>
        </p:txBody>
      </p:sp>
      <p:pic>
        <p:nvPicPr>
          <p:cNvPr id="302" name="Google Shape;302;p29"/>
          <p:cNvPicPr preferRelativeResize="0"/>
          <p:nvPr/>
        </p:nvPicPr>
        <p:blipFill rotWithShape="1">
          <a:blip r:embed="rId3">
            <a:alphaModFix/>
          </a:blip>
          <a:srcRect/>
          <a:stretch/>
        </p:blipFill>
        <p:spPr>
          <a:xfrm>
            <a:off x="2438400" y="1039477"/>
            <a:ext cx="7010400" cy="5818523"/>
          </a:xfrm>
          <a:prstGeom prst="rect">
            <a:avLst/>
          </a:prstGeom>
          <a:noFill/>
          <a:ln>
            <a:noFill/>
          </a:ln>
        </p:spPr>
      </p:pic>
      <p:sp>
        <p:nvSpPr>
          <p:cNvPr id="303" name="Google Shape;30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0"/>
          <p:cNvSpPr txBox="1">
            <a:spLocks noGrp="1"/>
          </p:cNvSpPr>
          <p:nvPr>
            <p:ph type="title"/>
          </p:nvPr>
        </p:nvSpPr>
        <p:spPr>
          <a:xfrm>
            <a:off x="1069848" y="484633"/>
            <a:ext cx="10058400" cy="1609344"/>
          </a:xfrm>
          <a:prstGeom prst="rect">
            <a:avLst/>
          </a:prstGeom>
          <a:noFill/>
          <a:ln>
            <a:noFill/>
          </a:ln>
        </p:spPr>
        <p:txBody>
          <a:bodyPr spcFirstLastPara="1" wrap="square" lIns="80650" tIns="40300" rIns="80650" bIns="40300" anchor="ctr" anchorCtr="0">
            <a:normAutofit/>
          </a:bodyPr>
          <a:lstStyle/>
          <a:p>
            <a:pPr marL="0" lvl="0" indent="0" algn="l" rtl="0">
              <a:lnSpc>
                <a:spcPct val="90000"/>
              </a:lnSpc>
              <a:spcBef>
                <a:spcPts val="0"/>
              </a:spcBef>
              <a:spcAft>
                <a:spcPts val="0"/>
              </a:spcAft>
              <a:buClr>
                <a:schemeClr val="dk1"/>
              </a:buClr>
              <a:buSzPts val="5495"/>
              <a:buFont typeface="Calibri"/>
              <a:buNone/>
            </a:pPr>
            <a:r>
              <a:rPr lang="en-US" sz="4849" b="1"/>
              <a:t>COMMUNICATION PROTOCOLS</a:t>
            </a:r>
            <a:endParaRPr/>
          </a:p>
        </p:txBody>
      </p:sp>
      <p:sp>
        <p:nvSpPr>
          <p:cNvPr id="309" name="Google Shape;309;p30"/>
          <p:cNvSpPr txBox="1">
            <a:spLocks noGrp="1"/>
          </p:cNvSpPr>
          <p:nvPr>
            <p:ph type="body" idx="1"/>
          </p:nvPr>
        </p:nvSpPr>
        <p:spPr>
          <a:xfrm>
            <a:off x="1069848" y="2121408"/>
            <a:ext cx="10058400" cy="4050792"/>
          </a:xfrm>
          <a:prstGeom prst="rect">
            <a:avLst/>
          </a:prstGeom>
          <a:noFill/>
          <a:ln>
            <a:noFill/>
          </a:ln>
        </p:spPr>
        <p:txBody>
          <a:bodyPr spcFirstLastPara="1" wrap="square" lIns="80650" tIns="40300" rIns="80650" bIns="40300" anchor="t" anchorCtr="0">
            <a:normAutofit/>
          </a:bodyPr>
          <a:lstStyle/>
          <a:p>
            <a:pPr marL="182884" lvl="0" indent="-182884" algn="just" rtl="0">
              <a:lnSpc>
                <a:spcPct val="90000"/>
              </a:lnSpc>
              <a:spcBef>
                <a:spcPts val="0"/>
              </a:spcBef>
              <a:spcAft>
                <a:spcPts val="0"/>
              </a:spcAft>
              <a:buClr>
                <a:schemeClr val="dk1"/>
              </a:buClr>
              <a:buSzPts val="2380"/>
              <a:buFont typeface="Arial"/>
              <a:buChar char="•"/>
            </a:pPr>
            <a:r>
              <a:rPr lang="en-US" sz="2471" b="1">
                <a:latin typeface="Arial"/>
                <a:ea typeface="Arial"/>
                <a:cs typeface="Arial"/>
                <a:sym typeface="Arial"/>
              </a:rPr>
              <a:t>Protocol</a:t>
            </a:r>
            <a:r>
              <a:rPr lang="en-US" sz="2471">
                <a:latin typeface="Arial"/>
                <a:ea typeface="Arial"/>
                <a:cs typeface="Arial"/>
                <a:sym typeface="Arial"/>
              </a:rPr>
              <a:t>: Set of rules and regulations is called a protocol.</a:t>
            </a:r>
            <a:endParaRPr/>
          </a:p>
          <a:p>
            <a:pPr marL="182884" lvl="0" indent="-49526" algn="just" rtl="0">
              <a:lnSpc>
                <a:spcPct val="90000"/>
              </a:lnSpc>
              <a:spcBef>
                <a:spcPts val="1200"/>
              </a:spcBef>
              <a:spcAft>
                <a:spcPts val="0"/>
              </a:spcAft>
              <a:buClr>
                <a:schemeClr val="dk1"/>
              </a:buClr>
              <a:buSzPts val="2380"/>
              <a:buNone/>
            </a:pPr>
            <a:endParaRPr sz="2471" b="1">
              <a:latin typeface="Arial"/>
              <a:ea typeface="Arial"/>
              <a:cs typeface="Arial"/>
              <a:sym typeface="Arial"/>
            </a:endParaRPr>
          </a:p>
          <a:p>
            <a:pPr marL="182884" lvl="0" indent="-182884" algn="just" rtl="0">
              <a:lnSpc>
                <a:spcPct val="90000"/>
              </a:lnSpc>
              <a:spcBef>
                <a:spcPts val="1200"/>
              </a:spcBef>
              <a:spcAft>
                <a:spcPts val="0"/>
              </a:spcAft>
              <a:buClr>
                <a:schemeClr val="dk1"/>
              </a:buClr>
              <a:buSzPts val="2380"/>
              <a:buFont typeface="Arial"/>
              <a:buChar char="•"/>
            </a:pPr>
            <a:r>
              <a:rPr lang="en-US" sz="2471" b="1">
                <a:latin typeface="Arial"/>
                <a:ea typeface="Arial"/>
                <a:cs typeface="Arial"/>
                <a:sym typeface="Arial"/>
              </a:rPr>
              <a:t>Communication: </a:t>
            </a:r>
            <a:r>
              <a:rPr lang="en-US" sz="2471">
                <a:latin typeface="Arial"/>
                <a:ea typeface="Arial"/>
                <a:cs typeface="Arial"/>
                <a:sym typeface="Arial"/>
              </a:rPr>
              <a:t>Exchange of information from one system to another system with a medium is called communication.</a:t>
            </a:r>
            <a:endParaRPr/>
          </a:p>
          <a:p>
            <a:pPr marL="182884" lvl="0" indent="-49526" algn="just" rtl="0">
              <a:lnSpc>
                <a:spcPct val="90000"/>
              </a:lnSpc>
              <a:spcBef>
                <a:spcPts val="1200"/>
              </a:spcBef>
              <a:spcAft>
                <a:spcPts val="0"/>
              </a:spcAft>
              <a:buClr>
                <a:schemeClr val="dk1"/>
              </a:buClr>
              <a:buSzPts val="2380"/>
              <a:buNone/>
            </a:pPr>
            <a:endParaRPr sz="2471" b="1">
              <a:latin typeface="Arial"/>
              <a:ea typeface="Arial"/>
              <a:cs typeface="Arial"/>
              <a:sym typeface="Arial"/>
            </a:endParaRPr>
          </a:p>
          <a:p>
            <a:pPr marL="182884" lvl="0" indent="-182884" algn="just" rtl="0">
              <a:lnSpc>
                <a:spcPct val="90000"/>
              </a:lnSpc>
              <a:spcBef>
                <a:spcPts val="1200"/>
              </a:spcBef>
              <a:spcAft>
                <a:spcPts val="0"/>
              </a:spcAft>
              <a:buClr>
                <a:schemeClr val="dk1"/>
              </a:buClr>
              <a:buSzPts val="2380"/>
              <a:buFont typeface="Arial"/>
              <a:buChar char="•"/>
            </a:pPr>
            <a:r>
              <a:rPr lang="en-US" sz="2471" b="1">
                <a:latin typeface="Arial"/>
                <a:ea typeface="Arial"/>
                <a:cs typeface="Arial"/>
                <a:sym typeface="Arial"/>
              </a:rPr>
              <a:t>Communication Protocol: </a:t>
            </a:r>
            <a:r>
              <a:rPr lang="en-US" sz="2471">
                <a:latin typeface="Arial"/>
                <a:ea typeface="Arial"/>
                <a:cs typeface="Arial"/>
                <a:sym typeface="Arial"/>
              </a:rPr>
              <a:t>A set of rules and regulations that allow two electronic devices to connect to exchange the data with one and another.</a:t>
            </a:r>
            <a:endParaRPr/>
          </a:p>
          <a:p>
            <a:pPr marL="182884" lvl="0" indent="-49526" algn="l" rtl="0">
              <a:lnSpc>
                <a:spcPct val="90000"/>
              </a:lnSpc>
              <a:spcBef>
                <a:spcPts val="1200"/>
              </a:spcBef>
              <a:spcAft>
                <a:spcPts val="0"/>
              </a:spcAft>
              <a:buClr>
                <a:schemeClr val="dk1"/>
              </a:buClr>
              <a:buSzPts val="2380"/>
              <a:buNone/>
            </a:pPr>
            <a:endParaRPr sz="2471"/>
          </a:p>
        </p:txBody>
      </p:sp>
      <p:sp>
        <p:nvSpPr>
          <p:cNvPr id="310" name="Google Shape;31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1"/>
          <p:cNvSpPr txBox="1">
            <a:spLocks noGrp="1"/>
          </p:cNvSpPr>
          <p:nvPr>
            <p:ph type="title"/>
          </p:nvPr>
        </p:nvSpPr>
        <p:spPr>
          <a:xfrm>
            <a:off x="1069848" y="484633"/>
            <a:ext cx="10058400" cy="1609344"/>
          </a:xfrm>
          <a:prstGeom prst="rect">
            <a:avLst/>
          </a:prstGeom>
          <a:noFill/>
          <a:ln>
            <a:noFill/>
          </a:ln>
        </p:spPr>
        <p:txBody>
          <a:bodyPr spcFirstLastPara="1" wrap="square" lIns="80650" tIns="40300" rIns="80650" bIns="40300" anchor="ctr" anchorCtr="0">
            <a:normAutofit/>
          </a:bodyPr>
          <a:lstStyle/>
          <a:p>
            <a:pPr marL="0" lvl="0" indent="0" algn="l" rtl="0">
              <a:lnSpc>
                <a:spcPct val="90000"/>
              </a:lnSpc>
              <a:spcBef>
                <a:spcPts val="0"/>
              </a:spcBef>
              <a:spcAft>
                <a:spcPts val="0"/>
              </a:spcAft>
              <a:buClr>
                <a:schemeClr val="dk1"/>
              </a:buClr>
              <a:buSzPts val="5495"/>
              <a:buFont typeface="Calibri"/>
              <a:buNone/>
            </a:pPr>
            <a:r>
              <a:rPr lang="en-US" sz="4849" b="1"/>
              <a:t>COMMUNICATION PROTOCOLS</a:t>
            </a:r>
            <a:endParaRPr/>
          </a:p>
        </p:txBody>
      </p:sp>
      <p:sp>
        <p:nvSpPr>
          <p:cNvPr id="316" name="Google Shape;316;p31"/>
          <p:cNvSpPr txBox="1">
            <a:spLocks noGrp="1"/>
          </p:cNvSpPr>
          <p:nvPr>
            <p:ph type="body" idx="1"/>
          </p:nvPr>
        </p:nvSpPr>
        <p:spPr>
          <a:xfrm>
            <a:off x="1069848" y="2121408"/>
            <a:ext cx="10058400" cy="4050792"/>
          </a:xfrm>
          <a:prstGeom prst="rect">
            <a:avLst/>
          </a:prstGeom>
          <a:noFill/>
          <a:ln>
            <a:noFill/>
          </a:ln>
        </p:spPr>
        <p:txBody>
          <a:bodyPr spcFirstLastPara="1" wrap="square" lIns="80650" tIns="40300" rIns="80650" bIns="40300" anchor="t" anchorCtr="0">
            <a:normAutofit/>
          </a:bodyPr>
          <a:lstStyle/>
          <a:p>
            <a:pPr marL="182884" lvl="0" indent="-182884" algn="just" rtl="0">
              <a:lnSpc>
                <a:spcPct val="90000"/>
              </a:lnSpc>
              <a:spcBef>
                <a:spcPts val="0"/>
              </a:spcBef>
              <a:spcAft>
                <a:spcPts val="0"/>
              </a:spcAft>
              <a:buClr>
                <a:schemeClr val="dk1"/>
              </a:buClr>
              <a:buSzPts val="2720"/>
              <a:buChar char="▪"/>
            </a:pPr>
            <a:r>
              <a:rPr lang="en-US" sz="2824">
                <a:latin typeface="Arial"/>
                <a:ea typeface="Arial"/>
                <a:cs typeface="Arial"/>
                <a:sym typeface="Arial"/>
              </a:rPr>
              <a:t>The main function of these protocols is to </a:t>
            </a:r>
            <a:r>
              <a:rPr lang="en-US" sz="2824" b="1">
                <a:latin typeface="Arial"/>
                <a:ea typeface="Arial"/>
                <a:cs typeface="Arial"/>
                <a:sym typeface="Arial"/>
              </a:rPr>
              <a:t>exchange messages</a:t>
            </a:r>
            <a:r>
              <a:rPr lang="en-US" sz="2824">
                <a:latin typeface="Arial"/>
                <a:ea typeface="Arial"/>
                <a:cs typeface="Arial"/>
                <a:sym typeface="Arial"/>
              </a:rPr>
              <a:t> from one computer system to another. </a:t>
            </a:r>
            <a:endParaRPr/>
          </a:p>
          <a:p>
            <a:pPr marL="182884" lvl="0" indent="-182884" algn="just" rtl="0">
              <a:lnSpc>
                <a:spcPct val="90000"/>
              </a:lnSpc>
              <a:spcBef>
                <a:spcPts val="1200"/>
              </a:spcBef>
              <a:spcAft>
                <a:spcPts val="0"/>
              </a:spcAft>
              <a:buClr>
                <a:schemeClr val="dk1"/>
              </a:buClr>
              <a:buSzPts val="2720"/>
              <a:buChar char="▪"/>
            </a:pPr>
            <a:r>
              <a:rPr lang="en-US" sz="2824">
                <a:latin typeface="Arial"/>
                <a:ea typeface="Arial"/>
                <a:cs typeface="Arial"/>
                <a:sym typeface="Arial"/>
              </a:rPr>
              <a:t>These are significant in telecommunications systems as they consistently send and receive messages. </a:t>
            </a:r>
            <a:endParaRPr/>
          </a:p>
          <a:p>
            <a:pPr marL="182884" lvl="0" indent="-182884" algn="just" rtl="0">
              <a:lnSpc>
                <a:spcPct val="90000"/>
              </a:lnSpc>
              <a:spcBef>
                <a:spcPts val="1200"/>
              </a:spcBef>
              <a:spcAft>
                <a:spcPts val="0"/>
              </a:spcAft>
              <a:buClr>
                <a:schemeClr val="dk1"/>
              </a:buClr>
              <a:buSzPts val="2720"/>
              <a:buChar char="▪"/>
            </a:pPr>
            <a:r>
              <a:rPr lang="en-US" sz="2824">
                <a:latin typeface="Arial"/>
                <a:ea typeface="Arial"/>
                <a:cs typeface="Arial"/>
                <a:sym typeface="Arial"/>
              </a:rPr>
              <a:t>These protocols cover </a:t>
            </a:r>
            <a:r>
              <a:rPr lang="en-US" sz="2824" b="1">
                <a:latin typeface="Arial"/>
                <a:ea typeface="Arial"/>
                <a:cs typeface="Arial"/>
                <a:sym typeface="Arial"/>
              </a:rPr>
              <a:t>error detection &amp; correction, signaling, and authentication</a:t>
            </a:r>
            <a:r>
              <a:rPr lang="en-US" sz="2824">
                <a:latin typeface="Arial"/>
                <a:ea typeface="Arial"/>
                <a:cs typeface="Arial"/>
                <a:sym typeface="Arial"/>
              </a:rPr>
              <a:t>.</a:t>
            </a:r>
            <a:endParaRPr sz="2824"/>
          </a:p>
        </p:txBody>
      </p:sp>
      <p:sp>
        <p:nvSpPr>
          <p:cNvPr id="317" name="Google Shape;31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1066800" y="220162"/>
            <a:ext cx="7973879" cy="1150058"/>
          </a:xfrm>
          <a:prstGeom prst="rect">
            <a:avLst/>
          </a:prstGeom>
          <a:noFill/>
          <a:ln>
            <a:noFill/>
          </a:ln>
        </p:spPr>
        <p:txBody>
          <a:bodyPr spcFirstLastPara="1" wrap="square" lIns="0" tIns="468375" rIns="0" bIns="0" anchor="ctr" anchorCtr="0">
            <a:spAutoFit/>
          </a:bodyPr>
          <a:lstStyle/>
          <a:p>
            <a:pPr marL="12700" lvl="0" indent="0" algn="l" rtl="0">
              <a:lnSpc>
                <a:spcPct val="100000"/>
              </a:lnSpc>
              <a:spcBef>
                <a:spcPts val="0"/>
              </a:spcBef>
              <a:spcAft>
                <a:spcPts val="0"/>
              </a:spcAft>
              <a:buClr>
                <a:schemeClr val="dk1"/>
              </a:buClr>
              <a:buSzPts val="4400"/>
              <a:buFont typeface="Calibri"/>
              <a:buNone/>
            </a:pPr>
            <a:r>
              <a:rPr lang="en-US">
                <a:latin typeface="Calibri"/>
                <a:ea typeface="Calibri"/>
                <a:cs typeface="Calibri"/>
                <a:sym typeface="Calibri"/>
              </a:rPr>
              <a:t>Outline</a:t>
            </a:r>
            <a:endParaRPr>
              <a:latin typeface="Calibri"/>
              <a:ea typeface="Calibri"/>
              <a:cs typeface="Calibri"/>
              <a:sym typeface="Calibri"/>
            </a:endParaRPr>
          </a:p>
        </p:txBody>
      </p:sp>
      <p:sp>
        <p:nvSpPr>
          <p:cNvPr id="100" name="Google Shape;100;p14"/>
          <p:cNvSpPr txBox="1"/>
          <p:nvPr/>
        </p:nvSpPr>
        <p:spPr>
          <a:xfrm>
            <a:off x="990600" y="1524000"/>
            <a:ext cx="10210800" cy="3656770"/>
          </a:xfrm>
          <a:prstGeom prst="rect">
            <a:avLst/>
          </a:prstGeom>
          <a:noFill/>
          <a:ln>
            <a:noFill/>
          </a:ln>
        </p:spPr>
        <p:txBody>
          <a:bodyPr spcFirstLastPara="1" wrap="square" lIns="0" tIns="85725" rIns="0" bIns="0" anchor="t" anchorCtr="0">
            <a:spAutoFit/>
          </a:bodyPr>
          <a:lstStyle/>
          <a:p>
            <a:pPr marL="355600" marR="0" lvl="0" indent="-3429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Data transmission modes and characteristics</a:t>
            </a:r>
            <a:endParaRPr/>
          </a:p>
          <a:p>
            <a:pPr marL="355600" marR="0" lvl="0" indent="-342900" algn="l" rtl="0">
              <a:spcBef>
                <a:spcPts val="67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Reference Models</a:t>
            </a:r>
            <a:endParaRPr/>
          </a:p>
          <a:p>
            <a:pPr marL="355600" marR="0" lvl="0" indent="-342900" algn="l" rtl="0">
              <a:spcBef>
                <a:spcPts val="67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Communication protocols</a:t>
            </a:r>
            <a:endParaRPr/>
          </a:p>
          <a:p>
            <a:pPr marL="355600" marR="0" lvl="0" indent="-342900" algn="l" rtl="0">
              <a:spcBef>
                <a:spcPts val="67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Addressing schemes</a:t>
            </a:r>
            <a:endParaRPr/>
          </a:p>
          <a:p>
            <a:pPr marL="355600" marR="0" lvl="0" indent="-342900" algn="l" rtl="0">
              <a:spcBef>
                <a:spcPts val="67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Networking Hardware</a:t>
            </a:r>
            <a:endParaRPr/>
          </a:p>
          <a:p>
            <a:pPr marL="355600" marR="0" lvl="0" indent="-190500" algn="l" rtl="0">
              <a:spcBef>
                <a:spcPts val="675"/>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55600" marR="0" lvl="0" indent="-190500" algn="l" rtl="0">
              <a:spcBef>
                <a:spcPts val="675"/>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12066" marR="455294" lvl="0" indent="0" algn="l" rtl="0">
              <a:spcBef>
                <a:spcPts val="575"/>
              </a:spcBef>
              <a:spcAft>
                <a:spcPts val="0"/>
              </a:spcAft>
              <a:buNone/>
            </a:pPr>
            <a:endParaRPr sz="2400">
              <a:solidFill>
                <a:schemeClr val="dk1"/>
              </a:solidFill>
              <a:latin typeface="Calibri"/>
              <a:ea typeface="Calibri"/>
              <a:cs typeface="Calibri"/>
              <a:sym typeface="Calibri"/>
            </a:endParaRPr>
          </a:p>
        </p:txBody>
      </p:sp>
      <p:sp>
        <p:nvSpPr>
          <p:cNvPr id="101" name="Google Shape;10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2</a:t>
            </a:fld>
            <a:endParaRPr/>
          </a:p>
        </p:txBody>
      </p:sp>
      <p:sp>
        <p:nvSpPr>
          <p:cNvPr id="102" name="Google Shape;102;p14"/>
          <p:cNvSpPr/>
          <p:nvPr/>
        </p:nvSpPr>
        <p:spPr>
          <a:xfrm>
            <a:off x="5977217" y="3244334"/>
            <a:ext cx="23756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2"/>
          <p:cNvSpPr/>
          <p:nvPr/>
        </p:nvSpPr>
        <p:spPr>
          <a:xfrm>
            <a:off x="609600" y="0"/>
            <a:ext cx="10970057" cy="6858000"/>
          </a:xfrm>
          <a:prstGeom prst="rect">
            <a:avLst/>
          </a:prstGeom>
          <a:solidFill>
            <a:schemeClr val="lt1"/>
          </a:solidFill>
          <a:ln>
            <a:noFill/>
          </a:ln>
        </p:spPr>
        <p:txBody>
          <a:bodyPr spcFirstLastPara="1" wrap="square" lIns="109700" tIns="54825" rIns="109700" bIns="54825" anchor="ctr" anchorCtr="0">
            <a:noAutofit/>
          </a:bodyPr>
          <a:lstStyle/>
          <a:p>
            <a:pPr marL="0" marR="0" lvl="0" indent="0" algn="ctr" rtl="0">
              <a:spcBef>
                <a:spcPts val="0"/>
              </a:spcBef>
              <a:spcAft>
                <a:spcPts val="0"/>
              </a:spcAft>
              <a:buNone/>
            </a:pPr>
            <a:endParaRPr sz="2160">
              <a:solidFill>
                <a:schemeClr val="lt1"/>
              </a:solidFill>
              <a:latin typeface="Calibri"/>
              <a:ea typeface="Calibri"/>
              <a:cs typeface="Calibri"/>
              <a:sym typeface="Calibri"/>
            </a:endParaRPr>
          </a:p>
        </p:txBody>
      </p:sp>
      <p:sp>
        <p:nvSpPr>
          <p:cNvPr id="323" name="Google Shape;323;p32"/>
          <p:cNvSpPr txBox="1">
            <a:spLocks noGrp="1"/>
          </p:cNvSpPr>
          <p:nvPr>
            <p:ph type="title"/>
          </p:nvPr>
        </p:nvSpPr>
        <p:spPr>
          <a:xfrm>
            <a:off x="1363980" y="365124"/>
            <a:ext cx="9464040" cy="1325563"/>
          </a:xfrm>
          <a:prstGeom prst="rect">
            <a:avLst/>
          </a:prstGeom>
          <a:noFill/>
          <a:ln>
            <a:noFill/>
          </a:ln>
        </p:spPr>
        <p:txBody>
          <a:bodyPr spcFirstLastPara="1" wrap="square" lIns="109700" tIns="54825" rIns="109700" bIns="54825" anchor="ctr" anchorCtr="0">
            <a:normAutofit/>
          </a:bodyPr>
          <a:lstStyle/>
          <a:p>
            <a:pPr marL="0" lvl="0" indent="0" algn="l" rtl="0">
              <a:lnSpc>
                <a:spcPct val="90000"/>
              </a:lnSpc>
              <a:spcBef>
                <a:spcPts val="0"/>
              </a:spcBef>
              <a:spcAft>
                <a:spcPts val="0"/>
              </a:spcAft>
              <a:buClr>
                <a:schemeClr val="dk1"/>
              </a:buClr>
              <a:buSzPts val="4300"/>
              <a:buFont typeface="Calibri"/>
              <a:buNone/>
            </a:pPr>
            <a:r>
              <a:rPr lang="en-US" sz="5400" b="1"/>
              <a:t>COMMUNICATION PROTOCOLS</a:t>
            </a:r>
            <a:endParaRPr sz="5160"/>
          </a:p>
        </p:txBody>
      </p:sp>
      <p:sp>
        <p:nvSpPr>
          <p:cNvPr id="324" name="Google Shape;324;p32"/>
          <p:cNvSpPr/>
          <p:nvPr/>
        </p:nvSpPr>
        <p:spPr>
          <a:xfrm>
            <a:off x="1211733" y="1677372"/>
            <a:ext cx="9768535" cy="18288"/>
          </a:xfrm>
          <a:custGeom>
            <a:avLst/>
            <a:gdLst/>
            <a:ahLst/>
            <a:cxnLst/>
            <a:rect l="l" t="t" r="r" b="b"/>
            <a:pathLst>
              <a:path w="8140446" h="15240"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689" y="7312"/>
                  <a:pt x="8140381" y="8881"/>
                  <a:pt x="8140446" y="15240"/>
                </a:cubicBezTo>
                <a:cubicBezTo>
                  <a:pt x="7908069" y="-23684"/>
                  <a:pt x="7683037" y="18929"/>
                  <a:pt x="7543480" y="15240"/>
                </a:cubicBezTo>
                <a:cubicBezTo>
                  <a:pt x="7393752" y="7002"/>
                  <a:pt x="7221032" y="-6277"/>
                  <a:pt x="7109323" y="15240"/>
                </a:cubicBezTo>
                <a:cubicBezTo>
                  <a:pt x="7015297" y="19435"/>
                  <a:pt x="6599332" y="37851"/>
                  <a:pt x="6430952" y="15240"/>
                </a:cubicBezTo>
                <a:cubicBezTo>
                  <a:pt x="6292915" y="-37198"/>
                  <a:pt x="6142305" y="18459"/>
                  <a:pt x="5915391" y="15240"/>
                </a:cubicBezTo>
                <a:cubicBezTo>
                  <a:pt x="5682725" y="44795"/>
                  <a:pt x="5440566" y="28372"/>
                  <a:pt x="5237020" y="15240"/>
                </a:cubicBezTo>
                <a:cubicBezTo>
                  <a:pt x="5046456" y="7529"/>
                  <a:pt x="4706449" y="48928"/>
                  <a:pt x="4558650" y="15240"/>
                </a:cubicBezTo>
                <a:cubicBezTo>
                  <a:pt x="4361396" y="-4035"/>
                  <a:pt x="4145362" y="-25351"/>
                  <a:pt x="3880279" y="15240"/>
                </a:cubicBezTo>
                <a:cubicBezTo>
                  <a:pt x="3610716" y="22363"/>
                  <a:pt x="3472690" y="960"/>
                  <a:pt x="3201909" y="15240"/>
                </a:cubicBezTo>
                <a:cubicBezTo>
                  <a:pt x="2913595" y="32049"/>
                  <a:pt x="2753317" y="-4197"/>
                  <a:pt x="2604943" y="15240"/>
                </a:cubicBezTo>
                <a:cubicBezTo>
                  <a:pt x="2450130" y="33941"/>
                  <a:pt x="1974183" y="37111"/>
                  <a:pt x="1845168" y="15240"/>
                </a:cubicBezTo>
                <a:cubicBezTo>
                  <a:pt x="1677929" y="-2828"/>
                  <a:pt x="1378098" y="-3820"/>
                  <a:pt x="1166797" y="15240"/>
                </a:cubicBezTo>
                <a:cubicBezTo>
                  <a:pt x="921150" y="50229"/>
                  <a:pt x="327457" y="44249"/>
                  <a:pt x="0" y="15240"/>
                </a:cubicBezTo>
                <a:cubicBezTo>
                  <a:pt x="267" y="11729"/>
                  <a:pt x="-314" y="7880"/>
                  <a:pt x="0" y="0"/>
                </a:cubicBezTo>
                <a:close/>
              </a:path>
              <a:path w="8140446" h="1524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600" y="5185"/>
                  <a:pt x="8140948" y="9633"/>
                  <a:pt x="8140446" y="15240"/>
                </a:cubicBezTo>
                <a:cubicBezTo>
                  <a:pt x="7961834" y="5358"/>
                  <a:pt x="7874097" y="7302"/>
                  <a:pt x="7706289" y="15240"/>
                </a:cubicBezTo>
                <a:cubicBezTo>
                  <a:pt x="7582508" y="-17968"/>
                  <a:pt x="7179551" y="-36159"/>
                  <a:pt x="6865109" y="15240"/>
                </a:cubicBezTo>
                <a:cubicBezTo>
                  <a:pt x="6583382" y="21069"/>
                  <a:pt x="6525821" y="33648"/>
                  <a:pt x="6349548" y="15240"/>
                </a:cubicBezTo>
                <a:cubicBezTo>
                  <a:pt x="6209953" y="7833"/>
                  <a:pt x="5959707" y="-50876"/>
                  <a:pt x="5671177" y="15240"/>
                </a:cubicBezTo>
                <a:cubicBezTo>
                  <a:pt x="5387744" y="26761"/>
                  <a:pt x="5228514" y="98459"/>
                  <a:pt x="4829998" y="15240"/>
                </a:cubicBezTo>
                <a:cubicBezTo>
                  <a:pt x="4415646" y="-31644"/>
                  <a:pt x="4343809" y="25906"/>
                  <a:pt x="4151627" y="15240"/>
                </a:cubicBezTo>
                <a:cubicBezTo>
                  <a:pt x="3950673" y="-12844"/>
                  <a:pt x="3879947" y="38095"/>
                  <a:pt x="3717470" y="15240"/>
                </a:cubicBezTo>
                <a:cubicBezTo>
                  <a:pt x="3558660" y="7062"/>
                  <a:pt x="3468854" y="26327"/>
                  <a:pt x="3201909" y="15240"/>
                </a:cubicBezTo>
                <a:cubicBezTo>
                  <a:pt x="2965673" y="7457"/>
                  <a:pt x="2568327" y="19068"/>
                  <a:pt x="2360729" y="15240"/>
                </a:cubicBezTo>
                <a:cubicBezTo>
                  <a:pt x="2171885" y="46096"/>
                  <a:pt x="1923258" y="12972"/>
                  <a:pt x="1682359" y="15240"/>
                </a:cubicBezTo>
                <a:cubicBezTo>
                  <a:pt x="1430698" y="-5426"/>
                  <a:pt x="1324229" y="-4799"/>
                  <a:pt x="1166797" y="15240"/>
                </a:cubicBezTo>
                <a:cubicBezTo>
                  <a:pt x="1001390" y="38747"/>
                  <a:pt x="324313" y="54916"/>
                  <a:pt x="0" y="15240"/>
                </a:cubicBezTo>
                <a:cubicBezTo>
                  <a:pt x="59" y="7927"/>
                  <a:pt x="701" y="2778"/>
                  <a:pt x="0" y="0"/>
                </a:cubicBezTo>
                <a:close/>
              </a:path>
              <a:path w="8140446" h="15240" fill="none"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39471" y="7313"/>
                  <a:pt x="8140040" y="8824"/>
                  <a:pt x="8140446" y="15240"/>
                </a:cubicBezTo>
                <a:cubicBezTo>
                  <a:pt x="7892673" y="-7060"/>
                  <a:pt x="7668025" y="-2398"/>
                  <a:pt x="7543480" y="15240"/>
                </a:cubicBezTo>
                <a:cubicBezTo>
                  <a:pt x="7406710" y="-6515"/>
                  <a:pt x="7207646" y="5845"/>
                  <a:pt x="7109323" y="15240"/>
                </a:cubicBezTo>
                <a:cubicBezTo>
                  <a:pt x="6993037" y="45963"/>
                  <a:pt x="6598723" y="56357"/>
                  <a:pt x="6430952" y="15240"/>
                </a:cubicBezTo>
                <a:cubicBezTo>
                  <a:pt x="6284771" y="12267"/>
                  <a:pt x="6162730" y="17302"/>
                  <a:pt x="5915391" y="15240"/>
                </a:cubicBezTo>
                <a:cubicBezTo>
                  <a:pt x="5684668" y="10555"/>
                  <a:pt x="5422852" y="50570"/>
                  <a:pt x="5237020" y="15240"/>
                </a:cubicBezTo>
                <a:cubicBezTo>
                  <a:pt x="5035482" y="23248"/>
                  <a:pt x="4719808" y="52097"/>
                  <a:pt x="4558650" y="15240"/>
                </a:cubicBezTo>
                <a:cubicBezTo>
                  <a:pt x="4375169" y="-38635"/>
                  <a:pt x="4137553" y="9038"/>
                  <a:pt x="3880279" y="15240"/>
                </a:cubicBezTo>
                <a:cubicBezTo>
                  <a:pt x="3624533" y="29600"/>
                  <a:pt x="3467387" y="3432"/>
                  <a:pt x="3201909" y="15240"/>
                </a:cubicBezTo>
                <a:cubicBezTo>
                  <a:pt x="2918126" y="70294"/>
                  <a:pt x="2717830" y="-20204"/>
                  <a:pt x="2604943" y="15240"/>
                </a:cubicBezTo>
                <a:cubicBezTo>
                  <a:pt x="2496133" y="41477"/>
                  <a:pt x="2003915" y="15206"/>
                  <a:pt x="1845168" y="15240"/>
                </a:cubicBezTo>
                <a:cubicBezTo>
                  <a:pt x="1694518" y="11941"/>
                  <a:pt x="1344959" y="41140"/>
                  <a:pt x="1166797" y="15240"/>
                </a:cubicBezTo>
                <a:cubicBezTo>
                  <a:pt x="935925" y="66403"/>
                  <a:pt x="319712" y="-67020"/>
                  <a:pt x="0" y="15240"/>
                </a:cubicBezTo>
                <a:cubicBezTo>
                  <a:pt x="1270" y="11138"/>
                  <a:pt x="-176" y="670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109700" tIns="54825" rIns="109700" bIns="54825" anchor="ctr" anchorCtr="0">
            <a:noAutofit/>
          </a:bodyPr>
          <a:lstStyle/>
          <a:p>
            <a:pPr marL="0" marR="0" lvl="0" indent="0" algn="ctr" rtl="0">
              <a:spcBef>
                <a:spcPts val="0"/>
              </a:spcBef>
              <a:spcAft>
                <a:spcPts val="0"/>
              </a:spcAft>
              <a:buNone/>
            </a:pPr>
            <a:endParaRPr sz="2160">
              <a:solidFill>
                <a:schemeClr val="lt1"/>
              </a:solidFill>
              <a:latin typeface="Calibri"/>
              <a:ea typeface="Calibri"/>
              <a:cs typeface="Calibri"/>
              <a:sym typeface="Calibri"/>
            </a:endParaRPr>
          </a:p>
        </p:txBody>
      </p:sp>
      <p:sp>
        <p:nvSpPr>
          <p:cNvPr id="325" name="Google Shape;325;p32"/>
          <p:cNvSpPr txBox="1">
            <a:spLocks noGrp="1"/>
          </p:cNvSpPr>
          <p:nvPr>
            <p:ph type="body" idx="1"/>
          </p:nvPr>
        </p:nvSpPr>
        <p:spPr>
          <a:xfrm>
            <a:off x="1363980" y="1929384"/>
            <a:ext cx="9464040" cy="4251960"/>
          </a:xfrm>
          <a:prstGeom prst="rect">
            <a:avLst/>
          </a:prstGeom>
          <a:noFill/>
          <a:ln>
            <a:noFill/>
          </a:ln>
        </p:spPr>
        <p:txBody>
          <a:bodyPr spcFirstLastPara="1" wrap="square" lIns="109700" tIns="54825" rIns="109700" bIns="54825" anchor="t" anchorCtr="0">
            <a:normAutofit lnSpcReduction="10000"/>
          </a:bodyPr>
          <a:lstStyle/>
          <a:p>
            <a:pPr marL="137160" lvl="0" indent="0" algn="l" rtl="0">
              <a:lnSpc>
                <a:spcPct val="90000"/>
              </a:lnSpc>
              <a:spcBef>
                <a:spcPts val="0"/>
              </a:spcBef>
              <a:spcAft>
                <a:spcPts val="0"/>
              </a:spcAft>
              <a:buClr>
                <a:srgbClr val="262626"/>
              </a:buClr>
              <a:buSzPts val="1600"/>
              <a:buNone/>
            </a:pPr>
            <a:r>
              <a:rPr lang="en-US" sz="1920" b="1">
                <a:solidFill>
                  <a:srgbClr val="262626"/>
                </a:solidFill>
              </a:rPr>
              <a:t>Internet Protocols</a:t>
            </a:r>
            <a:endParaRPr/>
          </a:p>
          <a:p>
            <a:pPr marL="137160" lvl="0" indent="0" algn="l" rtl="0">
              <a:lnSpc>
                <a:spcPct val="90000"/>
              </a:lnSpc>
              <a:spcBef>
                <a:spcPts val="900"/>
              </a:spcBef>
              <a:spcAft>
                <a:spcPts val="0"/>
              </a:spcAft>
              <a:buClr>
                <a:srgbClr val="262626"/>
              </a:buClr>
              <a:buSzPts val="1600"/>
              <a:buNone/>
            </a:pPr>
            <a:r>
              <a:rPr lang="en-US" sz="1920">
                <a:solidFill>
                  <a:srgbClr val="262626"/>
                </a:solidFill>
              </a:rPr>
              <a:t>Set of defined rules and procedures (or software programs) used for communication through which internet users exchange information on the network.</a:t>
            </a:r>
            <a:endParaRPr/>
          </a:p>
          <a:p>
            <a:pPr marL="205740" lvl="0" indent="-205740" algn="l" rtl="0">
              <a:lnSpc>
                <a:spcPct val="90000"/>
              </a:lnSpc>
              <a:spcBef>
                <a:spcPts val="900"/>
              </a:spcBef>
              <a:spcAft>
                <a:spcPts val="0"/>
              </a:spcAft>
              <a:buClr>
                <a:srgbClr val="262626"/>
              </a:buClr>
              <a:buSzPts val="1600"/>
              <a:buChar char="•"/>
            </a:pPr>
            <a:r>
              <a:rPr lang="en-US" sz="1920" b="1">
                <a:solidFill>
                  <a:srgbClr val="262626"/>
                </a:solidFill>
              </a:rPr>
              <a:t>TCP/IP</a:t>
            </a:r>
            <a:endParaRPr/>
          </a:p>
          <a:p>
            <a:pPr marL="617220" lvl="1" indent="-205739" algn="l" rtl="0">
              <a:lnSpc>
                <a:spcPct val="90000"/>
              </a:lnSpc>
              <a:spcBef>
                <a:spcPts val="450"/>
              </a:spcBef>
              <a:spcAft>
                <a:spcPts val="0"/>
              </a:spcAft>
              <a:buClr>
                <a:srgbClr val="262626"/>
              </a:buClr>
              <a:buSzPts val="1600"/>
              <a:buChar char="•"/>
            </a:pPr>
            <a:r>
              <a:rPr lang="en-US" sz="1920">
                <a:solidFill>
                  <a:srgbClr val="262626"/>
                </a:solidFill>
              </a:rPr>
              <a:t>It stands for Transmission control Protocol/ Internet protocol.</a:t>
            </a:r>
            <a:endParaRPr/>
          </a:p>
          <a:p>
            <a:pPr marL="617220" lvl="1" indent="-205739" algn="l" rtl="0">
              <a:lnSpc>
                <a:spcPct val="90000"/>
              </a:lnSpc>
              <a:spcBef>
                <a:spcPts val="450"/>
              </a:spcBef>
              <a:spcAft>
                <a:spcPts val="0"/>
              </a:spcAft>
              <a:buClr>
                <a:srgbClr val="262626"/>
              </a:buClr>
              <a:buSzPts val="1600"/>
              <a:buChar char="•"/>
            </a:pPr>
            <a:r>
              <a:rPr lang="en-US" sz="1920">
                <a:solidFill>
                  <a:srgbClr val="262626"/>
                </a:solidFill>
              </a:rPr>
              <a:t>This protocol enables users (or provides connectivity between browsers and servers) for data communication on the internet. </a:t>
            </a:r>
            <a:endParaRPr/>
          </a:p>
          <a:p>
            <a:pPr marL="617220" lvl="1" indent="-205739" algn="l" rtl="0">
              <a:lnSpc>
                <a:spcPct val="90000"/>
              </a:lnSpc>
              <a:spcBef>
                <a:spcPts val="450"/>
              </a:spcBef>
              <a:spcAft>
                <a:spcPts val="0"/>
              </a:spcAft>
              <a:buClr>
                <a:srgbClr val="262626"/>
              </a:buClr>
              <a:buSzPts val="1600"/>
              <a:buChar char="•"/>
            </a:pPr>
            <a:r>
              <a:rPr lang="en-US" sz="1920">
                <a:solidFill>
                  <a:srgbClr val="262626"/>
                </a:solidFill>
              </a:rPr>
              <a:t>TCP/IP manage the transmission of data on the internet by breaking the data into small pieces called </a:t>
            </a:r>
            <a:r>
              <a:rPr lang="en-US" sz="1920" b="1">
                <a:solidFill>
                  <a:srgbClr val="262626"/>
                </a:solidFill>
              </a:rPr>
              <a:t>packets</a:t>
            </a:r>
            <a:r>
              <a:rPr lang="en-US" sz="1920">
                <a:solidFill>
                  <a:srgbClr val="262626"/>
                </a:solidFill>
              </a:rPr>
              <a:t>. </a:t>
            </a:r>
            <a:endParaRPr/>
          </a:p>
          <a:p>
            <a:pPr marL="617220" lvl="1" indent="-205739" algn="l" rtl="0">
              <a:lnSpc>
                <a:spcPct val="90000"/>
              </a:lnSpc>
              <a:spcBef>
                <a:spcPts val="450"/>
              </a:spcBef>
              <a:spcAft>
                <a:spcPts val="0"/>
              </a:spcAft>
              <a:buClr>
                <a:srgbClr val="262626"/>
              </a:buClr>
              <a:buSzPts val="1600"/>
              <a:buChar char="•"/>
            </a:pPr>
            <a:r>
              <a:rPr lang="en-US" sz="1920">
                <a:solidFill>
                  <a:srgbClr val="262626"/>
                </a:solidFill>
              </a:rPr>
              <a:t>Each packet contains the following information</a:t>
            </a:r>
            <a:endParaRPr/>
          </a:p>
          <a:p>
            <a:pPr marL="1549908" lvl="2" indent="-617220" algn="l" rtl="0">
              <a:lnSpc>
                <a:spcPct val="90000"/>
              </a:lnSpc>
              <a:spcBef>
                <a:spcPts val="450"/>
              </a:spcBef>
              <a:spcAft>
                <a:spcPts val="0"/>
              </a:spcAft>
              <a:buClr>
                <a:srgbClr val="262626"/>
              </a:buClr>
              <a:buSzPts val="1600"/>
              <a:buFont typeface="Calibri"/>
              <a:buAutoNum type="romanLcPeriod"/>
            </a:pPr>
            <a:r>
              <a:rPr lang="en-US" sz="1920">
                <a:solidFill>
                  <a:srgbClr val="262626"/>
                </a:solidFill>
              </a:rPr>
              <a:t>Actual data</a:t>
            </a:r>
            <a:endParaRPr/>
          </a:p>
          <a:p>
            <a:pPr marL="1549908" lvl="2" indent="-617220" algn="l" rtl="0">
              <a:lnSpc>
                <a:spcPct val="90000"/>
              </a:lnSpc>
              <a:spcBef>
                <a:spcPts val="450"/>
              </a:spcBef>
              <a:spcAft>
                <a:spcPts val="0"/>
              </a:spcAft>
              <a:buClr>
                <a:srgbClr val="262626"/>
              </a:buClr>
              <a:buSzPts val="1600"/>
              <a:buFont typeface="Calibri"/>
              <a:buAutoNum type="romanLcPeriod"/>
            </a:pPr>
            <a:r>
              <a:rPr lang="en-US" sz="1920">
                <a:solidFill>
                  <a:srgbClr val="262626"/>
                </a:solidFill>
              </a:rPr>
              <a:t>Destination address</a:t>
            </a:r>
            <a:endParaRPr/>
          </a:p>
          <a:p>
            <a:pPr marL="1549908" lvl="2" indent="-617220" algn="l" rtl="0">
              <a:lnSpc>
                <a:spcPct val="90000"/>
              </a:lnSpc>
              <a:spcBef>
                <a:spcPts val="450"/>
              </a:spcBef>
              <a:spcAft>
                <a:spcPts val="0"/>
              </a:spcAft>
              <a:buClr>
                <a:srgbClr val="262626"/>
              </a:buClr>
              <a:buSzPts val="1600"/>
              <a:buFont typeface="Calibri"/>
              <a:buAutoNum type="romanLcPeriod"/>
            </a:pPr>
            <a:r>
              <a:rPr lang="en-US" sz="1920">
                <a:solidFill>
                  <a:srgbClr val="262626"/>
                </a:solidFill>
              </a:rPr>
              <a:t>Sender Address</a:t>
            </a:r>
            <a:endParaRPr/>
          </a:p>
          <a:p>
            <a:pPr marL="1549908" lvl="2" indent="-617220" algn="l" rtl="0">
              <a:lnSpc>
                <a:spcPct val="90000"/>
              </a:lnSpc>
              <a:spcBef>
                <a:spcPts val="450"/>
              </a:spcBef>
              <a:spcAft>
                <a:spcPts val="0"/>
              </a:spcAft>
              <a:buClr>
                <a:srgbClr val="262626"/>
              </a:buClr>
              <a:buSzPts val="1600"/>
              <a:buFont typeface="Calibri"/>
              <a:buAutoNum type="romanLcPeriod"/>
            </a:pPr>
            <a:r>
              <a:rPr lang="en-US" sz="1920">
                <a:solidFill>
                  <a:srgbClr val="262626"/>
                </a:solidFill>
              </a:rPr>
              <a:t>Sequence information used to reassemble the data at the destination etc. </a:t>
            </a:r>
            <a:endParaRPr sz="1920">
              <a:solidFill>
                <a:srgbClr val="262626"/>
              </a:solidFill>
            </a:endParaRPr>
          </a:p>
        </p:txBody>
      </p:sp>
      <p:sp>
        <p:nvSpPr>
          <p:cNvPr id="326" name="Google Shape;326;p32"/>
          <p:cNvSpPr txBox="1">
            <a:spLocks noGrp="1"/>
          </p:cNvSpPr>
          <p:nvPr>
            <p:ph type="sldNum" idx="12"/>
          </p:nvPr>
        </p:nvSpPr>
        <p:spPr>
          <a:xfrm>
            <a:off x="8359140" y="6356352"/>
            <a:ext cx="2468880" cy="365125"/>
          </a:xfrm>
          <a:prstGeom prst="rect">
            <a:avLst/>
          </a:prstGeom>
          <a:noFill/>
          <a:ln>
            <a:noFill/>
          </a:ln>
        </p:spPr>
        <p:txBody>
          <a:bodyPr spcFirstLastPara="1" wrap="square" lIns="109700" tIns="54825" rIns="109700" bIns="54825"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3"/>
          <p:cNvSpPr/>
          <p:nvPr/>
        </p:nvSpPr>
        <p:spPr>
          <a:xfrm>
            <a:off x="609600" y="0"/>
            <a:ext cx="10970057" cy="6858000"/>
          </a:xfrm>
          <a:prstGeom prst="rect">
            <a:avLst/>
          </a:prstGeom>
          <a:solidFill>
            <a:schemeClr val="lt1"/>
          </a:solidFill>
          <a:ln>
            <a:noFill/>
          </a:ln>
        </p:spPr>
        <p:txBody>
          <a:bodyPr spcFirstLastPara="1" wrap="square" lIns="109700" tIns="54825" rIns="109700" bIns="54825" anchor="ctr" anchorCtr="0">
            <a:noAutofit/>
          </a:bodyPr>
          <a:lstStyle/>
          <a:p>
            <a:pPr marL="0" marR="0" lvl="0" indent="0" algn="ctr" rtl="0">
              <a:spcBef>
                <a:spcPts val="0"/>
              </a:spcBef>
              <a:spcAft>
                <a:spcPts val="0"/>
              </a:spcAft>
              <a:buNone/>
            </a:pPr>
            <a:endParaRPr sz="2160">
              <a:solidFill>
                <a:schemeClr val="lt1"/>
              </a:solidFill>
              <a:latin typeface="Calibri"/>
              <a:ea typeface="Calibri"/>
              <a:cs typeface="Calibri"/>
              <a:sym typeface="Calibri"/>
            </a:endParaRPr>
          </a:p>
        </p:txBody>
      </p:sp>
      <p:sp>
        <p:nvSpPr>
          <p:cNvPr id="332" name="Google Shape;332;p33"/>
          <p:cNvSpPr txBox="1">
            <a:spLocks noGrp="1"/>
          </p:cNvSpPr>
          <p:nvPr>
            <p:ph type="title"/>
          </p:nvPr>
        </p:nvSpPr>
        <p:spPr>
          <a:xfrm>
            <a:off x="1363980" y="365124"/>
            <a:ext cx="9464040" cy="1325563"/>
          </a:xfrm>
          <a:prstGeom prst="rect">
            <a:avLst/>
          </a:prstGeom>
          <a:noFill/>
          <a:ln>
            <a:noFill/>
          </a:ln>
        </p:spPr>
        <p:txBody>
          <a:bodyPr spcFirstLastPara="1" wrap="square" lIns="109700" tIns="54825" rIns="109700" bIns="54825" anchor="ctr" anchorCtr="0">
            <a:normAutofit/>
          </a:bodyPr>
          <a:lstStyle/>
          <a:p>
            <a:pPr marL="0" lvl="0" indent="0" algn="l" rtl="0">
              <a:lnSpc>
                <a:spcPct val="90000"/>
              </a:lnSpc>
              <a:spcBef>
                <a:spcPts val="0"/>
              </a:spcBef>
              <a:spcAft>
                <a:spcPts val="0"/>
              </a:spcAft>
              <a:buClr>
                <a:schemeClr val="dk1"/>
              </a:buClr>
              <a:buSzPts val="4300"/>
              <a:buFont typeface="Calibri"/>
              <a:buNone/>
            </a:pPr>
            <a:r>
              <a:rPr lang="en-US" sz="5400" b="1"/>
              <a:t>COMMUNICATION PROTOCOLS</a:t>
            </a:r>
            <a:endParaRPr sz="5160"/>
          </a:p>
        </p:txBody>
      </p:sp>
      <p:sp>
        <p:nvSpPr>
          <p:cNvPr id="333" name="Google Shape;333;p33"/>
          <p:cNvSpPr/>
          <p:nvPr/>
        </p:nvSpPr>
        <p:spPr>
          <a:xfrm>
            <a:off x="1211733" y="1677372"/>
            <a:ext cx="9768535" cy="18288"/>
          </a:xfrm>
          <a:custGeom>
            <a:avLst/>
            <a:gdLst/>
            <a:ahLst/>
            <a:cxnLst/>
            <a:rect l="l" t="t" r="r" b="b"/>
            <a:pathLst>
              <a:path w="8140446" h="15240"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689" y="7312"/>
                  <a:pt x="8140381" y="8881"/>
                  <a:pt x="8140446" y="15240"/>
                </a:cubicBezTo>
                <a:cubicBezTo>
                  <a:pt x="7908069" y="-23684"/>
                  <a:pt x="7683037" y="18929"/>
                  <a:pt x="7543480" y="15240"/>
                </a:cubicBezTo>
                <a:cubicBezTo>
                  <a:pt x="7393752" y="7002"/>
                  <a:pt x="7221032" y="-6277"/>
                  <a:pt x="7109323" y="15240"/>
                </a:cubicBezTo>
                <a:cubicBezTo>
                  <a:pt x="7015297" y="19435"/>
                  <a:pt x="6599332" y="37851"/>
                  <a:pt x="6430952" y="15240"/>
                </a:cubicBezTo>
                <a:cubicBezTo>
                  <a:pt x="6292915" y="-37198"/>
                  <a:pt x="6142305" y="18459"/>
                  <a:pt x="5915391" y="15240"/>
                </a:cubicBezTo>
                <a:cubicBezTo>
                  <a:pt x="5682725" y="44795"/>
                  <a:pt x="5440566" y="28372"/>
                  <a:pt x="5237020" y="15240"/>
                </a:cubicBezTo>
                <a:cubicBezTo>
                  <a:pt x="5046456" y="7529"/>
                  <a:pt x="4706449" y="48928"/>
                  <a:pt x="4558650" y="15240"/>
                </a:cubicBezTo>
                <a:cubicBezTo>
                  <a:pt x="4361396" y="-4035"/>
                  <a:pt x="4145362" y="-25351"/>
                  <a:pt x="3880279" y="15240"/>
                </a:cubicBezTo>
                <a:cubicBezTo>
                  <a:pt x="3610716" y="22363"/>
                  <a:pt x="3472690" y="960"/>
                  <a:pt x="3201909" y="15240"/>
                </a:cubicBezTo>
                <a:cubicBezTo>
                  <a:pt x="2913595" y="32049"/>
                  <a:pt x="2753317" y="-4197"/>
                  <a:pt x="2604943" y="15240"/>
                </a:cubicBezTo>
                <a:cubicBezTo>
                  <a:pt x="2450130" y="33941"/>
                  <a:pt x="1974183" y="37111"/>
                  <a:pt x="1845168" y="15240"/>
                </a:cubicBezTo>
                <a:cubicBezTo>
                  <a:pt x="1677929" y="-2828"/>
                  <a:pt x="1378098" y="-3820"/>
                  <a:pt x="1166797" y="15240"/>
                </a:cubicBezTo>
                <a:cubicBezTo>
                  <a:pt x="921150" y="50229"/>
                  <a:pt x="327457" y="44249"/>
                  <a:pt x="0" y="15240"/>
                </a:cubicBezTo>
                <a:cubicBezTo>
                  <a:pt x="267" y="11729"/>
                  <a:pt x="-314" y="7880"/>
                  <a:pt x="0" y="0"/>
                </a:cubicBezTo>
                <a:close/>
              </a:path>
              <a:path w="8140446" h="1524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600" y="5185"/>
                  <a:pt x="8140948" y="9633"/>
                  <a:pt x="8140446" y="15240"/>
                </a:cubicBezTo>
                <a:cubicBezTo>
                  <a:pt x="7961834" y="5358"/>
                  <a:pt x="7874097" y="7302"/>
                  <a:pt x="7706289" y="15240"/>
                </a:cubicBezTo>
                <a:cubicBezTo>
                  <a:pt x="7582508" y="-17968"/>
                  <a:pt x="7179551" y="-36159"/>
                  <a:pt x="6865109" y="15240"/>
                </a:cubicBezTo>
                <a:cubicBezTo>
                  <a:pt x="6583382" y="21069"/>
                  <a:pt x="6525821" y="33648"/>
                  <a:pt x="6349548" y="15240"/>
                </a:cubicBezTo>
                <a:cubicBezTo>
                  <a:pt x="6209953" y="7833"/>
                  <a:pt x="5959707" y="-50876"/>
                  <a:pt x="5671177" y="15240"/>
                </a:cubicBezTo>
                <a:cubicBezTo>
                  <a:pt x="5387744" y="26761"/>
                  <a:pt x="5228514" y="98459"/>
                  <a:pt x="4829998" y="15240"/>
                </a:cubicBezTo>
                <a:cubicBezTo>
                  <a:pt x="4415646" y="-31644"/>
                  <a:pt x="4343809" y="25906"/>
                  <a:pt x="4151627" y="15240"/>
                </a:cubicBezTo>
                <a:cubicBezTo>
                  <a:pt x="3950673" y="-12844"/>
                  <a:pt x="3879947" y="38095"/>
                  <a:pt x="3717470" y="15240"/>
                </a:cubicBezTo>
                <a:cubicBezTo>
                  <a:pt x="3558660" y="7062"/>
                  <a:pt x="3468854" y="26327"/>
                  <a:pt x="3201909" y="15240"/>
                </a:cubicBezTo>
                <a:cubicBezTo>
                  <a:pt x="2965673" y="7457"/>
                  <a:pt x="2568327" y="19068"/>
                  <a:pt x="2360729" y="15240"/>
                </a:cubicBezTo>
                <a:cubicBezTo>
                  <a:pt x="2171885" y="46096"/>
                  <a:pt x="1923258" y="12972"/>
                  <a:pt x="1682359" y="15240"/>
                </a:cubicBezTo>
                <a:cubicBezTo>
                  <a:pt x="1430698" y="-5426"/>
                  <a:pt x="1324229" y="-4799"/>
                  <a:pt x="1166797" y="15240"/>
                </a:cubicBezTo>
                <a:cubicBezTo>
                  <a:pt x="1001390" y="38747"/>
                  <a:pt x="324313" y="54916"/>
                  <a:pt x="0" y="15240"/>
                </a:cubicBezTo>
                <a:cubicBezTo>
                  <a:pt x="59" y="7927"/>
                  <a:pt x="701" y="2778"/>
                  <a:pt x="0" y="0"/>
                </a:cubicBezTo>
                <a:close/>
              </a:path>
              <a:path w="8140446" h="15240" fill="none"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39471" y="7313"/>
                  <a:pt x="8140040" y="8824"/>
                  <a:pt x="8140446" y="15240"/>
                </a:cubicBezTo>
                <a:cubicBezTo>
                  <a:pt x="7892673" y="-7060"/>
                  <a:pt x="7668025" y="-2398"/>
                  <a:pt x="7543480" y="15240"/>
                </a:cubicBezTo>
                <a:cubicBezTo>
                  <a:pt x="7406710" y="-6515"/>
                  <a:pt x="7207646" y="5845"/>
                  <a:pt x="7109323" y="15240"/>
                </a:cubicBezTo>
                <a:cubicBezTo>
                  <a:pt x="6993037" y="45963"/>
                  <a:pt x="6598723" y="56357"/>
                  <a:pt x="6430952" y="15240"/>
                </a:cubicBezTo>
                <a:cubicBezTo>
                  <a:pt x="6284771" y="12267"/>
                  <a:pt x="6162730" y="17302"/>
                  <a:pt x="5915391" y="15240"/>
                </a:cubicBezTo>
                <a:cubicBezTo>
                  <a:pt x="5684668" y="10555"/>
                  <a:pt x="5422852" y="50570"/>
                  <a:pt x="5237020" y="15240"/>
                </a:cubicBezTo>
                <a:cubicBezTo>
                  <a:pt x="5035482" y="23248"/>
                  <a:pt x="4719808" y="52097"/>
                  <a:pt x="4558650" y="15240"/>
                </a:cubicBezTo>
                <a:cubicBezTo>
                  <a:pt x="4375169" y="-38635"/>
                  <a:pt x="4137553" y="9038"/>
                  <a:pt x="3880279" y="15240"/>
                </a:cubicBezTo>
                <a:cubicBezTo>
                  <a:pt x="3624533" y="29600"/>
                  <a:pt x="3467387" y="3432"/>
                  <a:pt x="3201909" y="15240"/>
                </a:cubicBezTo>
                <a:cubicBezTo>
                  <a:pt x="2918126" y="70294"/>
                  <a:pt x="2717830" y="-20204"/>
                  <a:pt x="2604943" y="15240"/>
                </a:cubicBezTo>
                <a:cubicBezTo>
                  <a:pt x="2496133" y="41477"/>
                  <a:pt x="2003915" y="15206"/>
                  <a:pt x="1845168" y="15240"/>
                </a:cubicBezTo>
                <a:cubicBezTo>
                  <a:pt x="1694518" y="11941"/>
                  <a:pt x="1344959" y="41140"/>
                  <a:pt x="1166797" y="15240"/>
                </a:cubicBezTo>
                <a:cubicBezTo>
                  <a:pt x="935925" y="66403"/>
                  <a:pt x="319712" y="-67020"/>
                  <a:pt x="0" y="15240"/>
                </a:cubicBezTo>
                <a:cubicBezTo>
                  <a:pt x="1270" y="11138"/>
                  <a:pt x="-176" y="670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109700" tIns="54825" rIns="109700" bIns="54825" anchor="ctr" anchorCtr="0">
            <a:noAutofit/>
          </a:bodyPr>
          <a:lstStyle/>
          <a:p>
            <a:pPr marL="0" marR="0" lvl="0" indent="0" algn="ctr" rtl="0">
              <a:spcBef>
                <a:spcPts val="0"/>
              </a:spcBef>
              <a:spcAft>
                <a:spcPts val="0"/>
              </a:spcAft>
              <a:buNone/>
            </a:pPr>
            <a:endParaRPr sz="2160">
              <a:solidFill>
                <a:schemeClr val="lt1"/>
              </a:solidFill>
              <a:latin typeface="Calibri"/>
              <a:ea typeface="Calibri"/>
              <a:cs typeface="Calibri"/>
              <a:sym typeface="Calibri"/>
            </a:endParaRPr>
          </a:p>
        </p:txBody>
      </p:sp>
      <p:sp>
        <p:nvSpPr>
          <p:cNvPr id="334" name="Google Shape;334;p33"/>
          <p:cNvSpPr txBox="1">
            <a:spLocks noGrp="1"/>
          </p:cNvSpPr>
          <p:nvPr>
            <p:ph type="body" idx="1"/>
          </p:nvPr>
        </p:nvSpPr>
        <p:spPr>
          <a:xfrm>
            <a:off x="1363980" y="1929384"/>
            <a:ext cx="9464040" cy="4251960"/>
          </a:xfrm>
          <a:prstGeom prst="rect">
            <a:avLst/>
          </a:prstGeom>
          <a:noFill/>
          <a:ln>
            <a:noFill/>
          </a:ln>
        </p:spPr>
        <p:txBody>
          <a:bodyPr spcFirstLastPara="1" wrap="square" lIns="109700" tIns="54825" rIns="109700" bIns="54825" anchor="t" anchorCtr="0">
            <a:normAutofit/>
          </a:bodyPr>
          <a:lstStyle/>
          <a:p>
            <a:pPr marL="137160" lvl="0" indent="0" algn="l" rtl="0">
              <a:lnSpc>
                <a:spcPct val="90000"/>
              </a:lnSpc>
              <a:spcBef>
                <a:spcPts val="0"/>
              </a:spcBef>
              <a:spcAft>
                <a:spcPts val="0"/>
              </a:spcAft>
              <a:buClr>
                <a:schemeClr val="dk1"/>
              </a:buClr>
              <a:buSzPts val="2100"/>
              <a:buNone/>
            </a:pPr>
            <a:r>
              <a:rPr lang="en-US" b="1"/>
              <a:t>Internet Protocols Cont…</a:t>
            </a:r>
            <a:endParaRPr/>
          </a:p>
          <a:p>
            <a:pPr marL="205740" lvl="0" indent="-205740" algn="l" rtl="0">
              <a:lnSpc>
                <a:spcPct val="90000"/>
              </a:lnSpc>
              <a:spcBef>
                <a:spcPts val="900"/>
              </a:spcBef>
              <a:spcAft>
                <a:spcPts val="0"/>
              </a:spcAft>
              <a:buClr>
                <a:schemeClr val="dk1"/>
              </a:buClr>
              <a:buSzPts val="2100"/>
              <a:buChar char="•"/>
            </a:pPr>
            <a:r>
              <a:rPr lang="en-US" b="1"/>
              <a:t>FTP</a:t>
            </a:r>
            <a:endParaRPr/>
          </a:p>
          <a:p>
            <a:pPr marL="617220" lvl="1" indent="-205739" algn="l" rtl="0">
              <a:lnSpc>
                <a:spcPct val="90000"/>
              </a:lnSpc>
              <a:spcBef>
                <a:spcPts val="450"/>
              </a:spcBef>
              <a:spcAft>
                <a:spcPts val="0"/>
              </a:spcAft>
              <a:buClr>
                <a:schemeClr val="dk1"/>
              </a:buClr>
              <a:buSzPts val="1800"/>
              <a:buChar char="•"/>
            </a:pPr>
            <a:r>
              <a:rPr lang="en-US"/>
              <a:t>FTP stands for File Transfer Protocol. </a:t>
            </a:r>
            <a:endParaRPr/>
          </a:p>
          <a:p>
            <a:pPr marL="617220" lvl="1" indent="-205739" algn="l" rtl="0">
              <a:lnSpc>
                <a:spcPct val="90000"/>
              </a:lnSpc>
              <a:spcBef>
                <a:spcPts val="450"/>
              </a:spcBef>
              <a:spcAft>
                <a:spcPts val="0"/>
              </a:spcAft>
              <a:buClr>
                <a:schemeClr val="dk1"/>
              </a:buClr>
              <a:buSzPts val="1800"/>
              <a:buChar char="•"/>
            </a:pPr>
            <a:r>
              <a:rPr lang="en-US"/>
              <a:t>This protocol exchanges files between users (or you can "send" or "receive" files).</a:t>
            </a:r>
            <a:endParaRPr/>
          </a:p>
          <a:p>
            <a:pPr marL="617220" lvl="1" indent="-205739" algn="l" rtl="0">
              <a:lnSpc>
                <a:spcPct val="90000"/>
              </a:lnSpc>
              <a:spcBef>
                <a:spcPts val="450"/>
              </a:spcBef>
              <a:spcAft>
                <a:spcPts val="0"/>
              </a:spcAft>
              <a:buClr>
                <a:schemeClr val="dk1"/>
              </a:buClr>
              <a:buSzPts val="1800"/>
              <a:buChar char="•"/>
            </a:pPr>
            <a:r>
              <a:rPr lang="en-US"/>
              <a:t>It is specially designed for uploading and downloading audio, video, graphics, and all other different types of files.</a:t>
            </a:r>
            <a:endParaRPr/>
          </a:p>
          <a:p>
            <a:pPr marL="617220" lvl="1" indent="-205739" algn="l" rtl="0">
              <a:lnSpc>
                <a:spcPct val="90000"/>
              </a:lnSpc>
              <a:spcBef>
                <a:spcPts val="450"/>
              </a:spcBef>
              <a:spcAft>
                <a:spcPts val="0"/>
              </a:spcAft>
              <a:buClr>
                <a:schemeClr val="dk1"/>
              </a:buClr>
              <a:buSzPts val="1800"/>
              <a:buChar char="•"/>
            </a:pPr>
            <a:r>
              <a:rPr lang="en-US"/>
              <a:t>The FTP software uses this protocol for transferring files on the Internet. </a:t>
            </a:r>
            <a:endParaRPr/>
          </a:p>
          <a:p>
            <a:pPr marL="137160" lvl="0" indent="0" algn="l" rtl="0">
              <a:lnSpc>
                <a:spcPct val="90000"/>
              </a:lnSpc>
              <a:spcBef>
                <a:spcPts val="900"/>
              </a:spcBef>
              <a:spcAft>
                <a:spcPts val="0"/>
              </a:spcAft>
              <a:buClr>
                <a:schemeClr val="dk1"/>
              </a:buClr>
              <a:buSzPts val="2100"/>
              <a:buNone/>
            </a:pPr>
            <a:endParaRPr/>
          </a:p>
        </p:txBody>
      </p:sp>
      <p:sp>
        <p:nvSpPr>
          <p:cNvPr id="335" name="Google Shape;335;p33"/>
          <p:cNvSpPr txBox="1">
            <a:spLocks noGrp="1"/>
          </p:cNvSpPr>
          <p:nvPr>
            <p:ph type="sldNum" idx="12"/>
          </p:nvPr>
        </p:nvSpPr>
        <p:spPr>
          <a:xfrm>
            <a:off x="8359140" y="6356352"/>
            <a:ext cx="2468880" cy="365125"/>
          </a:xfrm>
          <a:prstGeom prst="rect">
            <a:avLst/>
          </a:prstGeom>
          <a:noFill/>
          <a:ln>
            <a:noFill/>
          </a:ln>
        </p:spPr>
        <p:txBody>
          <a:bodyPr spcFirstLastPara="1" wrap="square" lIns="109700" tIns="54825" rIns="109700" bIns="54825"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4"/>
          <p:cNvSpPr/>
          <p:nvPr/>
        </p:nvSpPr>
        <p:spPr>
          <a:xfrm>
            <a:off x="609600" y="0"/>
            <a:ext cx="10970057" cy="6858000"/>
          </a:xfrm>
          <a:prstGeom prst="rect">
            <a:avLst/>
          </a:prstGeom>
          <a:solidFill>
            <a:schemeClr val="lt1"/>
          </a:solidFill>
          <a:ln>
            <a:noFill/>
          </a:ln>
        </p:spPr>
        <p:txBody>
          <a:bodyPr spcFirstLastPara="1" wrap="square" lIns="109700" tIns="54825" rIns="109700" bIns="54825" anchor="ctr" anchorCtr="0">
            <a:noAutofit/>
          </a:bodyPr>
          <a:lstStyle/>
          <a:p>
            <a:pPr marL="0" marR="0" lvl="0" indent="0" algn="ctr" rtl="0">
              <a:spcBef>
                <a:spcPts val="0"/>
              </a:spcBef>
              <a:spcAft>
                <a:spcPts val="0"/>
              </a:spcAft>
              <a:buNone/>
            </a:pPr>
            <a:endParaRPr sz="2160">
              <a:solidFill>
                <a:schemeClr val="lt1"/>
              </a:solidFill>
              <a:latin typeface="Calibri"/>
              <a:ea typeface="Calibri"/>
              <a:cs typeface="Calibri"/>
              <a:sym typeface="Calibri"/>
            </a:endParaRPr>
          </a:p>
        </p:txBody>
      </p:sp>
      <p:sp>
        <p:nvSpPr>
          <p:cNvPr id="341" name="Google Shape;341;p34"/>
          <p:cNvSpPr txBox="1">
            <a:spLocks noGrp="1"/>
          </p:cNvSpPr>
          <p:nvPr>
            <p:ph type="title"/>
          </p:nvPr>
        </p:nvSpPr>
        <p:spPr>
          <a:xfrm>
            <a:off x="1363980" y="365124"/>
            <a:ext cx="9464040" cy="1325563"/>
          </a:xfrm>
          <a:prstGeom prst="rect">
            <a:avLst/>
          </a:prstGeom>
          <a:noFill/>
          <a:ln>
            <a:noFill/>
          </a:ln>
        </p:spPr>
        <p:txBody>
          <a:bodyPr spcFirstLastPara="1" wrap="square" lIns="109700" tIns="54825" rIns="109700" bIns="54825" anchor="ctr" anchorCtr="0">
            <a:normAutofit/>
          </a:bodyPr>
          <a:lstStyle/>
          <a:p>
            <a:pPr marL="0" lvl="0" indent="0" algn="l" rtl="0">
              <a:lnSpc>
                <a:spcPct val="90000"/>
              </a:lnSpc>
              <a:spcBef>
                <a:spcPts val="0"/>
              </a:spcBef>
              <a:spcAft>
                <a:spcPts val="0"/>
              </a:spcAft>
              <a:buClr>
                <a:schemeClr val="dk1"/>
              </a:buClr>
              <a:buSzPts val="4300"/>
              <a:buFont typeface="Calibri"/>
              <a:buNone/>
            </a:pPr>
            <a:r>
              <a:rPr lang="en-US" sz="5400" b="1"/>
              <a:t>COMMUNICATION PROTOCOLS</a:t>
            </a:r>
            <a:endParaRPr sz="5160"/>
          </a:p>
        </p:txBody>
      </p:sp>
      <p:sp>
        <p:nvSpPr>
          <p:cNvPr id="342" name="Google Shape;342;p34"/>
          <p:cNvSpPr/>
          <p:nvPr/>
        </p:nvSpPr>
        <p:spPr>
          <a:xfrm>
            <a:off x="1211733" y="1677372"/>
            <a:ext cx="9768535" cy="18288"/>
          </a:xfrm>
          <a:custGeom>
            <a:avLst/>
            <a:gdLst/>
            <a:ahLst/>
            <a:cxnLst/>
            <a:rect l="l" t="t" r="r" b="b"/>
            <a:pathLst>
              <a:path w="8140446" h="15240"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689" y="7312"/>
                  <a:pt x="8140381" y="8881"/>
                  <a:pt x="8140446" y="15240"/>
                </a:cubicBezTo>
                <a:cubicBezTo>
                  <a:pt x="7908069" y="-23684"/>
                  <a:pt x="7683037" y="18929"/>
                  <a:pt x="7543480" y="15240"/>
                </a:cubicBezTo>
                <a:cubicBezTo>
                  <a:pt x="7393752" y="7002"/>
                  <a:pt x="7221032" y="-6277"/>
                  <a:pt x="7109323" y="15240"/>
                </a:cubicBezTo>
                <a:cubicBezTo>
                  <a:pt x="7015297" y="19435"/>
                  <a:pt x="6599332" y="37851"/>
                  <a:pt x="6430952" y="15240"/>
                </a:cubicBezTo>
                <a:cubicBezTo>
                  <a:pt x="6292915" y="-37198"/>
                  <a:pt x="6142305" y="18459"/>
                  <a:pt x="5915391" y="15240"/>
                </a:cubicBezTo>
                <a:cubicBezTo>
                  <a:pt x="5682725" y="44795"/>
                  <a:pt x="5440566" y="28372"/>
                  <a:pt x="5237020" y="15240"/>
                </a:cubicBezTo>
                <a:cubicBezTo>
                  <a:pt x="5046456" y="7529"/>
                  <a:pt x="4706449" y="48928"/>
                  <a:pt x="4558650" y="15240"/>
                </a:cubicBezTo>
                <a:cubicBezTo>
                  <a:pt x="4361396" y="-4035"/>
                  <a:pt x="4145362" y="-25351"/>
                  <a:pt x="3880279" y="15240"/>
                </a:cubicBezTo>
                <a:cubicBezTo>
                  <a:pt x="3610716" y="22363"/>
                  <a:pt x="3472690" y="960"/>
                  <a:pt x="3201909" y="15240"/>
                </a:cubicBezTo>
                <a:cubicBezTo>
                  <a:pt x="2913595" y="32049"/>
                  <a:pt x="2753317" y="-4197"/>
                  <a:pt x="2604943" y="15240"/>
                </a:cubicBezTo>
                <a:cubicBezTo>
                  <a:pt x="2450130" y="33941"/>
                  <a:pt x="1974183" y="37111"/>
                  <a:pt x="1845168" y="15240"/>
                </a:cubicBezTo>
                <a:cubicBezTo>
                  <a:pt x="1677929" y="-2828"/>
                  <a:pt x="1378098" y="-3820"/>
                  <a:pt x="1166797" y="15240"/>
                </a:cubicBezTo>
                <a:cubicBezTo>
                  <a:pt x="921150" y="50229"/>
                  <a:pt x="327457" y="44249"/>
                  <a:pt x="0" y="15240"/>
                </a:cubicBezTo>
                <a:cubicBezTo>
                  <a:pt x="267" y="11729"/>
                  <a:pt x="-314" y="7880"/>
                  <a:pt x="0" y="0"/>
                </a:cubicBezTo>
                <a:close/>
              </a:path>
              <a:path w="8140446" h="1524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600" y="5185"/>
                  <a:pt x="8140948" y="9633"/>
                  <a:pt x="8140446" y="15240"/>
                </a:cubicBezTo>
                <a:cubicBezTo>
                  <a:pt x="7961834" y="5358"/>
                  <a:pt x="7874097" y="7302"/>
                  <a:pt x="7706289" y="15240"/>
                </a:cubicBezTo>
                <a:cubicBezTo>
                  <a:pt x="7582508" y="-17968"/>
                  <a:pt x="7179551" y="-36159"/>
                  <a:pt x="6865109" y="15240"/>
                </a:cubicBezTo>
                <a:cubicBezTo>
                  <a:pt x="6583382" y="21069"/>
                  <a:pt x="6525821" y="33648"/>
                  <a:pt x="6349548" y="15240"/>
                </a:cubicBezTo>
                <a:cubicBezTo>
                  <a:pt x="6209953" y="7833"/>
                  <a:pt x="5959707" y="-50876"/>
                  <a:pt x="5671177" y="15240"/>
                </a:cubicBezTo>
                <a:cubicBezTo>
                  <a:pt x="5387744" y="26761"/>
                  <a:pt x="5228514" y="98459"/>
                  <a:pt x="4829998" y="15240"/>
                </a:cubicBezTo>
                <a:cubicBezTo>
                  <a:pt x="4415646" y="-31644"/>
                  <a:pt x="4343809" y="25906"/>
                  <a:pt x="4151627" y="15240"/>
                </a:cubicBezTo>
                <a:cubicBezTo>
                  <a:pt x="3950673" y="-12844"/>
                  <a:pt x="3879947" y="38095"/>
                  <a:pt x="3717470" y="15240"/>
                </a:cubicBezTo>
                <a:cubicBezTo>
                  <a:pt x="3558660" y="7062"/>
                  <a:pt x="3468854" y="26327"/>
                  <a:pt x="3201909" y="15240"/>
                </a:cubicBezTo>
                <a:cubicBezTo>
                  <a:pt x="2965673" y="7457"/>
                  <a:pt x="2568327" y="19068"/>
                  <a:pt x="2360729" y="15240"/>
                </a:cubicBezTo>
                <a:cubicBezTo>
                  <a:pt x="2171885" y="46096"/>
                  <a:pt x="1923258" y="12972"/>
                  <a:pt x="1682359" y="15240"/>
                </a:cubicBezTo>
                <a:cubicBezTo>
                  <a:pt x="1430698" y="-5426"/>
                  <a:pt x="1324229" y="-4799"/>
                  <a:pt x="1166797" y="15240"/>
                </a:cubicBezTo>
                <a:cubicBezTo>
                  <a:pt x="1001390" y="38747"/>
                  <a:pt x="324313" y="54916"/>
                  <a:pt x="0" y="15240"/>
                </a:cubicBezTo>
                <a:cubicBezTo>
                  <a:pt x="59" y="7927"/>
                  <a:pt x="701" y="2778"/>
                  <a:pt x="0" y="0"/>
                </a:cubicBezTo>
                <a:close/>
              </a:path>
              <a:path w="8140446" h="15240" fill="none"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39471" y="7313"/>
                  <a:pt x="8140040" y="8824"/>
                  <a:pt x="8140446" y="15240"/>
                </a:cubicBezTo>
                <a:cubicBezTo>
                  <a:pt x="7892673" y="-7060"/>
                  <a:pt x="7668025" y="-2398"/>
                  <a:pt x="7543480" y="15240"/>
                </a:cubicBezTo>
                <a:cubicBezTo>
                  <a:pt x="7406710" y="-6515"/>
                  <a:pt x="7207646" y="5845"/>
                  <a:pt x="7109323" y="15240"/>
                </a:cubicBezTo>
                <a:cubicBezTo>
                  <a:pt x="6993037" y="45963"/>
                  <a:pt x="6598723" y="56357"/>
                  <a:pt x="6430952" y="15240"/>
                </a:cubicBezTo>
                <a:cubicBezTo>
                  <a:pt x="6284771" y="12267"/>
                  <a:pt x="6162730" y="17302"/>
                  <a:pt x="5915391" y="15240"/>
                </a:cubicBezTo>
                <a:cubicBezTo>
                  <a:pt x="5684668" y="10555"/>
                  <a:pt x="5422852" y="50570"/>
                  <a:pt x="5237020" y="15240"/>
                </a:cubicBezTo>
                <a:cubicBezTo>
                  <a:pt x="5035482" y="23248"/>
                  <a:pt x="4719808" y="52097"/>
                  <a:pt x="4558650" y="15240"/>
                </a:cubicBezTo>
                <a:cubicBezTo>
                  <a:pt x="4375169" y="-38635"/>
                  <a:pt x="4137553" y="9038"/>
                  <a:pt x="3880279" y="15240"/>
                </a:cubicBezTo>
                <a:cubicBezTo>
                  <a:pt x="3624533" y="29600"/>
                  <a:pt x="3467387" y="3432"/>
                  <a:pt x="3201909" y="15240"/>
                </a:cubicBezTo>
                <a:cubicBezTo>
                  <a:pt x="2918126" y="70294"/>
                  <a:pt x="2717830" y="-20204"/>
                  <a:pt x="2604943" y="15240"/>
                </a:cubicBezTo>
                <a:cubicBezTo>
                  <a:pt x="2496133" y="41477"/>
                  <a:pt x="2003915" y="15206"/>
                  <a:pt x="1845168" y="15240"/>
                </a:cubicBezTo>
                <a:cubicBezTo>
                  <a:pt x="1694518" y="11941"/>
                  <a:pt x="1344959" y="41140"/>
                  <a:pt x="1166797" y="15240"/>
                </a:cubicBezTo>
                <a:cubicBezTo>
                  <a:pt x="935925" y="66403"/>
                  <a:pt x="319712" y="-67020"/>
                  <a:pt x="0" y="15240"/>
                </a:cubicBezTo>
                <a:cubicBezTo>
                  <a:pt x="1270" y="11138"/>
                  <a:pt x="-176" y="670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109700" tIns="54825" rIns="109700" bIns="54825" anchor="ctr" anchorCtr="0">
            <a:noAutofit/>
          </a:bodyPr>
          <a:lstStyle/>
          <a:p>
            <a:pPr marL="0" marR="0" lvl="0" indent="0" algn="ctr" rtl="0">
              <a:spcBef>
                <a:spcPts val="0"/>
              </a:spcBef>
              <a:spcAft>
                <a:spcPts val="0"/>
              </a:spcAft>
              <a:buNone/>
            </a:pPr>
            <a:endParaRPr sz="2160">
              <a:solidFill>
                <a:schemeClr val="lt1"/>
              </a:solidFill>
              <a:latin typeface="Calibri"/>
              <a:ea typeface="Calibri"/>
              <a:cs typeface="Calibri"/>
              <a:sym typeface="Calibri"/>
            </a:endParaRPr>
          </a:p>
        </p:txBody>
      </p:sp>
      <p:sp>
        <p:nvSpPr>
          <p:cNvPr id="343" name="Google Shape;343;p34"/>
          <p:cNvSpPr txBox="1">
            <a:spLocks noGrp="1"/>
          </p:cNvSpPr>
          <p:nvPr>
            <p:ph type="body" idx="1"/>
          </p:nvPr>
        </p:nvSpPr>
        <p:spPr>
          <a:xfrm>
            <a:off x="1363980" y="1929384"/>
            <a:ext cx="9464040" cy="4251960"/>
          </a:xfrm>
          <a:prstGeom prst="rect">
            <a:avLst/>
          </a:prstGeom>
          <a:noFill/>
          <a:ln>
            <a:noFill/>
          </a:ln>
        </p:spPr>
        <p:txBody>
          <a:bodyPr spcFirstLastPara="1" wrap="square" lIns="109700" tIns="54825" rIns="109700" bIns="54825" anchor="t" anchorCtr="0">
            <a:normAutofit/>
          </a:bodyPr>
          <a:lstStyle/>
          <a:p>
            <a:pPr marL="137160" lvl="0" indent="0" algn="l" rtl="0">
              <a:lnSpc>
                <a:spcPct val="90000"/>
              </a:lnSpc>
              <a:spcBef>
                <a:spcPts val="0"/>
              </a:spcBef>
              <a:spcAft>
                <a:spcPts val="0"/>
              </a:spcAft>
              <a:buClr>
                <a:schemeClr val="dk1"/>
              </a:buClr>
              <a:buSzPts val="1600"/>
              <a:buNone/>
            </a:pPr>
            <a:r>
              <a:rPr lang="en-US" sz="1920" b="1"/>
              <a:t>Internet Protocols Cont…</a:t>
            </a:r>
            <a:endParaRPr/>
          </a:p>
          <a:p>
            <a:pPr marL="205740" lvl="0" indent="-205740" algn="l" rtl="0">
              <a:lnSpc>
                <a:spcPct val="90000"/>
              </a:lnSpc>
              <a:spcBef>
                <a:spcPts val="900"/>
              </a:spcBef>
              <a:spcAft>
                <a:spcPts val="0"/>
              </a:spcAft>
              <a:buClr>
                <a:schemeClr val="dk1"/>
              </a:buClr>
              <a:buSzPts val="1600"/>
              <a:buChar char="•"/>
            </a:pPr>
            <a:r>
              <a:rPr lang="en-US" sz="1920" b="1"/>
              <a:t>HTTP</a:t>
            </a:r>
            <a:endParaRPr/>
          </a:p>
          <a:p>
            <a:pPr marL="617220" lvl="1" indent="-205739" algn="l" rtl="0">
              <a:lnSpc>
                <a:spcPct val="90000"/>
              </a:lnSpc>
              <a:spcBef>
                <a:spcPts val="450"/>
              </a:spcBef>
              <a:spcAft>
                <a:spcPts val="0"/>
              </a:spcAft>
              <a:buClr>
                <a:schemeClr val="dk1"/>
              </a:buClr>
              <a:buSzPts val="1600"/>
              <a:buChar char="•"/>
            </a:pPr>
            <a:r>
              <a:rPr lang="en-US" sz="1920"/>
              <a:t>HTTP stands for Hyper Text Transfer Protocol.</a:t>
            </a:r>
            <a:endParaRPr/>
          </a:p>
          <a:p>
            <a:pPr marL="617220" lvl="1" indent="-205739" algn="l" rtl="0">
              <a:lnSpc>
                <a:spcPct val="90000"/>
              </a:lnSpc>
              <a:spcBef>
                <a:spcPts val="450"/>
              </a:spcBef>
              <a:spcAft>
                <a:spcPts val="0"/>
              </a:spcAft>
              <a:buClr>
                <a:schemeClr val="dk1"/>
              </a:buClr>
              <a:buSzPts val="1600"/>
              <a:buChar char="•"/>
            </a:pPr>
            <a:r>
              <a:rPr lang="en-US" sz="1920"/>
              <a:t>It is a protocol used for communication between browser and web servers. (e.g. for transferring information from web pages, stored on the web server, to the browser).</a:t>
            </a:r>
            <a:endParaRPr/>
          </a:p>
          <a:p>
            <a:pPr marL="617220" lvl="1" indent="-205739" algn="l" rtl="0">
              <a:lnSpc>
                <a:spcPct val="90000"/>
              </a:lnSpc>
              <a:spcBef>
                <a:spcPts val="450"/>
              </a:spcBef>
              <a:spcAft>
                <a:spcPts val="0"/>
              </a:spcAft>
              <a:buClr>
                <a:schemeClr val="dk1"/>
              </a:buClr>
              <a:buSzPts val="1600"/>
              <a:buChar char="•"/>
            </a:pPr>
            <a:r>
              <a:rPr lang="en-US" sz="1920"/>
              <a:t>It was developed in 1990 when world wide web (www) was introduced.</a:t>
            </a:r>
            <a:endParaRPr/>
          </a:p>
          <a:p>
            <a:pPr marL="617220" lvl="1" indent="-205739" algn="l" rtl="0">
              <a:lnSpc>
                <a:spcPct val="90000"/>
              </a:lnSpc>
              <a:spcBef>
                <a:spcPts val="450"/>
              </a:spcBef>
              <a:spcAft>
                <a:spcPts val="0"/>
              </a:spcAft>
              <a:buClr>
                <a:schemeClr val="dk1"/>
              </a:buClr>
              <a:buSzPts val="1600"/>
              <a:buChar char="•"/>
            </a:pPr>
            <a:r>
              <a:rPr lang="en-US" sz="1920"/>
              <a:t>HTTP uses a request/response model of communication. </a:t>
            </a:r>
            <a:endParaRPr/>
          </a:p>
          <a:p>
            <a:pPr marL="617220" lvl="1" indent="-205739" algn="l" rtl="0">
              <a:lnSpc>
                <a:spcPct val="90000"/>
              </a:lnSpc>
              <a:spcBef>
                <a:spcPts val="450"/>
              </a:spcBef>
              <a:spcAft>
                <a:spcPts val="0"/>
              </a:spcAft>
              <a:buClr>
                <a:schemeClr val="dk1"/>
              </a:buClr>
              <a:buSzPts val="1600"/>
              <a:buChar char="•"/>
            </a:pPr>
            <a:r>
              <a:rPr lang="en-US" sz="1920"/>
              <a:t>A browser connects with a web server by establishing a TCP connection at port 80 of the server. </a:t>
            </a:r>
            <a:endParaRPr/>
          </a:p>
          <a:p>
            <a:pPr marL="617220" lvl="1" indent="-205739" algn="l" rtl="0">
              <a:lnSpc>
                <a:spcPct val="90000"/>
              </a:lnSpc>
              <a:spcBef>
                <a:spcPts val="450"/>
              </a:spcBef>
              <a:spcAft>
                <a:spcPts val="0"/>
              </a:spcAft>
              <a:buClr>
                <a:schemeClr val="dk1"/>
              </a:buClr>
              <a:buSzPts val="1600"/>
              <a:buChar char="•"/>
            </a:pPr>
            <a:r>
              <a:rPr lang="en-US" sz="1920"/>
              <a:t>This port is the address at which web servers listen for browser requests. </a:t>
            </a:r>
            <a:endParaRPr/>
          </a:p>
          <a:p>
            <a:pPr marL="617220" lvl="1" indent="-205739" algn="l" rtl="0">
              <a:lnSpc>
                <a:spcPct val="90000"/>
              </a:lnSpc>
              <a:spcBef>
                <a:spcPts val="450"/>
              </a:spcBef>
              <a:spcAft>
                <a:spcPts val="0"/>
              </a:spcAft>
              <a:buClr>
                <a:schemeClr val="dk1"/>
              </a:buClr>
              <a:buSzPts val="1600"/>
              <a:buChar char="•"/>
            </a:pPr>
            <a:r>
              <a:rPr lang="en-US" sz="1920"/>
              <a:t>Once a connection has been established, a browser send a URL request to the server. The server processes the browser’s request and sends a response back to the browser.</a:t>
            </a:r>
            <a:endParaRPr/>
          </a:p>
          <a:p>
            <a:pPr marL="205740" lvl="0" indent="-83820" algn="l" rtl="0">
              <a:lnSpc>
                <a:spcPct val="90000"/>
              </a:lnSpc>
              <a:spcBef>
                <a:spcPts val="900"/>
              </a:spcBef>
              <a:spcAft>
                <a:spcPts val="0"/>
              </a:spcAft>
              <a:buClr>
                <a:schemeClr val="dk1"/>
              </a:buClr>
              <a:buSzPts val="1600"/>
              <a:buNone/>
            </a:pPr>
            <a:endParaRPr sz="1920"/>
          </a:p>
          <a:p>
            <a:pPr marL="205740" lvl="0" indent="-83820" algn="l" rtl="0">
              <a:lnSpc>
                <a:spcPct val="90000"/>
              </a:lnSpc>
              <a:spcBef>
                <a:spcPts val="900"/>
              </a:spcBef>
              <a:spcAft>
                <a:spcPts val="0"/>
              </a:spcAft>
              <a:buClr>
                <a:schemeClr val="dk1"/>
              </a:buClr>
              <a:buSzPts val="1600"/>
              <a:buNone/>
            </a:pPr>
            <a:endParaRPr sz="1920"/>
          </a:p>
        </p:txBody>
      </p:sp>
      <p:sp>
        <p:nvSpPr>
          <p:cNvPr id="344" name="Google Shape;344;p34"/>
          <p:cNvSpPr txBox="1">
            <a:spLocks noGrp="1"/>
          </p:cNvSpPr>
          <p:nvPr>
            <p:ph type="sldNum" idx="12"/>
          </p:nvPr>
        </p:nvSpPr>
        <p:spPr>
          <a:xfrm>
            <a:off x="8359140" y="6356352"/>
            <a:ext cx="2468880" cy="365125"/>
          </a:xfrm>
          <a:prstGeom prst="rect">
            <a:avLst/>
          </a:prstGeom>
          <a:noFill/>
          <a:ln>
            <a:noFill/>
          </a:ln>
        </p:spPr>
        <p:txBody>
          <a:bodyPr spcFirstLastPara="1" wrap="square" lIns="109700" tIns="54825" rIns="109700" bIns="54825"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5"/>
          <p:cNvSpPr/>
          <p:nvPr/>
        </p:nvSpPr>
        <p:spPr>
          <a:xfrm>
            <a:off x="609600" y="0"/>
            <a:ext cx="10972800" cy="6858000"/>
          </a:xfrm>
          <a:prstGeom prst="rect">
            <a:avLst/>
          </a:prstGeom>
          <a:solidFill>
            <a:schemeClr val="lt1"/>
          </a:solidFill>
          <a:ln>
            <a:noFill/>
          </a:ln>
        </p:spPr>
        <p:txBody>
          <a:bodyPr spcFirstLastPara="1" wrap="square" lIns="109700" tIns="54825" rIns="109700" bIns="54825" anchor="ctr" anchorCtr="0">
            <a:noAutofit/>
          </a:bodyPr>
          <a:lstStyle/>
          <a:p>
            <a:pPr marL="0" marR="0" lvl="0" indent="0" algn="ctr" rtl="0">
              <a:spcBef>
                <a:spcPts val="0"/>
              </a:spcBef>
              <a:spcAft>
                <a:spcPts val="0"/>
              </a:spcAft>
              <a:buNone/>
            </a:pPr>
            <a:endParaRPr sz="2160">
              <a:solidFill>
                <a:schemeClr val="lt1"/>
              </a:solidFill>
              <a:latin typeface="Calibri"/>
              <a:ea typeface="Calibri"/>
              <a:cs typeface="Calibri"/>
              <a:sym typeface="Calibri"/>
            </a:endParaRPr>
          </a:p>
        </p:txBody>
      </p:sp>
      <p:sp>
        <p:nvSpPr>
          <p:cNvPr id="350" name="Google Shape;350;p35"/>
          <p:cNvSpPr/>
          <p:nvPr/>
        </p:nvSpPr>
        <p:spPr>
          <a:xfrm>
            <a:off x="608569" y="-5"/>
            <a:ext cx="10973833" cy="2200063"/>
          </a:xfrm>
          <a:custGeom>
            <a:avLst/>
            <a:gdLst/>
            <a:ahLst/>
            <a:cxnLst/>
            <a:rect l="l" t="t" r="r" b="b"/>
            <a:pathLst>
              <a:path w="12193149" h="3171710" extrusionOk="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4509"/>
            </a:srgbClr>
          </a:solidFill>
          <a:ln>
            <a:noFill/>
          </a:ln>
        </p:spPr>
        <p:txBody>
          <a:bodyPr spcFirstLastPara="1" wrap="square" lIns="109700" tIns="54825" rIns="109700" bIns="54825" anchor="ctr" anchorCtr="0">
            <a:noAutofit/>
          </a:bodyPr>
          <a:lstStyle/>
          <a:p>
            <a:pPr marL="0" marR="0" lvl="0" indent="0" algn="ctr" rtl="0">
              <a:spcBef>
                <a:spcPts val="0"/>
              </a:spcBef>
              <a:spcAft>
                <a:spcPts val="0"/>
              </a:spcAft>
              <a:buNone/>
            </a:pPr>
            <a:endParaRPr sz="2160">
              <a:solidFill>
                <a:schemeClr val="lt1"/>
              </a:solidFill>
              <a:latin typeface="Calibri"/>
              <a:ea typeface="Calibri"/>
              <a:cs typeface="Calibri"/>
              <a:sym typeface="Calibri"/>
            </a:endParaRPr>
          </a:p>
        </p:txBody>
      </p:sp>
      <p:sp>
        <p:nvSpPr>
          <p:cNvPr id="351" name="Google Shape;351;p35"/>
          <p:cNvSpPr txBox="1">
            <a:spLocks noGrp="1"/>
          </p:cNvSpPr>
          <p:nvPr>
            <p:ph type="title"/>
          </p:nvPr>
        </p:nvSpPr>
        <p:spPr>
          <a:xfrm>
            <a:off x="1632932" y="548640"/>
            <a:ext cx="8924969" cy="1188720"/>
          </a:xfrm>
          <a:prstGeom prst="rect">
            <a:avLst/>
          </a:prstGeom>
          <a:noFill/>
          <a:ln>
            <a:noFill/>
          </a:ln>
        </p:spPr>
        <p:txBody>
          <a:bodyPr spcFirstLastPara="1" wrap="square" lIns="109700" tIns="54825" rIns="109700" bIns="54825" anchor="ctr" anchorCtr="0">
            <a:normAutofit/>
          </a:bodyPr>
          <a:lstStyle/>
          <a:p>
            <a:pPr marL="0" lvl="0" indent="0" algn="l" rtl="0">
              <a:lnSpc>
                <a:spcPct val="90000"/>
              </a:lnSpc>
              <a:spcBef>
                <a:spcPts val="0"/>
              </a:spcBef>
              <a:spcAft>
                <a:spcPts val="0"/>
              </a:spcAft>
              <a:buClr>
                <a:srgbClr val="262626"/>
              </a:buClr>
              <a:buSzPts val="3300"/>
              <a:buFont typeface="Calibri"/>
              <a:buNone/>
            </a:pPr>
            <a:r>
              <a:rPr lang="en-US" b="1"/>
              <a:t>COMMUNICATION PROTOCOLS</a:t>
            </a:r>
            <a:endParaRPr>
              <a:solidFill>
                <a:srgbClr val="262626"/>
              </a:solidFill>
            </a:endParaRPr>
          </a:p>
        </p:txBody>
      </p:sp>
      <p:sp>
        <p:nvSpPr>
          <p:cNvPr id="352" name="Google Shape;352;p35"/>
          <p:cNvSpPr txBox="1">
            <a:spLocks noGrp="1"/>
          </p:cNvSpPr>
          <p:nvPr>
            <p:ph type="body" idx="1"/>
          </p:nvPr>
        </p:nvSpPr>
        <p:spPr>
          <a:xfrm>
            <a:off x="1186771" y="1830709"/>
            <a:ext cx="9641249" cy="4389120"/>
          </a:xfrm>
          <a:prstGeom prst="rect">
            <a:avLst/>
          </a:prstGeom>
          <a:noFill/>
          <a:ln>
            <a:noFill/>
          </a:ln>
        </p:spPr>
        <p:txBody>
          <a:bodyPr spcFirstLastPara="1" wrap="square" lIns="109700" tIns="54825" rIns="109700" bIns="54825" anchor="ctr" anchorCtr="0">
            <a:normAutofit lnSpcReduction="10000"/>
          </a:bodyPr>
          <a:lstStyle/>
          <a:p>
            <a:pPr marL="205740" lvl="0" indent="-205740" algn="l" rtl="0">
              <a:lnSpc>
                <a:spcPct val="90000"/>
              </a:lnSpc>
              <a:spcBef>
                <a:spcPts val="0"/>
              </a:spcBef>
              <a:spcAft>
                <a:spcPts val="0"/>
              </a:spcAft>
              <a:buClr>
                <a:schemeClr val="dk1"/>
              </a:buClr>
              <a:buSzPts val="2100"/>
              <a:buChar char="•"/>
            </a:pPr>
            <a:r>
              <a:rPr lang="en-US" b="1"/>
              <a:t>URL</a:t>
            </a:r>
            <a:endParaRPr/>
          </a:p>
          <a:p>
            <a:pPr marL="617220" lvl="1" indent="-205739" algn="l" rtl="0">
              <a:lnSpc>
                <a:spcPct val="90000"/>
              </a:lnSpc>
              <a:spcBef>
                <a:spcPts val="450"/>
              </a:spcBef>
              <a:spcAft>
                <a:spcPts val="0"/>
              </a:spcAft>
              <a:buClr>
                <a:schemeClr val="dk1"/>
              </a:buClr>
              <a:buSzPts val="1800"/>
              <a:buChar char="•"/>
            </a:pPr>
            <a:r>
              <a:rPr lang="en-US"/>
              <a:t>It stands for Uniform Resource Locator.</a:t>
            </a:r>
            <a:endParaRPr/>
          </a:p>
          <a:p>
            <a:pPr marL="617220" lvl="1" indent="-205739" algn="l" rtl="0">
              <a:lnSpc>
                <a:spcPct val="90000"/>
              </a:lnSpc>
              <a:spcBef>
                <a:spcPts val="450"/>
              </a:spcBef>
              <a:spcAft>
                <a:spcPts val="0"/>
              </a:spcAft>
              <a:buClr>
                <a:schemeClr val="dk1"/>
              </a:buClr>
              <a:buSzPts val="1800"/>
              <a:buChar char="•"/>
            </a:pPr>
            <a:r>
              <a:rPr lang="en-US"/>
              <a:t>It is a unique address of web page or any other file on internet.</a:t>
            </a:r>
            <a:endParaRPr/>
          </a:p>
          <a:p>
            <a:pPr marL="617220" lvl="1" indent="-205739" algn="l" rtl="0">
              <a:lnSpc>
                <a:spcPct val="90000"/>
              </a:lnSpc>
              <a:spcBef>
                <a:spcPts val="450"/>
              </a:spcBef>
              <a:spcAft>
                <a:spcPts val="0"/>
              </a:spcAft>
              <a:buClr>
                <a:schemeClr val="dk1"/>
              </a:buClr>
              <a:buSzPts val="1800"/>
              <a:buChar char="•"/>
            </a:pPr>
            <a:r>
              <a:rPr lang="en-US"/>
              <a:t>A URL generally starts with "http.“</a:t>
            </a:r>
            <a:endParaRPr/>
          </a:p>
          <a:p>
            <a:pPr marL="617220" lvl="1" indent="-205739" algn="l" rtl="0">
              <a:lnSpc>
                <a:spcPct val="90000"/>
              </a:lnSpc>
              <a:spcBef>
                <a:spcPts val="450"/>
              </a:spcBef>
              <a:spcAft>
                <a:spcPts val="0"/>
              </a:spcAft>
              <a:buClr>
                <a:schemeClr val="dk1"/>
              </a:buClr>
              <a:buSzPts val="1800"/>
              <a:buChar char="•"/>
            </a:pPr>
            <a:r>
              <a:rPr lang="en-US"/>
              <a:t>For Example</a:t>
            </a:r>
            <a:endParaRPr/>
          </a:p>
          <a:p>
            <a:pPr marL="493776" lvl="1" indent="0" algn="l" rtl="0">
              <a:lnSpc>
                <a:spcPct val="90000"/>
              </a:lnSpc>
              <a:spcBef>
                <a:spcPts val="450"/>
              </a:spcBef>
              <a:spcAft>
                <a:spcPts val="0"/>
              </a:spcAft>
              <a:buClr>
                <a:schemeClr val="dk1"/>
              </a:buClr>
              <a:buSzPts val="1800"/>
              <a:buNone/>
            </a:pPr>
            <a:r>
              <a:rPr lang="en-US"/>
              <a:t>		</a:t>
            </a:r>
            <a:r>
              <a:rPr lang="en-US" u="sng">
                <a:solidFill>
                  <a:schemeClr val="hlink"/>
                </a:solidFill>
                <a:hlinkClick r:id="rId3"/>
              </a:rPr>
              <a:t>http://www.nutech.edu.pk</a:t>
            </a:r>
            <a:endParaRPr/>
          </a:p>
          <a:p>
            <a:pPr marL="493776" lvl="1" indent="0" algn="l" rtl="0">
              <a:lnSpc>
                <a:spcPct val="90000"/>
              </a:lnSpc>
              <a:spcBef>
                <a:spcPts val="450"/>
              </a:spcBef>
              <a:spcAft>
                <a:spcPts val="0"/>
              </a:spcAft>
              <a:buClr>
                <a:schemeClr val="dk1"/>
              </a:buClr>
              <a:buSzPts val="1800"/>
              <a:buNone/>
            </a:pPr>
            <a:r>
              <a:rPr lang="en-US"/>
              <a:t>		</a:t>
            </a:r>
            <a:r>
              <a:rPr lang="en-US" u="sng">
                <a:solidFill>
                  <a:schemeClr val="hlink"/>
                </a:solidFill>
                <a:hlinkClick r:id="rId4"/>
              </a:rPr>
              <a:t>http://google.com</a:t>
            </a:r>
            <a:endParaRPr/>
          </a:p>
          <a:p>
            <a:pPr marL="617220" lvl="1" indent="-205739" algn="l" rtl="0">
              <a:lnSpc>
                <a:spcPct val="90000"/>
              </a:lnSpc>
              <a:spcBef>
                <a:spcPts val="450"/>
              </a:spcBef>
              <a:spcAft>
                <a:spcPts val="0"/>
              </a:spcAft>
              <a:buClr>
                <a:schemeClr val="dk1"/>
              </a:buClr>
              <a:buSzPts val="1800"/>
              <a:buChar char="•"/>
            </a:pPr>
            <a:r>
              <a:rPr lang="en-US"/>
              <a:t>Each URL consists of few parts</a:t>
            </a:r>
            <a:endParaRPr/>
          </a:p>
          <a:p>
            <a:pPr marL="1028700" lvl="2" indent="-205739" algn="l" rtl="0">
              <a:lnSpc>
                <a:spcPct val="90000"/>
              </a:lnSpc>
              <a:spcBef>
                <a:spcPts val="450"/>
              </a:spcBef>
              <a:spcAft>
                <a:spcPts val="0"/>
              </a:spcAft>
              <a:buClr>
                <a:schemeClr val="dk1"/>
              </a:buClr>
              <a:buSzPts val="1500"/>
              <a:buFont typeface="Noto Sans Symbols"/>
              <a:buChar char="▪"/>
            </a:pPr>
            <a:r>
              <a:rPr lang="en-US"/>
              <a:t>Prefix with protocol identifier such as “http” followed by a colon and double slashes “//”.</a:t>
            </a:r>
            <a:endParaRPr/>
          </a:p>
          <a:p>
            <a:pPr marL="1028700" lvl="2" indent="-205739" algn="l" rtl="0">
              <a:lnSpc>
                <a:spcPct val="90000"/>
              </a:lnSpc>
              <a:spcBef>
                <a:spcPts val="450"/>
              </a:spcBef>
              <a:spcAft>
                <a:spcPts val="0"/>
              </a:spcAft>
              <a:buClr>
                <a:schemeClr val="dk1"/>
              </a:buClr>
              <a:buSzPts val="1500"/>
              <a:buFont typeface="Noto Sans Symbols"/>
              <a:buChar char="▪"/>
            </a:pPr>
            <a:r>
              <a:rPr lang="en-US"/>
              <a:t>The domain name.</a:t>
            </a:r>
            <a:endParaRPr/>
          </a:p>
          <a:p>
            <a:pPr marL="1028700" lvl="2" indent="-205739" algn="l" rtl="0">
              <a:lnSpc>
                <a:spcPct val="90000"/>
              </a:lnSpc>
              <a:spcBef>
                <a:spcPts val="450"/>
              </a:spcBef>
              <a:spcAft>
                <a:spcPts val="0"/>
              </a:spcAft>
              <a:buClr>
                <a:schemeClr val="dk1"/>
              </a:buClr>
              <a:buSzPts val="1500"/>
              <a:buFont typeface="Noto Sans Symbols"/>
              <a:buChar char="▪"/>
            </a:pPr>
            <a:r>
              <a:rPr lang="en-US"/>
              <a:t>The path of the document. The forward slash “/” is used in the document path.</a:t>
            </a:r>
            <a:endParaRPr/>
          </a:p>
        </p:txBody>
      </p:sp>
      <p:sp>
        <p:nvSpPr>
          <p:cNvPr id="353" name="Google Shape;353;p35"/>
          <p:cNvSpPr txBox="1">
            <a:spLocks noGrp="1"/>
          </p:cNvSpPr>
          <p:nvPr>
            <p:ph type="sldNum" idx="12"/>
          </p:nvPr>
        </p:nvSpPr>
        <p:spPr>
          <a:xfrm>
            <a:off x="8359140" y="6356352"/>
            <a:ext cx="2468880" cy="365125"/>
          </a:xfrm>
          <a:prstGeom prst="rect">
            <a:avLst/>
          </a:prstGeom>
          <a:noFill/>
          <a:ln>
            <a:noFill/>
          </a:ln>
        </p:spPr>
        <p:txBody>
          <a:bodyPr spcFirstLastPara="1" wrap="square" lIns="109700" tIns="54825" rIns="109700" bIns="54825"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6"/>
          <p:cNvSpPr txBox="1">
            <a:spLocks noGrp="1"/>
          </p:cNvSpPr>
          <p:nvPr>
            <p:ph type="title"/>
          </p:nvPr>
        </p:nvSpPr>
        <p:spPr>
          <a:xfrm>
            <a:off x="1143000" y="228600"/>
            <a:ext cx="7998460" cy="1150058"/>
          </a:xfrm>
          <a:prstGeom prst="rect">
            <a:avLst/>
          </a:prstGeom>
          <a:noFill/>
          <a:ln>
            <a:noFill/>
          </a:ln>
        </p:spPr>
        <p:txBody>
          <a:bodyPr spcFirstLastPara="1" wrap="square" lIns="0" tIns="468375" rIns="0" bIns="0" anchor="ctr" anchorCtr="0">
            <a:spAutoFit/>
          </a:bodyPr>
          <a:lstStyle/>
          <a:p>
            <a:pPr marL="12700" lvl="0" indent="0" algn="l" rtl="0">
              <a:lnSpc>
                <a:spcPct val="100000"/>
              </a:lnSpc>
              <a:spcBef>
                <a:spcPts val="0"/>
              </a:spcBef>
              <a:spcAft>
                <a:spcPts val="0"/>
              </a:spcAft>
              <a:buClr>
                <a:schemeClr val="dk1"/>
              </a:buClr>
              <a:buSzPts val="4400"/>
              <a:buFont typeface="Calibri"/>
              <a:buNone/>
            </a:pPr>
            <a:r>
              <a:rPr lang="en-US" b="1">
                <a:latin typeface="Calibri"/>
                <a:ea typeface="Calibri"/>
                <a:cs typeface="Calibri"/>
                <a:sym typeface="Calibri"/>
              </a:rPr>
              <a:t>Ethernet (802.3)</a:t>
            </a:r>
            <a:endParaRPr/>
          </a:p>
        </p:txBody>
      </p:sp>
      <p:sp>
        <p:nvSpPr>
          <p:cNvPr id="359" name="Google Shape;359;p36"/>
          <p:cNvSpPr txBox="1"/>
          <p:nvPr/>
        </p:nvSpPr>
        <p:spPr>
          <a:xfrm>
            <a:off x="1143000" y="1676400"/>
            <a:ext cx="10134599" cy="3056606"/>
          </a:xfrm>
          <a:prstGeom prst="rect">
            <a:avLst/>
          </a:prstGeom>
          <a:noFill/>
          <a:ln>
            <a:noFill/>
          </a:ln>
        </p:spPr>
        <p:txBody>
          <a:bodyPr spcFirstLastPara="1" wrap="square" lIns="0" tIns="85725" rIns="0" bIns="0" anchor="t" anchorCtr="0">
            <a:spAutoFit/>
          </a:bodyPr>
          <a:lstStyle/>
          <a:p>
            <a:pPr marL="755015" marR="0" lvl="1" indent="-285115" algn="l" rtl="0">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Most widely used standard for </a:t>
            </a:r>
            <a:r>
              <a:rPr lang="en-US" sz="2400" b="1" i="0" u="none" strike="noStrike" cap="none">
                <a:solidFill>
                  <a:schemeClr val="dk1"/>
                </a:solidFill>
                <a:latin typeface="Calibri"/>
                <a:ea typeface="Calibri"/>
                <a:cs typeface="Calibri"/>
                <a:sym typeface="Calibri"/>
              </a:rPr>
              <a:t>wired networks</a:t>
            </a:r>
            <a:endParaRPr sz="2400" b="1" i="0" u="none" strike="noStrike" cap="none">
              <a:solidFill>
                <a:schemeClr val="dk1"/>
              </a:solidFill>
              <a:latin typeface="Calibri"/>
              <a:ea typeface="Calibri"/>
              <a:cs typeface="Calibri"/>
              <a:sym typeface="Calibri"/>
            </a:endParaRPr>
          </a:p>
          <a:p>
            <a:pPr marL="755015" marR="0" lvl="1" indent="-285115" algn="l" rtl="0">
              <a:spcBef>
                <a:spcPts val="5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Typically used with LANs that have a star topology</a:t>
            </a:r>
            <a:endParaRPr sz="2400" b="0" i="0" u="none" strike="noStrike" cap="none">
              <a:solidFill>
                <a:schemeClr val="dk1"/>
              </a:solidFill>
              <a:latin typeface="Calibri"/>
              <a:ea typeface="Calibri"/>
              <a:cs typeface="Calibri"/>
              <a:sym typeface="Calibri"/>
            </a:endParaRPr>
          </a:p>
          <a:p>
            <a:pPr marL="755015" marR="0" lvl="1" indent="-285115" algn="l" rtl="0">
              <a:spcBef>
                <a:spcPts val="575"/>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Works with twisted-pair, coaxial, and fiber-optic cabling</a:t>
            </a:r>
            <a:endParaRPr sz="2400" b="0" i="0" u="none" strike="noStrike" cap="none">
              <a:solidFill>
                <a:schemeClr val="dk1"/>
              </a:solidFill>
              <a:latin typeface="Calibri"/>
              <a:ea typeface="Calibri"/>
              <a:cs typeface="Calibri"/>
              <a:sym typeface="Calibri"/>
            </a:endParaRPr>
          </a:p>
          <a:p>
            <a:pPr marL="755015" marR="0" lvl="1" indent="-285115" algn="l" rtl="0">
              <a:spcBef>
                <a:spcPts val="575"/>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Continually evolving</a:t>
            </a:r>
            <a:endParaRPr sz="2400" b="0" i="0" u="none" strike="noStrike" cap="none">
              <a:solidFill>
                <a:schemeClr val="dk1"/>
              </a:solidFill>
              <a:latin typeface="Calibri"/>
              <a:ea typeface="Calibri"/>
              <a:cs typeface="Calibri"/>
              <a:sym typeface="Calibri"/>
            </a:endParaRPr>
          </a:p>
          <a:p>
            <a:pPr marL="755015" marR="0" lvl="1" indent="-285115" algn="l" rtl="0">
              <a:spcBef>
                <a:spcPts val="5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Most common today are Fast Ethernet, Gigabit Ethernet, and 10 Gigabit Ethernet</a:t>
            </a:r>
            <a:endParaRPr sz="2400" b="0" i="0" u="none" strike="noStrike" cap="none">
              <a:solidFill>
                <a:schemeClr val="dk1"/>
              </a:solidFill>
              <a:latin typeface="Calibri"/>
              <a:ea typeface="Calibri"/>
              <a:cs typeface="Calibri"/>
              <a:sym typeface="Calibri"/>
            </a:endParaRPr>
          </a:p>
          <a:p>
            <a:pPr marL="755015" marR="0" lvl="1" indent="-285115" algn="l" rtl="0">
              <a:spcBef>
                <a:spcPts val="5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Terabit Ethernet standard is currently under development</a:t>
            </a:r>
            <a:endParaRPr sz="2400" b="0" i="0" u="none" strike="noStrike" cap="none">
              <a:solidFill>
                <a:schemeClr val="dk1"/>
              </a:solidFill>
              <a:latin typeface="Calibri"/>
              <a:ea typeface="Calibri"/>
              <a:cs typeface="Calibri"/>
              <a:sym typeface="Calibri"/>
            </a:endParaRPr>
          </a:p>
        </p:txBody>
      </p:sp>
      <p:sp>
        <p:nvSpPr>
          <p:cNvPr id="360" name="Google Shape;36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7"/>
          <p:cNvSpPr txBox="1">
            <a:spLocks noGrp="1"/>
          </p:cNvSpPr>
          <p:nvPr>
            <p:ph type="title"/>
          </p:nvPr>
        </p:nvSpPr>
        <p:spPr>
          <a:xfrm>
            <a:off x="1143000" y="228600"/>
            <a:ext cx="7998460" cy="1150058"/>
          </a:xfrm>
          <a:prstGeom prst="rect">
            <a:avLst/>
          </a:prstGeom>
          <a:noFill/>
          <a:ln>
            <a:noFill/>
          </a:ln>
        </p:spPr>
        <p:txBody>
          <a:bodyPr spcFirstLastPara="1" wrap="square" lIns="0" tIns="468375" rIns="0" bIns="0" anchor="ctr" anchorCtr="0">
            <a:spAutoFit/>
          </a:bodyPr>
          <a:lstStyle/>
          <a:p>
            <a:pPr marL="12700" lvl="0" indent="0" algn="l" rtl="0">
              <a:lnSpc>
                <a:spcPct val="100000"/>
              </a:lnSpc>
              <a:spcBef>
                <a:spcPts val="0"/>
              </a:spcBef>
              <a:spcAft>
                <a:spcPts val="0"/>
              </a:spcAft>
              <a:buClr>
                <a:schemeClr val="dk1"/>
              </a:buClr>
              <a:buSzPts val="4400"/>
              <a:buFont typeface="Calibri"/>
              <a:buNone/>
            </a:pPr>
            <a:r>
              <a:rPr lang="en-US" b="1"/>
              <a:t>Wi-Fi (802.11)</a:t>
            </a:r>
            <a:endParaRPr/>
          </a:p>
        </p:txBody>
      </p:sp>
      <p:sp>
        <p:nvSpPr>
          <p:cNvPr id="366" name="Google Shape;366;p37"/>
          <p:cNvSpPr txBox="1"/>
          <p:nvPr/>
        </p:nvSpPr>
        <p:spPr>
          <a:xfrm>
            <a:off x="1066800" y="1524000"/>
            <a:ext cx="9753600" cy="3736536"/>
          </a:xfrm>
          <a:prstGeom prst="rect">
            <a:avLst/>
          </a:prstGeom>
          <a:noFill/>
          <a:ln>
            <a:noFill/>
          </a:ln>
        </p:spPr>
        <p:txBody>
          <a:bodyPr spcFirstLastPara="1" wrap="square" lIns="0" tIns="48875" rIns="0" bIns="0" anchor="t" anchorCtr="0">
            <a:spAutoFit/>
          </a:bodyPr>
          <a:lstStyle/>
          <a:p>
            <a:pPr marL="754380" marR="5080" lvl="1" indent="-285115" algn="l" rtl="0">
              <a:lnSpc>
                <a:spcPct val="108333"/>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 family of wireless networking  standards using IEEE standard 802.11</a:t>
            </a:r>
            <a:endParaRPr sz="2400" b="0" i="0" u="none" strike="noStrike" cap="none">
              <a:solidFill>
                <a:schemeClr val="dk1"/>
              </a:solidFill>
              <a:latin typeface="Calibri"/>
              <a:ea typeface="Calibri"/>
              <a:cs typeface="Calibri"/>
              <a:sym typeface="Calibri"/>
            </a:endParaRPr>
          </a:p>
          <a:p>
            <a:pPr marL="754380" marR="832485" lvl="1" indent="-285115" algn="l" rtl="0">
              <a:lnSpc>
                <a:spcPct val="107916"/>
              </a:lnSpc>
              <a:spcBef>
                <a:spcPts val="57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Current standard for wireless networks in homes and offices (wireless Ethernet)</a:t>
            </a:r>
            <a:endParaRPr sz="2400" b="0" i="0" u="none" strike="noStrike" cap="none">
              <a:solidFill>
                <a:schemeClr val="dk1"/>
              </a:solidFill>
              <a:latin typeface="Calibri"/>
              <a:ea typeface="Calibri"/>
              <a:cs typeface="Calibri"/>
              <a:sym typeface="Calibri"/>
            </a:endParaRPr>
          </a:p>
          <a:p>
            <a:pPr marL="755015" marR="0" lvl="1" indent="-285115" algn="l" rtl="0">
              <a:lnSpc>
                <a:spcPct val="113958"/>
              </a:lnSpc>
              <a:spcBef>
                <a:spcPts val="254"/>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Built into many everyday objects today</a:t>
            </a:r>
            <a:endParaRPr sz="2400" b="0" i="0" u="none" strike="noStrike" cap="none">
              <a:solidFill>
                <a:schemeClr val="dk1"/>
              </a:solidFill>
              <a:latin typeface="Calibri"/>
              <a:ea typeface="Calibri"/>
              <a:cs typeface="Calibri"/>
              <a:sym typeface="Calibri"/>
            </a:endParaRPr>
          </a:p>
          <a:p>
            <a:pPr marL="754380" marR="502284" lvl="1" indent="-285115" algn="l" rtl="0">
              <a:lnSpc>
                <a:spcPct val="90000"/>
              </a:lnSpc>
              <a:spcBef>
                <a:spcPts val="575"/>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Designed for medium-range transmission typically between </a:t>
            </a:r>
            <a:r>
              <a:rPr lang="en-US" sz="2400" b="1" i="0" u="none" strike="noStrike" cap="none">
                <a:solidFill>
                  <a:schemeClr val="dk1"/>
                </a:solidFill>
                <a:latin typeface="Calibri"/>
                <a:ea typeface="Calibri"/>
                <a:cs typeface="Calibri"/>
                <a:sym typeface="Calibri"/>
              </a:rPr>
              <a:t>100 and 300 feet indoors and 300 to 900 feet outdoors</a:t>
            </a:r>
            <a:endParaRPr sz="2400" b="1" i="0" u="none" strike="noStrike" cap="none">
              <a:solidFill>
                <a:schemeClr val="dk1"/>
              </a:solidFill>
              <a:latin typeface="Calibri"/>
              <a:ea typeface="Calibri"/>
              <a:cs typeface="Calibri"/>
              <a:sym typeface="Calibri"/>
            </a:endParaRPr>
          </a:p>
          <a:p>
            <a:pPr marL="754380" marR="502284" lvl="1" indent="-285115" algn="l" rtl="0">
              <a:lnSpc>
                <a:spcPct val="90000"/>
              </a:lnSpc>
              <a:spcBef>
                <a:spcPts val="575"/>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Speed and distance depend on Wi-Fi standard being used, solid objects in the way, interference, etc.</a:t>
            </a:r>
            <a:endParaRPr sz="2400" b="0" i="0" u="none" strike="noStrike" cap="none">
              <a:solidFill>
                <a:schemeClr val="dk1"/>
              </a:solidFill>
              <a:latin typeface="Calibri"/>
              <a:ea typeface="Calibri"/>
              <a:cs typeface="Calibri"/>
              <a:sym typeface="Calibri"/>
            </a:endParaRPr>
          </a:p>
          <a:p>
            <a:pPr marL="754380" marR="502284" lvl="1" indent="-285115" algn="l" rtl="0">
              <a:lnSpc>
                <a:spcPct val="90000"/>
              </a:lnSpc>
              <a:spcBef>
                <a:spcPts val="575"/>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MIMO (multiple in, multiple out) antennas are used to transfer multiple streams of data at one time</a:t>
            </a:r>
            <a:endParaRPr sz="2400" b="0" i="0" u="none" strike="noStrike" cap="none">
              <a:solidFill>
                <a:schemeClr val="dk1"/>
              </a:solidFill>
              <a:latin typeface="Calibri"/>
              <a:ea typeface="Calibri"/>
              <a:cs typeface="Calibri"/>
              <a:sym typeface="Calibri"/>
            </a:endParaRPr>
          </a:p>
        </p:txBody>
      </p:sp>
      <p:sp>
        <p:nvSpPr>
          <p:cNvPr id="367" name="Google Shape;36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8"/>
          <p:cNvSpPr/>
          <p:nvPr/>
        </p:nvSpPr>
        <p:spPr>
          <a:xfrm>
            <a:off x="609600" y="0"/>
            <a:ext cx="10972800" cy="6858000"/>
          </a:xfrm>
          <a:prstGeom prst="rect">
            <a:avLst/>
          </a:prstGeom>
          <a:solidFill>
            <a:schemeClr val="lt1"/>
          </a:solidFill>
          <a:ln>
            <a:noFill/>
          </a:ln>
        </p:spPr>
        <p:txBody>
          <a:bodyPr spcFirstLastPara="1" wrap="square" lIns="109700" tIns="54825" rIns="109700" bIns="54825" anchor="ctr" anchorCtr="0">
            <a:noAutofit/>
          </a:bodyPr>
          <a:lstStyle/>
          <a:p>
            <a:pPr marL="0" marR="0" lvl="0" indent="0" algn="ctr" rtl="0">
              <a:spcBef>
                <a:spcPts val="0"/>
              </a:spcBef>
              <a:spcAft>
                <a:spcPts val="0"/>
              </a:spcAft>
              <a:buNone/>
            </a:pPr>
            <a:endParaRPr sz="2160">
              <a:solidFill>
                <a:schemeClr val="lt1"/>
              </a:solidFill>
              <a:latin typeface="Calibri"/>
              <a:ea typeface="Calibri"/>
              <a:cs typeface="Calibri"/>
              <a:sym typeface="Calibri"/>
            </a:endParaRPr>
          </a:p>
        </p:txBody>
      </p:sp>
      <p:sp>
        <p:nvSpPr>
          <p:cNvPr id="373" name="Google Shape;373;p38"/>
          <p:cNvSpPr/>
          <p:nvPr/>
        </p:nvSpPr>
        <p:spPr>
          <a:xfrm>
            <a:off x="608569" y="-5"/>
            <a:ext cx="10973833" cy="2200063"/>
          </a:xfrm>
          <a:custGeom>
            <a:avLst/>
            <a:gdLst/>
            <a:ahLst/>
            <a:cxnLst/>
            <a:rect l="l" t="t" r="r" b="b"/>
            <a:pathLst>
              <a:path w="12193149" h="3171710" extrusionOk="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4509"/>
            </a:srgbClr>
          </a:solidFill>
          <a:ln>
            <a:noFill/>
          </a:ln>
        </p:spPr>
        <p:txBody>
          <a:bodyPr spcFirstLastPara="1" wrap="square" lIns="109700" tIns="54825" rIns="109700" bIns="54825" anchor="ctr" anchorCtr="0">
            <a:noAutofit/>
          </a:bodyPr>
          <a:lstStyle/>
          <a:p>
            <a:pPr marL="0" marR="0" lvl="0" indent="0" algn="ctr" rtl="0">
              <a:spcBef>
                <a:spcPts val="0"/>
              </a:spcBef>
              <a:spcAft>
                <a:spcPts val="0"/>
              </a:spcAft>
              <a:buNone/>
            </a:pPr>
            <a:endParaRPr sz="2160">
              <a:solidFill>
                <a:schemeClr val="lt1"/>
              </a:solidFill>
              <a:latin typeface="Calibri"/>
              <a:ea typeface="Calibri"/>
              <a:cs typeface="Calibri"/>
              <a:sym typeface="Calibri"/>
            </a:endParaRPr>
          </a:p>
        </p:txBody>
      </p:sp>
      <p:sp>
        <p:nvSpPr>
          <p:cNvPr id="374" name="Google Shape;374;p38"/>
          <p:cNvSpPr txBox="1">
            <a:spLocks noGrp="1"/>
          </p:cNvSpPr>
          <p:nvPr>
            <p:ph type="title"/>
          </p:nvPr>
        </p:nvSpPr>
        <p:spPr>
          <a:xfrm>
            <a:off x="1632932" y="548640"/>
            <a:ext cx="8924969" cy="1188720"/>
          </a:xfrm>
          <a:prstGeom prst="rect">
            <a:avLst/>
          </a:prstGeom>
          <a:noFill/>
          <a:ln>
            <a:noFill/>
          </a:ln>
        </p:spPr>
        <p:txBody>
          <a:bodyPr spcFirstLastPara="1" wrap="square" lIns="109700" tIns="54825" rIns="109700" bIns="54825" anchor="ctr" anchorCtr="0">
            <a:normAutofit/>
          </a:bodyPr>
          <a:lstStyle/>
          <a:p>
            <a:pPr marL="137160" lvl="0" indent="0" algn="l" rtl="0">
              <a:lnSpc>
                <a:spcPct val="90000"/>
              </a:lnSpc>
              <a:spcBef>
                <a:spcPts val="0"/>
              </a:spcBef>
              <a:spcAft>
                <a:spcPts val="0"/>
              </a:spcAft>
              <a:buClr>
                <a:schemeClr val="dk1"/>
              </a:buClr>
              <a:buSzPts val="2100"/>
              <a:buFont typeface="Calibri"/>
              <a:buNone/>
            </a:pPr>
            <a:r>
              <a:rPr lang="en-US" sz="5400" b="1"/>
              <a:t>Addressing Schemes</a:t>
            </a:r>
            <a:endParaRPr sz="5400"/>
          </a:p>
        </p:txBody>
      </p:sp>
      <p:sp>
        <p:nvSpPr>
          <p:cNvPr id="375" name="Google Shape;375;p38"/>
          <p:cNvSpPr txBox="1">
            <a:spLocks noGrp="1"/>
          </p:cNvSpPr>
          <p:nvPr>
            <p:ph type="body" idx="1"/>
          </p:nvPr>
        </p:nvSpPr>
        <p:spPr>
          <a:xfrm>
            <a:off x="1180516" y="1830709"/>
            <a:ext cx="10401884" cy="4389120"/>
          </a:xfrm>
          <a:prstGeom prst="rect">
            <a:avLst/>
          </a:prstGeom>
          <a:noFill/>
          <a:ln>
            <a:noFill/>
          </a:ln>
        </p:spPr>
        <p:txBody>
          <a:bodyPr spcFirstLastPara="1" wrap="square" lIns="109700" tIns="54825" rIns="109700" bIns="54825" anchor="ctr" anchorCtr="0">
            <a:normAutofit/>
          </a:bodyPr>
          <a:lstStyle/>
          <a:p>
            <a:pPr marL="205740" lvl="0" indent="-205740" algn="l" rtl="0">
              <a:lnSpc>
                <a:spcPct val="90000"/>
              </a:lnSpc>
              <a:spcBef>
                <a:spcPts val="900"/>
              </a:spcBef>
              <a:spcAft>
                <a:spcPts val="0"/>
              </a:spcAft>
              <a:buClr>
                <a:schemeClr val="dk1"/>
              </a:buClr>
              <a:buSzPts val="2100"/>
              <a:buChar char="•"/>
            </a:pPr>
            <a:r>
              <a:rPr lang="en-US" sz="3200"/>
              <a:t>Every computer connected to an internet has a unique address.</a:t>
            </a:r>
            <a:endParaRPr sz="3200"/>
          </a:p>
          <a:p>
            <a:pPr marL="205740" lvl="0" indent="-205740" algn="l" rtl="0">
              <a:lnSpc>
                <a:spcPct val="90000"/>
              </a:lnSpc>
              <a:spcBef>
                <a:spcPts val="900"/>
              </a:spcBef>
              <a:spcAft>
                <a:spcPts val="0"/>
              </a:spcAft>
              <a:buClr>
                <a:schemeClr val="dk1"/>
              </a:buClr>
              <a:buSzPts val="2100"/>
              <a:buChar char="•"/>
            </a:pPr>
            <a:r>
              <a:rPr lang="en-US" sz="3200"/>
              <a:t>The addresses are assigned to computers according to a set of rules. These rules are called addressing schemes.</a:t>
            </a:r>
            <a:endParaRPr sz="3200"/>
          </a:p>
          <a:p>
            <a:pPr marL="205740" lvl="0" indent="-205740" algn="l" rtl="0">
              <a:lnSpc>
                <a:spcPct val="90000"/>
              </a:lnSpc>
              <a:spcBef>
                <a:spcPts val="900"/>
              </a:spcBef>
              <a:spcAft>
                <a:spcPts val="0"/>
              </a:spcAft>
              <a:buClr>
                <a:schemeClr val="dk1"/>
              </a:buClr>
              <a:buSzPts val="2100"/>
              <a:buChar char="•"/>
            </a:pPr>
            <a:r>
              <a:rPr lang="en-US" sz="3200"/>
              <a:t>On the internet two types of addressing schemes are used. These are:</a:t>
            </a:r>
            <a:endParaRPr sz="3200"/>
          </a:p>
          <a:p>
            <a:pPr marL="617220" lvl="1" indent="-205739" algn="l" rtl="0">
              <a:lnSpc>
                <a:spcPct val="90000"/>
              </a:lnSpc>
              <a:spcBef>
                <a:spcPts val="450"/>
              </a:spcBef>
              <a:spcAft>
                <a:spcPts val="0"/>
              </a:spcAft>
              <a:buClr>
                <a:schemeClr val="dk1"/>
              </a:buClr>
              <a:buSzPts val="1800"/>
              <a:buChar char="•"/>
            </a:pPr>
            <a:r>
              <a:rPr lang="en-US" sz="2800"/>
              <a:t>IP Addressing</a:t>
            </a:r>
            <a:endParaRPr sz="2800"/>
          </a:p>
          <a:p>
            <a:pPr marL="617220" lvl="1" indent="-205739" algn="l" rtl="0">
              <a:lnSpc>
                <a:spcPct val="90000"/>
              </a:lnSpc>
              <a:spcBef>
                <a:spcPts val="450"/>
              </a:spcBef>
              <a:spcAft>
                <a:spcPts val="0"/>
              </a:spcAft>
              <a:buClr>
                <a:schemeClr val="dk1"/>
              </a:buClr>
              <a:buSzPts val="1800"/>
              <a:buChar char="•"/>
            </a:pPr>
            <a:r>
              <a:rPr lang="en-US" sz="2800"/>
              <a:t>DNS Addressing</a:t>
            </a:r>
            <a:endParaRPr sz="2800"/>
          </a:p>
          <a:p>
            <a:pPr marL="205740" lvl="0" indent="-45720" algn="l" rtl="0">
              <a:lnSpc>
                <a:spcPct val="90000"/>
              </a:lnSpc>
              <a:spcBef>
                <a:spcPts val="900"/>
              </a:spcBef>
              <a:spcAft>
                <a:spcPts val="0"/>
              </a:spcAft>
              <a:buClr>
                <a:schemeClr val="dk1"/>
              </a:buClr>
              <a:buSzPts val="2100"/>
              <a:buNone/>
            </a:pPr>
            <a:endParaRPr sz="3200"/>
          </a:p>
        </p:txBody>
      </p:sp>
      <p:sp>
        <p:nvSpPr>
          <p:cNvPr id="376" name="Google Shape;376;p38"/>
          <p:cNvSpPr txBox="1">
            <a:spLocks noGrp="1"/>
          </p:cNvSpPr>
          <p:nvPr>
            <p:ph type="sldNum" idx="12"/>
          </p:nvPr>
        </p:nvSpPr>
        <p:spPr>
          <a:xfrm>
            <a:off x="8359140" y="6356352"/>
            <a:ext cx="2468880" cy="365125"/>
          </a:xfrm>
          <a:prstGeom prst="rect">
            <a:avLst/>
          </a:prstGeom>
          <a:noFill/>
          <a:ln>
            <a:noFill/>
          </a:ln>
        </p:spPr>
        <p:txBody>
          <a:bodyPr spcFirstLastPara="1" wrap="square" lIns="109700" tIns="54825" rIns="109700" bIns="54825"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9"/>
          <p:cNvSpPr/>
          <p:nvPr/>
        </p:nvSpPr>
        <p:spPr>
          <a:xfrm>
            <a:off x="609600" y="0"/>
            <a:ext cx="10972800" cy="6858000"/>
          </a:xfrm>
          <a:prstGeom prst="rect">
            <a:avLst/>
          </a:prstGeom>
          <a:solidFill>
            <a:schemeClr val="lt1"/>
          </a:solidFill>
          <a:ln>
            <a:noFill/>
          </a:ln>
        </p:spPr>
        <p:txBody>
          <a:bodyPr spcFirstLastPara="1" wrap="square" lIns="109700" tIns="54825" rIns="109700" bIns="54825" anchor="ctr" anchorCtr="0">
            <a:noAutofit/>
          </a:bodyPr>
          <a:lstStyle/>
          <a:p>
            <a:pPr marL="0" marR="0" lvl="0" indent="0" algn="ctr" rtl="0">
              <a:spcBef>
                <a:spcPts val="0"/>
              </a:spcBef>
              <a:spcAft>
                <a:spcPts val="0"/>
              </a:spcAft>
              <a:buNone/>
            </a:pPr>
            <a:endParaRPr sz="2160">
              <a:solidFill>
                <a:schemeClr val="lt1"/>
              </a:solidFill>
              <a:latin typeface="Calibri"/>
              <a:ea typeface="Calibri"/>
              <a:cs typeface="Calibri"/>
              <a:sym typeface="Calibri"/>
            </a:endParaRPr>
          </a:p>
        </p:txBody>
      </p:sp>
      <p:sp>
        <p:nvSpPr>
          <p:cNvPr id="382" name="Google Shape;382;p39"/>
          <p:cNvSpPr/>
          <p:nvPr/>
        </p:nvSpPr>
        <p:spPr>
          <a:xfrm>
            <a:off x="608569" y="-5"/>
            <a:ext cx="10973833" cy="2200063"/>
          </a:xfrm>
          <a:custGeom>
            <a:avLst/>
            <a:gdLst/>
            <a:ahLst/>
            <a:cxnLst/>
            <a:rect l="l" t="t" r="r" b="b"/>
            <a:pathLst>
              <a:path w="12193149" h="3171710" extrusionOk="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4509"/>
            </a:srgbClr>
          </a:solidFill>
          <a:ln>
            <a:noFill/>
          </a:ln>
        </p:spPr>
        <p:txBody>
          <a:bodyPr spcFirstLastPara="1" wrap="square" lIns="109700" tIns="54825" rIns="109700" bIns="54825" anchor="ctr" anchorCtr="0">
            <a:noAutofit/>
          </a:bodyPr>
          <a:lstStyle/>
          <a:p>
            <a:pPr marL="0" marR="0" lvl="0" indent="0" algn="ctr" rtl="0">
              <a:spcBef>
                <a:spcPts val="0"/>
              </a:spcBef>
              <a:spcAft>
                <a:spcPts val="0"/>
              </a:spcAft>
              <a:buNone/>
            </a:pPr>
            <a:endParaRPr sz="2160">
              <a:solidFill>
                <a:schemeClr val="lt1"/>
              </a:solidFill>
              <a:latin typeface="Calibri"/>
              <a:ea typeface="Calibri"/>
              <a:cs typeface="Calibri"/>
              <a:sym typeface="Calibri"/>
            </a:endParaRPr>
          </a:p>
        </p:txBody>
      </p:sp>
      <p:sp>
        <p:nvSpPr>
          <p:cNvPr id="383" name="Google Shape;383;p39"/>
          <p:cNvSpPr txBox="1">
            <a:spLocks noGrp="1"/>
          </p:cNvSpPr>
          <p:nvPr>
            <p:ph type="title"/>
          </p:nvPr>
        </p:nvSpPr>
        <p:spPr>
          <a:xfrm>
            <a:off x="1632932" y="548640"/>
            <a:ext cx="8924969" cy="1188720"/>
          </a:xfrm>
          <a:prstGeom prst="rect">
            <a:avLst/>
          </a:prstGeom>
          <a:noFill/>
          <a:ln>
            <a:noFill/>
          </a:ln>
        </p:spPr>
        <p:txBody>
          <a:bodyPr spcFirstLastPara="1" wrap="square" lIns="109700" tIns="54825" rIns="109700" bIns="54825" anchor="ctr" anchorCtr="0">
            <a:normAutofit/>
          </a:bodyPr>
          <a:lstStyle/>
          <a:p>
            <a:pPr marL="0" lvl="0" indent="0" algn="l" rtl="0">
              <a:lnSpc>
                <a:spcPct val="90000"/>
              </a:lnSpc>
              <a:spcBef>
                <a:spcPts val="0"/>
              </a:spcBef>
              <a:spcAft>
                <a:spcPts val="0"/>
              </a:spcAft>
              <a:buClr>
                <a:srgbClr val="262626"/>
              </a:buClr>
              <a:buSzPts val="3300"/>
              <a:buFont typeface="Calibri"/>
              <a:buNone/>
            </a:pPr>
            <a:r>
              <a:rPr lang="en-US" b="1"/>
              <a:t>Addressing Schemes</a:t>
            </a:r>
            <a:endParaRPr>
              <a:solidFill>
                <a:srgbClr val="262626"/>
              </a:solidFill>
            </a:endParaRPr>
          </a:p>
        </p:txBody>
      </p:sp>
      <p:sp>
        <p:nvSpPr>
          <p:cNvPr id="384" name="Google Shape;384;p39"/>
          <p:cNvSpPr txBox="1">
            <a:spLocks noGrp="1"/>
          </p:cNvSpPr>
          <p:nvPr>
            <p:ph type="body" idx="1"/>
          </p:nvPr>
        </p:nvSpPr>
        <p:spPr>
          <a:xfrm>
            <a:off x="914400" y="1447800"/>
            <a:ext cx="10439400" cy="4772029"/>
          </a:xfrm>
          <a:prstGeom prst="rect">
            <a:avLst/>
          </a:prstGeom>
          <a:noFill/>
          <a:ln>
            <a:noFill/>
          </a:ln>
        </p:spPr>
        <p:txBody>
          <a:bodyPr spcFirstLastPara="1" wrap="square" lIns="109700" tIns="54825" rIns="109700" bIns="54825" anchor="ctr" anchorCtr="0">
            <a:noAutofit/>
          </a:bodyPr>
          <a:lstStyle/>
          <a:p>
            <a:pPr marL="205740" lvl="0" indent="-205740" algn="l" rtl="0">
              <a:lnSpc>
                <a:spcPct val="90000"/>
              </a:lnSpc>
              <a:spcBef>
                <a:spcPts val="900"/>
              </a:spcBef>
              <a:spcAft>
                <a:spcPts val="0"/>
              </a:spcAft>
              <a:buClr>
                <a:schemeClr val="dk1"/>
              </a:buClr>
              <a:buSzPts val="2400"/>
              <a:buChar char="•"/>
            </a:pPr>
            <a:r>
              <a:rPr lang="en-US" sz="2400" b="1"/>
              <a:t>IP Addressing</a:t>
            </a:r>
            <a:endParaRPr sz="2400"/>
          </a:p>
          <a:p>
            <a:pPr marL="617220" lvl="1" indent="-205739" algn="l" rtl="0">
              <a:lnSpc>
                <a:spcPct val="90000"/>
              </a:lnSpc>
              <a:spcBef>
                <a:spcPts val="450"/>
              </a:spcBef>
              <a:spcAft>
                <a:spcPts val="0"/>
              </a:spcAft>
              <a:buClr>
                <a:schemeClr val="dk1"/>
              </a:buClr>
              <a:buSzPts val="2000"/>
              <a:buChar char="•"/>
            </a:pPr>
            <a:r>
              <a:rPr lang="en-US" sz="2000"/>
              <a:t>IP stands for Internet Protocol.</a:t>
            </a:r>
            <a:endParaRPr sz="2000"/>
          </a:p>
          <a:p>
            <a:pPr marL="617220" lvl="1" indent="-205739" algn="l" rtl="0">
              <a:lnSpc>
                <a:spcPct val="90000"/>
              </a:lnSpc>
              <a:spcBef>
                <a:spcPts val="450"/>
              </a:spcBef>
              <a:spcAft>
                <a:spcPts val="0"/>
              </a:spcAft>
              <a:buClr>
                <a:schemeClr val="dk1"/>
              </a:buClr>
              <a:buSzPts val="2000"/>
              <a:buChar char="•"/>
            </a:pPr>
            <a:r>
              <a:rPr lang="en-US" sz="2000"/>
              <a:t>It is a unique identifier that is assigned to a computer on the internet.</a:t>
            </a:r>
            <a:endParaRPr sz="2000"/>
          </a:p>
          <a:p>
            <a:pPr marL="617220" lvl="1" indent="-205739" algn="l" rtl="0">
              <a:lnSpc>
                <a:spcPct val="90000"/>
              </a:lnSpc>
              <a:spcBef>
                <a:spcPts val="450"/>
              </a:spcBef>
              <a:spcAft>
                <a:spcPts val="0"/>
              </a:spcAft>
              <a:buClr>
                <a:schemeClr val="dk1"/>
              </a:buClr>
              <a:buSzPts val="2000"/>
              <a:buChar char="•"/>
            </a:pPr>
            <a:r>
              <a:rPr lang="en-US" sz="2000"/>
              <a:t>It is a numerical address with four numbers separated with dots. </a:t>
            </a:r>
            <a:endParaRPr sz="2000"/>
          </a:p>
          <a:p>
            <a:pPr marL="617220" lvl="1" indent="-205739" algn="l" rtl="0">
              <a:lnSpc>
                <a:spcPct val="90000"/>
              </a:lnSpc>
              <a:spcBef>
                <a:spcPts val="450"/>
              </a:spcBef>
              <a:spcAft>
                <a:spcPts val="0"/>
              </a:spcAft>
              <a:buClr>
                <a:schemeClr val="dk1"/>
              </a:buClr>
              <a:buSzPts val="2000"/>
              <a:buChar char="•"/>
            </a:pPr>
            <a:r>
              <a:rPr lang="en-US" sz="2000"/>
              <a:t>The value of each number is between 0 and 255. These numbers are called octets</a:t>
            </a:r>
            <a:endParaRPr sz="2000"/>
          </a:p>
          <a:p>
            <a:pPr marL="932688" lvl="2" indent="0" algn="l" rtl="0">
              <a:lnSpc>
                <a:spcPct val="90000"/>
              </a:lnSpc>
              <a:spcBef>
                <a:spcPts val="450"/>
              </a:spcBef>
              <a:spcAft>
                <a:spcPts val="0"/>
              </a:spcAft>
              <a:buClr>
                <a:schemeClr val="dk1"/>
              </a:buClr>
              <a:buSzPts val="1800"/>
              <a:buNone/>
            </a:pPr>
            <a:r>
              <a:rPr lang="en-US" sz="1800"/>
              <a:t>For Example IP address is : </a:t>
            </a:r>
            <a:r>
              <a:rPr lang="en-US" sz="1800" b="1"/>
              <a:t>192.168.17.43 </a:t>
            </a:r>
            <a:endParaRPr sz="1800" b="1"/>
          </a:p>
          <a:p>
            <a:pPr marL="617220" lvl="1" indent="-205739" algn="l" rtl="0">
              <a:lnSpc>
                <a:spcPct val="90000"/>
              </a:lnSpc>
              <a:spcBef>
                <a:spcPts val="450"/>
              </a:spcBef>
              <a:spcAft>
                <a:spcPts val="0"/>
              </a:spcAft>
              <a:buClr>
                <a:schemeClr val="dk1"/>
              </a:buClr>
              <a:buSzPts val="2000"/>
              <a:buChar char="•"/>
            </a:pPr>
            <a:r>
              <a:rPr lang="en-US" sz="2000"/>
              <a:t>Every computer on the internet has a unique IP address.</a:t>
            </a:r>
            <a:endParaRPr sz="2000"/>
          </a:p>
          <a:p>
            <a:pPr marL="617220" lvl="1" indent="-205739" algn="l" rtl="0">
              <a:lnSpc>
                <a:spcPct val="90000"/>
              </a:lnSpc>
              <a:spcBef>
                <a:spcPts val="450"/>
              </a:spcBef>
              <a:spcAft>
                <a:spcPts val="0"/>
              </a:spcAft>
              <a:buClr>
                <a:schemeClr val="dk1"/>
              </a:buClr>
              <a:buSzPts val="2000"/>
              <a:buChar char="•"/>
            </a:pPr>
            <a:r>
              <a:rPr lang="en-US" sz="2000"/>
              <a:t>A server has a static IP address that does not change.</a:t>
            </a:r>
            <a:endParaRPr sz="2000"/>
          </a:p>
          <a:p>
            <a:pPr marL="617220" lvl="1" indent="-205739" algn="l" rtl="0">
              <a:lnSpc>
                <a:spcPct val="90000"/>
              </a:lnSpc>
              <a:spcBef>
                <a:spcPts val="450"/>
              </a:spcBef>
              <a:spcAft>
                <a:spcPts val="0"/>
              </a:spcAft>
              <a:buClr>
                <a:schemeClr val="dk1"/>
              </a:buClr>
              <a:buSzPts val="2000"/>
              <a:buChar char="•"/>
            </a:pPr>
            <a:r>
              <a:rPr lang="en-US" sz="2000"/>
              <a:t>When the user’s computer connects to the ISP (Internet Service Provider), it is assigned an IP address by ISP.</a:t>
            </a:r>
            <a:endParaRPr sz="2000"/>
          </a:p>
          <a:p>
            <a:pPr marL="617220" lvl="1" indent="-205739" algn="l" rtl="0">
              <a:lnSpc>
                <a:spcPct val="90000"/>
              </a:lnSpc>
              <a:spcBef>
                <a:spcPts val="450"/>
              </a:spcBef>
              <a:spcAft>
                <a:spcPts val="0"/>
              </a:spcAft>
              <a:buClr>
                <a:schemeClr val="dk1"/>
              </a:buClr>
              <a:buSzPts val="2000"/>
              <a:buChar char="•"/>
            </a:pPr>
            <a:r>
              <a:rPr lang="en-US" sz="2000"/>
              <a:t>This IP address is unique for that session. It is not static.</a:t>
            </a:r>
            <a:endParaRPr sz="2000"/>
          </a:p>
          <a:p>
            <a:pPr marL="617220" lvl="1" indent="-205739" algn="l" rtl="0">
              <a:lnSpc>
                <a:spcPct val="90000"/>
              </a:lnSpc>
              <a:spcBef>
                <a:spcPts val="450"/>
              </a:spcBef>
              <a:spcAft>
                <a:spcPts val="0"/>
              </a:spcAft>
              <a:buClr>
                <a:schemeClr val="dk1"/>
              </a:buClr>
              <a:buSzPts val="2000"/>
              <a:buChar char="•"/>
            </a:pPr>
            <a:r>
              <a:rPr lang="en-US" sz="2000"/>
              <a:t>When the same computer will be connected next time, a different IP address will be assigned to it.</a:t>
            </a:r>
            <a:endParaRPr sz="2000"/>
          </a:p>
        </p:txBody>
      </p:sp>
      <p:sp>
        <p:nvSpPr>
          <p:cNvPr id="385" name="Google Shape;385;p39"/>
          <p:cNvSpPr txBox="1">
            <a:spLocks noGrp="1"/>
          </p:cNvSpPr>
          <p:nvPr>
            <p:ph type="sldNum" idx="12"/>
          </p:nvPr>
        </p:nvSpPr>
        <p:spPr>
          <a:xfrm>
            <a:off x="8359140" y="6356352"/>
            <a:ext cx="2468880" cy="365125"/>
          </a:xfrm>
          <a:prstGeom prst="rect">
            <a:avLst/>
          </a:prstGeom>
          <a:noFill/>
          <a:ln>
            <a:noFill/>
          </a:ln>
        </p:spPr>
        <p:txBody>
          <a:bodyPr spcFirstLastPara="1" wrap="square" lIns="109700" tIns="54825" rIns="109700" bIns="54825"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0"/>
          <p:cNvSpPr/>
          <p:nvPr/>
        </p:nvSpPr>
        <p:spPr>
          <a:xfrm>
            <a:off x="609600" y="0"/>
            <a:ext cx="10972800" cy="6858000"/>
          </a:xfrm>
          <a:prstGeom prst="rect">
            <a:avLst/>
          </a:prstGeom>
          <a:solidFill>
            <a:schemeClr val="lt1"/>
          </a:solidFill>
          <a:ln>
            <a:noFill/>
          </a:ln>
        </p:spPr>
        <p:txBody>
          <a:bodyPr spcFirstLastPara="1" wrap="square" lIns="109700" tIns="54825" rIns="109700" bIns="54825" anchor="ctr" anchorCtr="0">
            <a:noAutofit/>
          </a:bodyPr>
          <a:lstStyle/>
          <a:p>
            <a:pPr marL="0" marR="0" lvl="0" indent="0" algn="ctr" rtl="0">
              <a:spcBef>
                <a:spcPts val="0"/>
              </a:spcBef>
              <a:spcAft>
                <a:spcPts val="0"/>
              </a:spcAft>
              <a:buNone/>
            </a:pPr>
            <a:endParaRPr sz="2160">
              <a:solidFill>
                <a:schemeClr val="lt1"/>
              </a:solidFill>
              <a:latin typeface="Calibri"/>
              <a:ea typeface="Calibri"/>
              <a:cs typeface="Calibri"/>
              <a:sym typeface="Calibri"/>
            </a:endParaRPr>
          </a:p>
        </p:txBody>
      </p:sp>
      <p:sp>
        <p:nvSpPr>
          <p:cNvPr id="391" name="Google Shape;391;p40"/>
          <p:cNvSpPr/>
          <p:nvPr/>
        </p:nvSpPr>
        <p:spPr>
          <a:xfrm>
            <a:off x="608569" y="-5"/>
            <a:ext cx="10973833" cy="2200063"/>
          </a:xfrm>
          <a:custGeom>
            <a:avLst/>
            <a:gdLst/>
            <a:ahLst/>
            <a:cxnLst/>
            <a:rect l="l" t="t" r="r" b="b"/>
            <a:pathLst>
              <a:path w="12193149" h="3171710" extrusionOk="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4509"/>
            </a:srgbClr>
          </a:solidFill>
          <a:ln>
            <a:noFill/>
          </a:ln>
        </p:spPr>
        <p:txBody>
          <a:bodyPr spcFirstLastPara="1" wrap="square" lIns="109700" tIns="54825" rIns="109700" bIns="54825" anchor="ctr" anchorCtr="0">
            <a:noAutofit/>
          </a:bodyPr>
          <a:lstStyle/>
          <a:p>
            <a:pPr marL="0" marR="0" lvl="0" indent="0" algn="ctr" rtl="0">
              <a:spcBef>
                <a:spcPts val="0"/>
              </a:spcBef>
              <a:spcAft>
                <a:spcPts val="0"/>
              </a:spcAft>
              <a:buNone/>
            </a:pPr>
            <a:endParaRPr sz="2160">
              <a:solidFill>
                <a:schemeClr val="lt1"/>
              </a:solidFill>
              <a:latin typeface="Calibri"/>
              <a:ea typeface="Calibri"/>
              <a:cs typeface="Calibri"/>
              <a:sym typeface="Calibri"/>
            </a:endParaRPr>
          </a:p>
        </p:txBody>
      </p:sp>
      <p:sp>
        <p:nvSpPr>
          <p:cNvPr id="392" name="Google Shape;392;p40"/>
          <p:cNvSpPr txBox="1">
            <a:spLocks noGrp="1"/>
          </p:cNvSpPr>
          <p:nvPr>
            <p:ph type="title"/>
          </p:nvPr>
        </p:nvSpPr>
        <p:spPr>
          <a:xfrm>
            <a:off x="1632932" y="548640"/>
            <a:ext cx="8924969" cy="1188720"/>
          </a:xfrm>
          <a:prstGeom prst="rect">
            <a:avLst/>
          </a:prstGeom>
          <a:noFill/>
          <a:ln>
            <a:noFill/>
          </a:ln>
        </p:spPr>
        <p:txBody>
          <a:bodyPr spcFirstLastPara="1" wrap="square" lIns="109700" tIns="54825" rIns="109700" bIns="54825" anchor="ctr" anchorCtr="0">
            <a:normAutofit/>
          </a:bodyPr>
          <a:lstStyle/>
          <a:p>
            <a:pPr marL="0" lvl="0" indent="0" algn="l" rtl="0">
              <a:lnSpc>
                <a:spcPct val="90000"/>
              </a:lnSpc>
              <a:spcBef>
                <a:spcPts val="0"/>
              </a:spcBef>
              <a:spcAft>
                <a:spcPts val="0"/>
              </a:spcAft>
              <a:buClr>
                <a:srgbClr val="262626"/>
              </a:buClr>
              <a:buSzPts val="3300"/>
              <a:buFont typeface="Calibri"/>
              <a:buNone/>
            </a:pPr>
            <a:r>
              <a:rPr lang="en-US" b="1"/>
              <a:t>Addressing Schemes</a:t>
            </a:r>
            <a:endParaRPr>
              <a:solidFill>
                <a:srgbClr val="262626"/>
              </a:solidFill>
            </a:endParaRPr>
          </a:p>
        </p:txBody>
      </p:sp>
      <p:sp>
        <p:nvSpPr>
          <p:cNvPr id="393" name="Google Shape;393;p40"/>
          <p:cNvSpPr txBox="1">
            <a:spLocks noGrp="1"/>
          </p:cNvSpPr>
          <p:nvPr>
            <p:ph type="body" idx="1"/>
          </p:nvPr>
        </p:nvSpPr>
        <p:spPr>
          <a:xfrm>
            <a:off x="990600" y="1737360"/>
            <a:ext cx="10439400" cy="4389120"/>
          </a:xfrm>
          <a:prstGeom prst="rect">
            <a:avLst/>
          </a:prstGeom>
          <a:noFill/>
          <a:ln>
            <a:noFill/>
          </a:ln>
        </p:spPr>
        <p:txBody>
          <a:bodyPr spcFirstLastPara="1" wrap="square" lIns="109700" tIns="54825" rIns="109700" bIns="54825" anchor="ctr" anchorCtr="0">
            <a:normAutofit/>
          </a:bodyPr>
          <a:lstStyle/>
          <a:p>
            <a:pPr marL="205740" lvl="0" indent="-205740" algn="l" rtl="0">
              <a:lnSpc>
                <a:spcPct val="90000"/>
              </a:lnSpc>
              <a:spcBef>
                <a:spcPts val="900"/>
              </a:spcBef>
              <a:spcAft>
                <a:spcPts val="0"/>
              </a:spcAft>
              <a:buClr>
                <a:schemeClr val="dk1"/>
              </a:buClr>
              <a:buSzPts val="2100"/>
              <a:buChar char="•"/>
            </a:pPr>
            <a:r>
              <a:rPr lang="en-US" b="1"/>
              <a:t>DNS Addressing</a:t>
            </a:r>
            <a:endParaRPr/>
          </a:p>
          <a:p>
            <a:pPr marL="617220" lvl="1" indent="-205739" algn="l" rtl="0">
              <a:lnSpc>
                <a:spcPct val="90000"/>
              </a:lnSpc>
              <a:spcBef>
                <a:spcPts val="450"/>
              </a:spcBef>
              <a:spcAft>
                <a:spcPts val="0"/>
              </a:spcAft>
              <a:buClr>
                <a:schemeClr val="dk1"/>
              </a:buClr>
              <a:buSzPts val="1800"/>
              <a:buChar char="•"/>
            </a:pPr>
            <a:r>
              <a:rPr lang="en-US"/>
              <a:t>DNS stands for Domain Name System</a:t>
            </a:r>
            <a:endParaRPr/>
          </a:p>
          <a:p>
            <a:pPr marL="617220" lvl="1" indent="-205739" algn="l" rtl="0">
              <a:lnSpc>
                <a:spcPct val="90000"/>
              </a:lnSpc>
              <a:spcBef>
                <a:spcPts val="450"/>
              </a:spcBef>
              <a:spcAft>
                <a:spcPts val="0"/>
              </a:spcAft>
              <a:buClr>
                <a:schemeClr val="dk1"/>
              </a:buClr>
              <a:buSzPts val="1800"/>
              <a:buChar char="•"/>
            </a:pPr>
            <a:r>
              <a:rPr lang="en-US"/>
              <a:t>IP addresses are difficult to remember by users. Every server (or host) on the Internet also has a unique name. The human readable name assigned to the computer (server) on the internet is called </a:t>
            </a:r>
            <a:r>
              <a:rPr lang="en-US" b="1"/>
              <a:t>domain name</a:t>
            </a:r>
            <a:r>
              <a:rPr lang="en-US"/>
              <a:t>.</a:t>
            </a:r>
            <a:endParaRPr/>
          </a:p>
          <a:p>
            <a:pPr marL="617220" lvl="1" indent="-205739" algn="l" rtl="0">
              <a:lnSpc>
                <a:spcPct val="90000"/>
              </a:lnSpc>
              <a:spcBef>
                <a:spcPts val="450"/>
              </a:spcBef>
              <a:spcAft>
                <a:spcPts val="0"/>
              </a:spcAft>
              <a:buClr>
                <a:schemeClr val="dk1"/>
              </a:buClr>
              <a:buSzPts val="1800"/>
              <a:buChar char="•"/>
            </a:pPr>
            <a:r>
              <a:rPr lang="en-US"/>
              <a:t>It is a common and unique text name that is alternative to an IP address. Such as “google.com”.</a:t>
            </a:r>
            <a:endParaRPr/>
          </a:p>
          <a:p>
            <a:pPr marL="617220" lvl="1" indent="-205739" algn="l" rtl="0">
              <a:lnSpc>
                <a:spcPct val="90000"/>
              </a:lnSpc>
              <a:spcBef>
                <a:spcPts val="450"/>
              </a:spcBef>
              <a:spcAft>
                <a:spcPts val="0"/>
              </a:spcAft>
              <a:buClr>
                <a:schemeClr val="dk1"/>
              </a:buClr>
              <a:buSzPts val="1800"/>
              <a:buChar char="•"/>
            </a:pPr>
            <a:r>
              <a:rPr lang="en-US"/>
              <a:t>The domain name has two parts; a </a:t>
            </a:r>
            <a:r>
              <a:rPr lang="en-US" b="1"/>
              <a:t>host name and domain name</a:t>
            </a:r>
            <a:r>
              <a:rPr lang="en-US"/>
              <a:t>.</a:t>
            </a:r>
            <a:endParaRPr/>
          </a:p>
          <a:p>
            <a:pPr marL="617220" lvl="1" indent="-205739" algn="l" rtl="0">
              <a:lnSpc>
                <a:spcPct val="90000"/>
              </a:lnSpc>
              <a:spcBef>
                <a:spcPts val="450"/>
              </a:spcBef>
              <a:spcAft>
                <a:spcPts val="0"/>
              </a:spcAft>
              <a:buClr>
                <a:schemeClr val="dk1"/>
              </a:buClr>
              <a:buSzPts val="1800"/>
              <a:buChar char="•"/>
            </a:pPr>
            <a:r>
              <a:rPr lang="en-US"/>
              <a:t>Domain name is also known as top-level domain (TLD).</a:t>
            </a:r>
            <a:endParaRPr/>
          </a:p>
          <a:p>
            <a:pPr marL="617220" lvl="1" indent="-205739" algn="l" rtl="0">
              <a:lnSpc>
                <a:spcPct val="90000"/>
              </a:lnSpc>
              <a:spcBef>
                <a:spcPts val="450"/>
              </a:spcBef>
              <a:spcAft>
                <a:spcPts val="0"/>
              </a:spcAft>
              <a:buClr>
                <a:schemeClr val="dk1"/>
              </a:buClr>
              <a:buSzPts val="1800"/>
              <a:buChar char="•"/>
            </a:pPr>
            <a:r>
              <a:rPr lang="en-US"/>
              <a:t>It comes at the end of host name separated with dot (.). </a:t>
            </a:r>
            <a:endParaRPr/>
          </a:p>
        </p:txBody>
      </p:sp>
      <p:sp>
        <p:nvSpPr>
          <p:cNvPr id="394" name="Google Shape;394;p40"/>
          <p:cNvSpPr txBox="1">
            <a:spLocks noGrp="1"/>
          </p:cNvSpPr>
          <p:nvPr>
            <p:ph type="sldNum" idx="12"/>
          </p:nvPr>
        </p:nvSpPr>
        <p:spPr>
          <a:xfrm>
            <a:off x="8359140" y="6356352"/>
            <a:ext cx="2468880" cy="365125"/>
          </a:xfrm>
          <a:prstGeom prst="rect">
            <a:avLst/>
          </a:prstGeom>
          <a:noFill/>
          <a:ln>
            <a:noFill/>
          </a:ln>
        </p:spPr>
        <p:txBody>
          <a:bodyPr spcFirstLastPara="1" wrap="square" lIns="109700" tIns="54825" rIns="109700" bIns="54825"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1"/>
          <p:cNvSpPr/>
          <p:nvPr/>
        </p:nvSpPr>
        <p:spPr>
          <a:xfrm>
            <a:off x="609600" y="0"/>
            <a:ext cx="10972800" cy="6858000"/>
          </a:xfrm>
          <a:prstGeom prst="rect">
            <a:avLst/>
          </a:prstGeom>
          <a:solidFill>
            <a:schemeClr val="lt1"/>
          </a:solidFill>
          <a:ln>
            <a:noFill/>
          </a:ln>
        </p:spPr>
        <p:txBody>
          <a:bodyPr spcFirstLastPara="1" wrap="square" lIns="109700" tIns="54825" rIns="109700" bIns="54825" anchor="ctr" anchorCtr="0">
            <a:noAutofit/>
          </a:bodyPr>
          <a:lstStyle/>
          <a:p>
            <a:pPr marL="0" marR="0" lvl="0" indent="0" algn="ctr" rtl="0">
              <a:spcBef>
                <a:spcPts val="0"/>
              </a:spcBef>
              <a:spcAft>
                <a:spcPts val="0"/>
              </a:spcAft>
              <a:buNone/>
            </a:pPr>
            <a:endParaRPr sz="2160">
              <a:solidFill>
                <a:schemeClr val="lt1"/>
              </a:solidFill>
              <a:latin typeface="Calibri"/>
              <a:ea typeface="Calibri"/>
              <a:cs typeface="Calibri"/>
              <a:sym typeface="Calibri"/>
            </a:endParaRPr>
          </a:p>
        </p:txBody>
      </p:sp>
      <p:sp>
        <p:nvSpPr>
          <p:cNvPr id="400" name="Google Shape;400;p41"/>
          <p:cNvSpPr/>
          <p:nvPr/>
        </p:nvSpPr>
        <p:spPr>
          <a:xfrm>
            <a:off x="608569" y="-5"/>
            <a:ext cx="10973833" cy="2200063"/>
          </a:xfrm>
          <a:custGeom>
            <a:avLst/>
            <a:gdLst/>
            <a:ahLst/>
            <a:cxnLst/>
            <a:rect l="l" t="t" r="r" b="b"/>
            <a:pathLst>
              <a:path w="12193149" h="3171710" extrusionOk="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4509"/>
            </a:srgbClr>
          </a:solidFill>
          <a:ln>
            <a:noFill/>
          </a:ln>
        </p:spPr>
        <p:txBody>
          <a:bodyPr spcFirstLastPara="1" wrap="square" lIns="109700" tIns="54825" rIns="109700" bIns="54825" anchor="ctr" anchorCtr="0">
            <a:noAutofit/>
          </a:bodyPr>
          <a:lstStyle/>
          <a:p>
            <a:pPr marL="0" marR="0" lvl="0" indent="0" algn="ctr" rtl="0">
              <a:spcBef>
                <a:spcPts val="0"/>
              </a:spcBef>
              <a:spcAft>
                <a:spcPts val="0"/>
              </a:spcAft>
              <a:buNone/>
            </a:pPr>
            <a:endParaRPr sz="2160">
              <a:solidFill>
                <a:schemeClr val="lt1"/>
              </a:solidFill>
              <a:latin typeface="Calibri"/>
              <a:ea typeface="Calibri"/>
              <a:cs typeface="Calibri"/>
              <a:sym typeface="Calibri"/>
            </a:endParaRPr>
          </a:p>
        </p:txBody>
      </p:sp>
      <p:sp>
        <p:nvSpPr>
          <p:cNvPr id="401" name="Google Shape;401;p41"/>
          <p:cNvSpPr txBox="1">
            <a:spLocks noGrp="1"/>
          </p:cNvSpPr>
          <p:nvPr>
            <p:ph type="title"/>
          </p:nvPr>
        </p:nvSpPr>
        <p:spPr>
          <a:xfrm>
            <a:off x="1632932" y="548640"/>
            <a:ext cx="8924969" cy="1188720"/>
          </a:xfrm>
          <a:prstGeom prst="rect">
            <a:avLst/>
          </a:prstGeom>
          <a:noFill/>
          <a:ln>
            <a:noFill/>
          </a:ln>
        </p:spPr>
        <p:txBody>
          <a:bodyPr spcFirstLastPara="1" wrap="square" lIns="109700" tIns="54825" rIns="109700" bIns="54825" anchor="ctr" anchorCtr="0">
            <a:normAutofit/>
          </a:bodyPr>
          <a:lstStyle/>
          <a:p>
            <a:pPr marL="0" lvl="0" indent="0" algn="l" rtl="0">
              <a:lnSpc>
                <a:spcPct val="90000"/>
              </a:lnSpc>
              <a:spcBef>
                <a:spcPts val="0"/>
              </a:spcBef>
              <a:spcAft>
                <a:spcPts val="0"/>
              </a:spcAft>
              <a:buClr>
                <a:srgbClr val="262626"/>
              </a:buClr>
              <a:buSzPts val="3300"/>
              <a:buFont typeface="Calibri"/>
              <a:buNone/>
            </a:pPr>
            <a:r>
              <a:rPr lang="en-US" b="1"/>
              <a:t>Addressing Schemes</a:t>
            </a:r>
            <a:endParaRPr>
              <a:solidFill>
                <a:srgbClr val="262626"/>
              </a:solidFill>
            </a:endParaRPr>
          </a:p>
        </p:txBody>
      </p:sp>
      <p:sp>
        <p:nvSpPr>
          <p:cNvPr id="402" name="Google Shape;402;p41"/>
          <p:cNvSpPr txBox="1">
            <a:spLocks noGrp="1"/>
          </p:cNvSpPr>
          <p:nvPr>
            <p:ph type="body" idx="1"/>
          </p:nvPr>
        </p:nvSpPr>
        <p:spPr>
          <a:xfrm>
            <a:off x="1066800" y="2057400"/>
            <a:ext cx="9565049" cy="4389120"/>
          </a:xfrm>
          <a:prstGeom prst="rect">
            <a:avLst/>
          </a:prstGeom>
          <a:noFill/>
          <a:ln>
            <a:noFill/>
          </a:ln>
        </p:spPr>
        <p:txBody>
          <a:bodyPr spcFirstLastPara="1" wrap="square" lIns="109700" tIns="54825" rIns="109700" bIns="54825" anchor="ctr" anchorCtr="0">
            <a:normAutofit/>
          </a:bodyPr>
          <a:lstStyle/>
          <a:p>
            <a:pPr marL="205740" lvl="0" indent="-205740" algn="l" rtl="0">
              <a:lnSpc>
                <a:spcPct val="90000"/>
              </a:lnSpc>
              <a:spcBef>
                <a:spcPts val="0"/>
              </a:spcBef>
              <a:spcAft>
                <a:spcPts val="0"/>
              </a:spcAft>
              <a:buClr>
                <a:schemeClr val="dk1"/>
              </a:buClr>
              <a:buSzPts val="2100"/>
              <a:buChar char="•"/>
            </a:pPr>
            <a:r>
              <a:rPr lang="en-US" b="1"/>
              <a:t>DNS Addressing Cont…</a:t>
            </a:r>
            <a:endParaRPr/>
          </a:p>
          <a:p>
            <a:pPr marL="617220" lvl="1" indent="-205739" algn="l" rtl="0">
              <a:lnSpc>
                <a:spcPct val="90000"/>
              </a:lnSpc>
              <a:spcBef>
                <a:spcPts val="450"/>
              </a:spcBef>
              <a:spcAft>
                <a:spcPts val="0"/>
              </a:spcAft>
              <a:buClr>
                <a:schemeClr val="dk1"/>
              </a:buClr>
              <a:buSzPts val="1800"/>
              <a:buChar char="•"/>
            </a:pPr>
            <a:r>
              <a:rPr lang="en-US"/>
              <a:t>Some commonly used top-level domain names are:</a:t>
            </a:r>
            <a:endParaRPr/>
          </a:p>
          <a:p>
            <a:pPr marL="1301116" lvl="1" indent="-411480" algn="l" rtl="0">
              <a:lnSpc>
                <a:spcPct val="90000"/>
              </a:lnSpc>
              <a:spcBef>
                <a:spcPts val="450"/>
              </a:spcBef>
              <a:spcAft>
                <a:spcPts val="0"/>
              </a:spcAft>
              <a:buClr>
                <a:schemeClr val="dk1"/>
              </a:buClr>
              <a:buSzPts val="1800"/>
              <a:buFont typeface="Noto Sans Symbols"/>
              <a:buChar char="▪"/>
            </a:pPr>
            <a:r>
              <a:rPr lang="en-US" b="1"/>
              <a:t>com - </a:t>
            </a:r>
            <a:r>
              <a:rPr lang="en-US"/>
              <a:t>Commercial business</a:t>
            </a:r>
            <a:endParaRPr/>
          </a:p>
          <a:p>
            <a:pPr marL="1301116" lvl="1" indent="-411480" algn="l" rtl="0">
              <a:lnSpc>
                <a:spcPct val="90000"/>
              </a:lnSpc>
              <a:spcBef>
                <a:spcPts val="450"/>
              </a:spcBef>
              <a:spcAft>
                <a:spcPts val="0"/>
              </a:spcAft>
              <a:buClr>
                <a:schemeClr val="dk1"/>
              </a:buClr>
              <a:buSzPts val="1800"/>
              <a:buFont typeface="Noto Sans Symbols"/>
              <a:buChar char="▪"/>
            </a:pPr>
            <a:r>
              <a:rPr lang="en-US" b="1"/>
              <a:t>edu - </a:t>
            </a:r>
            <a:r>
              <a:rPr lang="en-US"/>
              <a:t>Educational institutions</a:t>
            </a:r>
            <a:endParaRPr/>
          </a:p>
          <a:p>
            <a:pPr marL="1301116" lvl="1" indent="-411480" algn="l" rtl="0">
              <a:lnSpc>
                <a:spcPct val="90000"/>
              </a:lnSpc>
              <a:spcBef>
                <a:spcPts val="450"/>
              </a:spcBef>
              <a:spcAft>
                <a:spcPts val="0"/>
              </a:spcAft>
              <a:buClr>
                <a:schemeClr val="dk1"/>
              </a:buClr>
              <a:buSzPts val="1800"/>
              <a:buFont typeface="Noto Sans Symbols"/>
              <a:buChar char="▪"/>
            </a:pPr>
            <a:r>
              <a:rPr lang="en-US" b="1"/>
              <a:t>gov - </a:t>
            </a:r>
            <a:r>
              <a:rPr lang="en-US"/>
              <a:t>Government agencies</a:t>
            </a:r>
            <a:endParaRPr/>
          </a:p>
          <a:p>
            <a:pPr marL="1301116" lvl="1" indent="-411480" algn="l" rtl="0">
              <a:lnSpc>
                <a:spcPct val="90000"/>
              </a:lnSpc>
              <a:spcBef>
                <a:spcPts val="450"/>
              </a:spcBef>
              <a:spcAft>
                <a:spcPts val="0"/>
              </a:spcAft>
              <a:buClr>
                <a:schemeClr val="dk1"/>
              </a:buClr>
              <a:buSzPts val="1800"/>
              <a:buFont typeface="Noto Sans Symbols"/>
              <a:buChar char="▪"/>
            </a:pPr>
            <a:r>
              <a:rPr lang="en-US" b="1"/>
              <a:t>mil - </a:t>
            </a:r>
            <a:r>
              <a:rPr lang="en-US"/>
              <a:t>Military</a:t>
            </a:r>
            <a:endParaRPr/>
          </a:p>
          <a:p>
            <a:pPr marL="1301116" lvl="1" indent="-411480" algn="l" rtl="0">
              <a:lnSpc>
                <a:spcPct val="90000"/>
              </a:lnSpc>
              <a:spcBef>
                <a:spcPts val="450"/>
              </a:spcBef>
              <a:spcAft>
                <a:spcPts val="0"/>
              </a:spcAft>
              <a:buClr>
                <a:schemeClr val="dk1"/>
              </a:buClr>
              <a:buSzPts val="1800"/>
              <a:buFont typeface="Noto Sans Symbols"/>
              <a:buChar char="▪"/>
            </a:pPr>
            <a:r>
              <a:rPr lang="en-US" b="1"/>
              <a:t>net - </a:t>
            </a:r>
            <a:r>
              <a:rPr lang="en-US"/>
              <a:t>Networks organization</a:t>
            </a:r>
            <a:endParaRPr/>
          </a:p>
          <a:p>
            <a:pPr marL="1301116" lvl="1" indent="-411480" algn="l" rtl="0">
              <a:lnSpc>
                <a:spcPct val="90000"/>
              </a:lnSpc>
              <a:spcBef>
                <a:spcPts val="450"/>
              </a:spcBef>
              <a:spcAft>
                <a:spcPts val="0"/>
              </a:spcAft>
              <a:buClr>
                <a:schemeClr val="dk1"/>
              </a:buClr>
              <a:buSzPts val="1800"/>
              <a:buFont typeface="Noto Sans Symbols"/>
              <a:buChar char="▪"/>
            </a:pPr>
            <a:r>
              <a:rPr lang="en-US" b="1"/>
              <a:t>org - </a:t>
            </a:r>
            <a:r>
              <a:rPr lang="en-US"/>
              <a:t>Organizations (nonprofit)</a:t>
            </a:r>
            <a:endParaRPr/>
          </a:p>
          <a:p>
            <a:pPr marL="617220" lvl="1" indent="-68579" algn="l" rtl="0">
              <a:lnSpc>
                <a:spcPct val="90000"/>
              </a:lnSpc>
              <a:spcBef>
                <a:spcPts val="450"/>
              </a:spcBef>
              <a:spcAft>
                <a:spcPts val="0"/>
              </a:spcAft>
              <a:buClr>
                <a:schemeClr val="dk1"/>
              </a:buClr>
              <a:buSzPts val="1800"/>
              <a:buNone/>
            </a:pPr>
            <a:endParaRPr/>
          </a:p>
          <a:p>
            <a:pPr marL="0" lvl="0" indent="0" algn="l" rtl="0">
              <a:lnSpc>
                <a:spcPct val="90000"/>
              </a:lnSpc>
              <a:spcBef>
                <a:spcPts val="900"/>
              </a:spcBef>
              <a:spcAft>
                <a:spcPts val="0"/>
              </a:spcAft>
              <a:buClr>
                <a:schemeClr val="dk1"/>
              </a:buClr>
              <a:buSzPts val="2100"/>
              <a:buNone/>
            </a:pPr>
            <a:endParaRPr/>
          </a:p>
        </p:txBody>
      </p:sp>
      <p:sp>
        <p:nvSpPr>
          <p:cNvPr id="403" name="Google Shape;403;p41"/>
          <p:cNvSpPr txBox="1">
            <a:spLocks noGrp="1"/>
          </p:cNvSpPr>
          <p:nvPr>
            <p:ph type="sldNum" idx="12"/>
          </p:nvPr>
        </p:nvSpPr>
        <p:spPr>
          <a:xfrm>
            <a:off x="8359140" y="6356352"/>
            <a:ext cx="2468880" cy="365125"/>
          </a:xfrm>
          <a:prstGeom prst="rect">
            <a:avLst/>
          </a:prstGeom>
          <a:noFill/>
          <a:ln>
            <a:noFill/>
          </a:ln>
        </p:spPr>
        <p:txBody>
          <a:bodyPr spcFirstLastPara="1" wrap="square" lIns="109700" tIns="54825" rIns="109700" bIns="54825"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pSp>
        <p:nvGrpSpPr>
          <p:cNvPr id="107" name="Google Shape;107;p15"/>
          <p:cNvGrpSpPr/>
          <p:nvPr/>
        </p:nvGrpSpPr>
        <p:grpSpPr>
          <a:xfrm>
            <a:off x="1524000" y="2697403"/>
            <a:ext cx="6920499" cy="1463194"/>
            <a:chOff x="1271016" y="2737104"/>
            <a:chExt cx="5709412" cy="1207135"/>
          </a:xfrm>
        </p:grpSpPr>
        <p:sp>
          <p:nvSpPr>
            <p:cNvPr id="108" name="Google Shape;108;p15"/>
            <p:cNvSpPr/>
            <p:nvPr/>
          </p:nvSpPr>
          <p:spPr>
            <a:xfrm>
              <a:off x="3066288" y="3291840"/>
              <a:ext cx="3914140" cy="76200"/>
            </a:xfrm>
            <a:custGeom>
              <a:avLst/>
              <a:gdLst/>
              <a:ahLst/>
              <a:cxnLst/>
              <a:rect l="l" t="t" r="r" b="b"/>
              <a:pathLst>
                <a:path w="3914140" h="76200" extrusionOk="0">
                  <a:moveTo>
                    <a:pt x="3837432" y="42662"/>
                  </a:moveTo>
                  <a:lnTo>
                    <a:pt x="3837432" y="76200"/>
                  </a:lnTo>
                  <a:lnTo>
                    <a:pt x="3901908" y="42672"/>
                  </a:lnTo>
                  <a:lnTo>
                    <a:pt x="3837432" y="42662"/>
                  </a:lnTo>
                  <a:close/>
                </a:path>
                <a:path w="3914140" h="76200" extrusionOk="0">
                  <a:moveTo>
                    <a:pt x="3837431" y="33518"/>
                  </a:moveTo>
                  <a:lnTo>
                    <a:pt x="3837432" y="42662"/>
                  </a:lnTo>
                  <a:lnTo>
                    <a:pt x="3849628" y="42662"/>
                  </a:lnTo>
                  <a:lnTo>
                    <a:pt x="3852671" y="36575"/>
                  </a:lnTo>
                  <a:lnTo>
                    <a:pt x="3849623" y="33527"/>
                  </a:lnTo>
                  <a:lnTo>
                    <a:pt x="3837431" y="33518"/>
                  </a:lnTo>
                  <a:close/>
                </a:path>
                <a:path w="3914140" h="76200" extrusionOk="0">
                  <a:moveTo>
                    <a:pt x="3837432" y="0"/>
                  </a:moveTo>
                  <a:lnTo>
                    <a:pt x="3837431" y="33518"/>
                  </a:lnTo>
                  <a:lnTo>
                    <a:pt x="3849623" y="33527"/>
                  </a:lnTo>
                  <a:lnTo>
                    <a:pt x="3852671" y="36575"/>
                  </a:lnTo>
                  <a:lnTo>
                    <a:pt x="3849623" y="42672"/>
                  </a:lnTo>
                  <a:lnTo>
                    <a:pt x="3901927" y="42662"/>
                  </a:lnTo>
                  <a:lnTo>
                    <a:pt x="3913632" y="36575"/>
                  </a:lnTo>
                  <a:lnTo>
                    <a:pt x="3837432" y="0"/>
                  </a:lnTo>
                  <a:close/>
                </a:path>
                <a:path w="3914140" h="76200" extrusionOk="0">
                  <a:moveTo>
                    <a:pt x="3048" y="30480"/>
                  </a:moveTo>
                  <a:lnTo>
                    <a:pt x="0" y="36575"/>
                  </a:lnTo>
                  <a:lnTo>
                    <a:pt x="3048" y="39624"/>
                  </a:lnTo>
                  <a:lnTo>
                    <a:pt x="3837432" y="42662"/>
                  </a:lnTo>
                  <a:lnTo>
                    <a:pt x="3837432" y="33518"/>
                  </a:lnTo>
                  <a:lnTo>
                    <a:pt x="3048" y="3048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sp>
          <p:nvSpPr>
            <p:cNvPr id="109" name="Google Shape;109;p15"/>
            <p:cNvSpPr/>
            <p:nvPr/>
          </p:nvSpPr>
          <p:spPr>
            <a:xfrm>
              <a:off x="1271016" y="2737104"/>
              <a:ext cx="1892935" cy="1207135"/>
            </a:xfrm>
            <a:custGeom>
              <a:avLst/>
              <a:gdLst/>
              <a:ahLst/>
              <a:cxnLst/>
              <a:rect l="l" t="t" r="r" b="b"/>
              <a:pathLst>
                <a:path w="1892935" h="1207135" extrusionOk="0">
                  <a:moveTo>
                    <a:pt x="1892808" y="0"/>
                  </a:moveTo>
                  <a:lnTo>
                    <a:pt x="0" y="0"/>
                  </a:lnTo>
                  <a:lnTo>
                    <a:pt x="0" y="1207008"/>
                  </a:lnTo>
                  <a:lnTo>
                    <a:pt x="1892808" y="1207008"/>
                  </a:lnTo>
                  <a:lnTo>
                    <a:pt x="189280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grpSp>
      <p:sp>
        <p:nvSpPr>
          <p:cNvPr id="110" name="Google Shape;110;p15"/>
          <p:cNvSpPr txBox="1"/>
          <p:nvPr/>
        </p:nvSpPr>
        <p:spPr>
          <a:xfrm>
            <a:off x="1523999" y="2697402"/>
            <a:ext cx="2294467" cy="1105929"/>
          </a:xfrm>
          <a:prstGeom prst="rect">
            <a:avLst/>
          </a:prstGeom>
          <a:noFill/>
          <a:ln w="9525" cap="flat" cmpd="sng">
            <a:solidFill>
              <a:srgbClr val="000000"/>
            </a:solidFill>
            <a:prstDash val="solid"/>
            <a:round/>
            <a:headEnd type="none" w="sm" len="sm"/>
            <a:tailEnd type="none" w="sm" len="sm"/>
          </a:ln>
        </p:spPr>
        <p:txBody>
          <a:bodyPr spcFirstLastPara="1" wrap="square" lIns="0" tIns="5375" rIns="0" bIns="0" anchor="t" anchorCtr="0">
            <a:spAutoFit/>
          </a:bodyPr>
          <a:lstStyle/>
          <a:p>
            <a:pPr marL="0" marR="0" lvl="0" indent="0" algn="l" rtl="0">
              <a:spcBef>
                <a:spcPts val="0"/>
              </a:spcBef>
              <a:spcAft>
                <a:spcPts val="0"/>
              </a:spcAft>
              <a:buNone/>
            </a:pPr>
            <a:endParaRPr sz="2303">
              <a:solidFill>
                <a:schemeClr val="dk1"/>
              </a:solidFill>
              <a:latin typeface="Times New Roman"/>
              <a:ea typeface="Times New Roman"/>
              <a:cs typeface="Times New Roman"/>
              <a:sym typeface="Times New Roman"/>
            </a:endParaRPr>
          </a:p>
          <a:p>
            <a:pPr marL="464908" marR="528796" lvl="0" indent="99294" algn="l" rtl="0">
              <a:spcBef>
                <a:spcPts val="6"/>
              </a:spcBef>
              <a:spcAft>
                <a:spcPts val="0"/>
              </a:spcAft>
              <a:buNone/>
            </a:pPr>
            <a:r>
              <a:rPr lang="en-US" sz="2424">
                <a:solidFill>
                  <a:schemeClr val="dk1"/>
                </a:solidFill>
                <a:latin typeface="Verdana"/>
                <a:ea typeface="Verdana"/>
                <a:cs typeface="Verdana"/>
                <a:sym typeface="Verdana"/>
              </a:rPr>
              <a:t>Sender  (source)</a:t>
            </a:r>
            <a:endParaRPr sz="2424">
              <a:solidFill>
                <a:schemeClr val="dk1"/>
              </a:solidFill>
              <a:latin typeface="Verdana"/>
              <a:ea typeface="Verdana"/>
              <a:cs typeface="Verdana"/>
              <a:sym typeface="Verdana"/>
            </a:endParaRPr>
          </a:p>
        </p:txBody>
      </p:sp>
      <p:sp>
        <p:nvSpPr>
          <p:cNvPr id="111" name="Google Shape;111;p15"/>
          <p:cNvSpPr/>
          <p:nvPr/>
        </p:nvSpPr>
        <p:spPr>
          <a:xfrm>
            <a:off x="8273933" y="2667844"/>
            <a:ext cx="2294467" cy="1459346"/>
          </a:xfrm>
          <a:custGeom>
            <a:avLst/>
            <a:gdLst/>
            <a:ahLst/>
            <a:cxnLst/>
            <a:rect l="l" t="t" r="r" b="b"/>
            <a:pathLst>
              <a:path w="1892934" h="1203960" extrusionOk="0">
                <a:moveTo>
                  <a:pt x="1892807" y="0"/>
                </a:moveTo>
                <a:lnTo>
                  <a:pt x="0" y="0"/>
                </a:lnTo>
                <a:lnTo>
                  <a:pt x="0" y="1203960"/>
                </a:lnTo>
                <a:lnTo>
                  <a:pt x="1892807" y="1203960"/>
                </a:lnTo>
                <a:lnTo>
                  <a:pt x="1892807"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sp>
        <p:nvSpPr>
          <p:cNvPr id="112" name="Google Shape;112;p15"/>
          <p:cNvSpPr txBox="1"/>
          <p:nvPr/>
        </p:nvSpPr>
        <p:spPr>
          <a:xfrm>
            <a:off x="8273933" y="2667846"/>
            <a:ext cx="2294467" cy="1164286"/>
          </a:xfrm>
          <a:prstGeom prst="rect">
            <a:avLst/>
          </a:prstGeom>
          <a:noFill/>
          <a:ln w="9525" cap="flat" cmpd="sng">
            <a:solidFill>
              <a:srgbClr val="000000"/>
            </a:solidFill>
            <a:prstDash val="solid"/>
            <a:round/>
            <a:headEnd type="none" w="sm" len="sm"/>
            <a:tailEnd type="none" w="sm" len="sm"/>
          </a:ln>
        </p:spPr>
        <p:txBody>
          <a:bodyPr spcFirstLastPara="1" wrap="square" lIns="0" tIns="7675" rIns="0" bIns="0" anchor="t" anchorCtr="0">
            <a:spAutoFit/>
          </a:bodyPr>
          <a:lstStyle/>
          <a:p>
            <a:pPr marL="0" marR="0" lvl="0" indent="0" algn="l" rtl="0">
              <a:spcBef>
                <a:spcPts val="0"/>
              </a:spcBef>
              <a:spcAft>
                <a:spcPts val="0"/>
              </a:spcAft>
              <a:buNone/>
            </a:pPr>
            <a:endParaRPr sz="2667">
              <a:solidFill>
                <a:schemeClr val="dk1"/>
              </a:solidFill>
              <a:latin typeface="Times New Roman"/>
              <a:ea typeface="Times New Roman"/>
              <a:cs typeface="Times New Roman"/>
              <a:sym typeface="Times New Roman"/>
            </a:endParaRPr>
          </a:p>
          <a:p>
            <a:pPr marL="745856" marR="426422" lvl="0" indent="-203205" algn="l" rtl="0">
              <a:spcBef>
                <a:spcPts val="6"/>
              </a:spcBef>
              <a:spcAft>
                <a:spcPts val="0"/>
              </a:spcAft>
              <a:buNone/>
            </a:pPr>
            <a:r>
              <a:rPr lang="en-US" sz="2424">
                <a:solidFill>
                  <a:schemeClr val="dk1"/>
                </a:solidFill>
                <a:latin typeface="Verdana"/>
                <a:ea typeface="Verdana"/>
                <a:cs typeface="Verdana"/>
                <a:sym typeface="Verdana"/>
              </a:rPr>
              <a:t>Receiver  (sink)</a:t>
            </a:r>
            <a:endParaRPr sz="1588">
              <a:solidFill>
                <a:schemeClr val="dk1"/>
              </a:solidFill>
              <a:latin typeface="Calibri"/>
              <a:ea typeface="Calibri"/>
              <a:cs typeface="Calibri"/>
              <a:sym typeface="Calibri"/>
            </a:endParaRPr>
          </a:p>
        </p:txBody>
      </p:sp>
      <p:sp>
        <p:nvSpPr>
          <p:cNvPr id="113" name="Google Shape;113;p15"/>
          <p:cNvSpPr txBox="1">
            <a:spLocks noGrp="1"/>
          </p:cNvSpPr>
          <p:nvPr>
            <p:ph type="title"/>
          </p:nvPr>
        </p:nvSpPr>
        <p:spPr>
          <a:xfrm>
            <a:off x="838200" y="320672"/>
            <a:ext cx="10515600" cy="1634837"/>
          </a:xfrm>
          <a:prstGeom prst="rect">
            <a:avLst/>
          </a:prstGeom>
          <a:noFill/>
          <a:ln>
            <a:noFill/>
          </a:ln>
        </p:spPr>
        <p:txBody>
          <a:bodyPr spcFirstLastPara="1" wrap="square" lIns="0" tIns="141000" rIns="0" bIns="0" anchor="ctr" anchorCtr="0">
            <a:spAutoFit/>
          </a:bodyPr>
          <a:lstStyle/>
          <a:p>
            <a:pPr marL="0" marR="6157" lvl="0" indent="0" algn="l" rtl="0">
              <a:lnSpc>
                <a:spcPct val="100000"/>
              </a:lnSpc>
              <a:spcBef>
                <a:spcPts val="0"/>
              </a:spcBef>
              <a:spcAft>
                <a:spcPts val="0"/>
              </a:spcAft>
              <a:buClr>
                <a:schemeClr val="dk1"/>
              </a:buClr>
              <a:buSzPts val="5495"/>
              <a:buFont typeface="Calibri"/>
              <a:buNone/>
            </a:pPr>
            <a:r>
              <a:rPr lang="en-US" sz="4849" b="1"/>
              <a:t>BASIC ELEMENTS OF A COMMUNICATION  SYSTEM</a:t>
            </a:r>
            <a:endParaRPr sz="4849"/>
          </a:p>
        </p:txBody>
      </p:sp>
      <p:sp>
        <p:nvSpPr>
          <p:cNvPr id="114" name="Google Shape;114;p15"/>
          <p:cNvSpPr txBox="1"/>
          <p:nvPr/>
        </p:nvSpPr>
        <p:spPr>
          <a:xfrm>
            <a:off x="4442075" y="2706391"/>
            <a:ext cx="3553691" cy="1195718"/>
          </a:xfrm>
          <a:prstGeom prst="rect">
            <a:avLst/>
          </a:prstGeom>
          <a:noFill/>
          <a:ln>
            <a:noFill/>
          </a:ln>
        </p:spPr>
        <p:txBody>
          <a:bodyPr spcFirstLastPara="1" wrap="square" lIns="0" tIns="229350" rIns="0" bIns="0" anchor="t" anchorCtr="0">
            <a:spAutoFit/>
          </a:bodyPr>
          <a:lstStyle/>
          <a:p>
            <a:pPr marL="916733" marR="0" lvl="0" indent="0" algn="l" rtl="0">
              <a:spcBef>
                <a:spcPts val="0"/>
              </a:spcBef>
              <a:spcAft>
                <a:spcPts val="0"/>
              </a:spcAft>
              <a:buNone/>
            </a:pPr>
            <a:r>
              <a:rPr lang="en-US" sz="2424">
                <a:solidFill>
                  <a:schemeClr val="dk1"/>
                </a:solidFill>
                <a:latin typeface="Verdana"/>
                <a:ea typeface="Verdana"/>
                <a:cs typeface="Verdana"/>
                <a:sym typeface="Verdana"/>
              </a:rPr>
              <a:t>Medium</a:t>
            </a:r>
            <a:endParaRPr sz="2424">
              <a:solidFill>
                <a:schemeClr val="dk1"/>
              </a:solidFill>
              <a:latin typeface="Verdana"/>
              <a:ea typeface="Verdana"/>
              <a:cs typeface="Verdana"/>
              <a:sym typeface="Verdana"/>
            </a:endParaRPr>
          </a:p>
          <a:p>
            <a:pPr marL="15394" marR="0" lvl="0" indent="0" algn="l" rtl="0">
              <a:spcBef>
                <a:spcPts val="1691"/>
              </a:spcBef>
              <a:spcAft>
                <a:spcPts val="0"/>
              </a:spcAft>
              <a:buNone/>
            </a:pPr>
            <a:r>
              <a:rPr lang="en-US" sz="2424" b="1">
                <a:solidFill>
                  <a:schemeClr val="dk1"/>
                </a:solidFill>
                <a:latin typeface="Verdana"/>
                <a:ea typeface="Verdana"/>
                <a:cs typeface="Verdana"/>
                <a:sym typeface="Verdana"/>
              </a:rPr>
              <a:t>Carries the message</a:t>
            </a:r>
            <a:endParaRPr sz="2424">
              <a:solidFill>
                <a:schemeClr val="dk1"/>
              </a:solidFill>
              <a:latin typeface="Verdana"/>
              <a:ea typeface="Verdana"/>
              <a:cs typeface="Verdana"/>
              <a:sym typeface="Verdana"/>
            </a:endParaRPr>
          </a:p>
        </p:txBody>
      </p:sp>
      <p:sp>
        <p:nvSpPr>
          <p:cNvPr id="115" name="Google Shape;115;p15"/>
          <p:cNvSpPr txBox="1"/>
          <p:nvPr/>
        </p:nvSpPr>
        <p:spPr>
          <a:xfrm>
            <a:off x="1146540" y="4204160"/>
            <a:ext cx="3198091" cy="760090"/>
          </a:xfrm>
          <a:prstGeom prst="rect">
            <a:avLst/>
          </a:prstGeom>
          <a:noFill/>
          <a:ln>
            <a:noFill/>
          </a:ln>
        </p:spPr>
        <p:txBody>
          <a:bodyPr spcFirstLastPara="1" wrap="square" lIns="0" tIns="13850" rIns="0" bIns="0" anchor="t" anchorCtr="0">
            <a:spAutoFit/>
          </a:bodyPr>
          <a:lstStyle/>
          <a:p>
            <a:pPr marL="683509" marR="6157" lvl="0" indent="-668884" algn="l" rtl="0">
              <a:spcBef>
                <a:spcPts val="0"/>
              </a:spcBef>
              <a:spcAft>
                <a:spcPts val="0"/>
              </a:spcAft>
              <a:buNone/>
            </a:pPr>
            <a:r>
              <a:rPr lang="en-US" sz="2424" b="1">
                <a:solidFill>
                  <a:schemeClr val="dk1"/>
                </a:solidFill>
                <a:latin typeface="Verdana"/>
                <a:ea typeface="Verdana"/>
                <a:cs typeface="Verdana"/>
                <a:sym typeface="Verdana"/>
              </a:rPr>
              <a:t>Creates and sends  a message</a:t>
            </a:r>
            <a:endParaRPr sz="2424">
              <a:solidFill>
                <a:schemeClr val="dk1"/>
              </a:solidFill>
              <a:latin typeface="Verdana"/>
              <a:ea typeface="Verdana"/>
              <a:cs typeface="Verdana"/>
              <a:sym typeface="Verdana"/>
            </a:endParaRPr>
          </a:p>
        </p:txBody>
      </p:sp>
      <p:sp>
        <p:nvSpPr>
          <p:cNvPr id="116" name="Google Shape;116;p15"/>
          <p:cNvSpPr txBox="1"/>
          <p:nvPr/>
        </p:nvSpPr>
        <p:spPr>
          <a:xfrm>
            <a:off x="8350903" y="4174605"/>
            <a:ext cx="2219036" cy="760090"/>
          </a:xfrm>
          <a:prstGeom prst="rect">
            <a:avLst/>
          </a:prstGeom>
          <a:noFill/>
          <a:ln>
            <a:noFill/>
          </a:ln>
        </p:spPr>
        <p:txBody>
          <a:bodyPr spcFirstLastPara="1" wrap="square" lIns="0" tIns="13850" rIns="0" bIns="0" anchor="t" anchorCtr="0">
            <a:spAutoFit/>
          </a:bodyPr>
          <a:lstStyle/>
          <a:p>
            <a:pPr marL="350991" marR="6157" lvl="0" indent="-336366" algn="l" rtl="0">
              <a:spcBef>
                <a:spcPts val="0"/>
              </a:spcBef>
              <a:spcAft>
                <a:spcPts val="0"/>
              </a:spcAft>
              <a:buNone/>
            </a:pPr>
            <a:r>
              <a:rPr lang="en-US" sz="2424" b="1">
                <a:solidFill>
                  <a:schemeClr val="dk1"/>
                </a:solidFill>
                <a:latin typeface="Verdana"/>
                <a:ea typeface="Verdana"/>
                <a:cs typeface="Verdana"/>
                <a:sym typeface="Verdana"/>
              </a:rPr>
              <a:t>Receives the  message</a:t>
            </a:r>
            <a:endParaRPr sz="2424">
              <a:solidFill>
                <a:schemeClr val="dk1"/>
              </a:solidFill>
              <a:latin typeface="Verdana"/>
              <a:ea typeface="Verdana"/>
              <a:cs typeface="Verdana"/>
              <a:sym typeface="Verdana"/>
            </a:endParaRPr>
          </a:p>
        </p:txBody>
      </p:sp>
      <p:sp>
        <p:nvSpPr>
          <p:cNvPr id="117" name="Google Shape;11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2"/>
          <p:cNvSpPr txBox="1">
            <a:spLocks noGrp="1"/>
          </p:cNvSpPr>
          <p:nvPr>
            <p:ph type="title"/>
          </p:nvPr>
        </p:nvSpPr>
        <p:spPr>
          <a:xfrm>
            <a:off x="838200" y="221542"/>
            <a:ext cx="8157038" cy="1150058"/>
          </a:xfrm>
          <a:prstGeom prst="rect">
            <a:avLst/>
          </a:prstGeom>
          <a:noFill/>
          <a:ln>
            <a:noFill/>
          </a:ln>
        </p:spPr>
        <p:txBody>
          <a:bodyPr spcFirstLastPara="1" wrap="square" lIns="0" tIns="468375" rIns="0" bIns="0" anchor="ctr" anchorCtr="0">
            <a:spAutoFit/>
          </a:bodyPr>
          <a:lstStyle/>
          <a:p>
            <a:pPr marL="12700" lvl="0" indent="0" algn="l" rtl="0">
              <a:lnSpc>
                <a:spcPct val="100000"/>
              </a:lnSpc>
              <a:spcBef>
                <a:spcPts val="0"/>
              </a:spcBef>
              <a:spcAft>
                <a:spcPts val="0"/>
              </a:spcAft>
              <a:buClr>
                <a:schemeClr val="dk1"/>
              </a:buClr>
              <a:buSzPts val="4400"/>
              <a:buFont typeface="Calibri"/>
              <a:buNone/>
            </a:pPr>
            <a:r>
              <a:rPr lang="en-US" b="1"/>
              <a:t>Data Transmission Characteristics</a:t>
            </a:r>
            <a:endParaRPr/>
          </a:p>
        </p:txBody>
      </p:sp>
      <p:sp>
        <p:nvSpPr>
          <p:cNvPr id="409" name="Google Shape;409;p42"/>
          <p:cNvSpPr txBox="1"/>
          <p:nvPr/>
        </p:nvSpPr>
        <p:spPr>
          <a:xfrm>
            <a:off x="838200" y="1371600"/>
            <a:ext cx="9753600" cy="4303101"/>
          </a:xfrm>
          <a:prstGeom prst="rect">
            <a:avLst/>
          </a:prstGeom>
          <a:noFill/>
          <a:ln>
            <a:noFill/>
          </a:ln>
        </p:spPr>
        <p:txBody>
          <a:bodyPr spcFirstLastPara="1" wrap="square" lIns="0" tIns="85725" rIns="0" bIns="0" anchor="t" anchorCtr="0">
            <a:spAutoFit/>
          </a:bodyPr>
          <a:lstStyle/>
          <a:p>
            <a:pPr marL="355600" marR="0" lvl="0" indent="-342900" algn="l" rtl="0">
              <a:spcBef>
                <a:spcPts val="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Delivery Method</a:t>
            </a:r>
            <a:endParaRPr sz="2400" b="1">
              <a:solidFill>
                <a:schemeClr val="dk1"/>
              </a:solidFill>
              <a:latin typeface="Calibri"/>
              <a:ea typeface="Calibri"/>
              <a:cs typeface="Calibri"/>
              <a:sym typeface="Calibri"/>
            </a:endParaRPr>
          </a:p>
          <a:p>
            <a:pPr marL="755015" marR="0" lvl="1" indent="-285115" algn="l" rtl="0">
              <a:spcBef>
                <a:spcPts val="575"/>
              </a:spcBef>
              <a:spcAft>
                <a:spcPts val="0"/>
              </a:spcAft>
              <a:buClr>
                <a:schemeClr val="dk1"/>
              </a:buClr>
              <a:buSzPts val="2400"/>
              <a:buFont typeface="Arial"/>
              <a:buChar char="–"/>
            </a:pPr>
            <a:r>
              <a:rPr lang="en-US" sz="2400" b="1" i="0" u="none" strike="noStrike" cap="none">
                <a:solidFill>
                  <a:schemeClr val="dk1"/>
                </a:solidFill>
                <a:latin typeface="Calibri"/>
                <a:ea typeface="Calibri"/>
                <a:cs typeface="Calibri"/>
                <a:sym typeface="Calibri"/>
              </a:rPr>
              <a:t>Circuit-Switching</a:t>
            </a:r>
            <a:endParaRPr sz="2400" b="1" i="0" u="none" strike="noStrike" cap="none">
              <a:solidFill>
                <a:schemeClr val="dk1"/>
              </a:solidFill>
              <a:latin typeface="Calibri"/>
              <a:ea typeface="Calibri"/>
              <a:cs typeface="Calibri"/>
              <a:sym typeface="Calibri"/>
            </a:endParaRPr>
          </a:p>
          <a:p>
            <a:pPr marL="1154430" marR="0" lvl="2" indent="-227329" algn="l" rtl="0">
              <a:spcBef>
                <a:spcPts val="580"/>
              </a:spcBef>
              <a:spcAft>
                <a:spcPts val="0"/>
              </a:spcAft>
              <a:buClr>
                <a:schemeClr val="dk1"/>
              </a:buClr>
              <a:buSzPts val="2400"/>
              <a:buFont typeface="Arial"/>
              <a:buChar char="•"/>
            </a:pPr>
            <a:r>
              <a:rPr lang="en-US" sz="2400" b="1" i="0" u="none" strike="noStrike" cap="none">
                <a:solidFill>
                  <a:schemeClr val="dk1"/>
                </a:solidFill>
                <a:latin typeface="Calibri"/>
                <a:ea typeface="Calibri"/>
                <a:cs typeface="Calibri"/>
                <a:sym typeface="Calibri"/>
              </a:rPr>
              <a:t>Dedicated path </a:t>
            </a:r>
            <a:r>
              <a:rPr lang="en-US" sz="2400" b="0" i="0" u="none" strike="noStrike" cap="none">
                <a:solidFill>
                  <a:schemeClr val="dk1"/>
                </a:solidFill>
                <a:latin typeface="Calibri"/>
                <a:ea typeface="Calibri"/>
                <a:cs typeface="Calibri"/>
                <a:sym typeface="Calibri"/>
              </a:rPr>
              <a:t>over a network is established between sender and receiver</a:t>
            </a:r>
            <a:endParaRPr/>
          </a:p>
          <a:p>
            <a:pPr marL="1498600" marR="0" lvl="0" indent="-3429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All data follows that path from the sender to the receiver</a:t>
            </a:r>
            <a:endParaRPr/>
          </a:p>
          <a:p>
            <a:pPr marL="1498600" marR="0" lvl="0" indent="-3429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Once connection is established, the physical path or circuit is dedicated to that connection and cannot be used by any other device until the transmission is finished</a:t>
            </a:r>
            <a:endParaRPr/>
          </a:p>
          <a:p>
            <a:pPr marL="1498600" marR="0" lvl="0" indent="-3429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Common example of a circuit-switched network is </a:t>
            </a:r>
            <a:r>
              <a:rPr lang="en-US" sz="2400" b="1">
                <a:solidFill>
                  <a:schemeClr val="dk1"/>
                </a:solidFill>
                <a:latin typeface="Calibri"/>
                <a:ea typeface="Calibri"/>
                <a:cs typeface="Calibri"/>
                <a:sym typeface="Calibri"/>
              </a:rPr>
              <a:t>a conventional telephone system</a:t>
            </a:r>
            <a:endParaRPr/>
          </a:p>
          <a:p>
            <a:pPr marL="1498600" marR="0" lvl="0" indent="-1905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410" name="Google Shape;410;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p:nvPr>
        </p:nvSpPr>
        <p:spPr>
          <a:xfrm>
            <a:off x="914400" y="152400"/>
            <a:ext cx="8157038" cy="1150058"/>
          </a:xfrm>
          <a:prstGeom prst="rect">
            <a:avLst/>
          </a:prstGeom>
          <a:noFill/>
          <a:ln>
            <a:noFill/>
          </a:ln>
        </p:spPr>
        <p:txBody>
          <a:bodyPr spcFirstLastPara="1" wrap="square" lIns="0" tIns="468375" rIns="0" bIns="0" anchor="ctr" anchorCtr="0">
            <a:spAutoFit/>
          </a:bodyPr>
          <a:lstStyle/>
          <a:p>
            <a:pPr marL="12700" lvl="0" indent="0" algn="l" rtl="0">
              <a:lnSpc>
                <a:spcPct val="100000"/>
              </a:lnSpc>
              <a:spcBef>
                <a:spcPts val="0"/>
              </a:spcBef>
              <a:spcAft>
                <a:spcPts val="0"/>
              </a:spcAft>
              <a:buClr>
                <a:schemeClr val="dk1"/>
              </a:buClr>
              <a:buSzPts val="4400"/>
              <a:buFont typeface="Calibri"/>
              <a:buNone/>
            </a:pPr>
            <a:r>
              <a:rPr lang="en-US" b="1"/>
              <a:t>Data Transmission Characteristics</a:t>
            </a:r>
            <a:endParaRPr/>
          </a:p>
        </p:txBody>
      </p:sp>
      <p:sp>
        <p:nvSpPr>
          <p:cNvPr id="416" name="Google Shape;416;p43"/>
          <p:cNvSpPr txBox="1"/>
          <p:nvPr/>
        </p:nvSpPr>
        <p:spPr>
          <a:xfrm>
            <a:off x="838200" y="1461263"/>
            <a:ext cx="10134599" cy="3718326"/>
          </a:xfrm>
          <a:prstGeom prst="rect">
            <a:avLst/>
          </a:prstGeom>
          <a:noFill/>
          <a:ln>
            <a:noFill/>
          </a:ln>
        </p:spPr>
        <p:txBody>
          <a:bodyPr spcFirstLastPara="1" wrap="square" lIns="0" tIns="85725" rIns="0" bIns="0" anchor="t" anchorCtr="0">
            <a:spAutoFit/>
          </a:bodyPr>
          <a:lstStyle/>
          <a:p>
            <a:pPr marL="755015" marR="0" lvl="1" indent="-285115" algn="l" rtl="0">
              <a:spcBef>
                <a:spcPts val="0"/>
              </a:spcBef>
              <a:spcAft>
                <a:spcPts val="0"/>
              </a:spcAft>
              <a:buClr>
                <a:schemeClr val="dk1"/>
              </a:buClr>
              <a:buSzPts val="2400"/>
              <a:buFont typeface="Arial"/>
              <a:buChar char="–"/>
            </a:pPr>
            <a:r>
              <a:rPr lang="en-US" sz="2400" b="1" i="0" u="none" strike="noStrike" cap="none">
                <a:solidFill>
                  <a:schemeClr val="dk1"/>
                </a:solidFill>
                <a:latin typeface="Calibri"/>
                <a:ea typeface="Calibri"/>
                <a:cs typeface="Calibri"/>
                <a:sym typeface="Calibri"/>
              </a:rPr>
              <a:t>Packet-Switching</a:t>
            </a:r>
            <a:endParaRPr sz="2400" b="1" i="0" u="none" strike="noStrike" cap="none">
              <a:solidFill>
                <a:schemeClr val="dk1"/>
              </a:solidFill>
              <a:latin typeface="Calibri"/>
              <a:ea typeface="Calibri"/>
              <a:cs typeface="Calibri"/>
              <a:sym typeface="Calibri"/>
            </a:endParaRPr>
          </a:p>
          <a:p>
            <a:pPr marL="1154430" marR="109854" lvl="2" indent="-227329" algn="l" rtl="0">
              <a:spcBef>
                <a:spcPts val="5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Messages are separated into </a:t>
            </a:r>
            <a:r>
              <a:rPr lang="en-US" sz="2400" b="1" i="0" u="none" strike="noStrike" cap="none">
                <a:solidFill>
                  <a:schemeClr val="dk1"/>
                </a:solidFill>
                <a:latin typeface="Calibri"/>
                <a:ea typeface="Calibri"/>
                <a:cs typeface="Calibri"/>
                <a:sym typeface="Calibri"/>
              </a:rPr>
              <a:t>small units called packets</a:t>
            </a:r>
            <a:endParaRPr sz="2400" b="1" i="0" u="none" strike="noStrike" cap="none">
              <a:solidFill>
                <a:schemeClr val="dk1"/>
              </a:solidFill>
              <a:latin typeface="Calibri"/>
              <a:ea typeface="Calibri"/>
              <a:cs typeface="Calibri"/>
              <a:sym typeface="Calibri"/>
            </a:endParaRPr>
          </a:p>
          <a:p>
            <a:pPr marL="1154430" marR="109854" lvl="2" indent="-227329" algn="l" rtl="0">
              <a:spcBef>
                <a:spcPts val="5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Packets contain </a:t>
            </a:r>
            <a:r>
              <a:rPr lang="en-US" sz="2400" b="1" i="0" u="none" strike="noStrike" cap="none">
                <a:solidFill>
                  <a:schemeClr val="dk1"/>
                </a:solidFill>
                <a:latin typeface="Calibri"/>
                <a:ea typeface="Calibri"/>
                <a:cs typeface="Calibri"/>
                <a:sym typeface="Calibri"/>
              </a:rPr>
              <a:t>information</a:t>
            </a:r>
            <a:r>
              <a:rPr lang="en-US" sz="2400" b="0" i="0" u="none" strike="noStrike" cap="none">
                <a:solidFill>
                  <a:schemeClr val="dk1"/>
                </a:solidFill>
                <a:latin typeface="Calibri"/>
                <a:ea typeface="Calibri"/>
                <a:cs typeface="Calibri"/>
                <a:sym typeface="Calibri"/>
              </a:rPr>
              <a:t> about the sender and the receiver, the actual data being sent, and information about how to reassemble the packets to reconstruct the original message</a:t>
            </a:r>
            <a:endParaRPr/>
          </a:p>
          <a:p>
            <a:pPr marL="1154430" marR="109854" lvl="2" indent="-227329" algn="l" rtl="0">
              <a:spcBef>
                <a:spcPts val="5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Packets travel along the network separately, based on their final destination, network traffic, and other network conditions</a:t>
            </a:r>
            <a:endParaRPr/>
          </a:p>
          <a:p>
            <a:pPr marL="1154430" marR="109854" lvl="2" indent="-227329" algn="l" rtl="0">
              <a:spcBef>
                <a:spcPts val="5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When the packets reach their destination, they are </a:t>
            </a:r>
            <a:r>
              <a:rPr lang="en-US" sz="2400" b="1" i="0" u="none" strike="noStrike" cap="none">
                <a:solidFill>
                  <a:schemeClr val="dk1"/>
                </a:solidFill>
                <a:latin typeface="Calibri"/>
                <a:ea typeface="Calibri"/>
                <a:cs typeface="Calibri"/>
                <a:sym typeface="Calibri"/>
              </a:rPr>
              <a:t>reassembled</a:t>
            </a:r>
            <a:r>
              <a:rPr lang="en-US" sz="2400" b="0" i="0" u="none" strike="noStrike" cap="none">
                <a:solidFill>
                  <a:schemeClr val="dk1"/>
                </a:solidFill>
                <a:latin typeface="Calibri"/>
                <a:ea typeface="Calibri"/>
                <a:cs typeface="Calibri"/>
                <a:sym typeface="Calibri"/>
              </a:rPr>
              <a:t> in the proper order</a:t>
            </a:r>
            <a:endParaRPr sz="2400" b="0" i="0" u="none" strike="noStrike" cap="none">
              <a:solidFill>
                <a:schemeClr val="dk1"/>
              </a:solidFill>
              <a:latin typeface="Calibri"/>
              <a:ea typeface="Calibri"/>
              <a:cs typeface="Calibri"/>
              <a:sym typeface="Calibri"/>
            </a:endParaRPr>
          </a:p>
        </p:txBody>
      </p:sp>
      <p:sp>
        <p:nvSpPr>
          <p:cNvPr id="417" name="Google Shape;417;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4"/>
          <p:cNvSpPr txBox="1">
            <a:spLocks noGrp="1"/>
          </p:cNvSpPr>
          <p:nvPr>
            <p:ph type="title"/>
          </p:nvPr>
        </p:nvSpPr>
        <p:spPr>
          <a:xfrm>
            <a:off x="1066800" y="208827"/>
            <a:ext cx="9144000" cy="1150058"/>
          </a:xfrm>
          <a:prstGeom prst="rect">
            <a:avLst/>
          </a:prstGeom>
          <a:noFill/>
          <a:ln>
            <a:noFill/>
          </a:ln>
        </p:spPr>
        <p:txBody>
          <a:bodyPr spcFirstLastPara="1" wrap="square" lIns="0" tIns="468375" rIns="0" bIns="0" anchor="ctr" anchorCtr="0">
            <a:spAutoFit/>
          </a:bodyPr>
          <a:lstStyle/>
          <a:p>
            <a:pPr marL="12700" lvl="0" indent="0" algn="l" rtl="0">
              <a:lnSpc>
                <a:spcPct val="100000"/>
              </a:lnSpc>
              <a:spcBef>
                <a:spcPts val="0"/>
              </a:spcBef>
              <a:spcAft>
                <a:spcPts val="0"/>
              </a:spcAft>
              <a:buClr>
                <a:schemeClr val="dk1"/>
              </a:buClr>
              <a:buSzPts val="4400"/>
              <a:buFont typeface="Calibri"/>
              <a:buNone/>
            </a:pPr>
            <a:r>
              <a:rPr lang="en-US" b="1"/>
              <a:t>Data Transmission Characteristics</a:t>
            </a:r>
            <a:endParaRPr/>
          </a:p>
        </p:txBody>
      </p:sp>
      <p:sp>
        <p:nvSpPr>
          <p:cNvPr id="423" name="Google Shape;423;p44"/>
          <p:cNvSpPr txBox="1"/>
          <p:nvPr/>
        </p:nvSpPr>
        <p:spPr>
          <a:xfrm>
            <a:off x="609600" y="1461262"/>
            <a:ext cx="10210799" cy="1717778"/>
          </a:xfrm>
          <a:prstGeom prst="rect">
            <a:avLst/>
          </a:prstGeom>
          <a:noFill/>
          <a:ln>
            <a:noFill/>
          </a:ln>
        </p:spPr>
        <p:txBody>
          <a:bodyPr spcFirstLastPara="1" wrap="square" lIns="0" tIns="85725" rIns="0" bIns="0" anchor="t" anchorCtr="0">
            <a:spAutoFit/>
          </a:bodyPr>
          <a:lstStyle/>
          <a:p>
            <a:pPr marL="755015" marR="0" lvl="1" indent="-285115" algn="l" rtl="0">
              <a:spcBef>
                <a:spcPts val="0"/>
              </a:spcBef>
              <a:spcAft>
                <a:spcPts val="0"/>
              </a:spcAft>
              <a:buClr>
                <a:schemeClr val="dk1"/>
              </a:buClr>
              <a:buSzPts val="2400"/>
              <a:buFont typeface="Arial"/>
              <a:buChar char="–"/>
            </a:pPr>
            <a:r>
              <a:rPr lang="en-US" sz="2400" b="1" i="0" u="none" strike="noStrike" cap="none">
                <a:solidFill>
                  <a:schemeClr val="dk1"/>
                </a:solidFill>
                <a:latin typeface="Calibri"/>
                <a:ea typeface="Calibri"/>
                <a:cs typeface="Calibri"/>
                <a:sym typeface="Calibri"/>
              </a:rPr>
              <a:t>Broadcasting</a:t>
            </a:r>
            <a:endParaRPr sz="2400" b="1" i="0" u="none" strike="noStrike" cap="none">
              <a:solidFill>
                <a:schemeClr val="dk1"/>
              </a:solidFill>
              <a:latin typeface="Calibri"/>
              <a:ea typeface="Calibri"/>
              <a:cs typeface="Calibri"/>
              <a:sym typeface="Calibri"/>
            </a:endParaRPr>
          </a:p>
          <a:p>
            <a:pPr marL="1154430" marR="5080" lvl="2" indent="-227329" algn="l" rtl="0">
              <a:spcBef>
                <a:spcPts val="5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Data is sent out (typically in packets) to all nodes on a network and is retrieved only by the intended recipient</a:t>
            </a:r>
            <a:endParaRPr/>
          </a:p>
          <a:p>
            <a:pPr marL="1154430" marR="5080" lvl="2" indent="-227329" algn="l" rtl="0">
              <a:spcBef>
                <a:spcPts val="5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Broadcasting is used primarily with LANs</a:t>
            </a:r>
            <a:endParaRPr/>
          </a:p>
        </p:txBody>
      </p:sp>
      <p:pic>
        <p:nvPicPr>
          <p:cNvPr id="424" name="Google Shape;424;p44"/>
          <p:cNvPicPr preferRelativeResize="0"/>
          <p:nvPr/>
        </p:nvPicPr>
        <p:blipFill rotWithShape="1">
          <a:blip r:embed="rId3">
            <a:alphaModFix/>
          </a:blip>
          <a:srcRect/>
          <a:stretch/>
        </p:blipFill>
        <p:spPr>
          <a:xfrm>
            <a:off x="2546392" y="3281417"/>
            <a:ext cx="6826208" cy="3164805"/>
          </a:xfrm>
          <a:prstGeom prst="rect">
            <a:avLst/>
          </a:prstGeom>
          <a:noFill/>
          <a:ln>
            <a:noFill/>
          </a:ln>
        </p:spPr>
      </p:pic>
      <p:sp>
        <p:nvSpPr>
          <p:cNvPr id="425" name="Google Shape;425;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5"/>
          <p:cNvSpPr txBox="1">
            <a:spLocks noGrp="1"/>
          </p:cNvSpPr>
          <p:nvPr>
            <p:ph type="title"/>
          </p:nvPr>
        </p:nvSpPr>
        <p:spPr>
          <a:xfrm>
            <a:off x="990600" y="228600"/>
            <a:ext cx="7917815" cy="1150058"/>
          </a:xfrm>
          <a:prstGeom prst="rect">
            <a:avLst/>
          </a:prstGeom>
          <a:noFill/>
          <a:ln>
            <a:noFill/>
          </a:ln>
        </p:spPr>
        <p:txBody>
          <a:bodyPr spcFirstLastPara="1" wrap="square" lIns="0" tIns="468375" rIns="0" bIns="0" anchor="ctr" anchorCtr="0">
            <a:spAutoFit/>
          </a:bodyPr>
          <a:lstStyle/>
          <a:p>
            <a:pPr marL="12700" lvl="0" indent="0" algn="l" rtl="0">
              <a:lnSpc>
                <a:spcPct val="100000"/>
              </a:lnSpc>
              <a:spcBef>
                <a:spcPts val="0"/>
              </a:spcBef>
              <a:spcAft>
                <a:spcPts val="0"/>
              </a:spcAft>
              <a:buClr>
                <a:schemeClr val="dk1"/>
              </a:buClr>
              <a:buSzPts val="4400"/>
              <a:buFont typeface="Calibri"/>
              <a:buNone/>
            </a:pPr>
            <a:r>
              <a:rPr lang="en-US" b="1"/>
              <a:t>Networking Hardware</a:t>
            </a:r>
            <a:endParaRPr/>
          </a:p>
        </p:txBody>
      </p:sp>
      <p:sp>
        <p:nvSpPr>
          <p:cNvPr id="431" name="Google Shape;431;p45"/>
          <p:cNvSpPr txBox="1"/>
          <p:nvPr/>
        </p:nvSpPr>
        <p:spPr>
          <a:xfrm>
            <a:off x="990600" y="1469795"/>
            <a:ext cx="10134599" cy="3978653"/>
          </a:xfrm>
          <a:prstGeom prst="rect">
            <a:avLst/>
          </a:prstGeom>
          <a:noFill/>
          <a:ln>
            <a:noFill/>
          </a:ln>
        </p:spPr>
        <p:txBody>
          <a:bodyPr spcFirstLastPara="1" wrap="square" lIns="0" tIns="79375" rIns="0" bIns="0" anchor="t" anchorCtr="0">
            <a:spAutoFit/>
          </a:bodyPr>
          <a:lstStyle/>
          <a:p>
            <a:pPr marL="355600" marR="0" lvl="0" indent="-342900" algn="l" rtl="0">
              <a:spcBef>
                <a:spcPts val="0"/>
              </a:spcBef>
              <a:spcAft>
                <a:spcPts val="0"/>
              </a:spcAft>
              <a:buClr>
                <a:schemeClr val="dk1"/>
              </a:buClr>
              <a:buSzPts val="2200"/>
              <a:buFont typeface="Arial"/>
              <a:buChar char="•"/>
            </a:pPr>
            <a:r>
              <a:rPr lang="en-US" sz="2200" b="1">
                <a:solidFill>
                  <a:schemeClr val="dk1"/>
                </a:solidFill>
                <a:latin typeface="Calibri"/>
                <a:ea typeface="Calibri"/>
                <a:cs typeface="Calibri"/>
                <a:sym typeface="Calibri"/>
              </a:rPr>
              <a:t>Switch</a:t>
            </a:r>
            <a:endParaRPr sz="2200" b="1">
              <a:solidFill>
                <a:schemeClr val="dk1"/>
              </a:solidFill>
              <a:latin typeface="Calibri"/>
              <a:ea typeface="Calibri"/>
              <a:cs typeface="Calibri"/>
              <a:sym typeface="Calibri"/>
            </a:endParaRPr>
          </a:p>
          <a:p>
            <a:pPr marL="756285" marR="0" lvl="1" indent="-286385" algn="l" rtl="0">
              <a:spcBef>
                <a:spcPts val="53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Central device that connects devices in a wired network but only sends data to the intended recipient</a:t>
            </a:r>
            <a:endParaRPr sz="2200" b="0" i="0" u="none" strike="noStrike" cap="none">
              <a:solidFill>
                <a:schemeClr val="dk1"/>
              </a:solidFill>
              <a:latin typeface="Calibri"/>
              <a:ea typeface="Calibri"/>
              <a:cs typeface="Calibri"/>
              <a:sym typeface="Calibri"/>
            </a:endParaRPr>
          </a:p>
          <a:p>
            <a:pPr marL="756285" marR="0" lvl="1" indent="-286385" algn="l" rtl="0">
              <a:spcBef>
                <a:spcPts val="525"/>
              </a:spcBef>
              <a:spcAft>
                <a:spcPts val="0"/>
              </a:spcAft>
              <a:buClr>
                <a:schemeClr val="dk1"/>
              </a:buClr>
              <a:buSzPts val="2200"/>
              <a:buFont typeface="Arial"/>
              <a:buChar char="–"/>
            </a:pPr>
            <a:r>
              <a:rPr lang="en-US" sz="2200" b="1" i="0" u="none" strike="noStrike" cap="none">
                <a:solidFill>
                  <a:schemeClr val="dk1"/>
                </a:solidFill>
                <a:latin typeface="Calibri"/>
                <a:ea typeface="Calibri"/>
                <a:cs typeface="Calibri"/>
                <a:sym typeface="Calibri"/>
              </a:rPr>
              <a:t>Hub</a:t>
            </a:r>
            <a:r>
              <a:rPr lang="en-US" sz="2200" b="0" i="0" u="none" strike="noStrike" cap="none">
                <a:solidFill>
                  <a:schemeClr val="dk1"/>
                </a:solidFill>
                <a:latin typeface="Calibri"/>
                <a:ea typeface="Calibri"/>
                <a:cs typeface="Calibri"/>
                <a:sym typeface="Calibri"/>
              </a:rPr>
              <a:t> – similar but sends data to all recipients</a:t>
            </a:r>
            <a:endParaRPr sz="2200" b="0" i="0" u="none" strike="noStrike" cap="none">
              <a:solidFill>
                <a:schemeClr val="dk1"/>
              </a:solidFill>
              <a:latin typeface="Calibri"/>
              <a:ea typeface="Calibri"/>
              <a:cs typeface="Calibri"/>
              <a:sym typeface="Calibri"/>
            </a:endParaRPr>
          </a:p>
          <a:p>
            <a:pPr marL="355600" marR="0" lvl="0" indent="-342900" algn="l" rtl="0">
              <a:spcBef>
                <a:spcPts val="530"/>
              </a:spcBef>
              <a:spcAft>
                <a:spcPts val="0"/>
              </a:spcAft>
              <a:buClr>
                <a:schemeClr val="dk1"/>
              </a:buClr>
              <a:buSzPts val="2200"/>
              <a:buFont typeface="Arial"/>
              <a:buChar char="•"/>
            </a:pPr>
            <a:r>
              <a:rPr lang="en-US" sz="2200" b="1">
                <a:solidFill>
                  <a:schemeClr val="dk1"/>
                </a:solidFill>
                <a:latin typeface="Calibri"/>
                <a:ea typeface="Calibri"/>
                <a:cs typeface="Calibri"/>
                <a:sym typeface="Calibri"/>
              </a:rPr>
              <a:t>Router</a:t>
            </a:r>
            <a:endParaRPr sz="2200" b="1">
              <a:solidFill>
                <a:schemeClr val="dk1"/>
              </a:solidFill>
              <a:latin typeface="Calibri"/>
              <a:ea typeface="Calibri"/>
              <a:cs typeface="Calibri"/>
              <a:sym typeface="Calibri"/>
            </a:endParaRPr>
          </a:p>
          <a:p>
            <a:pPr marL="756285" marR="434340" lvl="1" indent="-287019" algn="l" rtl="0">
              <a:spcBef>
                <a:spcPts val="53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Connects multiple networks:	two LANs, two WANS, LAN and the Internet</a:t>
            </a:r>
            <a:endParaRPr sz="2200" b="0" i="0" u="none" strike="noStrike" cap="none">
              <a:solidFill>
                <a:schemeClr val="dk1"/>
              </a:solidFill>
              <a:latin typeface="Calibri"/>
              <a:ea typeface="Calibri"/>
              <a:cs typeface="Calibri"/>
              <a:sym typeface="Calibri"/>
            </a:endParaRPr>
          </a:p>
          <a:p>
            <a:pPr marL="756285" marR="0" lvl="1" indent="-286385" algn="l" rtl="0">
              <a:spcBef>
                <a:spcPts val="525"/>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Passes data to intended recipient only</a:t>
            </a:r>
            <a:endParaRPr sz="2200" b="0" i="0" u="none" strike="noStrike" cap="none">
              <a:solidFill>
                <a:schemeClr val="dk1"/>
              </a:solidFill>
              <a:latin typeface="Calibri"/>
              <a:ea typeface="Calibri"/>
              <a:cs typeface="Calibri"/>
              <a:sym typeface="Calibri"/>
            </a:endParaRPr>
          </a:p>
          <a:p>
            <a:pPr marL="756285" marR="0" lvl="1" indent="-286385" algn="l" rtl="0">
              <a:spcBef>
                <a:spcPts val="53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Routes traffic over the Internet</a:t>
            </a:r>
            <a:endParaRPr sz="2200" b="0" i="0" u="none" strike="noStrike" cap="none">
              <a:solidFill>
                <a:schemeClr val="dk1"/>
              </a:solidFill>
              <a:latin typeface="Calibri"/>
              <a:ea typeface="Calibri"/>
              <a:cs typeface="Calibri"/>
              <a:sym typeface="Calibri"/>
            </a:endParaRPr>
          </a:p>
          <a:p>
            <a:pPr marL="355600" marR="0" lvl="0" indent="-342900" algn="l" rtl="0">
              <a:spcBef>
                <a:spcPts val="530"/>
              </a:spcBef>
              <a:spcAft>
                <a:spcPts val="0"/>
              </a:spcAft>
              <a:buClr>
                <a:schemeClr val="dk1"/>
              </a:buClr>
              <a:buSzPts val="2200"/>
              <a:buFont typeface="Arial"/>
              <a:buChar char="•"/>
            </a:pPr>
            <a:r>
              <a:rPr lang="en-US" sz="2200" b="1">
                <a:solidFill>
                  <a:schemeClr val="dk1"/>
                </a:solidFill>
                <a:latin typeface="Calibri"/>
                <a:ea typeface="Calibri"/>
                <a:cs typeface="Calibri"/>
                <a:sym typeface="Calibri"/>
              </a:rPr>
              <a:t>Wireless Access Point</a:t>
            </a:r>
            <a:endParaRPr sz="2200" b="1">
              <a:solidFill>
                <a:schemeClr val="dk1"/>
              </a:solidFill>
              <a:latin typeface="Calibri"/>
              <a:ea typeface="Calibri"/>
              <a:cs typeface="Calibri"/>
              <a:sym typeface="Calibri"/>
            </a:endParaRPr>
          </a:p>
          <a:p>
            <a:pPr marL="756285" marR="0" lvl="1" indent="-286385" algn="l" rtl="0">
              <a:spcBef>
                <a:spcPts val="53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Device used to grant network access to wireless client devices</a:t>
            </a:r>
            <a:endParaRPr sz="2200" b="0" i="0" u="none" strike="noStrike" cap="none">
              <a:solidFill>
                <a:schemeClr val="dk1"/>
              </a:solidFill>
              <a:latin typeface="Calibri"/>
              <a:ea typeface="Calibri"/>
              <a:cs typeface="Calibri"/>
              <a:sym typeface="Calibri"/>
            </a:endParaRPr>
          </a:p>
        </p:txBody>
      </p:sp>
      <p:sp>
        <p:nvSpPr>
          <p:cNvPr id="432" name="Google Shape;432;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6"/>
          <p:cNvSpPr txBox="1">
            <a:spLocks noGrp="1"/>
          </p:cNvSpPr>
          <p:nvPr>
            <p:ph type="title"/>
          </p:nvPr>
        </p:nvSpPr>
        <p:spPr>
          <a:xfrm>
            <a:off x="990600" y="381000"/>
            <a:ext cx="8008619" cy="1150058"/>
          </a:xfrm>
          <a:prstGeom prst="rect">
            <a:avLst/>
          </a:prstGeom>
          <a:noFill/>
          <a:ln>
            <a:noFill/>
          </a:ln>
        </p:spPr>
        <p:txBody>
          <a:bodyPr spcFirstLastPara="1" wrap="square" lIns="0" tIns="468375" rIns="0" bIns="0" anchor="ctr" anchorCtr="0">
            <a:spAutoFit/>
          </a:bodyPr>
          <a:lstStyle/>
          <a:p>
            <a:pPr marL="12700" lvl="0" indent="0" algn="l" rtl="0">
              <a:lnSpc>
                <a:spcPct val="100000"/>
              </a:lnSpc>
              <a:spcBef>
                <a:spcPts val="0"/>
              </a:spcBef>
              <a:spcAft>
                <a:spcPts val="0"/>
              </a:spcAft>
              <a:buClr>
                <a:schemeClr val="dk1"/>
              </a:buClr>
              <a:buSzPts val="4400"/>
              <a:buFont typeface="Calibri"/>
              <a:buNone/>
            </a:pPr>
            <a:r>
              <a:rPr lang="en-US" b="1"/>
              <a:t>Networking Hardware</a:t>
            </a:r>
            <a:endParaRPr/>
          </a:p>
        </p:txBody>
      </p:sp>
      <p:sp>
        <p:nvSpPr>
          <p:cNvPr id="438" name="Google Shape;438;p46"/>
          <p:cNvSpPr txBox="1"/>
          <p:nvPr/>
        </p:nvSpPr>
        <p:spPr>
          <a:xfrm>
            <a:off x="1143000" y="1752600"/>
            <a:ext cx="10058400" cy="3056606"/>
          </a:xfrm>
          <a:prstGeom prst="rect">
            <a:avLst/>
          </a:prstGeom>
          <a:noFill/>
          <a:ln>
            <a:noFill/>
          </a:ln>
        </p:spPr>
        <p:txBody>
          <a:bodyPr spcFirstLastPara="1" wrap="square" lIns="0" tIns="85725" rIns="0" bIns="0" anchor="t" anchorCtr="0">
            <a:spAutoFit/>
          </a:bodyPr>
          <a:lstStyle/>
          <a:p>
            <a:pPr marL="355600" marR="0" lvl="0" indent="-342900" algn="l" rtl="0">
              <a:spcBef>
                <a:spcPts val="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Wireless Router</a:t>
            </a:r>
            <a:endParaRPr sz="2400" b="1">
              <a:solidFill>
                <a:schemeClr val="dk1"/>
              </a:solidFill>
              <a:latin typeface="Calibri"/>
              <a:ea typeface="Calibri"/>
              <a:cs typeface="Calibri"/>
              <a:sym typeface="Calibri"/>
            </a:endParaRPr>
          </a:p>
          <a:p>
            <a:pPr marL="754380" marR="458469" lvl="1" indent="-285115" algn="l" rtl="0">
              <a:spcBef>
                <a:spcPts val="575"/>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Typically connects both wired and wireless devices to a network and to connect the network to the Internet</a:t>
            </a:r>
            <a:endParaRPr sz="2400" b="0" i="0" u="none" strike="noStrike" cap="none">
              <a:solidFill>
                <a:schemeClr val="dk1"/>
              </a:solidFill>
              <a:latin typeface="Calibri"/>
              <a:ea typeface="Calibri"/>
              <a:cs typeface="Calibri"/>
              <a:sym typeface="Calibri"/>
            </a:endParaRPr>
          </a:p>
          <a:p>
            <a:pPr marL="755015" marR="0" lvl="1" indent="-285115" algn="l" rtl="0">
              <a:spcBef>
                <a:spcPts val="5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Often integrates a switch, router, and wireless access point</a:t>
            </a:r>
            <a:endParaRPr sz="2400" b="0" i="0" u="none" strike="noStrike" cap="none">
              <a:solidFill>
                <a:schemeClr val="dk1"/>
              </a:solidFill>
              <a:latin typeface="Calibri"/>
              <a:ea typeface="Calibri"/>
              <a:cs typeface="Calibri"/>
              <a:sym typeface="Calibri"/>
            </a:endParaRPr>
          </a:p>
          <a:p>
            <a:pPr marL="355600" marR="0" lvl="0" indent="-342900" algn="l" rtl="0">
              <a:spcBef>
                <a:spcPts val="575"/>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Bridge</a:t>
            </a:r>
            <a:endParaRPr sz="2400" b="1">
              <a:solidFill>
                <a:schemeClr val="dk1"/>
              </a:solidFill>
              <a:latin typeface="Calibri"/>
              <a:ea typeface="Calibri"/>
              <a:cs typeface="Calibri"/>
              <a:sym typeface="Calibri"/>
            </a:endParaRPr>
          </a:p>
          <a:p>
            <a:pPr marL="755015" marR="0" lvl="1" indent="-285115" algn="l" rtl="0">
              <a:spcBef>
                <a:spcPts val="5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Used to connect two LANs together</a:t>
            </a:r>
            <a:endParaRPr sz="2400" b="0" i="0" u="none" strike="noStrike" cap="none">
              <a:solidFill>
                <a:schemeClr val="dk1"/>
              </a:solidFill>
              <a:latin typeface="Calibri"/>
              <a:ea typeface="Calibri"/>
              <a:cs typeface="Calibri"/>
              <a:sym typeface="Calibri"/>
            </a:endParaRPr>
          </a:p>
          <a:p>
            <a:pPr marL="754380" marR="195580" lvl="1" indent="-285115" algn="l" rtl="0">
              <a:spcBef>
                <a:spcPts val="575"/>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In a home network, wirelessly connects a wired device to the network</a:t>
            </a:r>
            <a:endParaRPr sz="2400" b="0" i="0" u="none" strike="noStrike" cap="none">
              <a:solidFill>
                <a:schemeClr val="dk1"/>
              </a:solidFill>
              <a:latin typeface="Calibri"/>
              <a:ea typeface="Calibri"/>
              <a:cs typeface="Calibri"/>
              <a:sym typeface="Calibri"/>
            </a:endParaRPr>
          </a:p>
        </p:txBody>
      </p:sp>
      <p:sp>
        <p:nvSpPr>
          <p:cNvPr id="439" name="Google Shape;439;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pic>
        <p:nvPicPr>
          <p:cNvPr id="444" name="Google Shape;444;p47"/>
          <p:cNvPicPr preferRelativeResize="0"/>
          <p:nvPr/>
        </p:nvPicPr>
        <p:blipFill rotWithShape="1">
          <a:blip r:embed="rId3">
            <a:alphaModFix/>
          </a:blip>
          <a:srcRect/>
          <a:stretch/>
        </p:blipFill>
        <p:spPr>
          <a:xfrm>
            <a:off x="2895600" y="838200"/>
            <a:ext cx="6858000" cy="5883897"/>
          </a:xfrm>
          <a:prstGeom prst="rect">
            <a:avLst/>
          </a:prstGeom>
          <a:noFill/>
          <a:ln>
            <a:noFill/>
          </a:ln>
        </p:spPr>
      </p:pic>
      <p:sp>
        <p:nvSpPr>
          <p:cNvPr id="445" name="Google Shape;445;p47"/>
          <p:cNvSpPr txBox="1">
            <a:spLocks noGrp="1"/>
          </p:cNvSpPr>
          <p:nvPr>
            <p:ph type="title"/>
          </p:nvPr>
        </p:nvSpPr>
        <p:spPr>
          <a:xfrm>
            <a:off x="609600" y="-197557"/>
            <a:ext cx="5257800" cy="1150058"/>
          </a:xfrm>
          <a:prstGeom prst="rect">
            <a:avLst/>
          </a:prstGeom>
          <a:noFill/>
          <a:ln>
            <a:noFill/>
          </a:ln>
        </p:spPr>
        <p:txBody>
          <a:bodyPr spcFirstLastPara="1" wrap="square" lIns="0" tIns="468375" rIns="0" bIns="0" anchor="ctr" anchorCtr="0">
            <a:spAutoFit/>
          </a:bodyPr>
          <a:lstStyle/>
          <a:p>
            <a:pPr marL="12700" lvl="0" indent="0" algn="l" rtl="0">
              <a:lnSpc>
                <a:spcPct val="100000"/>
              </a:lnSpc>
              <a:spcBef>
                <a:spcPts val="0"/>
              </a:spcBef>
              <a:spcAft>
                <a:spcPts val="0"/>
              </a:spcAft>
              <a:buClr>
                <a:schemeClr val="dk1"/>
              </a:buClr>
              <a:buSzPts val="4400"/>
              <a:buFont typeface="Calibri"/>
              <a:buNone/>
            </a:pPr>
            <a:r>
              <a:rPr lang="en-US" b="1"/>
              <a:t>Networking Hardware</a:t>
            </a:r>
            <a:endParaRPr/>
          </a:p>
        </p:txBody>
      </p:sp>
      <p:sp>
        <p:nvSpPr>
          <p:cNvPr id="446" name="Google Shape;446;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OSI Model</a:t>
            </a:r>
            <a:endParaRPr lang="en-US" dirty="0"/>
          </a:p>
        </p:txBody>
      </p:sp>
      <p:sp>
        <p:nvSpPr>
          <p:cNvPr id="3" name="Content Placeholder 2"/>
          <p:cNvSpPr>
            <a:spLocks noGrp="1"/>
          </p:cNvSpPr>
          <p:nvPr>
            <p:ph idx="1"/>
          </p:nvPr>
        </p:nvSpPr>
        <p:spPr>
          <a:xfrm>
            <a:off x="838200" y="1115367"/>
            <a:ext cx="10515600" cy="5061596"/>
          </a:xfrm>
        </p:spPr>
        <p:txBody>
          <a:bodyPr/>
          <a:lstStyle/>
          <a:p>
            <a:endParaRPr lang="en-US" dirty="0"/>
          </a:p>
          <a:p>
            <a:r>
              <a:rPr lang="en-US" dirty="0"/>
              <a:t>The </a:t>
            </a:r>
            <a:r>
              <a:rPr lang="en-US" b="1" dirty="0"/>
              <a:t>OSI Model</a:t>
            </a:r>
            <a:r>
              <a:rPr lang="en-US" dirty="0"/>
              <a:t> (Open Systems Interconnection) is a conceptual framework with seven layers, designed to standardize and understand network communication. Each layer has a specific role in the process of sending or receiving data. </a:t>
            </a:r>
          </a:p>
          <a:p>
            <a:r>
              <a:rPr lang="en-US" dirty="0"/>
              <a:t>OSI Model was developed by the </a:t>
            </a:r>
            <a:r>
              <a:rPr lang="en-US" b="1" dirty="0"/>
              <a:t>International Organization for Standardization (ISO)</a:t>
            </a:r>
            <a:r>
              <a:rPr lang="en-US" dirty="0"/>
              <a:t>. The OSI Model consists of 7 layers and each layer has specific functions and responsibilities.</a:t>
            </a:r>
          </a:p>
        </p:txBody>
      </p:sp>
    </p:spTree>
    <p:extLst>
      <p:ext uri="{BB962C8B-B14F-4D97-AF65-F5344CB8AC3E}">
        <p14:creationId xmlns:p14="http://schemas.microsoft.com/office/powerpoint/2010/main" val="1304656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of the OSI Model</a:t>
            </a:r>
          </a:p>
        </p:txBody>
      </p:sp>
      <p:sp>
        <p:nvSpPr>
          <p:cNvPr id="3" name="Content Placeholder 2"/>
          <p:cNvSpPr>
            <a:spLocks noGrp="1"/>
          </p:cNvSpPr>
          <p:nvPr>
            <p:ph idx="1"/>
          </p:nvPr>
        </p:nvSpPr>
        <p:spPr>
          <a:xfrm>
            <a:off x="838200" y="1534222"/>
            <a:ext cx="10515600" cy="4351338"/>
          </a:xfrm>
        </p:spPr>
        <p:txBody>
          <a:bodyPr>
            <a:normAutofit fontScale="92500" lnSpcReduction="20000"/>
          </a:bodyPr>
          <a:lstStyle/>
          <a:p>
            <a:pPr marL="114300" indent="0">
              <a:buNone/>
            </a:pPr>
            <a:r>
              <a:rPr lang="en-US" sz="3500" dirty="0"/>
              <a:t>There are 7 layers in the OSI Model and each layer has its specific role in handling data. All the layers are mentioned below:</a:t>
            </a:r>
          </a:p>
          <a:p>
            <a:endParaRPr lang="en-US" dirty="0"/>
          </a:p>
          <a:p>
            <a:pPr lvl="1" indent="-457200">
              <a:buFont typeface="+mj-lt"/>
              <a:buAutoNum type="arabicPeriod"/>
            </a:pPr>
            <a:r>
              <a:rPr lang="en-US" sz="3200" dirty="0"/>
              <a:t>Physical Layer</a:t>
            </a:r>
          </a:p>
          <a:p>
            <a:pPr lvl="1" indent="-457200">
              <a:buFont typeface="+mj-lt"/>
              <a:buAutoNum type="arabicPeriod"/>
            </a:pPr>
            <a:r>
              <a:rPr lang="en-US" sz="3200" dirty="0"/>
              <a:t>Data Link Layer</a:t>
            </a:r>
          </a:p>
          <a:p>
            <a:pPr lvl="1" indent="-457200">
              <a:buFont typeface="+mj-lt"/>
              <a:buAutoNum type="arabicPeriod"/>
            </a:pPr>
            <a:r>
              <a:rPr lang="en-US" sz="3200" dirty="0"/>
              <a:t>Network Layer</a:t>
            </a:r>
          </a:p>
          <a:p>
            <a:pPr lvl="1" indent="-457200">
              <a:buFont typeface="+mj-lt"/>
              <a:buAutoNum type="arabicPeriod"/>
            </a:pPr>
            <a:r>
              <a:rPr lang="en-US" sz="3200" dirty="0"/>
              <a:t>Transport Layer</a:t>
            </a:r>
          </a:p>
          <a:p>
            <a:pPr lvl="1" indent="-457200">
              <a:buFont typeface="+mj-lt"/>
              <a:buAutoNum type="arabicPeriod"/>
            </a:pPr>
            <a:r>
              <a:rPr lang="en-US" sz="3200" dirty="0"/>
              <a:t>Session Layer</a:t>
            </a:r>
          </a:p>
          <a:p>
            <a:pPr lvl="1" indent="-457200">
              <a:buFont typeface="+mj-lt"/>
              <a:buAutoNum type="arabicPeriod"/>
            </a:pPr>
            <a:r>
              <a:rPr lang="en-US" sz="3200" dirty="0"/>
              <a:t>Presentation Layer</a:t>
            </a:r>
          </a:p>
          <a:p>
            <a:pPr lvl="1" indent="-457200">
              <a:buFont typeface="+mj-lt"/>
              <a:buAutoNum type="arabicPeriod"/>
            </a:pPr>
            <a:r>
              <a:rPr lang="en-US" sz="3200" dirty="0"/>
              <a:t>Application Layer</a:t>
            </a:r>
          </a:p>
        </p:txBody>
      </p:sp>
    </p:spTree>
    <p:extLst>
      <p:ext uri="{BB962C8B-B14F-4D97-AF65-F5344CB8AC3E}">
        <p14:creationId xmlns:p14="http://schemas.microsoft.com/office/powerpoint/2010/main" val="3311899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Layer 1: Physical Layer</a:t>
            </a:r>
          </a:p>
        </p:txBody>
      </p:sp>
      <p:sp>
        <p:nvSpPr>
          <p:cNvPr id="3" name="Content Placeholder 2"/>
          <p:cNvSpPr>
            <a:spLocks noGrp="1"/>
          </p:cNvSpPr>
          <p:nvPr>
            <p:ph idx="1"/>
          </p:nvPr>
        </p:nvSpPr>
        <p:spPr/>
        <p:txBody>
          <a:bodyPr/>
          <a:lstStyle/>
          <a:p>
            <a:pPr marL="114300" indent="0" algn="just">
              <a:buNone/>
            </a:pPr>
            <a:r>
              <a:rPr lang="en-US" dirty="0"/>
              <a:t>The </a:t>
            </a:r>
            <a:r>
              <a:rPr lang="en-US" b="1" dirty="0"/>
              <a:t>Physical Layer</a:t>
            </a:r>
            <a:r>
              <a:rPr lang="en-US" dirty="0"/>
              <a:t> is the lowest layer in the OSI model, responsible for the actual physical connection between devices. It handles the transmission and reception of raw binary data (bits) over a physical medium. When receiving data, this layer converts the incoming signals into binary data (0s and 1s) and passes them to the </a:t>
            </a:r>
            <a:r>
              <a:rPr lang="en-US" b="1" dirty="0"/>
              <a:t>Data Link Layer</a:t>
            </a:r>
            <a:r>
              <a:rPr lang="en-US" dirty="0"/>
              <a:t>, which reconstructs the frame.</a:t>
            </a:r>
          </a:p>
        </p:txBody>
      </p:sp>
    </p:spTree>
    <p:extLst>
      <p:ext uri="{BB962C8B-B14F-4D97-AF65-F5344CB8AC3E}">
        <p14:creationId xmlns:p14="http://schemas.microsoft.com/office/powerpoint/2010/main" val="402985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Layer 1: Physical Layer</a:t>
            </a:r>
          </a:p>
        </p:txBody>
      </p:sp>
      <p:sp>
        <p:nvSpPr>
          <p:cNvPr id="3" name="Content Placeholder 2"/>
          <p:cNvSpPr>
            <a:spLocks noGrp="1"/>
          </p:cNvSpPr>
          <p:nvPr>
            <p:ph idx="1"/>
          </p:nvPr>
        </p:nvSpPr>
        <p:spPr/>
        <p:txBody>
          <a:bodyPr>
            <a:normAutofit lnSpcReduction="10000"/>
          </a:bodyPr>
          <a:lstStyle/>
          <a:p>
            <a:pPr marL="114300" indent="0">
              <a:buNone/>
            </a:pPr>
            <a:r>
              <a:rPr lang="en-US" b="1" dirty="0"/>
              <a:t>Key Responsibilities of the Physical Layer</a:t>
            </a:r>
          </a:p>
          <a:p>
            <a:r>
              <a:rPr lang="en-US" b="1" dirty="0"/>
              <a:t>Bit Transmission</a:t>
            </a:r>
            <a:endParaRPr lang="en-US" dirty="0"/>
          </a:p>
          <a:p>
            <a:pPr lvl="1"/>
            <a:r>
              <a:rPr lang="en-US" dirty="0"/>
              <a:t>Facilitates the transmission of individual bits from one device to another through a physical medium.</a:t>
            </a:r>
          </a:p>
          <a:p>
            <a:r>
              <a:rPr lang="en-US" b="1" dirty="0"/>
              <a:t>Bit Synchronization</a:t>
            </a:r>
            <a:endParaRPr lang="en-US" dirty="0"/>
          </a:p>
          <a:p>
            <a:pPr lvl="1"/>
            <a:r>
              <a:rPr lang="en-US" dirty="0"/>
              <a:t>Provides synchronization by using a clock signal to ensure the sender and receiver are in sync at the bit level.</a:t>
            </a:r>
          </a:p>
          <a:p>
            <a:r>
              <a:rPr lang="en-US" b="1" dirty="0"/>
              <a:t>Bit Rate Control</a:t>
            </a:r>
            <a:endParaRPr lang="en-US" dirty="0"/>
          </a:p>
          <a:p>
            <a:pPr lvl="1"/>
            <a:r>
              <a:rPr lang="en-US" dirty="0"/>
              <a:t>Defines the transmission speed, specifying the number of bits transmitted per second.</a:t>
            </a:r>
          </a:p>
          <a:p>
            <a:pPr lvl="2"/>
            <a:r>
              <a:rPr lang="en-US" b="1" dirty="0"/>
              <a:t>Full-Duplex</a:t>
            </a:r>
            <a:r>
              <a:rPr lang="en-US" dirty="0"/>
              <a:t>: Data flows in both directions simultaneously.</a:t>
            </a:r>
          </a:p>
        </p:txBody>
      </p:sp>
    </p:spTree>
    <p:extLst>
      <p:ext uri="{BB962C8B-B14F-4D97-AF65-F5344CB8AC3E}">
        <p14:creationId xmlns:p14="http://schemas.microsoft.com/office/powerpoint/2010/main" val="1453178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1066799" y="91577"/>
            <a:ext cx="10058400" cy="1609344"/>
          </a:xfrm>
          <a:prstGeom prst="rect">
            <a:avLst/>
          </a:prstGeom>
          <a:noFill/>
          <a:ln>
            <a:noFill/>
          </a:ln>
        </p:spPr>
        <p:txBody>
          <a:bodyPr spcFirstLastPara="1" wrap="square" lIns="80650" tIns="40300" rIns="80650" bIns="40300" anchor="ctr" anchorCtr="0">
            <a:normAutofit/>
          </a:bodyPr>
          <a:lstStyle/>
          <a:p>
            <a:pPr marL="0" lvl="0" indent="0" algn="l" rtl="0">
              <a:lnSpc>
                <a:spcPct val="90000"/>
              </a:lnSpc>
              <a:spcBef>
                <a:spcPts val="0"/>
              </a:spcBef>
              <a:spcAft>
                <a:spcPts val="0"/>
              </a:spcAft>
              <a:buClr>
                <a:schemeClr val="dk1"/>
              </a:buClr>
              <a:buSzPts val="6100"/>
              <a:buFont typeface="Calibri"/>
              <a:buNone/>
            </a:pPr>
            <a:r>
              <a:rPr lang="en-US" b="1"/>
              <a:t>DATA TRANSMISSION MODES</a:t>
            </a:r>
            <a:endParaRPr/>
          </a:p>
        </p:txBody>
      </p:sp>
      <p:sp>
        <p:nvSpPr>
          <p:cNvPr id="123" name="Google Shape;123;p16"/>
          <p:cNvSpPr txBox="1">
            <a:spLocks noGrp="1"/>
          </p:cNvSpPr>
          <p:nvPr>
            <p:ph type="body" idx="1"/>
          </p:nvPr>
        </p:nvSpPr>
        <p:spPr>
          <a:xfrm>
            <a:off x="838199" y="1546412"/>
            <a:ext cx="10515600" cy="6162963"/>
          </a:xfrm>
          <a:prstGeom prst="rect">
            <a:avLst/>
          </a:prstGeom>
          <a:noFill/>
          <a:ln>
            <a:noFill/>
          </a:ln>
        </p:spPr>
        <p:txBody>
          <a:bodyPr spcFirstLastPara="1" wrap="square" lIns="80650" tIns="40300" rIns="80650" bIns="40300" anchor="t" anchorCtr="0">
            <a:normAutofit/>
          </a:bodyPr>
          <a:lstStyle/>
          <a:p>
            <a:pPr marL="182884" lvl="0" indent="-182884" algn="just" rtl="0">
              <a:lnSpc>
                <a:spcPct val="90000"/>
              </a:lnSpc>
              <a:spcBef>
                <a:spcPts val="0"/>
              </a:spcBef>
              <a:spcAft>
                <a:spcPts val="0"/>
              </a:spcAft>
              <a:buClr>
                <a:schemeClr val="dk1"/>
              </a:buClr>
              <a:buSzPts val="2380"/>
              <a:buChar char="▪"/>
            </a:pPr>
            <a:r>
              <a:rPr lang="en-US" sz="2471">
                <a:latin typeface="Arial"/>
                <a:ea typeface="Arial"/>
                <a:cs typeface="Arial"/>
                <a:sym typeface="Arial"/>
              </a:rPr>
              <a:t>The term transmission mode refers to the transmission of information between two communication devices via an </a:t>
            </a:r>
            <a:r>
              <a:rPr lang="en-US" sz="2471" b="1">
                <a:latin typeface="Arial"/>
                <a:ea typeface="Arial"/>
                <a:cs typeface="Arial"/>
                <a:sym typeface="Arial"/>
              </a:rPr>
              <a:t>interaction channel</a:t>
            </a:r>
            <a:r>
              <a:rPr lang="en-US" sz="2471">
                <a:latin typeface="Arial"/>
                <a:ea typeface="Arial"/>
                <a:cs typeface="Arial"/>
                <a:sym typeface="Arial"/>
              </a:rPr>
              <a:t> that indicates the </a:t>
            </a:r>
            <a:r>
              <a:rPr lang="en-US" sz="2471" b="1">
                <a:latin typeface="Arial"/>
                <a:ea typeface="Arial"/>
                <a:cs typeface="Arial"/>
                <a:sym typeface="Arial"/>
              </a:rPr>
              <a:t>direction of information flow</a:t>
            </a:r>
            <a:r>
              <a:rPr lang="en-US" sz="2471">
                <a:latin typeface="Arial"/>
                <a:ea typeface="Arial"/>
                <a:cs typeface="Arial"/>
                <a:sym typeface="Arial"/>
              </a:rPr>
              <a:t> between the devices. </a:t>
            </a:r>
            <a:endParaRPr/>
          </a:p>
          <a:p>
            <a:pPr marL="182884" lvl="0" indent="-182884" algn="just" rtl="0">
              <a:lnSpc>
                <a:spcPct val="90000"/>
              </a:lnSpc>
              <a:spcBef>
                <a:spcPts val="1200"/>
              </a:spcBef>
              <a:spcAft>
                <a:spcPts val="0"/>
              </a:spcAft>
              <a:buClr>
                <a:schemeClr val="dk1"/>
              </a:buClr>
              <a:buSzPts val="2380"/>
              <a:buChar char="▪"/>
            </a:pPr>
            <a:r>
              <a:rPr lang="en-US" sz="2471">
                <a:latin typeface="Arial"/>
                <a:ea typeface="Arial"/>
                <a:cs typeface="Arial"/>
                <a:sym typeface="Arial"/>
              </a:rPr>
              <a:t>There are three primary types of transmission modes based on the direction of the exchange of information. The first is simplex, followed by half duplex, and finally full duplex.</a:t>
            </a:r>
            <a:endParaRPr/>
          </a:p>
          <a:p>
            <a:pPr marL="182884" lvl="0" indent="-49526" algn="just" rtl="0">
              <a:lnSpc>
                <a:spcPct val="90000"/>
              </a:lnSpc>
              <a:spcBef>
                <a:spcPts val="1200"/>
              </a:spcBef>
              <a:spcAft>
                <a:spcPts val="0"/>
              </a:spcAft>
              <a:buClr>
                <a:schemeClr val="dk1"/>
              </a:buClr>
              <a:buSzPts val="2380"/>
              <a:buNone/>
            </a:pPr>
            <a:endParaRPr sz="2471"/>
          </a:p>
        </p:txBody>
      </p:sp>
      <p:pic>
        <p:nvPicPr>
          <p:cNvPr id="124" name="Google Shape;124;p16"/>
          <p:cNvPicPr preferRelativeResize="0"/>
          <p:nvPr/>
        </p:nvPicPr>
        <p:blipFill rotWithShape="1">
          <a:blip r:embed="rId3">
            <a:alphaModFix/>
          </a:blip>
          <a:srcRect/>
          <a:stretch/>
        </p:blipFill>
        <p:spPr>
          <a:xfrm>
            <a:off x="2465295" y="3854038"/>
            <a:ext cx="7766401" cy="2675819"/>
          </a:xfrm>
          <a:prstGeom prst="rect">
            <a:avLst/>
          </a:prstGeom>
          <a:noFill/>
          <a:ln>
            <a:noFill/>
          </a:ln>
        </p:spPr>
      </p:pic>
      <p:sp>
        <p:nvSpPr>
          <p:cNvPr id="125" name="Google Shape;12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Layer 1: Physical Layer</a:t>
            </a:r>
          </a:p>
        </p:txBody>
      </p:sp>
      <p:sp>
        <p:nvSpPr>
          <p:cNvPr id="3" name="Content Placeholder 2"/>
          <p:cNvSpPr>
            <a:spLocks noGrp="1"/>
          </p:cNvSpPr>
          <p:nvPr>
            <p:ph idx="1"/>
          </p:nvPr>
        </p:nvSpPr>
        <p:spPr>
          <a:xfrm>
            <a:off x="838200" y="1617785"/>
            <a:ext cx="10515600" cy="4800339"/>
          </a:xfrm>
        </p:spPr>
        <p:txBody>
          <a:bodyPr>
            <a:normAutofit/>
          </a:bodyPr>
          <a:lstStyle/>
          <a:p>
            <a:pPr marL="114300" indent="0">
              <a:buNone/>
            </a:pPr>
            <a:r>
              <a:rPr lang="en-US" b="1" dirty="0"/>
              <a:t>Key Responsibilities of the Physical Layer</a:t>
            </a:r>
          </a:p>
          <a:p>
            <a:r>
              <a:rPr lang="en-US" b="1" dirty="0"/>
              <a:t>Physical Topologies</a:t>
            </a:r>
            <a:endParaRPr lang="en-US" dirty="0"/>
          </a:p>
          <a:p>
            <a:pPr lvl="1"/>
            <a:r>
              <a:rPr lang="en-US" dirty="0"/>
              <a:t>Determines how devices are arranged in a network, supporting layouts</a:t>
            </a:r>
          </a:p>
          <a:p>
            <a:r>
              <a:rPr lang="en-US" b="1" dirty="0"/>
              <a:t>Transmission Modes</a:t>
            </a:r>
            <a:endParaRPr lang="en-US" dirty="0"/>
          </a:p>
          <a:p>
            <a:pPr lvl="1"/>
            <a:r>
              <a:rPr lang="en-US" dirty="0"/>
              <a:t>Defines how data flows between devices</a:t>
            </a:r>
            <a:endParaRPr lang="en-US" sz="2000" dirty="0"/>
          </a:p>
          <a:p>
            <a:r>
              <a:rPr lang="en-US" b="1" dirty="0"/>
              <a:t>Physical Layer Devices</a:t>
            </a:r>
          </a:p>
          <a:p>
            <a:pPr lvl="1"/>
            <a:r>
              <a:rPr lang="en-US" sz="2000" dirty="0"/>
              <a:t>Hubs</a:t>
            </a:r>
          </a:p>
          <a:p>
            <a:pPr lvl="1"/>
            <a:r>
              <a:rPr lang="en-US" sz="2000" dirty="0"/>
              <a:t>Repeaters</a:t>
            </a:r>
          </a:p>
          <a:p>
            <a:pPr lvl="1"/>
            <a:r>
              <a:rPr lang="en-US" sz="2000" dirty="0"/>
              <a:t>Modems</a:t>
            </a:r>
          </a:p>
          <a:p>
            <a:pPr lvl="1"/>
            <a:r>
              <a:rPr lang="en-US" sz="2000" dirty="0"/>
              <a:t>Cables</a:t>
            </a:r>
          </a:p>
          <a:p>
            <a:pPr lvl="2"/>
            <a:endParaRPr lang="en-US" dirty="0"/>
          </a:p>
        </p:txBody>
      </p:sp>
    </p:spTree>
    <p:extLst>
      <p:ext uri="{BB962C8B-B14F-4D97-AF65-F5344CB8AC3E}">
        <p14:creationId xmlns:p14="http://schemas.microsoft.com/office/powerpoint/2010/main" val="1813021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Layer 2: Data Link Layer</a:t>
            </a:r>
          </a:p>
        </p:txBody>
      </p:sp>
      <p:sp>
        <p:nvSpPr>
          <p:cNvPr id="3" name="Content Placeholder 2"/>
          <p:cNvSpPr>
            <a:spLocks noGrp="1"/>
          </p:cNvSpPr>
          <p:nvPr>
            <p:ph idx="1"/>
          </p:nvPr>
        </p:nvSpPr>
        <p:spPr/>
        <p:txBody>
          <a:bodyPr/>
          <a:lstStyle/>
          <a:p>
            <a:r>
              <a:rPr lang="en-US" dirty="0"/>
              <a:t>The </a:t>
            </a:r>
            <a:r>
              <a:rPr lang="en-US" b="1" dirty="0"/>
              <a:t>Data Link Layer</a:t>
            </a:r>
            <a:r>
              <a:rPr lang="en-US" dirty="0"/>
              <a:t> is the second layer in the OSI model, responsible for </a:t>
            </a:r>
            <a:r>
              <a:rPr lang="en-US" b="1" dirty="0"/>
              <a:t>node-to-node delivery</a:t>
            </a:r>
            <a:r>
              <a:rPr lang="en-US" dirty="0"/>
              <a:t> of messages. It ensures error-free data transfer between adjacent nodes over the </a:t>
            </a:r>
            <a:r>
              <a:rPr lang="en-US" b="1" dirty="0"/>
              <a:t>Physical Layer</a:t>
            </a:r>
            <a:r>
              <a:rPr lang="en-US" dirty="0"/>
              <a:t>.</a:t>
            </a:r>
          </a:p>
          <a:p>
            <a:r>
              <a:rPr lang="en-US" dirty="0"/>
              <a:t>When a packet arrives at the </a:t>
            </a:r>
            <a:r>
              <a:rPr lang="en-US" b="1" dirty="0"/>
              <a:t>Data Link Layer</a:t>
            </a:r>
            <a:r>
              <a:rPr lang="en-US" dirty="0"/>
              <a:t>, it is encapsulated into a </a:t>
            </a:r>
            <a:r>
              <a:rPr lang="en-US" b="1" dirty="0"/>
              <a:t>Frame</a:t>
            </a:r>
            <a:r>
              <a:rPr lang="en-US" dirty="0"/>
              <a:t>, and its delivery to the correct device is facilitated using the </a:t>
            </a:r>
            <a:r>
              <a:rPr lang="en-US" b="1" dirty="0"/>
              <a:t>MAC (Media Access Control) address</a:t>
            </a:r>
            <a:r>
              <a:rPr lang="en-US" dirty="0"/>
              <a:t>.</a:t>
            </a:r>
          </a:p>
          <a:p>
            <a:endParaRPr lang="en-US" dirty="0"/>
          </a:p>
        </p:txBody>
      </p:sp>
    </p:spTree>
    <p:extLst>
      <p:ext uri="{BB962C8B-B14F-4D97-AF65-F5344CB8AC3E}">
        <p14:creationId xmlns:p14="http://schemas.microsoft.com/office/powerpoint/2010/main" val="2616833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Layer 2: Data Link Layer</a:t>
            </a:r>
          </a:p>
        </p:txBody>
      </p:sp>
      <p:sp>
        <p:nvSpPr>
          <p:cNvPr id="3" name="Content Placeholder 2"/>
          <p:cNvSpPr>
            <a:spLocks noGrp="1"/>
          </p:cNvSpPr>
          <p:nvPr>
            <p:ph idx="1"/>
          </p:nvPr>
        </p:nvSpPr>
        <p:spPr>
          <a:xfrm>
            <a:off x="838200" y="1376624"/>
            <a:ext cx="10515600" cy="5116251"/>
          </a:xfrm>
        </p:spPr>
        <p:txBody>
          <a:bodyPr>
            <a:normAutofit fontScale="92500" lnSpcReduction="10000"/>
          </a:bodyPr>
          <a:lstStyle/>
          <a:p>
            <a:pPr marL="114300" indent="0" algn="just">
              <a:buNone/>
            </a:pPr>
            <a:r>
              <a:rPr lang="en-US" b="1" dirty="0"/>
              <a:t>Key Responsibilities of the Data Link Layer</a:t>
            </a:r>
          </a:p>
          <a:p>
            <a:pPr algn="just"/>
            <a:r>
              <a:rPr lang="en-US" b="1" dirty="0"/>
              <a:t>Error Detection and Correction - </a:t>
            </a:r>
            <a:r>
              <a:rPr lang="en-US" sz="2000" dirty="0"/>
              <a:t>Ensures reliable data transfer by detecting and correcting errors in transmitted frames.</a:t>
            </a:r>
          </a:p>
          <a:p>
            <a:pPr algn="just"/>
            <a:r>
              <a:rPr lang="en-US" b="1" dirty="0"/>
              <a:t>Framing - </a:t>
            </a:r>
            <a:r>
              <a:rPr lang="en-US" sz="2000" dirty="0"/>
              <a:t>Divides data into manageable </a:t>
            </a:r>
            <a:r>
              <a:rPr lang="en-US" sz="2000" b="1" dirty="0"/>
              <a:t>Frames</a:t>
            </a:r>
            <a:r>
              <a:rPr lang="en-US" sz="2000" dirty="0"/>
              <a:t> for transmission. Each frame includes headers and trailers for addressing and error checking.</a:t>
            </a:r>
          </a:p>
          <a:p>
            <a:pPr algn="just"/>
            <a:r>
              <a:rPr lang="en-US" b="1" dirty="0"/>
              <a:t>Flow Control - </a:t>
            </a:r>
            <a:r>
              <a:rPr lang="en-US" sz="2000" dirty="0"/>
              <a:t>Manages data transmission rates to prevent fast senders from overwhelming slower receivers.</a:t>
            </a:r>
          </a:p>
          <a:p>
            <a:pPr algn="just"/>
            <a:r>
              <a:rPr lang="en-US" b="1" dirty="0"/>
              <a:t>Access Control - </a:t>
            </a:r>
            <a:r>
              <a:rPr lang="en-US" sz="2000" dirty="0"/>
              <a:t>Determines which device has permission to use the communication channel at any given time.</a:t>
            </a:r>
          </a:p>
          <a:p>
            <a:pPr algn="just"/>
            <a:r>
              <a:rPr lang="en-US" b="1" dirty="0"/>
              <a:t>Node-to-Node Delivery - </a:t>
            </a:r>
            <a:r>
              <a:rPr lang="en-US" sz="2000" dirty="0"/>
              <a:t>Ensures data is delivered between directly connected devices using </a:t>
            </a:r>
            <a:r>
              <a:rPr lang="en-US" sz="2000" b="1" dirty="0"/>
              <a:t>MAC addresses</a:t>
            </a:r>
            <a:r>
              <a:rPr lang="en-US" sz="2000" dirty="0"/>
              <a:t>.</a:t>
            </a:r>
          </a:p>
          <a:p>
            <a:pPr algn="just"/>
            <a:r>
              <a:rPr lang="en-US" b="1" dirty="0"/>
              <a:t>Data Link Layer Devices</a:t>
            </a:r>
          </a:p>
          <a:p>
            <a:pPr lvl="1" indent="-457200" algn="just">
              <a:buFont typeface="+mj-lt"/>
              <a:buAutoNum type="arabicPeriod"/>
            </a:pPr>
            <a:r>
              <a:rPr lang="en-US" sz="2000" dirty="0"/>
              <a:t>Switches</a:t>
            </a:r>
          </a:p>
          <a:p>
            <a:pPr lvl="1" indent="-457200" algn="just">
              <a:buFont typeface="+mj-lt"/>
              <a:buAutoNum type="arabicPeriod"/>
            </a:pPr>
            <a:r>
              <a:rPr lang="en-US" sz="2000" dirty="0"/>
              <a:t>Bridges</a:t>
            </a:r>
          </a:p>
          <a:p>
            <a:pPr lvl="1" algn="just"/>
            <a:endParaRPr lang="en-US" sz="2000" dirty="0"/>
          </a:p>
        </p:txBody>
      </p:sp>
    </p:spTree>
    <p:extLst>
      <p:ext uri="{BB962C8B-B14F-4D97-AF65-F5344CB8AC3E}">
        <p14:creationId xmlns:p14="http://schemas.microsoft.com/office/powerpoint/2010/main" val="2432751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3 – Network Layer</a:t>
            </a:r>
          </a:p>
        </p:txBody>
      </p:sp>
      <p:sp>
        <p:nvSpPr>
          <p:cNvPr id="3" name="Content Placeholder 2"/>
          <p:cNvSpPr>
            <a:spLocks noGrp="1"/>
          </p:cNvSpPr>
          <p:nvPr>
            <p:ph idx="1"/>
          </p:nvPr>
        </p:nvSpPr>
        <p:spPr>
          <a:xfrm>
            <a:off x="838200" y="1567543"/>
            <a:ext cx="10515600" cy="4609420"/>
          </a:xfrm>
        </p:spPr>
        <p:txBody>
          <a:bodyPr>
            <a:normAutofit fontScale="92500" lnSpcReduction="20000"/>
          </a:bodyPr>
          <a:lstStyle/>
          <a:p>
            <a:r>
              <a:rPr lang="en-US" dirty="0"/>
              <a:t>The </a:t>
            </a:r>
            <a:r>
              <a:rPr lang="en-US" b="1" dirty="0"/>
              <a:t>Network Layer</a:t>
            </a:r>
            <a:r>
              <a:rPr lang="en-US" dirty="0"/>
              <a:t> is the third layer in the OSI model, responsible for the </a:t>
            </a:r>
            <a:r>
              <a:rPr lang="en-US" b="1" dirty="0"/>
              <a:t>logical addressing</a:t>
            </a:r>
            <a:r>
              <a:rPr lang="en-US" dirty="0"/>
              <a:t>, </a:t>
            </a:r>
            <a:r>
              <a:rPr lang="en-US" b="1" dirty="0"/>
              <a:t>routing</a:t>
            </a:r>
            <a:r>
              <a:rPr lang="en-US" dirty="0"/>
              <a:t>, and </a:t>
            </a:r>
            <a:r>
              <a:rPr lang="en-US" b="1" dirty="0"/>
              <a:t>delivery of data packets</a:t>
            </a:r>
            <a:r>
              <a:rPr lang="en-US" dirty="0"/>
              <a:t> across different networks. It ensures that packets are forwarded from the source to the destination, potentially traversing multiple networks in the process.</a:t>
            </a:r>
          </a:p>
          <a:p>
            <a:r>
              <a:rPr lang="en-US" b="1" dirty="0"/>
              <a:t>Key Responsibilities of the Network Layer</a:t>
            </a:r>
          </a:p>
          <a:p>
            <a:r>
              <a:rPr lang="en-US" b="1" dirty="0"/>
              <a:t>Logical Addressing</a:t>
            </a:r>
            <a:endParaRPr lang="en-US" dirty="0"/>
          </a:p>
          <a:p>
            <a:pPr lvl="1"/>
            <a:r>
              <a:rPr lang="en-US" dirty="0"/>
              <a:t>Assigns logical addresses (e.g., IP addresses) to devices, enabling unique identification and communication between them.</a:t>
            </a:r>
          </a:p>
          <a:p>
            <a:pPr lvl="1"/>
            <a:r>
              <a:rPr lang="en-US" b="1" dirty="0"/>
              <a:t>Source Address</a:t>
            </a:r>
            <a:r>
              <a:rPr lang="en-US" dirty="0"/>
              <a:t>: Identifies the sender.</a:t>
            </a:r>
          </a:p>
          <a:p>
            <a:pPr lvl="1"/>
            <a:r>
              <a:rPr lang="en-US" b="1" dirty="0"/>
              <a:t>Destination Address</a:t>
            </a:r>
            <a:r>
              <a:rPr lang="en-US" dirty="0"/>
              <a:t>: Identifies the intended recipient.</a:t>
            </a:r>
          </a:p>
          <a:p>
            <a:r>
              <a:rPr lang="en-US" b="1" dirty="0"/>
              <a:t>Routing</a:t>
            </a:r>
            <a:endParaRPr lang="en-US" dirty="0"/>
          </a:p>
          <a:p>
            <a:pPr lvl="1"/>
            <a:r>
              <a:rPr lang="en-US" dirty="0"/>
              <a:t>Determines the best path for data packets to travel across interconnected networks using routing algorithms and protocols.</a:t>
            </a:r>
          </a:p>
          <a:p>
            <a:pPr lvl="1"/>
            <a:r>
              <a:rPr lang="en-US" dirty="0"/>
              <a:t>Routes packets based on factors like network congestion and topology.</a:t>
            </a:r>
          </a:p>
          <a:p>
            <a:endParaRPr lang="en-US" dirty="0"/>
          </a:p>
        </p:txBody>
      </p:sp>
    </p:spTree>
    <p:extLst>
      <p:ext uri="{BB962C8B-B14F-4D97-AF65-F5344CB8AC3E}">
        <p14:creationId xmlns:p14="http://schemas.microsoft.com/office/powerpoint/2010/main" val="36466312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3 – Network Layer</a:t>
            </a:r>
          </a:p>
        </p:txBody>
      </p:sp>
      <p:sp>
        <p:nvSpPr>
          <p:cNvPr id="3" name="Content Placeholder 2"/>
          <p:cNvSpPr>
            <a:spLocks noGrp="1"/>
          </p:cNvSpPr>
          <p:nvPr>
            <p:ph idx="1"/>
          </p:nvPr>
        </p:nvSpPr>
        <p:spPr>
          <a:xfrm>
            <a:off x="838200" y="1376624"/>
            <a:ext cx="10515600" cy="4800339"/>
          </a:xfrm>
        </p:spPr>
        <p:txBody>
          <a:bodyPr>
            <a:normAutofit fontScale="92500"/>
          </a:bodyPr>
          <a:lstStyle/>
          <a:p>
            <a:r>
              <a:rPr lang="en-US" b="1" dirty="0"/>
              <a:t>Key Responsibilities of the Network Layer</a:t>
            </a:r>
          </a:p>
          <a:p>
            <a:r>
              <a:rPr lang="en-US" b="1" dirty="0"/>
              <a:t>Packet Fragmentation and Reassembly</a:t>
            </a:r>
            <a:endParaRPr lang="en-US" dirty="0"/>
          </a:p>
          <a:p>
            <a:pPr lvl="1"/>
            <a:r>
              <a:rPr lang="en-US" b="1" dirty="0"/>
              <a:t>Fragmentation</a:t>
            </a:r>
            <a:r>
              <a:rPr lang="en-US" dirty="0"/>
              <a:t>: Breaks large packets into smaller fragments to fit the underlying network’s Maximum Transmission Unit (MTU).</a:t>
            </a:r>
          </a:p>
          <a:p>
            <a:pPr lvl="1"/>
            <a:r>
              <a:rPr lang="en-US" b="1" dirty="0"/>
              <a:t>Reassembly</a:t>
            </a:r>
            <a:r>
              <a:rPr lang="en-US" dirty="0"/>
              <a:t>: Combines fragments at the destination to reconstruct the original packet.</a:t>
            </a:r>
          </a:p>
          <a:p>
            <a:r>
              <a:rPr lang="en-US" b="1" dirty="0"/>
              <a:t>Packet Switching</a:t>
            </a:r>
            <a:endParaRPr lang="en-US" dirty="0"/>
          </a:p>
          <a:p>
            <a:pPr lvl="1"/>
            <a:r>
              <a:rPr lang="en-US" dirty="0"/>
              <a:t>Facilitates efficient delivery of packets by switching paths dynamically as per the network conditions.</a:t>
            </a:r>
          </a:p>
          <a:p>
            <a:r>
              <a:rPr lang="en-US" b="1" dirty="0"/>
              <a:t>Error Handling and Diagnostics</a:t>
            </a:r>
            <a:endParaRPr lang="en-US" dirty="0"/>
          </a:p>
          <a:p>
            <a:pPr lvl="1"/>
            <a:r>
              <a:rPr lang="en-US" dirty="0"/>
              <a:t>Detects and manages errors in packet delivery (e.g., unreachable destination).</a:t>
            </a:r>
          </a:p>
          <a:p>
            <a:pPr lvl="1"/>
            <a:r>
              <a:rPr lang="en-US" dirty="0"/>
              <a:t>Uses protocols like </a:t>
            </a:r>
            <a:r>
              <a:rPr lang="en-US" b="1" dirty="0"/>
              <a:t>ICMP</a:t>
            </a:r>
            <a:r>
              <a:rPr lang="en-US" dirty="0"/>
              <a:t> for diagnostic purposes.</a:t>
            </a:r>
          </a:p>
          <a:p>
            <a:endParaRPr lang="en-US" dirty="0"/>
          </a:p>
        </p:txBody>
      </p:sp>
    </p:spTree>
    <p:extLst>
      <p:ext uri="{BB962C8B-B14F-4D97-AF65-F5344CB8AC3E}">
        <p14:creationId xmlns:p14="http://schemas.microsoft.com/office/powerpoint/2010/main" val="797692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3 – Network Layer</a:t>
            </a:r>
          </a:p>
        </p:txBody>
      </p:sp>
      <p:sp>
        <p:nvSpPr>
          <p:cNvPr id="3" name="Content Placeholder 2"/>
          <p:cNvSpPr>
            <a:spLocks noGrp="1"/>
          </p:cNvSpPr>
          <p:nvPr>
            <p:ph idx="1"/>
          </p:nvPr>
        </p:nvSpPr>
        <p:spPr/>
        <p:txBody>
          <a:bodyPr>
            <a:normAutofit/>
          </a:bodyPr>
          <a:lstStyle/>
          <a:p>
            <a:r>
              <a:rPr lang="en-US" b="1" dirty="0"/>
              <a:t>Network Layer Devices</a:t>
            </a:r>
          </a:p>
          <a:p>
            <a:pPr lvl="1"/>
            <a:r>
              <a:rPr lang="en-US" b="1" dirty="0"/>
              <a:t>Routers</a:t>
            </a:r>
            <a:r>
              <a:rPr lang="en-US" dirty="0"/>
              <a:t>: Forward packets between different networks based on logical addresses.</a:t>
            </a:r>
          </a:p>
          <a:p>
            <a:pPr lvl="1"/>
            <a:r>
              <a:rPr lang="en-US" b="1" dirty="0"/>
              <a:t>Layer 3 Switches</a:t>
            </a:r>
            <a:r>
              <a:rPr lang="en-US" dirty="0"/>
              <a:t>: Perform routing functions within the same hardware as a traditional switch.</a:t>
            </a:r>
          </a:p>
        </p:txBody>
      </p:sp>
    </p:spTree>
    <p:extLst>
      <p:ext uri="{BB962C8B-B14F-4D97-AF65-F5344CB8AC3E}">
        <p14:creationId xmlns:p14="http://schemas.microsoft.com/office/powerpoint/2010/main" val="32827224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Layer 4: Transport Layer</a:t>
            </a:r>
          </a:p>
        </p:txBody>
      </p:sp>
      <p:sp>
        <p:nvSpPr>
          <p:cNvPr id="3" name="Content Placeholder 2"/>
          <p:cNvSpPr>
            <a:spLocks noGrp="1"/>
          </p:cNvSpPr>
          <p:nvPr>
            <p:ph idx="1"/>
          </p:nvPr>
        </p:nvSpPr>
        <p:spPr/>
        <p:txBody>
          <a:bodyPr>
            <a:normAutofit/>
          </a:bodyPr>
          <a:lstStyle/>
          <a:p>
            <a:r>
              <a:rPr lang="en-US" dirty="0"/>
              <a:t>The </a:t>
            </a:r>
            <a:r>
              <a:rPr lang="en-US" b="1" dirty="0"/>
              <a:t>Transport Layer</a:t>
            </a:r>
            <a:r>
              <a:rPr lang="en-US" dirty="0"/>
              <a:t> is the fourth layer in the OSI model, responsible for the </a:t>
            </a:r>
            <a:r>
              <a:rPr lang="en-US" b="1" dirty="0"/>
              <a:t>end-to-end delivery of data</a:t>
            </a:r>
            <a:r>
              <a:rPr lang="en-US" dirty="0"/>
              <a:t> between applications on different devices. It ensures reliable communication, manages data segmentation and reassembly, and provides error checking for efficient data transfer.</a:t>
            </a:r>
          </a:p>
        </p:txBody>
      </p:sp>
    </p:spTree>
    <p:extLst>
      <p:ext uri="{BB962C8B-B14F-4D97-AF65-F5344CB8AC3E}">
        <p14:creationId xmlns:p14="http://schemas.microsoft.com/office/powerpoint/2010/main" val="10080250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Layer 4: Transport Layer</a:t>
            </a:r>
          </a:p>
        </p:txBody>
      </p:sp>
      <p:sp>
        <p:nvSpPr>
          <p:cNvPr id="3" name="Content Placeholder 2"/>
          <p:cNvSpPr>
            <a:spLocks noGrp="1"/>
          </p:cNvSpPr>
          <p:nvPr>
            <p:ph idx="1"/>
          </p:nvPr>
        </p:nvSpPr>
        <p:spPr>
          <a:xfrm>
            <a:off x="838200" y="1577591"/>
            <a:ext cx="10515600" cy="4599372"/>
          </a:xfrm>
        </p:spPr>
        <p:txBody>
          <a:bodyPr>
            <a:normAutofit/>
          </a:bodyPr>
          <a:lstStyle/>
          <a:p>
            <a:pPr marL="114300" indent="0">
              <a:buNone/>
            </a:pPr>
            <a:r>
              <a:rPr lang="en-US" b="1" dirty="0"/>
              <a:t>Key Responsibilities of the Transport Layer</a:t>
            </a:r>
          </a:p>
          <a:p>
            <a:r>
              <a:rPr lang="en-US" b="1" dirty="0"/>
              <a:t>Segmentation and Reassembly</a:t>
            </a:r>
            <a:endParaRPr lang="en-US" dirty="0"/>
          </a:p>
          <a:p>
            <a:pPr lvl="1"/>
            <a:r>
              <a:rPr lang="en-US" b="1" dirty="0"/>
              <a:t>Segmentation</a:t>
            </a:r>
            <a:r>
              <a:rPr lang="en-US" dirty="0"/>
              <a:t>: Divides large data into smaller, manageable units called </a:t>
            </a:r>
            <a:r>
              <a:rPr lang="en-US" b="1" dirty="0"/>
              <a:t>segments</a:t>
            </a:r>
            <a:r>
              <a:rPr lang="en-US" dirty="0"/>
              <a:t>.</a:t>
            </a:r>
          </a:p>
          <a:p>
            <a:pPr lvl="1"/>
            <a:r>
              <a:rPr lang="en-US" b="1" dirty="0"/>
              <a:t>Reassembly</a:t>
            </a:r>
            <a:r>
              <a:rPr lang="en-US" dirty="0"/>
              <a:t>: Combines received segments into the original data at the destination.</a:t>
            </a:r>
          </a:p>
          <a:p>
            <a:r>
              <a:rPr lang="en-US" b="1" dirty="0"/>
              <a:t>Connection Management</a:t>
            </a:r>
            <a:endParaRPr lang="en-US" dirty="0"/>
          </a:p>
          <a:p>
            <a:pPr lvl="1"/>
            <a:r>
              <a:rPr lang="en-US" dirty="0"/>
              <a:t>Establishes, maintains, and terminates logical connections between applications using:</a:t>
            </a:r>
          </a:p>
          <a:p>
            <a:pPr lvl="2"/>
            <a:r>
              <a:rPr lang="en-US" b="1" dirty="0"/>
              <a:t>Connection-Oriented Protocols</a:t>
            </a:r>
            <a:r>
              <a:rPr lang="en-US" dirty="0"/>
              <a:t> (e.g., TCP).</a:t>
            </a:r>
          </a:p>
          <a:p>
            <a:pPr lvl="2"/>
            <a:r>
              <a:rPr lang="en-US" b="1" dirty="0"/>
              <a:t>Connectionless Protocols</a:t>
            </a:r>
            <a:r>
              <a:rPr lang="en-US" dirty="0"/>
              <a:t> (e.g., UDP).</a:t>
            </a:r>
          </a:p>
        </p:txBody>
      </p:sp>
    </p:spTree>
    <p:extLst>
      <p:ext uri="{BB962C8B-B14F-4D97-AF65-F5344CB8AC3E}">
        <p14:creationId xmlns:p14="http://schemas.microsoft.com/office/powerpoint/2010/main" val="8554587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Layer 4: Transport Layer</a:t>
            </a:r>
          </a:p>
        </p:txBody>
      </p:sp>
      <p:sp>
        <p:nvSpPr>
          <p:cNvPr id="3" name="Content Placeholder 2"/>
          <p:cNvSpPr>
            <a:spLocks noGrp="1"/>
          </p:cNvSpPr>
          <p:nvPr>
            <p:ph idx="1"/>
          </p:nvPr>
        </p:nvSpPr>
        <p:spPr/>
        <p:txBody>
          <a:bodyPr>
            <a:normAutofit fontScale="92500" lnSpcReduction="10000"/>
          </a:bodyPr>
          <a:lstStyle/>
          <a:p>
            <a:r>
              <a:rPr lang="en-US" b="1" dirty="0"/>
              <a:t>Flow Control</a:t>
            </a:r>
            <a:endParaRPr lang="en-US" dirty="0"/>
          </a:p>
          <a:p>
            <a:pPr lvl="1"/>
            <a:r>
              <a:rPr lang="en-US" dirty="0"/>
              <a:t>Prevents data loss by managing the data transmission rate between sender and receiver.</a:t>
            </a:r>
          </a:p>
          <a:p>
            <a:pPr lvl="1"/>
            <a:r>
              <a:rPr lang="en-US" dirty="0"/>
              <a:t>Example: TCP uses techniques like </a:t>
            </a:r>
            <a:r>
              <a:rPr lang="en-US" b="1" dirty="0"/>
              <a:t>sliding windows</a:t>
            </a:r>
            <a:r>
              <a:rPr lang="en-US" dirty="0"/>
              <a:t> to handle flow control.</a:t>
            </a:r>
          </a:p>
          <a:p>
            <a:r>
              <a:rPr lang="en-US" b="1" dirty="0"/>
              <a:t>Error Detection and Correction</a:t>
            </a:r>
            <a:endParaRPr lang="en-US" dirty="0"/>
          </a:p>
          <a:p>
            <a:pPr lvl="1"/>
            <a:r>
              <a:rPr lang="en-US" dirty="0"/>
              <a:t>Ensures the integrity of transmitted data by detecting and correcting errors.</a:t>
            </a:r>
          </a:p>
          <a:p>
            <a:pPr lvl="1"/>
            <a:r>
              <a:rPr lang="en-US" dirty="0"/>
              <a:t>Example: TCP uses checksums for error checking.</a:t>
            </a:r>
          </a:p>
          <a:p>
            <a:r>
              <a:rPr lang="en-US" b="1" dirty="0"/>
              <a:t>Multiplexing and </a:t>
            </a:r>
            <a:r>
              <a:rPr lang="en-US" b="1" dirty="0" err="1"/>
              <a:t>Demultiplexing</a:t>
            </a:r>
            <a:endParaRPr lang="en-US" dirty="0"/>
          </a:p>
          <a:p>
            <a:pPr lvl="1"/>
            <a:r>
              <a:rPr lang="en-US" b="1" dirty="0"/>
              <a:t>Multiplexing</a:t>
            </a:r>
            <a:r>
              <a:rPr lang="en-US" dirty="0"/>
              <a:t>: Allows multiple applications to send data simultaneously by assigning </a:t>
            </a:r>
            <a:r>
              <a:rPr lang="en-US" b="1" dirty="0"/>
              <a:t>port numbers</a:t>
            </a:r>
            <a:r>
              <a:rPr lang="en-US" dirty="0"/>
              <a:t>.</a:t>
            </a:r>
          </a:p>
          <a:p>
            <a:pPr lvl="1"/>
            <a:r>
              <a:rPr lang="en-US" b="1" dirty="0" err="1"/>
              <a:t>Demultiplexing</a:t>
            </a:r>
            <a:r>
              <a:rPr lang="en-US" dirty="0"/>
              <a:t>: Ensures the data is delivered to the correct application on the receiving device.</a:t>
            </a:r>
          </a:p>
        </p:txBody>
      </p:sp>
    </p:spTree>
    <p:extLst>
      <p:ext uri="{BB962C8B-B14F-4D97-AF65-F5344CB8AC3E}">
        <p14:creationId xmlns:p14="http://schemas.microsoft.com/office/powerpoint/2010/main" val="36748220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Layer 4: Transport Layer</a:t>
            </a:r>
          </a:p>
        </p:txBody>
      </p:sp>
      <p:sp>
        <p:nvSpPr>
          <p:cNvPr id="3" name="Content Placeholder 2"/>
          <p:cNvSpPr>
            <a:spLocks noGrp="1"/>
          </p:cNvSpPr>
          <p:nvPr>
            <p:ph idx="1"/>
          </p:nvPr>
        </p:nvSpPr>
        <p:spPr/>
        <p:txBody>
          <a:bodyPr>
            <a:normAutofit/>
          </a:bodyPr>
          <a:lstStyle/>
          <a:p>
            <a:r>
              <a:rPr lang="en-US" b="1" dirty="0"/>
              <a:t>Transport Layer Devices</a:t>
            </a:r>
          </a:p>
          <a:p>
            <a:pPr lvl="1"/>
            <a:r>
              <a:rPr lang="en-US" b="1" dirty="0"/>
              <a:t>Gateways</a:t>
            </a:r>
            <a:r>
              <a:rPr lang="en-US" dirty="0"/>
              <a:t> (specialized routers) handle Transport Layer operations in some scenarios.</a:t>
            </a:r>
          </a:p>
        </p:txBody>
      </p:sp>
    </p:spTree>
    <p:extLst>
      <p:ext uri="{BB962C8B-B14F-4D97-AF65-F5344CB8AC3E}">
        <p14:creationId xmlns:p14="http://schemas.microsoft.com/office/powerpoint/2010/main" val="92973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1053353" y="383671"/>
            <a:ext cx="9480176" cy="761755"/>
          </a:xfrm>
          <a:prstGeom prst="rect">
            <a:avLst/>
          </a:prstGeom>
          <a:noFill/>
          <a:ln>
            <a:noFill/>
          </a:ln>
        </p:spPr>
        <p:txBody>
          <a:bodyPr spcFirstLastPara="1" wrap="square" lIns="0" tIns="15375" rIns="0" bIns="0" anchor="ctr" anchorCtr="0">
            <a:spAutoFit/>
          </a:bodyPr>
          <a:lstStyle/>
          <a:p>
            <a:pPr marL="15394" lvl="0" indent="0" algn="l" rtl="0">
              <a:lnSpc>
                <a:spcPct val="100000"/>
              </a:lnSpc>
              <a:spcBef>
                <a:spcPts val="0"/>
              </a:spcBef>
              <a:spcAft>
                <a:spcPts val="0"/>
              </a:spcAft>
              <a:buClr>
                <a:schemeClr val="dk1"/>
              </a:buClr>
              <a:buSzPts val="5495"/>
              <a:buFont typeface="Calibri"/>
              <a:buNone/>
            </a:pPr>
            <a:r>
              <a:rPr lang="en-US" sz="4849" b="1"/>
              <a:t>DATA TRANSMISSION MODES</a:t>
            </a:r>
            <a:endParaRPr sz="4849" b="1"/>
          </a:p>
        </p:txBody>
      </p:sp>
      <p:grpSp>
        <p:nvGrpSpPr>
          <p:cNvPr id="131" name="Google Shape;131;p17"/>
          <p:cNvGrpSpPr/>
          <p:nvPr/>
        </p:nvGrpSpPr>
        <p:grpSpPr>
          <a:xfrm>
            <a:off x="2263586" y="1748118"/>
            <a:ext cx="7803497" cy="4012950"/>
            <a:chOff x="2565397" y="1981200"/>
            <a:chExt cx="8843963" cy="4548010"/>
          </a:xfrm>
        </p:grpSpPr>
        <p:grpSp>
          <p:nvGrpSpPr>
            <p:cNvPr id="132" name="Google Shape;132;p17"/>
            <p:cNvGrpSpPr/>
            <p:nvPr/>
          </p:nvGrpSpPr>
          <p:grpSpPr>
            <a:xfrm>
              <a:off x="2565400" y="1981200"/>
              <a:ext cx="6557428" cy="1013640"/>
              <a:chOff x="1850135" y="2218944"/>
              <a:chExt cx="4773422" cy="737870"/>
            </a:xfrm>
          </p:grpSpPr>
          <p:sp>
            <p:nvSpPr>
              <p:cNvPr id="133" name="Google Shape;133;p17"/>
              <p:cNvSpPr/>
              <p:nvPr/>
            </p:nvSpPr>
            <p:spPr>
              <a:xfrm>
                <a:off x="3493007" y="2535936"/>
                <a:ext cx="3130550" cy="76200"/>
              </a:xfrm>
              <a:custGeom>
                <a:avLst/>
                <a:gdLst/>
                <a:ahLst/>
                <a:cxnLst/>
                <a:rect l="l" t="t" r="r" b="b"/>
                <a:pathLst>
                  <a:path w="3130550" h="76200" extrusionOk="0">
                    <a:moveTo>
                      <a:pt x="3054095" y="0"/>
                    </a:moveTo>
                    <a:lnTo>
                      <a:pt x="3054095" y="76200"/>
                    </a:lnTo>
                    <a:lnTo>
                      <a:pt x="3118572" y="42672"/>
                    </a:lnTo>
                    <a:lnTo>
                      <a:pt x="3069336" y="42672"/>
                    </a:lnTo>
                    <a:lnTo>
                      <a:pt x="3072384" y="36575"/>
                    </a:lnTo>
                    <a:lnTo>
                      <a:pt x="3069336" y="33527"/>
                    </a:lnTo>
                    <a:lnTo>
                      <a:pt x="3123945" y="33527"/>
                    </a:lnTo>
                    <a:lnTo>
                      <a:pt x="3054095" y="0"/>
                    </a:lnTo>
                    <a:close/>
                  </a:path>
                  <a:path w="3130550" h="76200" extrusionOk="0">
                    <a:moveTo>
                      <a:pt x="3054095" y="33527"/>
                    </a:moveTo>
                    <a:lnTo>
                      <a:pt x="6095" y="33527"/>
                    </a:lnTo>
                    <a:lnTo>
                      <a:pt x="0" y="36575"/>
                    </a:lnTo>
                    <a:lnTo>
                      <a:pt x="6095" y="42672"/>
                    </a:lnTo>
                    <a:lnTo>
                      <a:pt x="3054095" y="42672"/>
                    </a:lnTo>
                    <a:lnTo>
                      <a:pt x="3054095" y="33527"/>
                    </a:lnTo>
                    <a:close/>
                  </a:path>
                  <a:path w="3130550" h="76200" extrusionOk="0">
                    <a:moveTo>
                      <a:pt x="3123945" y="33527"/>
                    </a:moveTo>
                    <a:lnTo>
                      <a:pt x="3069336" y="33527"/>
                    </a:lnTo>
                    <a:lnTo>
                      <a:pt x="3072384" y="36575"/>
                    </a:lnTo>
                    <a:lnTo>
                      <a:pt x="3069336" y="42672"/>
                    </a:lnTo>
                    <a:lnTo>
                      <a:pt x="3118572" y="42672"/>
                    </a:lnTo>
                    <a:lnTo>
                      <a:pt x="3130295" y="36575"/>
                    </a:lnTo>
                    <a:lnTo>
                      <a:pt x="3123945" y="33527"/>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sp>
            <p:nvSpPr>
              <p:cNvPr id="134" name="Google Shape;134;p17"/>
              <p:cNvSpPr/>
              <p:nvPr/>
            </p:nvSpPr>
            <p:spPr>
              <a:xfrm>
                <a:off x="1850135" y="2218944"/>
                <a:ext cx="1658620" cy="737870"/>
              </a:xfrm>
              <a:custGeom>
                <a:avLst/>
                <a:gdLst/>
                <a:ahLst/>
                <a:cxnLst/>
                <a:rect l="l" t="t" r="r" b="b"/>
                <a:pathLst>
                  <a:path w="1658620" h="737869" extrusionOk="0">
                    <a:moveTo>
                      <a:pt x="1658112" y="0"/>
                    </a:moveTo>
                    <a:lnTo>
                      <a:pt x="0" y="0"/>
                    </a:lnTo>
                    <a:lnTo>
                      <a:pt x="0" y="737615"/>
                    </a:lnTo>
                    <a:lnTo>
                      <a:pt x="1658112" y="737615"/>
                    </a:lnTo>
                    <a:lnTo>
                      <a:pt x="165811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grpSp>
        <p:sp>
          <p:nvSpPr>
            <p:cNvPr id="135" name="Google Shape;135;p17"/>
            <p:cNvSpPr txBox="1"/>
            <p:nvPr/>
          </p:nvSpPr>
          <p:spPr>
            <a:xfrm>
              <a:off x="2565397" y="1981200"/>
              <a:ext cx="2278508" cy="668442"/>
            </a:xfrm>
            <a:prstGeom prst="rect">
              <a:avLst/>
            </a:prstGeom>
            <a:noFill/>
            <a:ln w="9525" cap="flat" cmpd="sng">
              <a:solidFill>
                <a:srgbClr val="000000"/>
              </a:solidFill>
              <a:prstDash val="solid"/>
              <a:round/>
              <a:headEnd type="none" w="sm" len="sm"/>
              <a:tailEnd type="none" w="sm" len="sm"/>
            </a:ln>
          </p:spPr>
          <p:txBody>
            <a:bodyPr spcFirstLastPara="1" wrap="square" lIns="0" tIns="270150" rIns="0" bIns="0" anchor="t" anchorCtr="0">
              <a:spAutoFit/>
            </a:bodyPr>
            <a:lstStyle/>
            <a:p>
              <a:pPr marL="550348" marR="0" lvl="0" indent="0" algn="l" rtl="0">
                <a:spcBef>
                  <a:spcPts val="0"/>
                </a:spcBef>
                <a:spcAft>
                  <a:spcPts val="0"/>
                </a:spcAft>
                <a:buNone/>
              </a:pPr>
              <a:r>
                <a:rPr lang="en-US" sz="2060">
                  <a:solidFill>
                    <a:schemeClr val="dk1"/>
                  </a:solidFill>
                  <a:latin typeface="Verdana"/>
                  <a:ea typeface="Verdana"/>
                  <a:cs typeface="Verdana"/>
                  <a:sym typeface="Verdana"/>
                </a:rPr>
                <a:t>Sender</a:t>
              </a:r>
              <a:endParaRPr sz="2060">
                <a:solidFill>
                  <a:schemeClr val="dk1"/>
                </a:solidFill>
                <a:latin typeface="Verdana"/>
                <a:ea typeface="Verdana"/>
                <a:cs typeface="Verdana"/>
                <a:sym typeface="Verdana"/>
              </a:endParaRPr>
            </a:p>
          </p:txBody>
        </p:sp>
        <p:sp>
          <p:nvSpPr>
            <p:cNvPr id="136" name="Google Shape;136;p17"/>
            <p:cNvSpPr txBox="1"/>
            <p:nvPr/>
          </p:nvSpPr>
          <p:spPr>
            <a:xfrm>
              <a:off x="9130852" y="1997947"/>
              <a:ext cx="2278508" cy="617348"/>
            </a:xfrm>
            <a:prstGeom prst="rect">
              <a:avLst/>
            </a:prstGeom>
            <a:noFill/>
            <a:ln w="9525" cap="flat" cmpd="sng">
              <a:solidFill>
                <a:srgbClr val="000000"/>
              </a:solidFill>
              <a:prstDash val="solid"/>
              <a:round/>
              <a:headEnd type="none" w="sm" len="sm"/>
              <a:tailEnd type="none" w="sm" len="sm"/>
            </a:ln>
          </p:spPr>
          <p:txBody>
            <a:bodyPr spcFirstLastPara="1" wrap="square" lIns="0" tIns="225500" rIns="0" bIns="0" anchor="t" anchorCtr="0">
              <a:spAutoFit/>
            </a:bodyPr>
            <a:lstStyle/>
            <a:p>
              <a:pPr marL="498007" marR="0" lvl="0" indent="0" algn="l" rtl="0">
                <a:spcBef>
                  <a:spcPts val="0"/>
                </a:spcBef>
                <a:spcAft>
                  <a:spcPts val="0"/>
                </a:spcAft>
                <a:buNone/>
              </a:pPr>
              <a:r>
                <a:rPr lang="en-US" sz="2060">
                  <a:solidFill>
                    <a:schemeClr val="dk1"/>
                  </a:solidFill>
                  <a:latin typeface="Verdana"/>
                  <a:ea typeface="Verdana"/>
                  <a:cs typeface="Verdana"/>
                  <a:sym typeface="Verdana"/>
                </a:rPr>
                <a:t>Receiver</a:t>
              </a:r>
              <a:endParaRPr sz="2060">
                <a:solidFill>
                  <a:schemeClr val="dk1"/>
                </a:solidFill>
                <a:latin typeface="Verdana"/>
                <a:ea typeface="Verdana"/>
                <a:cs typeface="Verdana"/>
                <a:sym typeface="Verdana"/>
              </a:endParaRPr>
            </a:p>
          </p:txBody>
        </p:sp>
        <p:sp>
          <p:nvSpPr>
            <p:cNvPr id="137" name="Google Shape;137;p17"/>
            <p:cNvSpPr txBox="1"/>
            <p:nvPr/>
          </p:nvSpPr>
          <p:spPr>
            <a:xfrm>
              <a:off x="6006539" y="2533210"/>
              <a:ext cx="1776050" cy="377757"/>
            </a:xfrm>
            <a:prstGeom prst="rect">
              <a:avLst/>
            </a:prstGeom>
            <a:noFill/>
            <a:ln>
              <a:noFill/>
            </a:ln>
          </p:spPr>
          <p:txBody>
            <a:bodyPr spcFirstLastPara="1" wrap="square" lIns="0" tIns="16125" rIns="0" bIns="0" anchor="t" anchorCtr="0">
              <a:spAutoFit/>
            </a:bodyPr>
            <a:lstStyle/>
            <a:p>
              <a:pPr marL="15394" marR="0" lvl="0" indent="0" algn="l" rtl="0">
                <a:spcBef>
                  <a:spcPts val="0"/>
                </a:spcBef>
                <a:spcAft>
                  <a:spcPts val="0"/>
                </a:spcAft>
                <a:buNone/>
              </a:pPr>
              <a:r>
                <a:rPr lang="en-US" sz="2060">
                  <a:solidFill>
                    <a:schemeClr val="dk1"/>
                  </a:solidFill>
                  <a:latin typeface="Verdana"/>
                  <a:ea typeface="Verdana"/>
                  <a:cs typeface="Verdana"/>
                  <a:sym typeface="Verdana"/>
                </a:rPr>
                <a:t>(a) Simplex</a:t>
              </a:r>
              <a:endParaRPr sz="2060">
                <a:solidFill>
                  <a:schemeClr val="dk1"/>
                </a:solidFill>
                <a:latin typeface="Verdana"/>
                <a:ea typeface="Verdana"/>
                <a:cs typeface="Verdana"/>
                <a:sym typeface="Verdana"/>
              </a:endParaRPr>
            </a:p>
          </p:txBody>
        </p:sp>
        <p:sp>
          <p:nvSpPr>
            <p:cNvPr id="138" name="Google Shape;138;p17"/>
            <p:cNvSpPr txBox="1"/>
            <p:nvPr/>
          </p:nvSpPr>
          <p:spPr>
            <a:xfrm>
              <a:off x="2586334" y="3672812"/>
              <a:ext cx="2278508" cy="896477"/>
            </a:xfrm>
            <a:prstGeom prst="rect">
              <a:avLst/>
            </a:prstGeom>
            <a:noFill/>
            <a:ln w="9525" cap="flat" cmpd="sng">
              <a:solidFill>
                <a:srgbClr val="000000"/>
              </a:solidFill>
              <a:prstDash val="solid"/>
              <a:round/>
              <a:headEnd type="none" w="sm" len="sm"/>
              <a:tailEnd type="none" w="sm" len="sm"/>
            </a:ln>
          </p:spPr>
          <p:txBody>
            <a:bodyPr spcFirstLastPara="1" wrap="square" lIns="0" tIns="155450" rIns="0" bIns="0" anchor="t" anchorCtr="0">
              <a:spAutoFit/>
            </a:bodyPr>
            <a:lstStyle/>
            <a:p>
              <a:pPr marL="173186" marR="104681" lvl="0" indent="394865" algn="l" rtl="0">
                <a:spcBef>
                  <a:spcPts val="0"/>
                </a:spcBef>
                <a:spcAft>
                  <a:spcPts val="0"/>
                </a:spcAft>
                <a:buNone/>
              </a:pPr>
              <a:r>
                <a:rPr lang="en-US" sz="2060">
                  <a:solidFill>
                    <a:schemeClr val="dk1"/>
                  </a:solidFill>
                  <a:latin typeface="Verdana"/>
                  <a:ea typeface="Verdana"/>
                  <a:cs typeface="Verdana"/>
                  <a:sym typeface="Verdana"/>
                </a:rPr>
                <a:t>Sender  (or Receiver)</a:t>
              </a:r>
              <a:endParaRPr sz="2060">
                <a:solidFill>
                  <a:schemeClr val="dk1"/>
                </a:solidFill>
                <a:latin typeface="Verdana"/>
                <a:ea typeface="Verdana"/>
                <a:cs typeface="Verdana"/>
                <a:sym typeface="Verdana"/>
              </a:endParaRPr>
            </a:p>
          </p:txBody>
        </p:sp>
        <p:sp>
          <p:nvSpPr>
            <p:cNvPr id="139" name="Google Shape;139;p17"/>
            <p:cNvSpPr txBox="1"/>
            <p:nvPr/>
          </p:nvSpPr>
          <p:spPr>
            <a:xfrm>
              <a:off x="9114102" y="3672809"/>
              <a:ext cx="2278508" cy="833063"/>
            </a:xfrm>
            <a:prstGeom prst="rect">
              <a:avLst/>
            </a:prstGeom>
            <a:noFill/>
            <a:ln w="9525" cap="flat" cmpd="sng">
              <a:solidFill>
                <a:srgbClr val="000000"/>
              </a:solidFill>
              <a:prstDash val="solid"/>
              <a:round/>
              <a:headEnd type="none" w="sm" len="sm"/>
              <a:tailEnd type="none" w="sm" len="sm"/>
            </a:ln>
          </p:spPr>
          <p:txBody>
            <a:bodyPr spcFirstLastPara="1" wrap="square" lIns="0" tIns="100050" rIns="0" bIns="0" anchor="t" anchorCtr="0">
              <a:spAutoFit/>
            </a:bodyPr>
            <a:lstStyle/>
            <a:p>
              <a:pPr marL="273249" marR="197048" lvl="0" indent="203204" algn="l" rtl="0">
                <a:spcBef>
                  <a:spcPts val="0"/>
                </a:spcBef>
                <a:spcAft>
                  <a:spcPts val="0"/>
                </a:spcAft>
                <a:buNone/>
              </a:pPr>
              <a:r>
                <a:rPr lang="en-US" sz="2060">
                  <a:solidFill>
                    <a:schemeClr val="dk1"/>
                  </a:solidFill>
                  <a:latin typeface="Verdana"/>
                  <a:ea typeface="Verdana"/>
                  <a:cs typeface="Verdana"/>
                  <a:sym typeface="Verdana"/>
                </a:rPr>
                <a:t>Receiver  (or Sender)</a:t>
              </a:r>
              <a:endParaRPr sz="2060">
                <a:solidFill>
                  <a:schemeClr val="dk1"/>
                </a:solidFill>
                <a:latin typeface="Verdana"/>
                <a:ea typeface="Verdana"/>
                <a:cs typeface="Verdana"/>
                <a:sym typeface="Verdana"/>
              </a:endParaRPr>
            </a:p>
          </p:txBody>
        </p:sp>
        <p:sp>
          <p:nvSpPr>
            <p:cNvPr id="140" name="Google Shape;140;p17"/>
            <p:cNvSpPr/>
            <p:nvPr/>
          </p:nvSpPr>
          <p:spPr>
            <a:xfrm>
              <a:off x="4855768" y="3764925"/>
              <a:ext cx="4258682" cy="104679"/>
            </a:xfrm>
            <a:custGeom>
              <a:avLst/>
              <a:gdLst/>
              <a:ahLst/>
              <a:cxnLst/>
              <a:rect l="l" t="t" r="r" b="b"/>
              <a:pathLst>
                <a:path w="3100070" h="76200" extrusionOk="0">
                  <a:moveTo>
                    <a:pt x="3023616" y="0"/>
                  </a:moveTo>
                  <a:lnTo>
                    <a:pt x="3023616" y="76200"/>
                  </a:lnTo>
                  <a:lnTo>
                    <a:pt x="3088092" y="42672"/>
                  </a:lnTo>
                  <a:lnTo>
                    <a:pt x="3038856" y="42672"/>
                  </a:lnTo>
                  <a:lnTo>
                    <a:pt x="3041904" y="36575"/>
                  </a:lnTo>
                  <a:lnTo>
                    <a:pt x="3038856" y="33528"/>
                  </a:lnTo>
                  <a:lnTo>
                    <a:pt x="3093466" y="33528"/>
                  </a:lnTo>
                  <a:lnTo>
                    <a:pt x="3023616" y="0"/>
                  </a:lnTo>
                  <a:close/>
                </a:path>
                <a:path w="3100070" h="76200" extrusionOk="0">
                  <a:moveTo>
                    <a:pt x="3023616" y="33528"/>
                  </a:moveTo>
                  <a:lnTo>
                    <a:pt x="6096" y="33528"/>
                  </a:lnTo>
                  <a:lnTo>
                    <a:pt x="0" y="36575"/>
                  </a:lnTo>
                  <a:lnTo>
                    <a:pt x="6096" y="42672"/>
                  </a:lnTo>
                  <a:lnTo>
                    <a:pt x="3023616" y="42672"/>
                  </a:lnTo>
                  <a:lnTo>
                    <a:pt x="3023616" y="33528"/>
                  </a:lnTo>
                  <a:close/>
                </a:path>
                <a:path w="3100070" h="76200" extrusionOk="0">
                  <a:moveTo>
                    <a:pt x="3093466" y="33528"/>
                  </a:moveTo>
                  <a:lnTo>
                    <a:pt x="3038856" y="33528"/>
                  </a:lnTo>
                  <a:lnTo>
                    <a:pt x="3041904" y="36575"/>
                  </a:lnTo>
                  <a:lnTo>
                    <a:pt x="3038856" y="42672"/>
                  </a:lnTo>
                  <a:lnTo>
                    <a:pt x="3088092" y="42672"/>
                  </a:lnTo>
                  <a:lnTo>
                    <a:pt x="3099816" y="36575"/>
                  </a:lnTo>
                  <a:lnTo>
                    <a:pt x="3093466" y="3352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sp>
          <p:nvSpPr>
            <p:cNvPr id="141" name="Google Shape;141;p17"/>
            <p:cNvSpPr/>
            <p:nvPr/>
          </p:nvSpPr>
          <p:spPr>
            <a:xfrm>
              <a:off x="4864144" y="4359502"/>
              <a:ext cx="4258682" cy="104679"/>
            </a:xfrm>
            <a:custGeom>
              <a:avLst/>
              <a:gdLst/>
              <a:ahLst/>
              <a:cxnLst/>
              <a:rect l="l" t="t" r="r" b="b"/>
              <a:pathLst>
                <a:path w="3100070" h="76200" extrusionOk="0">
                  <a:moveTo>
                    <a:pt x="76200" y="0"/>
                  </a:moveTo>
                  <a:lnTo>
                    <a:pt x="0" y="36575"/>
                  </a:lnTo>
                  <a:lnTo>
                    <a:pt x="76200" y="76200"/>
                  </a:lnTo>
                  <a:lnTo>
                    <a:pt x="76200" y="42671"/>
                  </a:lnTo>
                  <a:lnTo>
                    <a:pt x="64008" y="42671"/>
                  </a:lnTo>
                  <a:lnTo>
                    <a:pt x="57912" y="36575"/>
                  </a:lnTo>
                  <a:lnTo>
                    <a:pt x="64008" y="33527"/>
                  </a:lnTo>
                  <a:lnTo>
                    <a:pt x="76200" y="33527"/>
                  </a:lnTo>
                  <a:lnTo>
                    <a:pt x="76200" y="0"/>
                  </a:lnTo>
                  <a:close/>
                </a:path>
                <a:path w="3100070" h="76200" extrusionOk="0">
                  <a:moveTo>
                    <a:pt x="76200" y="33527"/>
                  </a:moveTo>
                  <a:lnTo>
                    <a:pt x="64008" y="33527"/>
                  </a:lnTo>
                  <a:lnTo>
                    <a:pt x="57912" y="36575"/>
                  </a:lnTo>
                  <a:lnTo>
                    <a:pt x="64008" y="42671"/>
                  </a:lnTo>
                  <a:lnTo>
                    <a:pt x="76200" y="42671"/>
                  </a:lnTo>
                  <a:lnTo>
                    <a:pt x="76200" y="33527"/>
                  </a:lnTo>
                  <a:close/>
                </a:path>
                <a:path w="3100070" h="76200" extrusionOk="0">
                  <a:moveTo>
                    <a:pt x="3093719" y="33527"/>
                  </a:moveTo>
                  <a:lnTo>
                    <a:pt x="76200" y="33527"/>
                  </a:lnTo>
                  <a:lnTo>
                    <a:pt x="76200" y="42671"/>
                  </a:lnTo>
                  <a:lnTo>
                    <a:pt x="3093719" y="42671"/>
                  </a:lnTo>
                  <a:lnTo>
                    <a:pt x="3099816" y="36575"/>
                  </a:lnTo>
                  <a:lnTo>
                    <a:pt x="3093719" y="33527"/>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sp>
          <p:nvSpPr>
            <p:cNvPr id="142" name="Google Shape;142;p17"/>
            <p:cNvSpPr txBox="1"/>
            <p:nvPr/>
          </p:nvSpPr>
          <p:spPr>
            <a:xfrm>
              <a:off x="5952109" y="3835414"/>
              <a:ext cx="2303806" cy="1027712"/>
            </a:xfrm>
            <a:prstGeom prst="rect">
              <a:avLst/>
            </a:prstGeom>
            <a:noFill/>
            <a:ln>
              <a:noFill/>
            </a:ln>
          </p:spPr>
          <p:txBody>
            <a:bodyPr spcFirstLastPara="1" wrap="square" lIns="0" tIns="16125" rIns="0" bIns="0" anchor="t" anchorCtr="0">
              <a:spAutoFit/>
            </a:bodyPr>
            <a:lstStyle/>
            <a:p>
              <a:pPr marL="572670" marR="0" lvl="0" indent="0" algn="l" rtl="0">
                <a:spcBef>
                  <a:spcPts val="0"/>
                </a:spcBef>
                <a:spcAft>
                  <a:spcPts val="0"/>
                </a:spcAft>
                <a:buNone/>
              </a:pPr>
              <a:r>
                <a:rPr lang="en-US" sz="2060" b="1">
                  <a:solidFill>
                    <a:schemeClr val="dk1"/>
                  </a:solidFill>
                  <a:latin typeface="Verdana"/>
                  <a:ea typeface="Verdana"/>
                  <a:cs typeface="Verdana"/>
                  <a:sym typeface="Verdana"/>
                </a:rPr>
                <a:t>OR</a:t>
              </a:r>
              <a:endParaRPr sz="2060" b="1">
                <a:solidFill>
                  <a:schemeClr val="dk1"/>
                </a:solidFill>
                <a:latin typeface="Verdana"/>
                <a:ea typeface="Verdana"/>
                <a:cs typeface="Verdana"/>
                <a:sym typeface="Verdana"/>
              </a:endParaRPr>
            </a:p>
            <a:p>
              <a:pPr marL="15394" marR="0" lvl="0" indent="0" algn="l" rtl="0">
                <a:spcBef>
                  <a:spcPts val="2006"/>
                </a:spcBef>
                <a:spcAft>
                  <a:spcPts val="0"/>
                </a:spcAft>
                <a:buNone/>
              </a:pPr>
              <a:r>
                <a:rPr lang="en-US" sz="2060">
                  <a:solidFill>
                    <a:schemeClr val="dk1"/>
                  </a:solidFill>
                  <a:latin typeface="Verdana"/>
                  <a:ea typeface="Verdana"/>
                  <a:cs typeface="Verdana"/>
                  <a:sym typeface="Verdana"/>
                </a:rPr>
                <a:t>(b) Half-duplex</a:t>
              </a:r>
              <a:endParaRPr sz="2060">
                <a:solidFill>
                  <a:schemeClr val="dk1"/>
                </a:solidFill>
                <a:latin typeface="Verdana"/>
                <a:ea typeface="Verdana"/>
                <a:cs typeface="Verdana"/>
                <a:sym typeface="Verdana"/>
              </a:endParaRPr>
            </a:p>
          </p:txBody>
        </p:sp>
        <p:sp>
          <p:nvSpPr>
            <p:cNvPr id="143" name="Google Shape;143;p17"/>
            <p:cNvSpPr/>
            <p:nvPr/>
          </p:nvSpPr>
          <p:spPr>
            <a:xfrm>
              <a:off x="4855768" y="5460723"/>
              <a:ext cx="4258682" cy="104679"/>
            </a:xfrm>
            <a:custGeom>
              <a:avLst/>
              <a:gdLst/>
              <a:ahLst/>
              <a:cxnLst/>
              <a:rect l="l" t="t" r="r" b="b"/>
              <a:pathLst>
                <a:path w="3100070" h="76200" extrusionOk="0">
                  <a:moveTo>
                    <a:pt x="3023616" y="0"/>
                  </a:moveTo>
                  <a:lnTo>
                    <a:pt x="3023616" y="76200"/>
                  </a:lnTo>
                  <a:lnTo>
                    <a:pt x="3088092" y="42672"/>
                  </a:lnTo>
                  <a:lnTo>
                    <a:pt x="3038856" y="42672"/>
                  </a:lnTo>
                  <a:lnTo>
                    <a:pt x="3041904" y="36576"/>
                  </a:lnTo>
                  <a:lnTo>
                    <a:pt x="3038856" y="33528"/>
                  </a:lnTo>
                  <a:lnTo>
                    <a:pt x="3093466" y="33528"/>
                  </a:lnTo>
                  <a:lnTo>
                    <a:pt x="3023616" y="0"/>
                  </a:lnTo>
                  <a:close/>
                </a:path>
                <a:path w="3100070" h="76200" extrusionOk="0">
                  <a:moveTo>
                    <a:pt x="3023616" y="33528"/>
                  </a:moveTo>
                  <a:lnTo>
                    <a:pt x="6096" y="33528"/>
                  </a:lnTo>
                  <a:lnTo>
                    <a:pt x="0" y="36576"/>
                  </a:lnTo>
                  <a:lnTo>
                    <a:pt x="6096" y="42672"/>
                  </a:lnTo>
                  <a:lnTo>
                    <a:pt x="3023616" y="42672"/>
                  </a:lnTo>
                  <a:lnTo>
                    <a:pt x="3023616" y="33528"/>
                  </a:lnTo>
                  <a:close/>
                </a:path>
                <a:path w="3100070" h="76200" extrusionOk="0">
                  <a:moveTo>
                    <a:pt x="3093466" y="33528"/>
                  </a:moveTo>
                  <a:lnTo>
                    <a:pt x="3038856" y="33528"/>
                  </a:lnTo>
                  <a:lnTo>
                    <a:pt x="3041904" y="36576"/>
                  </a:lnTo>
                  <a:lnTo>
                    <a:pt x="3038856" y="42672"/>
                  </a:lnTo>
                  <a:lnTo>
                    <a:pt x="3088092" y="42672"/>
                  </a:lnTo>
                  <a:lnTo>
                    <a:pt x="3099816" y="36576"/>
                  </a:lnTo>
                  <a:lnTo>
                    <a:pt x="3093466" y="3352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sp>
          <p:nvSpPr>
            <p:cNvPr id="144" name="Google Shape;144;p17"/>
            <p:cNvSpPr txBox="1"/>
            <p:nvPr/>
          </p:nvSpPr>
          <p:spPr>
            <a:xfrm>
              <a:off x="2586334" y="5293236"/>
              <a:ext cx="2278508" cy="870929"/>
            </a:xfrm>
            <a:prstGeom prst="rect">
              <a:avLst/>
            </a:prstGeom>
            <a:noFill/>
            <a:ln w="9525" cap="flat" cmpd="sng">
              <a:solidFill>
                <a:srgbClr val="000000"/>
              </a:solidFill>
              <a:prstDash val="solid"/>
              <a:round/>
              <a:headEnd type="none" w="sm" len="sm"/>
              <a:tailEnd type="none" w="sm" len="sm"/>
            </a:ln>
          </p:spPr>
          <p:txBody>
            <a:bodyPr spcFirstLastPara="1" wrap="square" lIns="0" tIns="133125" rIns="0" bIns="0" anchor="t" anchorCtr="0">
              <a:spAutoFit/>
            </a:bodyPr>
            <a:lstStyle/>
            <a:p>
              <a:pPr marL="33098" marR="23861" lvl="0" indent="505704" algn="l" rtl="0">
                <a:spcBef>
                  <a:spcPts val="0"/>
                </a:spcBef>
                <a:spcAft>
                  <a:spcPts val="0"/>
                </a:spcAft>
                <a:buNone/>
              </a:pPr>
              <a:r>
                <a:rPr lang="en-US" sz="2060">
                  <a:solidFill>
                    <a:schemeClr val="dk1"/>
                  </a:solidFill>
                  <a:latin typeface="Verdana"/>
                  <a:ea typeface="Verdana"/>
                  <a:cs typeface="Verdana"/>
                  <a:sym typeface="Verdana"/>
                </a:rPr>
                <a:t>Sender  (and Receiver)</a:t>
              </a:r>
              <a:endParaRPr sz="2060">
                <a:solidFill>
                  <a:schemeClr val="dk1"/>
                </a:solidFill>
                <a:latin typeface="Verdana"/>
                <a:ea typeface="Verdana"/>
                <a:cs typeface="Verdana"/>
                <a:sym typeface="Verdana"/>
              </a:endParaRPr>
            </a:p>
          </p:txBody>
        </p:sp>
        <p:sp>
          <p:nvSpPr>
            <p:cNvPr id="145" name="Google Shape;145;p17"/>
            <p:cNvSpPr txBox="1"/>
            <p:nvPr/>
          </p:nvSpPr>
          <p:spPr>
            <a:xfrm>
              <a:off x="9122477" y="5272300"/>
              <a:ext cx="2278508" cy="837455"/>
            </a:xfrm>
            <a:prstGeom prst="rect">
              <a:avLst/>
            </a:prstGeom>
            <a:noFill/>
            <a:ln w="9525" cap="flat" cmpd="sng">
              <a:solidFill>
                <a:srgbClr val="000000"/>
              </a:solidFill>
              <a:prstDash val="solid"/>
              <a:round/>
              <a:headEnd type="none" w="sm" len="sm"/>
              <a:tailEnd type="none" w="sm" len="sm"/>
            </a:ln>
          </p:spPr>
          <p:txBody>
            <a:bodyPr spcFirstLastPara="1" wrap="square" lIns="0" tIns="103875" rIns="0" bIns="0" anchor="t" anchorCtr="0">
              <a:spAutoFit/>
            </a:bodyPr>
            <a:lstStyle/>
            <a:p>
              <a:pPr marL="162410" marR="90056" lvl="0" indent="314044" algn="l" rtl="0">
                <a:spcBef>
                  <a:spcPts val="0"/>
                </a:spcBef>
                <a:spcAft>
                  <a:spcPts val="0"/>
                </a:spcAft>
                <a:buNone/>
              </a:pPr>
              <a:r>
                <a:rPr lang="en-US" sz="2060">
                  <a:solidFill>
                    <a:schemeClr val="dk1"/>
                  </a:solidFill>
                  <a:latin typeface="Verdana"/>
                  <a:ea typeface="Verdana"/>
                  <a:cs typeface="Verdana"/>
                  <a:sym typeface="Verdana"/>
                </a:rPr>
                <a:t>Receiver  (and Sender)</a:t>
              </a:r>
              <a:endParaRPr sz="2060">
                <a:solidFill>
                  <a:schemeClr val="dk1"/>
                </a:solidFill>
                <a:latin typeface="Verdana"/>
                <a:ea typeface="Verdana"/>
                <a:cs typeface="Verdana"/>
                <a:sym typeface="Verdana"/>
              </a:endParaRPr>
            </a:p>
          </p:txBody>
        </p:sp>
        <p:sp>
          <p:nvSpPr>
            <p:cNvPr id="146" name="Google Shape;146;p17"/>
            <p:cNvSpPr/>
            <p:nvPr/>
          </p:nvSpPr>
          <p:spPr>
            <a:xfrm>
              <a:off x="4864144" y="5996678"/>
              <a:ext cx="4258682" cy="104679"/>
            </a:xfrm>
            <a:custGeom>
              <a:avLst/>
              <a:gdLst/>
              <a:ahLst/>
              <a:cxnLst/>
              <a:rect l="l" t="t" r="r" b="b"/>
              <a:pathLst>
                <a:path w="3100070" h="76200" extrusionOk="0">
                  <a:moveTo>
                    <a:pt x="76200" y="0"/>
                  </a:moveTo>
                  <a:lnTo>
                    <a:pt x="0" y="39624"/>
                  </a:lnTo>
                  <a:lnTo>
                    <a:pt x="76200" y="76200"/>
                  </a:lnTo>
                  <a:lnTo>
                    <a:pt x="76200" y="45719"/>
                  </a:lnTo>
                  <a:lnTo>
                    <a:pt x="64008" y="45719"/>
                  </a:lnTo>
                  <a:lnTo>
                    <a:pt x="57912" y="39624"/>
                  </a:lnTo>
                  <a:lnTo>
                    <a:pt x="64008" y="33528"/>
                  </a:lnTo>
                  <a:lnTo>
                    <a:pt x="76200" y="33528"/>
                  </a:lnTo>
                  <a:lnTo>
                    <a:pt x="76200" y="0"/>
                  </a:lnTo>
                  <a:close/>
                </a:path>
                <a:path w="3100070" h="76200" extrusionOk="0">
                  <a:moveTo>
                    <a:pt x="76200" y="33528"/>
                  </a:moveTo>
                  <a:lnTo>
                    <a:pt x="64008" y="33528"/>
                  </a:lnTo>
                  <a:lnTo>
                    <a:pt x="57912" y="39624"/>
                  </a:lnTo>
                  <a:lnTo>
                    <a:pt x="64008" y="45719"/>
                  </a:lnTo>
                  <a:lnTo>
                    <a:pt x="76200" y="45719"/>
                  </a:lnTo>
                  <a:lnTo>
                    <a:pt x="76200" y="33528"/>
                  </a:lnTo>
                  <a:close/>
                </a:path>
                <a:path w="3100070" h="76200" extrusionOk="0">
                  <a:moveTo>
                    <a:pt x="3093719" y="33528"/>
                  </a:moveTo>
                  <a:lnTo>
                    <a:pt x="76200" y="33528"/>
                  </a:lnTo>
                  <a:lnTo>
                    <a:pt x="76200" y="45719"/>
                  </a:lnTo>
                  <a:lnTo>
                    <a:pt x="3093719" y="45719"/>
                  </a:lnTo>
                  <a:lnTo>
                    <a:pt x="3099816" y="39624"/>
                  </a:lnTo>
                  <a:lnTo>
                    <a:pt x="3093719" y="3352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182">
                <a:solidFill>
                  <a:schemeClr val="dk1"/>
                </a:solidFill>
                <a:latin typeface="Rockwell"/>
                <a:ea typeface="Rockwell"/>
                <a:cs typeface="Rockwell"/>
                <a:sym typeface="Rockwell"/>
              </a:endParaRPr>
            </a:p>
          </p:txBody>
        </p:sp>
        <p:sp>
          <p:nvSpPr>
            <p:cNvPr id="147" name="Google Shape;147;p17"/>
            <p:cNvSpPr txBox="1"/>
            <p:nvPr/>
          </p:nvSpPr>
          <p:spPr>
            <a:xfrm>
              <a:off x="6048410" y="5560517"/>
              <a:ext cx="2206978" cy="968693"/>
            </a:xfrm>
            <a:prstGeom prst="rect">
              <a:avLst/>
            </a:prstGeom>
            <a:noFill/>
            <a:ln>
              <a:noFill/>
            </a:ln>
          </p:spPr>
          <p:txBody>
            <a:bodyPr spcFirstLastPara="1" wrap="square" lIns="0" tIns="15375" rIns="0" bIns="0" anchor="t" anchorCtr="0">
              <a:spAutoFit/>
            </a:bodyPr>
            <a:lstStyle/>
            <a:p>
              <a:pPr marL="447205" marR="0" lvl="0" indent="0" algn="l" rtl="0">
                <a:spcBef>
                  <a:spcPts val="0"/>
                </a:spcBef>
                <a:spcAft>
                  <a:spcPts val="0"/>
                </a:spcAft>
                <a:buNone/>
              </a:pPr>
              <a:r>
                <a:rPr lang="en-US" sz="2060" b="1">
                  <a:solidFill>
                    <a:schemeClr val="dk1"/>
                  </a:solidFill>
                  <a:latin typeface="Verdana"/>
                  <a:ea typeface="Verdana"/>
                  <a:cs typeface="Verdana"/>
                  <a:sym typeface="Verdana"/>
                </a:rPr>
                <a:t>AND</a:t>
              </a:r>
              <a:endParaRPr sz="2060" b="1">
                <a:solidFill>
                  <a:schemeClr val="dk1"/>
                </a:solidFill>
                <a:latin typeface="Verdana"/>
                <a:ea typeface="Verdana"/>
                <a:cs typeface="Verdana"/>
                <a:sym typeface="Verdana"/>
              </a:endParaRPr>
            </a:p>
            <a:p>
              <a:pPr marL="15394" marR="0" lvl="0" indent="0" algn="l" rtl="0">
                <a:spcBef>
                  <a:spcPts val="1631"/>
                </a:spcBef>
                <a:spcAft>
                  <a:spcPts val="0"/>
                </a:spcAft>
                <a:buNone/>
              </a:pPr>
              <a:r>
                <a:rPr lang="en-US" sz="2060">
                  <a:solidFill>
                    <a:schemeClr val="dk1"/>
                  </a:solidFill>
                  <a:latin typeface="Verdana"/>
                  <a:ea typeface="Verdana"/>
                  <a:cs typeface="Verdana"/>
                  <a:sym typeface="Verdana"/>
                </a:rPr>
                <a:t>(c) Full-duplex</a:t>
              </a:r>
              <a:endParaRPr sz="2060">
                <a:solidFill>
                  <a:schemeClr val="dk1"/>
                </a:solidFill>
                <a:latin typeface="Verdana"/>
                <a:ea typeface="Verdana"/>
                <a:cs typeface="Verdana"/>
                <a:sym typeface="Verdana"/>
              </a:endParaRPr>
            </a:p>
          </p:txBody>
        </p:sp>
      </p:grpSp>
      <p:sp>
        <p:nvSpPr>
          <p:cNvPr id="148" name="Google Shape;14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Layer 5: Session Layer</a:t>
            </a:r>
          </a:p>
        </p:txBody>
      </p:sp>
      <p:sp>
        <p:nvSpPr>
          <p:cNvPr id="3" name="Content Placeholder 2"/>
          <p:cNvSpPr>
            <a:spLocks noGrp="1"/>
          </p:cNvSpPr>
          <p:nvPr>
            <p:ph idx="1"/>
          </p:nvPr>
        </p:nvSpPr>
        <p:spPr>
          <a:xfrm>
            <a:off x="838200" y="1507253"/>
            <a:ext cx="10515600" cy="4669710"/>
          </a:xfrm>
        </p:spPr>
        <p:txBody>
          <a:bodyPr>
            <a:normAutofit fontScale="92500" lnSpcReduction="20000"/>
          </a:bodyPr>
          <a:lstStyle/>
          <a:p>
            <a:r>
              <a:rPr lang="en-US" dirty="0"/>
              <a:t>The </a:t>
            </a:r>
            <a:r>
              <a:rPr lang="en-US" b="1" dirty="0"/>
              <a:t>Session Layer</a:t>
            </a:r>
            <a:r>
              <a:rPr lang="en-US" dirty="0"/>
              <a:t> is the fifth layer in the OSI model, responsible for establishing, managing, and terminating </a:t>
            </a:r>
            <a:r>
              <a:rPr lang="en-US" b="1" dirty="0"/>
              <a:t>sessions</a:t>
            </a:r>
            <a:r>
              <a:rPr lang="en-US" dirty="0"/>
              <a:t> (or conversations) between applications on different devices. It provides mechanisms to ensure organized and synchronized communication.</a:t>
            </a:r>
          </a:p>
          <a:p>
            <a:pPr marL="114300" indent="0">
              <a:buNone/>
            </a:pPr>
            <a:r>
              <a:rPr lang="en-US" b="1" dirty="0"/>
              <a:t>Key Responsibilities of the Session Layer</a:t>
            </a:r>
          </a:p>
          <a:p>
            <a:r>
              <a:rPr lang="en-US" b="1" dirty="0"/>
              <a:t>Session Management</a:t>
            </a:r>
            <a:endParaRPr lang="en-US" dirty="0"/>
          </a:p>
          <a:p>
            <a:pPr lvl="1"/>
            <a:r>
              <a:rPr lang="en-US" dirty="0"/>
              <a:t>Establishes, maintains, and terminates sessions between applications.</a:t>
            </a:r>
          </a:p>
          <a:p>
            <a:pPr lvl="1"/>
            <a:r>
              <a:rPr lang="en-US" dirty="0"/>
              <a:t>Ensures that sessions remain active and are properly closed when communication ends.</a:t>
            </a:r>
          </a:p>
          <a:p>
            <a:r>
              <a:rPr lang="en-US" b="1" dirty="0"/>
              <a:t>Dialog Control</a:t>
            </a:r>
            <a:endParaRPr lang="en-US" dirty="0"/>
          </a:p>
          <a:p>
            <a:pPr lvl="1"/>
            <a:r>
              <a:rPr lang="en-US" dirty="0"/>
              <a:t>Manages the flow of information by controlling the mode of communication:</a:t>
            </a:r>
          </a:p>
          <a:p>
            <a:pPr lvl="2"/>
            <a:r>
              <a:rPr lang="en-US" b="1" dirty="0"/>
              <a:t>Simplex</a:t>
            </a:r>
            <a:r>
              <a:rPr lang="en-US" dirty="0"/>
              <a:t>: Data flows in one direction.</a:t>
            </a:r>
          </a:p>
          <a:p>
            <a:pPr lvl="2"/>
            <a:r>
              <a:rPr lang="en-US" b="1" dirty="0"/>
              <a:t>Half-Duplex</a:t>
            </a:r>
            <a:r>
              <a:rPr lang="en-US" dirty="0"/>
              <a:t>: Data flows in both directions, but one direction at a time.</a:t>
            </a:r>
          </a:p>
          <a:p>
            <a:pPr lvl="2"/>
            <a:r>
              <a:rPr lang="en-US" b="1" dirty="0"/>
              <a:t>Full-Duplex</a:t>
            </a:r>
            <a:r>
              <a:rPr lang="en-US" dirty="0"/>
              <a:t>: Data flows in both directions simultaneously.</a:t>
            </a:r>
          </a:p>
          <a:p>
            <a:endParaRPr lang="en-US" dirty="0"/>
          </a:p>
        </p:txBody>
      </p:sp>
    </p:spTree>
    <p:extLst>
      <p:ext uri="{BB962C8B-B14F-4D97-AF65-F5344CB8AC3E}">
        <p14:creationId xmlns:p14="http://schemas.microsoft.com/office/powerpoint/2010/main" val="2030880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Layer 5: Session Layer</a:t>
            </a:r>
          </a:p>
        </p:txBody>
      </p:sp>
      <p:sp>
        <p:nvSpPr>
          <p:cNvPr id="3" name="Content Placeholder 2"/>
          <p:cNvSpPr>
            <a:spLocks noGrp="1"/>
          </p:cNvSpPr>
          <p:nvPr>
            <p:ph idx="1"/>
          </p:nvPr>
        </p:nvSpPr>
        <p:spPr/>
        <p:txBody>
          <a:bodyPr>
            <a:normAutofit fontScale="92500" lnSpcReduction="10000"/>
          </a:bodyPr>
          <a:lstStyle/>
          <a:p>
            <a:pPr marL="114300" indent="0">
              <a:buNone/>
            </a:pPr>
            <a:r>
              <a:rPr lang="en-US" b="1" dirty="0"/>
              <a:t>Key Responsibilities of the Session Layer</a:t>
            </a:r>
          </a:p>
          <a:p>
            <a:r>
              <a:rPr lang="en-US" b="1" dirty="0"/>
              <a:t>Synchronization</a:t>
            </a:r>
            <a:endParaRPr lang="en-US" dirty="0"/>
          </a:p>
          <a:p>
            <a:pPr lvl="1"/>
            <a:r>
              <a:rPr lang="en-US" dirty="0"/>
              <a:t>Inserts </a:t>
            </a:r>
            <a:r>
              <a:rPr lang="en-US" b="1" dirty="0"/>
              <a:t>checkpoints</a:t>
            </a:r>
            <a:r>
              <a:rPr lang="en-US" dirty="0"/>
              <a:t> in data streams for resuming communication after interruptions.</a:t>
            </a:r>
          </a:p>
          <a:p>
            <a:pPr lvl="1"/>
            <a:r>
              <a:rPr lang="en-US" dirty="0"/>
              <a:t>Ensures data consistency during long transmissions.</a:t>
            </a:r>
          </a:p>
          <a:p>
            <a:r>
              <a:rPr lang="en-US" b="1" dirty="0"/>
              <a:t>Authentication and Authorization</a:t>
            </a:r>
            <a:endParaRPr lang="en-US" dirty="0"/>
          </a:p>
          <a:p>
            <a:pPr lvl="1"/>
            <a:r>
              <a:rPr lang="en-US" dirty="0"/>
              <a:t>Verifies the identity of participants and ensures secure access to data or applications.</a:t>
            </a:r>
          </a:p>
          <a:p>
            <a:r>
              <a:rPr lang="en-US" b="1" dirty="0"/>
              <a:t>Session Recovery</a:t>
            </a:r>
            <a:endParaRPr lang="en-US" dirty="0"/>
          </a:p>
          <a:p>
            <a:pPr lvl="1"/>
            <a:r>
              <a:rPr lang="en-US" dirty="0"/>
              <a:t>Recovers sessions in case of disconnection or failure by resuming from the last checkpoint.</a:t>
            </a:r>
          </a:p>
          <a:p>
            <a:endParaRPr lang="en-US" dirty="0"/>
          </a:p>
        </p:txBody>
      </p:sp>
    </p:spTree>
    <p:extLst>
      <p:ext uri="{BB962C8B-B14F-4D97-AF65-F5344CB8AC3E}">
        <p14:creationId xmlns:p14="http://schemas.microsoft.com/office/powerpoint/2010/main" val="41094744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6: Presentation Layer</a:t>
            </a:r>
            <a:endParaRPr lang="en-US" b="1" dirty="0"/>
          </a:p>
        </p:txBody>
      </p:sp>
      <p:sp>
        <p:nvSpPr>
          <p:cNvPr id="3" name="Content Placeholder 2"/>
          <p:cNvSpPr>
            <a:spLocks noGrp="1"/>
          </p:cNvSpPr>
          <p:nvPr>
            <p:ph idx="1"/>
          </p:nvPr>
        </p:nvSpPr>
        <p:spPr/>
        <p:txBody>
          <a:bodyPr>
            <a:normAutofit/>
          </a:bodyPr>
          <a:lstStyle/>
          <a:p>
            <a:r>
              <a:rPr lang="en-US" dirty="0"/>
              <a:t>The </a:t>
            </a:r>
            <a:r>
              <a:rPr lang="en-US" b="1" dirty="0"/>
              <a:t>Presentation Layer</a:t>
            </a:r>
            <a:r>
              <a:rPr lang="en-US" dirty="0"/>
              <a:t> is the sixth layer in the OSI model, often referred to as the </a:t>
            </a:r>
            <a:r>
              <a:rPr lang="en-US" b="1" dirty="0"/>
              <a:t>translator</a:t>
            </a:r>
            <a:r>
              <a:rPr lang="en-US" dirty="0"/>
              <a:t> or </a:t>
            </a:r>
            <a:r>
              <a:rPr lang="en-US" b="1" dirty="0"/>
              <a:t>syntax layer</a:t>
            </a:r>
            <a:r>
              <a:rPr lang="en-US" dirty="0"/>
              <a:t>. It is responsible for translating data between the application layer and the network, ensuring data is in a usable format for the recipient. This layer also manages </a:t>
            </a:r>
            <a:r>
              <a:rPr lang="en-US" b="1" dirty="0"/>
              <a:t>encryption, compression, and data formatting</a:t>
            </a:r>
            <a:r>
              <a:rPr lang="en-US" dirty="0"/>
              <a:t>, ensuring secure and efficient communication.</a:t>
            </a:r>
          </a:p>
        </p:txBody>
      </p:sp>
    </p:spTree>
    <p:extLst>
      <p:ext uri="{BB962C8B-B14F-4D97-AF65-F5344CB8AC3E}">
        <p14:creationId xmlns:p14="http://schemas.microsoft.com/office/powerpoint/2010/main" val="30623815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6: Presentation Layer</a:t>
            </a:r>
            <a:endParaRPr lang="en-US" b="1" dirty="0"/>
          </a:p>
        </p:txBody>
      </p:sp>
      <p:sp>
        <p:nvSpPr>
          <p:cNvPr id="3" name="Content Placeholder 2"/>
          <p:cNvSpPr>
            <a:spLocks noGrp="1"/>
          </p:cNvSpPr>
          <p:nvPr>
            <p:ph idx="1"/>
          </p:nvPr>
        </p:nvSpPr>
        <p:spPr>
          <a:xfrm>
            <a:off x="838200" y="1487156"/>
            <a:ext cx="10515600" cy="4689807"/>
          </a:xfrm>
        </p:spPr>
        <p:txBody>
          <a:bodyPr>
            <a:normAutofit fontScale="85000" lnSpcReduction="20000"/>
          </a:bodyPr>
          <a:lstStyle/>
          <a:p>
            <a:pPr marL="114300" indent="0">
              <a:buNone/>
            </a:pPr>
            <a:r>
              <a:rPr lang="en-US" b="1" dirty="0"/>
              <a:t>Key Responsibilities of the Presentation Layer</a:t>
            </a:r>
          </a:p>
          <a:p>
            <a:r>
              <a:rPr lang="en-US" b="1" dirty="0"/>
              <a:t>Data Translation</a:t>
            </a:r>
            <a:endParaRPr lang="en-US" dirty="0"/>
          </a:p>
          <a:p>
            <a:pPr lvl="1"/>
            <a:r>
              <a:rPr lang="en-US" dirty="0"/>
              <a:t>Converts data into a format understandable by the receiving device.</a:t>
            </a:r>
          </a:p>
          <a:p>
            <a:pPr lvl="1"/>
            <a:r>
              <a:rPr lang="en-US" dirty="0"/>
              <a:t>Examples include translating between ASCII (text) and binary formats.</a:t>
            </a:r>
          </a:p>
          <a:p>
            <a:r>
              <a:rPr lang="en-US" b="1" dirty="0"/>
              <a:t>Data Encryption and Decryption</a:t>
            </a:r>
            <a:endParaRPr lang="en-US" dirty="0"/>
          </a:p>
          <a:p>
            <a:pPr lvl="1"/>
            <a:r>
              <a:rPr lang="en-US" dirty="0"/>
              <a:t>Ensures data security by encrypting data before transmission and decrypting it upon reception.</a:t>
            </a:r>
          </a:p>
          <a:p>
            <a:pPr lvl="1"/>
            <a:r>
              <a:rPr lang="en-US" dirty="0"/>
              <a:t>Examples: Secure Socket Layer (SSL) for encrypted communications.</a:t>
            </a:r>
          </a:p>
          <a:p>
            <a:r>
              <a:rPr lang="en-US" b="1" dirty="0"/>
              <a:t>Data Compression and Decompression</a:t>
            </a:r>
            <a:endParaRPr lang="en-US" dirty="0"/>
          </a:p>
          <a:p>
            <a:pPr lvl="1"/>
            <a:r>
              <a:rPr lang="en-US" dirty="0"/>
              <a:t>Reduces the size of data to optimize transmission speed and bandwidth usage.</a:t>
            </a:r>
          </a:p>
          <a:p>
            <a:pPr lvl="1"/>
            <a:r>
              <a:rPr lang="en-US" dirty="0"/>
              <a:t>Example: JPEG compression for images.</a:t>
            </a:r>
          </a:p>
          <a:p>
            <a:r>
              <a:rPr lang="en-US" b="1" dirty="0"/>
              <a:t>Data Formatting</a:t>
            </a:r>
            <a:endParaRPr lang="en-US" dirty="0"/>
          </a:p>
          <a:p>
            <a:pPr lvl="1"/>
            <a:r>
              <a:rPr lang="en-US" dirty="0"/>
              <a:t>Formats data based on application requirements, such as file structures or multimedia content (e.g., audio, video).</a:t>
            </a:r>
          </a:p>
          <a:p>
            <a:pPr lvl="1"/>
            <a:r>
              <a:rPr lang="en-US" dirty="0"/>
              <a:t>Examples: Converting between image formats like PNG and JPEG.</a:t>
            </a:r>
          </a:p>
        </p:txBody>
      </p:sp>
    </p:spTree>
    <p:extLst>
      <p:ext uri="{BB962C8B-B14F-4D97-AF65-F5344CB8AC3E}">
        <p14:creationId xmlns:p14="http://schemas.microsoft.com/office/powerpoint/2010/main" val="18403255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Layer 7: Application Layer</a:t>
            </a:r>
          </a:p>
        </p:txBody>
      </p:sp>
      <p:sp>
        <p:nvSpPr>
          <p:cNvPr id="3" name="Content Placeholder 2"/>
          <p:cNvSpPr>
            <a:spLocks noGrp="1"/>
          </p:cNvSpPr>
          <p:nvPr>
            <p:ph idx="1"/>
          </p:nvPr>
        </p:nvSpPr>
        <p:spPr/>
        <p:txBody>
          <a:bodyPr>
            <a:normAutofit/>
          </a:bodyPr>
          <a:lstStyle/>
          <a:p>
            <a:r>
              <a:rPr lang="en-US" dirty="0"/>
              <a:t>The </a:t>
            </a:r>
            <a:r>
              <a:rPr lang="en-US" b="1" dirty="0"/>
              <a:t>Application Layer</a:t>
            </a:r>
            <a:r>
              <a:rPr lang="en-US" dirty="0"/>
              <a:t> is the topmost layer of the OSI model, closest to the end-user. It provides the interface for communication between the user and the network, enabling applications to send and receive data over the network. This layer is responsible for identifying communication partners, ensuring data integrity, and offering services like email, file transfer, and web browsing.</a:t>
            </a:r>
          </a:p>
        </p:txBody>
      </p:sp>
    </p:spTree>
    <p:extLst>
      <p:ext uri="{BB962C8B-B14F-4D97-AF65-F5344CB8AC3E}">
        <p14:creationId xmlns:p14="http://schemas.microsoft.com/office/powerpoint/2010/main" val="16942938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Layer 7: Application Layer</a:t>
            </a:r>
          </a:p>
        </p:txBody>
      </p:sp>
      <p:sp>
        <p:nvSpPr>
          <p:cNvPr id="3" name="Content Placeholder 2"/>
          <p:cNvSpPr>
            <a:spLocks noGrp="1"/>
          </p:cNvSpPr>
          <p:nvPr>
            <p:ph idx="1"/>
          </p:nvPr>
        </p:nvSpPr>
        <p:spPr>
          <a:xfrm>
            <a:off x="838200" y="1436914"/>
            <a:ext cx="10515600" cy="4740049"/>
          </a:xfrm>
        </p:spPr>
        <p:txBody>
          <a:bodyPr>
            <a:normAutofit fontScale="85000" lnSpcReduction="20000"/>
          </a:bodyPr>
          <a:lstStyle/>
          <a:p>
            <a:pPr marL="114300" indent="0">
              <a:buNone/>
            </a:pPr>
            <a:r>
              <a:rPr lang="en-US" b="1" dirty="0"/>
              <a:t>Key Responsibilities of the Application Layer</a:t>
            </a:r>
          </a:p>
          <a:p>
            <a:r>
              <a:rPr lang="en-US" b="1" dirty="0"/>
              <a:t>User Interface</a:t>
            </a:r>
            <a:endParaRPr lang="en-US" dirty="0"/>
          </a:p>
          <a:p>
            <a:pPr lvl="1"/>
            <a:r>
              <a:rPr lang="en-US" dirty="0"/>
              <a:t>Provides the means for users to interact with the network through applications.</a:t>
            </a:r>
          </a:p>
          <a:p>
            <a:pPr lvl="1"/>
            <a:r>
              <a:rPr lang="en-US" dirty="0"/>
              <a:t>Examples: Web browsers, email clients, and file-sharing programs.</a:t>
            </a:r>
          </a:p>
          <a:p>
            <a:r>
              <a:rPr lang="en-US" b="1" dirty="0"/>
              <a:t>Network Resource Access</a:t>
            </a:r>
            <a:endParaRPr lang="en-US" dirty="0"/>
          </a:p>
          <a:p>
            <a:pPr lvl="1"/>
            <a:r>
              <a:rPr lang="en-US" dirty="0"/>
              <a:t>Enables applications to access resources and services on the network, such as databases or servers.</a:t>
            </a:r>
          </a:p>
          <a:p>
            <a:r>
              <a:rPr lang="en-US" b="1" dirty="0"/>
              <a:t>Service Advertisement</a:t>
            </a:r>
            <a:endParaRPr lang="en-US" dirty="0"/>
          </a:p>
          <a:p>
            <a:pPr lvl="1"/>
            <a:r>
              <a:rPr lang="en-US" dirty="0"/>
              <a:t>Ensures that services (like file sharing or printing) are available and accessible to other devices on the network.</a:t>
            </a:r>
          </a:p>
          <a:p>
            <a:r>
              <a:rPr lang="en-US" b="1" dirty="0"/>
              <a:t>Data Synchronization</a:t>
            </a:r>
            <a:endParaRPr lang="en-US" dirty="0"/>
          </a:p>
          <a:p>
            <a:pPr lvl="1"/>
            <a:r>
              <a:rPr lang="en-US" dirty="0"/>
              <a:t>Ensures that data across multiple devices or locations remains consistent.</a:t>
            </a:r>
          </a:p>
          <a:p>
            <a:r>
              <a:rPr lang="en-US" b="1" dirty="0"/>
              <a:t>Error Handling</a:t>
            </a:r>
            <a:endParaRPr lang="en-US" dirty="0"/>
          </a:p>
          <a:p>
            <a:pPr lvl="1"/>
            <a:r>
              <a:rPr lang="en-US" dirty="0"/>
              <a:t>Manages and reports communication errors to the user.</a:t>
            </a:r>
          </a:p>
        </p:txBody>
      </p:sp>
    </p:spTree>
    <p:extLst>
      <p:ext uri="{BB962C8B-B14F-4D97-AF65-F5344CB8AC3E}">
        <p14:creationId xmlns:p14="http://schemas.microsoft.com/office/powerpoint/2010/main" val="29718806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Layer 7: Application Layer</a:t>
            </a:r>
          </a:p>
        </p:txBody>
      </p:sp>
      <p:sp>
        <p:nvSpPr>
          <p:cNvPr id="3" name="Content Placeholder 2"/>
          <p:cNvSpPr>
            <a:spLocks noGrp="1"/>
          </p:cNvSpPr>
          <p:nvPr>
            <p:ph idx="1"/>
          </p:nvPr>
        </p:nvSpPr>
        <p:spPr/>
        <p:txBody>
          <a:bodyPr>
            <a:normAutofit/>
          </a:bodyPr>
          <a:lstStyle/>
          <a:p>
            <a:r>
              <a:rPr lang="en-US" b="1" dirty="0"/>
              <a:t>Practical Examples</a:t>
            </a:r>
          </a:p>
          <a:p>
            <a:r>
              <a:rPr lang="en-US" b="1" dirty="0"/>
              <a:t>Web Browsing</a:t>
            </a:r>
            <a:r>
              <a:rPr lang="en-US" dirty="0"/>
              <a:t>: Accessing websites through HTTP/HTTPS.</a:t>
            </a:r>
          </a:p>
          <a:p>
            <a:r>
              <a:rPr lang="en-US" b="1" dirty="0"/>
              <a:t>Email</a:t>
            </a:r>
            <a:r>
              <a:rPr lang="en-US" dirty="0"/>
              <a:t>: Sending and receiving emails via SMTP, IMAP, or POP3.</a:t>
            </a:r>
          </a:p>
          <a:p>
            <a:r>
              <a:rPr lang="en-US" b="1" dirty="0"/>
              <a:t>Cloud Services</a:t>
            </a:r>
            <a:r>
              <a:rPr lang="en-US" dirty="0"/>
              <a:t>: Accessing cloud-based applications like Google Drive or Dropbox.</a:t>
            </a:r>
          </a:p>
          <a:p>
            <a:r>
              <a:rPr lang="en-US" b="1" dirty="0"/>
              <a:t>Streaming Services</a:t>
            </a:r>
            <a:r>
              <a:rPr lang="en-US" dirty="0"/>
              <a:t>: Watching videos on platforms like YouTube or Netflix using RTP (Real-Time Protocol).</a:t>
            </a:r>
          </a:p>
        </p:txBody>
      </p:sp>
    </p:spTree>
    <p:extLst>
      <p:ext uri="{BB962C8B-B14F-4D97-AF65-F5344CB8AC3E}">
        <p14:creationId xmlns:p14="http://schemas.microsoft.com/office/powerpoint/2010/main" val="35720224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How Data Flows in the OSI Model?</a:t>
            </a:r>
          </a:p>
        </p:txBody>
      </p:sp>
      <p:sp>
        <p:nvSpPr>
          <p:cNvPr id="3" name="Content Placeholder 2"/>
          <p:cNvSpPr>
            <a:spLocks noGrp="1"/>
          </p:cNvSpPr>
          <p:nvPr>
            <p:ph idx="1"/>
          </p:nvPr>
        </p:nvSpPr>
        <p:spPr/>
        <p:txBody>
          <a:bodyPr>
            <a:normAutofit fontScale="85000" lnSpcReduction="20000"/>
          </a:bodyPr>
          <a:lstStyle/>
          <a:p>
            <a:pPr fontAlgn="base"/>
            <a:r>
              <a:rPr lang="en-US" dirty="0"/>
              <a:t>When we transfer information from one device to another, it travels through 7 layers of OSI model. First data travels down through 7 layers from the sender’s end and then climbs back 7 layers on the receiver’s end.</a:t>
            </a:r>
          </a:p>
          <a:p>
            <a:pPr fontAlgn="base"/>
            <a:r>
              <a:rPr lang="en-US" b="1" dirty="0"/>
              <a:t>Data flows through the OSI model in a step-by-step process:\</a:t>
            </a:r>
          </a:p>
          <a:p>
            <a:pPr fontAlgn="base"/>
            <a:r>
              <a:rPr lang="en-US" b="1" dirty="0"/>
              <a:t>Application Layer: </a:t>
            </a:r>
            <a:r>
              <a:rPr lang="en-US" dirty="0"/>
              <a:t>Applications create the data.</a:t>
            </a:r>
          </a:p>
          <a:p>
            <a:pPr fontAlgn="base"/>
            <a:r>
              <a:rPr lang="en-US" b="1" dirty="0"/>
              <a:t>Presentation Layer: </a:t>
            </a:r>
            <a:r>
              <a:rPr lang="en-US" dirty="0"/>
              <a:t>Data is formatted and encrypted.</a:t>
            </a:r>
          </a:p>
          <a:p>
            <a:pPr fontAlgn="base"/>
            <a:r>
              <a:rPr lang="en-US" b="1" dirty="0"/>
              <a:t>Session Layer: </a:t>
            </a:r>
            <a:r>
              <a:rPr lang="en-US" dirty="0"/>
              <a:t>Connections are established and managed.</a:t>
            </a:r>
          </a:p>
          <a:p>
            <a:pPr fontAlgn="base"/>
            <a:r>
              <a:rPr lang="en-US" b="1" dirty="0"/>
              <a:t>Transport Layer: </a:t>
            </a:r>
            <a:r>
              <a:rPr lang="en-US" dirty="0"/>
              <a:t>Data is broken into segments for reliable delivery.</a:t>
            </a:r>
          </a:p>
          <a:p>
            <a:pPr fontAlgn="base"/>
            <a:r>
              <a:rPr lang="en-US" b="1" dirty="0"/>
              <a:t>Network Layer</a:t>
            </a:r>
            <a:r>
              <a:rPr lang="en-US" dirty="0"/>
              <a:t>: Segments are packaged into packets and routed.</a:t>
            </a:r>
          </a:p>
          <a:p>
            <a:pPr fontAlgn="base"/>
            <a:r>
              <a:rPr lang="en-US" b="1" dirty="0"/>
              <a:t>Data Link Layer: </a:t>
            </a:r>
            <a:r>
              <a:rPr lang="en-US" dirty="0"/>
              <a:t>Packets are framed and sent to the next device.</a:t>
            </a:r>
          </a:p>
          <a:p>
            <a:pPr fontAlgn="base"/>
            <a:r>
              <a:rPr lang="en-US" b="1" dirty="0"/>
              <a:t>Physical Layer: </a:t>
            </a:r>
            <a:r>
              <a:rPr lang="en-US" dirty="0"/>
              <a:t>Frames are converted into bits and transmitted physically.</a:t>
            </a:r>
          </a:p>
          <a:p>
            <a:pPr fontAlgn="base"/>
            <a:endParaRPr lang="en-US" b="1" dirty="0"/>
          </a:p>
        </p:txBody>
      </p:sp>
    </p:spTree>
    <p:extLst>
      <p:ext uri="{BB962C8B-B14F-4D97-AF65-F5344CB8AC3E}">
        <p14:creationId xmlns:p14="http://schemas.microsoft.com/office/powerpoint/2010/main" val="17591478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Data flow via OSI model</a:t>
            </a:r>
          </a:p>
        </p:txBody>
      </p:sp>
      <p:sp>
        <p:nvSpPr>
          <p:cNvPr id="3" name="Content Placeholder 2"/>
          <p:cNvSpPr>
            <a:spLocks noGrp="1"/>
          </p:cNvSpPr>
          <p:nvPr>
            <p:ph idx="1"/>
          </p:nvPr>
        </p:nvSpPr>
        <p:spPr/>
        <p:txBody>
          <a:bodyPr>
            <a:normAutofit fontScale="92500" lnSpcReduction="20000"/>
          </a:bodyPr>
          <a:lstStyle/>
          <a:p>
            <a:pPr fontAlgn="base"/>
            <a:r>
              <a:rPr lang="en-US" dirty="0"/>
              <a:t>We can understand how data flows through OSI Model with the help of an example mentioned below.</a:t>
            </a:r>
          </a:p>
          <a:p>
            <a:pPr fontAlgn="base"/>
            <a:r>
              <a:rPr lang="en-US" dirty="0"/>
              <a:t>Let us suppose, </a:t>
            </a:r>
            <a:r>
              <a:rPr lang="en-US" b="1" dirty="0"/>
              <a:t>Person A</a:t>
            </a:r>
            <a:r>
              <a:rPr lang="en-US" dirty="0"/>
              <a:t> sends an e-mail to his friend </a:t>
            </a:r>
            <a:r>
              <a:rPr lang="en-US" b="1" dirty="0"/>
              <a:t>Person B</a:t>
            </a:r>
            <a:r>
              <a:rPr lang="en-US" dirty="0"/>
              <a:t>.</a:t>
            </a:r>
          </a:p>
          <a:p>
            <a:pPr fontAlgn="base"/>
            <a:r>
              <a:rPr lang="en-US" b="1" dirty="0"/>
              <a:t>Step 1: Person A </a:t>
            </a:r>
            <a:r>
              <a:rPr lang="en-US" dirty="0"/>
              <a:t>interacts with e-mail application like </a:t>
            </a:r>
            <a:r>
              <a:rPr lang="en-US" b="1" dirty="0"/>
              <a:t>Gmail</a:t>
            </a:r>
            <a:r>
              <a:rPr lang="en-US" dirty="0"/>
              <a:t>,</a:t>
            </a:r>
            <a:r>
              <a:rPr lang="en-US" b="1" dirty="0"/>
              <a:t> outlook</a:t>
            </a:r>
            <a:r>
              <a:rPr lang="en-US" dirty="0"/>
              <a:t>, etc. Writes his email to send. (This happens at</a:t>
            </a:r>
            <a:r>
              <a:rPr lang="en-US" b="1" dirty="0"/>
              <a:t> Application Layer</a:t>
            </a:r>
            <a:r>
              <a:rPr lang="en-US" dirty="0"/>
              <a:t>).</a:t>
            </a:r>
          </a:p>
          <a:p>
            <a:pPr fontAlgn="base"/>
            <a:r>
              <a:rPr lang="en-US" b="1" dirty="0"/>
              <a:t>Step 2: At Presentation Layer, </a:t>
            </a:r>
            <a:r>
              <a:rPr lang="en-US" dirty="0"/>
              <a:t>Mail application prepares for data transmission like encrypting data and formatting it for transmission.</a:t>
            </a:r>
          </a:p>
          <a:p>
            <a:pPr fontAlgn="base"/>
            <a:r>
              <a:rPr lang="en-US" b="1" dirty="0"/>
              <a:t>Step 3: At Session Layer,</a:t>
            </a:r>
            <a:r>
              <a:rPr lang="en-US" dirty="0"/>
              <a:t> There is a connection established between the sender and receiver on the internet.</a:t>
            </a:r>
          </a:p>
          <a:p>
            <a:pPr fontAlgn="base"/>
            <a:r>
              <a:rPr lang="en-US" b="1" dirty="0"/>
              <a:t>Step 4: At Transport Layer</a:t>
            </a:r>
            <a:r>
              <a:rPr lang="en-US" dirty="0"/>
              <a:t>, Email data is broken into smaller segments. It adds sequence number and error-checking information to maintain the reliability of the information.</a:t>
            </a:r>
          </a:p>
        </p:txBody>
      </p:sp>
    </p:spTree>
    <p:extLst>
      <p:ext uri="{BB962C8B-B14F-4D97-AF65-F5344CB8AC3E}">
        <p14:creationId xmlns:p14="http://schemas.microsoft.com/office/powerpoint/2010/main" val="40579309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fontScale="92500" lnSpcReduction="10000"/>
          </a:bodyPr>
          <a:lstStyle/>
          <a:p>
            <a:pPr fontAlgn="base"/>
            <a:r>
              <a:rPr lang="en-US" b="1" dirty="0"/>
              <a:t>Step 5: At Network Layer,</a:t>
            </a:r>
            <a:r>
              <a:rPr lang="en-US" dirty="0"/>
              <a:t> Addressing of packets is done in order to find the best route for transfer.</a:t>
            </a:r>
          </a:p>
          <a:p>
            <a:pPr fontAlgn="base"/>
            <a:r>
              <a:rPr lang="en-US" b="1" dirty="0"/>
              <a:t>Step 6: At Data Link Layer, d</a:t>
            </a:r>
            <a:r>
              <a:rPr lang="en-US" dirty="0"/>
              <a:t>ata packets are encapsulated into frames, then MAC address is added for local devices and then it checks for error using error detection.</a:t>
            </a:r>
          </a:p>
          <a:p>
            <a:pPr fontAlgn="base"/>
            <a:r>
              <a:rPr lang="en-US" b="1" dirty="0"/>
              <a:t>Step 7: At Physical Layer, </a:t>
            </a:r>
            <a:r>
              <a:rPr lang="en-US" dirty="0"/>
              <a:t>Frames are transmitted in the form of electrical/ optical signals over a physical network medium like </a:t>
            </a:r>
            <a:r>
              <a:rPr lang="en-US" dirty="0" err="1"/>
              <a:t>ethernet</a:t>
            </a:r>
            <a:r>
              <a:rPr lang="en-US" dirty="0"/>
              <a:t> cable or </a:t>
            </a:r>
            <a:r>
              <a:rPr lang="en-US" dirty="0" err="1"/>
              <a:t>WiFi</a:t>
            </a:r>
            <a:r>
              <a:rPr lang="en-US" dirty="0"/>
              <a:t>.</a:t>
            </a:r>
          </a:p>
          <a:p>
            <a:pPr fontAlgn="base"/>
            <a:r>
              <a:rPr lang="en-US" dirty="0"/>
              <a:t>After the email reaches the receiver i.e. </a:t>
            </a:r>
            <a:r>
              <a:rPr lang="en-US" b="1" dirty="0"/>
              <a:t>Person B</a:t>
            </a:r>
            <a:r>
              <a:rPr lang="en-US" dirty="0"/>
              <a:t>, the process will reverse and decrypt the e-mail content. At last, the email will be shown on </a:t>
            </a:r>
            <a:r>
              <a:rPr lang="en-US" b="1" dirty="0"/>
              <a:t>Person B</a:t>
            </a:r>
            <a:r>
              <a:rPr lang="en-US" dirty="0"/>
              <a:t> email client.</a:t>
            </a:r>
          </a:p>
        </p:txBody>
      </p:sp>
    </p:spTree>
    <p:extLst>
      <p:ext uri="{BB962C8B-B14F-4D97-AF65-F5344CB8AC3E}">
        <p14:creationId xmlns:p14="http://schemas.microsoft.com/office/powerpoint/2010/main" val="2946084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a:spLocks noGrp="1"/>
          </p:cNvSpPr>
          <p:nvPr>
            <p:ph type="title"/>
          </p:nvPr>
        </p:nvSpPr>
        <p:spPr>
          <a:xfrm>
            <a:off x="914400" y="76200"/>
            <a:ext cx="10058400" cy="1609344"/>
          </a:xfrm>
          <a:prstGeom prst="rect">
            <a:avLst/>
          </a:prstGeom>
          <a:noFill/>
          <a:ln>
            <a:noFill/>
          </a:ln>
        </p:spPr>
        <p:txBody>
          <a:bodyPr spcFirstLastPara="1" wrap="square" lIns="80650" tIns="40300" rIns="80650" bIns="40300" anchor="ctr" anchorCtr="0">
            <a:normAutofit/>
          </a:bodyPr>
          <a:lstStyle/>
          <a:p>
            <a:pPr marL="0" lvl="0" indent="0" algn="l" rtl="0">
              <a:lnSpc>
                <a:spcPct val="90000"/>
              </a:lnSpc>
              <a:spcBef>
                <a:spcPts val="0"/>
              </a:spcBef>
              <a:spcAft>
                <a:spcPts val="0"/>
              </a:spcAft>
              <a:buClr>
                <a:schemeClr val="dk1"/>
              </a:buClr>
              <a:buSzPts val="6100"/>
              <a:buFont typeface="Calibri"/>
              <a:buNone/>
            </a:pPr>
            <a:r>
              <a:rPr lang="en-US" b="1"/>
              <a:t>DATA TRANSMISSION MODES</a:t>
            </a:r>
            <a:endParaRPr/>
          </a:p>
        </p:txBody>
      </p:sp>
      <p:sp>
        <p:nvSpPr>
          <p:cNvPr id="154" name="Google Shape;154;p18"/>
          <p:cNvSpPr txBox="1">
            <a:spLocks noGrp="1"/>
          </p:cNvSpPr>
          <p:nvPr>
            <p:ph type="body" idx="1"/>
          </p:nvPr>
        </p:nvSpPr>
        <p:spPr>
          <a:xfrm>
            <a:off x="990600" y="1718740"/>
            <a:ext cx="10058400" cy="4050792"/>
          </a:xfrm>
          <a:prstGeom prst="rect">
            <a:avLst/>
          </a:prstGeom>
          <a:noFill/>
          <a:ln>
            <a:noFill/>
          </a:ln>
        </p:spPr>
        <p:txBody>
          <a:bodyPr spcFirstLastPara="1" wrap="square" lIns="80650" tIns="40300" rIns="80650" bIns="40300" anchor="t" anchorCtr="0">
            <a:normAutofit/>
          </a:bodyPr>
          <a:lstStyle/>
          <a:p>
            <a:pPr marL="182884" lvl="0" indent="-182884" algn="just" rtl="0">
              <a:lnSpc>
                <a:spcPct val="90000"/>
              </a:lnSpc>
              <a:spcBef>
                <a:spcPts val="0"/>
              </a:spcBef>
              <a:spcAft>
                <a:spcPts val="0"/>
              </a:spcAft>
              <a:buClr>
                <a:schemeClr val="dk1"/>
              </a:buClr>
              <a:buSzPts val="2380"/>
              <a:buChar char="▪"/>
            </a:pPr>
            <a:r>
              <a:rPr lang="en-US" sz="2471">
                <a:latin typeface="Arial"/>
                <a:ea typeface="Arial"/>
                <a:cs typeface="Arial"/>
                <a:sym typeface="Arial"/>
              </a:rPr>
              <a:t>The </a:t>
            </a:r>
            <a:r>
              <a:rPr lang="en-US" sz="2471" b="1">
                <a:latin typeface="Arial"/>
                <a:ea typeface="Arial"/>
                <a:cs typeface="Arial"/>
                <a:sym typeface="Arial"/>
              </a:rPr>
              <a:t>Simplex transmission mode</a:t>
            </a:r>
            <a:r>
              <a:rPr lang="en-US" sz="2471">
                <a:latin typeface="Arial"/>
                <a:ea typeface="Arial"/>
                <a:cs typeface="Arial"/>
                <a:sym typeface="Arial"/>
              </a:rPr>
              <a:t> is used in computing networks when there is a single or one-way flow of information from sender to receiver e.g., Radio, TV etc.</a:t>
            </a:r>
            <a:endParaRPr/>
          </a:p>
          <a:p>
            <a:pPr marL="182884" lvl="0" indent="-182884" algn="just" rtl="0">
              <a:lnSpc>
                <a:spcPct val="90000"/>
              </a:lnSpc>
              <a:spcBef>
                <a:spcPts val="1200"/>
              </a:spcBef>
              <a:spcAft>
                <a:spcPts val="0"/>
              </a:spcAft>
              <a:buClr>
                <a:schemeClr val="dk1"/>
              </a:buClr>
              <a:buSzPts val="2380"/>
              <a:buChar char="▪"/>
            </a:pPr>
            <a:r>
              <a:rPr lang="en-US" sz="2471">
                <a:latin typeface="Arial"/>
                <a:ea typeface="Arial"/>
                <a:cs typeface="Arial"/>
                <a:sym typeface="Arial"/>
              </a:rPr>
              <a:t>The </a:t>
            </a:r>
            <a:r>
              <a:rPr lang="en-US" sz="2471" b="1">
                <a:latin typeface="Arial"/>
                <a:ea typeface="Arial"/>
                <a:cs typeface="Arial"/>
                <a:sym typeface="Arial"/>
              </a:rPr>
              <a:t>half duplex mode</a:t>
            </a:r>
            <a:r>
              <a:rPr lang="en-US" sz="2471">
                <a:latin typeface="Arial"/>
                <a:ea typeface="Arial"/>
                <a:cs typeface="Arial"/>
                <a:sym typeface="Arial"/>
              </a:rPr>
              <a:t> of transmission is used in computer networks when there is a way to flow information from sender to receiver but only one at a time e.g., walkie talkie.</a:t>
            </a:r>
            <a:endParaRPr/>
          </a:p>
          <a:p>
            <a:pPr marL="182884" lvl="0" indent="-182884" algn="just" rtl="0">
              <a:lnSpc>
                <a:spcPct val="90000"/>
              </a:lnSpc>
              <a:spcBef>
                <a:spcPts val="1200"/>
              </a:spcBef>
              <a:spcAft>
                <a:spcPts val="0"/>
              </a:spcAft>
              <a:buClr>
                <a:schemeClr val="dk1"/>
              </a:buClr>
              <a:buSzPts val="2380"/>
              <a:buChar char="▪"/>
            </a:pPr>
            <a:r>
              <a:rPr lang="en-US" sz="2471">
                <a:latin typeface="Arial"/>
                <a:ea typeface="Arial"/>
                <a:cs typeface="Arial"/>
                <a:sym typeface="Arial"/>
              </a:rPr>
              <a:t>The </a:t>
            </a:r>
            <a:r>
              <a:rPr lang="en-US" sz="2471" b="1">
                <a:latin typeface="Arial"/>
                <a:ea typeface="Arial"/>
                <a:cs typeface="Arial"/>
                <a:sym typeface="Arial"/>
              </a:rPr>
              <a:t>Full Duplex mode</a:t>
            </a:r>
            <a:r>
              <a:rPr lang="en-US" sz="2471">
                <a:latin typeface="Arial"/>
                <a:ea typeface="Arial"/>
                <a:cs typeface="Arial"/>
                <a:sym typeface="Arial"/>
              </a:rPr>
              <a:t> of transmission is used in computing networks when there is simultaneous information flow in both directions, from sender to receiver e.g., telephone network</a:t>
            </a:r>
            <a:endParaRPr sz="2471"/>
          </a:p>
        </p:txBody>
      </p:sp>
      <p:sp>
        <p:nvSpPr>
          <p:cNvPr id="155" name="Google Shape;15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Sender Side: From Application Layer to Physical Layer</a:t>
            </a:r>
          </a:p>
        </p:txBody>
      </p:sp>
      <p:sp>
        <p:nvSpPr>
          <p:cNvPr id="3" name="Content Placeholder 2"/>
          <p:cNvSpPr>
            <a:spLocks noGrp="1"/>
          </p:cNvSpPr>
          <p:nvPr>
            <p:ph idx="1"/>
          </p:nvPr>
        </p:nvSpPr>
        <p:spPr/>
        <p:txBody>
          <a:bodyPr>
            <a:normAutofit fontScale="62500" lnSpcReduction="20000"/>
          </a:bodyPr>
          <a:lstStyle/>
          <a:p>
            <a:r>
              <a:rPr lang="en-US" b="1" dirty="0"/>
              <a:t>Application Layer (Layer 7)</a:t>
            </a:r>
          </a:p>
          <a:p>
            <a:r>
              <a:rPr lang="en-US" dirty="0"/>
              <a:t>Function: Provides network services to user applications like web browsers or email clients.</a:t>
            </a:r>
          </a:p>
          <a:p>
            <a:r>
              <a:rPr lang="en-US" dirty="0"/>
              <a:t>Example: A user sends an email using a client (e.g., Outlook).</a:t>
            </a:r>
          </a:p>
          <a:p>
            <a:r>
              <a:rPr lang="en-US" dirty="0"/>
              <a:t>Process:</a:t>
            </a:r>
          </a:p>
          <a:p>
            <a:r>
              <a:rPr lang="en-US" dirty="0"/>
              <a:t>The application generates data for communication (e.g., the email message).</a:t>
            </a:r>
          </a:p>
          <a:p>
            <a:r>
              <a:rPr lang="en-US" dirty="0"/>
              <a:t>Protocols like HTTP, SMTP, or FTP format the data.</a:t>
            </a:r>
          </a:p>
          <a:p>
            <a:r>
              <a:rPr lang="en-US" b="1" dirty="0"/>
              <a:t>2. Presentation Layer (Layer 6)</a:t>
            </a:r>
          </a:p>
          <a:p>
            <a:r>
              <a:rPr lang="en-US" dirty="0"/>
              <a:t>Function: Prepares data for transfer by formatting, encrypting, or compressing it.</a:t>
            </a:r>
          </a:p>
          <a:p>
            <a:r>
              <a:rPr lang="en-US" dirty="0"/>
              <a:t>Example: Converts the text of the email to a standard format like ASCII or encrypts it using SSL/TLS.</a:t>
            </a:r>
          </a:p>
          <a:p>
            <a:r>
              <a:rPr lang="en-US" dirty="0"/>
              <a:t>Process:</a:t>
            </a:r>
          </a:p>
          <a:p>
            <a:r>
              <a:rPr lang="en-US" dirty="0"/>
              <a:t>Converts data into a standard format that both sender and receiver can understand.</a:t>
            </a:r>
          </a:p>
          <a:p>
            <a:r>
              <a:rPr lang="en-US" dirty="0"/>
              <a:t>Optionally compresses the data to reduce size for faster transmission.</a:t>
            </a:r>
          </a:p>
        </p:txBody>
      </p:sp>
    </p:spTree>
    <p:extLst>
      <p:ext uri="{BB962C8B-B14F-4D97-AF65-F5344CB8AC3E}">
        <p14:creationId xmlns:p14="http://schemas.microsoft.com/office/powerpoint/2010/main" val="13770375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Sender Side: From Application Layer to Physical Layer</a:t>
            </a:r>
          </a:p>
        </p:txBody>
      </p:sp>
      <p:sp>
        <p:nvSpPr>
          <p:cNvPr id="3" name="Content Placeholder 2"/>
          <p:cNvSpPr>
            <a:spLocks noGrp="1"/>
          </p:cNvSpPr>
          <p:nvPr>
            <p:ph idx="1"/>
          </p:nvPr>
        </p:nvSpPr>
        <p:spPr/>
        <p:txBody>
          <a:bodyPr>
            <a:normAutofit/>
          </a:bodyPr>
          <a:lstStyle/>
          <a:p>
            <a:pPr marL="114300" indent="0">
              <a:buNone/>
            </a:pPr>
            <a:r>
              <a:rPr lang="en-US" b="1" dirty="0"/>
              <a:t>3. Session Layer (Layer 5)</a:t>
            </a:r>
          </a:p>
          <a:p>
            <a:r>
              <a:rPr lang="en-US" b="1" dirty="0"/>
              <a:t>Function</a:t>
            </a:r>
            <a:r>
              <a:rPr lang="en-US" dirty="0"/>
              <a:t>: Manages and maintains the session between the sender and receiver.</a:t>
            </a:r>
          </a:p>
          <a:p>
            <a:r>
              <a:rPr lang="en-US" b="1" dirty="0"/>
              <a:t>Example</a:t>
            </a:r>
            <a:r>
              <a:rPr lang="en-US" dirty="0"/>
              <a:t>: Establishes a session for the email transfer.</a:t>
            </a:r>
          </a:p>
          <a:p>
            <a:r>
              <a:rPr lang="en-US" b="1" dirty="0"/>
              <a:t>Process</a:t>
            </a:r>
            <a:r>
              <a:rPr lang="en-US" dirty="0"/>
              <a:t>:</a:t>
            </a:r>
          </a:p>
          <a:p>
            <a:pPr lvl="1"/>
            <a:r>
              <a:rPr lang="en-US" dirty="0"/>
              <a:t>Opens a session (dialog) between the devices.</a:t>
            </a:r>
          </a:p>
          <a:p>
            <a:pPr lvl="1"/>
            <a:r>
              <a:rPr lang="en-US" dirty="0"/>
              <a:t>Maintains synchronization for data exchange and ensures the session can resume after interruptions.</a:t>
            </a:r>
          </a:p>
        </p:txBody>
      </p:sp>
    </p:spTree>
    <p:extLst>
      <p:ext uri="{BB962C8B-B14F-4D97-AF65-F5344CB8AC3E}">
        <p14:creationId xmlns:p14="http://schemas.microsoft.com/office/powerpoint/2010/main" val="21644923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Sender Side: From Application Layer to Physical Layer</a:t>
            </a:r>
          </a:p>
        </p:txBody>
      </p:sp>
      <p:sp>
        <p:nvSpPr>
          <p:cNvPr id="3" name="Content Placeholder 2"/>
          <p:cNvSpPr>
            <a:spLocks noGrp="1"/>
          </p:cNvSpPr>
          <p:nvPr>
            <p:ph idx="1"/>
          </p:nvPr>
        </p:nvSpPr>
        <p:spPr/>
        <p:txBody>
          <a:bodyPr>
            <a:normAutofit lnSpcReduction="10000"/>
          </a:bodyPr>
          <a:lstStyle/>
          <a:p>
            <a:r>
              <a:rPr lang="en-US" b="1" dirty="0"/>
              <a:t>4. Transport Layer (Layer 4)</a:t>
            </a:r>
          </a:p>
          <a:p>
            <a:r>
              <a:rPr lang="en-US" b="1" dirty="0"/>
              <a:t>Function</a:t>
            </a:r>
            <a:r>
              <a:rPr lang="en-US" dirty="0"/>
              <a:t>: Ensures reliable transmission of data between sender and receiver.</a:t>
            </a:r>
          </a:p>
          <a:p>
            <a:r>
              <a:rPr lang="en-US" b="1" dirty="0"/>
              <a:t>Example</a:t>
            </a:r>
            <a:r>
              <a:rPr lang="en-US" dirty="0"/>
              <a:t>: Splits the email data into </a:t>
            </a:r>
            <a:r>
              <a:rPr lang="en-US" b="1" dirty="0"/>
              <a:t>segments</a:t>
            </a:r>
            <a:r>
              <a:rPr lang="en-US" dirty="0"/>
              <a:t> using </a:t>
            </a:r>
            <a:r>
              <a:rPr lang="en-US" b="1" dirty="0"/>
              <a:t>TCP</a:t>
            </a:r>
            <a:r>
              <a:rPr lang="en-US" dirty="0"/>
              <a:t> or </a:t>
            </a:r>
            <a:r>
              <a:rPr lang="en-US" b="1" dirty="0"/>
              <a:t>datagrams</a:t>
            </a:r>
            <a:r>
              <a:rPr lang="en-US" dirty="0"/>
              <a:t> using </a:t>
            </a:r>
            <a:r>
              <a:rPr lang="en-US" b="1" dirty="0"/>
              <a:t>UDP</a:t>
            </a:r>
            <a:r>
              <a:rPr lang="en-US" dirty="0"/>
              <a:t>.</a:t>
            </a:r>
          </a:p>
          <a:p>
            <a:r>
              <a:rPr lang="en-US" b="1" dirty="0"/>
              <a:t>Process</a:t>
            </a:r>
            <a:r>
              <a:rPr lang="en-US" dirty="0"/>
              <a:t>:</a:t>
            </a:r>
          </a:p>
          <a:p>
            <a:pPr lvl="1"/>
            <a:r>
              <a:rPr lang="en-US" b="1" dirty="0"/>
              <a:t>Segmentation</a:t>
            </a:r>
            <a:r>
              <a:rPr lang="en-US" dirty="0"/>
              <a:t>: Divides data into manageable chunks (segments/datagrams).</a:t>
            </a:r>
          </a:p>
          <a:p>
            <a:pPr lvl="1"/>
            <a:r>
              <a:rPr lang="en-US" dirty="0"/>
              <a:t>Adds a </a:t>
            </a:r>
            <a:r>
              <a:rPr lang="en-US" b="1" dirty="0"/>
              <a:t>header</a:t>
            </a:r>
            <a:r>
              <a:rPr lang="en-US" dirty="0"/>
              <a:t> containing sequence numbers and port numbers.</a:t>
            </a:r>
          </a:p>
          <a:p>
            <a:pPr lvl="1"/>
            <a:r>
              <a:rPr lang="en-US" dirty="0"/>
              <a:t>Ensures error checking and flow control mechanisms are in place.</a:t>
            </a:r>
          </a:p>
        </p:txBody>
      </p:sp>
    </p:spTree>
    <p:extLst>
      <p:ext uri="{BB962C8B-B14F-4D97-AF65-F5344CB8AC3E}">
        <p14:creationId xmlns:p14="http://schemas.microsoft.com/office/powerpoint/2010/main" val="1819468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Sender Side: From Application Layer to Physical Layer</a:t>
            </a:r>
          </a:p>
        </p:txBody>
      </p:sp>
      <p:sp>
        <p:nvSpPr>
          <p:cNvPr id="3" name="Content Placeholder 2"/>
          <p:cNvSpPr>
            <a:spLocks noGrp="1"/>
          </p:cNvSpPr>
          <p:nvPr>
            <p:ph idx="1"/>
          </p:nvPr>
        </p:nvSpPr>
        <p:spPr/>
        <p:txBody>
          <a:bodyPr>
            <a:normAutofit/>
          </a:bodyPr>
          <a:lstStyle/>
          <a:p>
            <a:r>
              <a:rPr lang="en-US" b="1" dirty="0"/>
              <a:t>5. Network Layer (Layer 3)</a:t>
            </a:r>
          </a:p>
          <a:p>
            <a:r>
              <a:rPr lang="en-US" b="1" dirty="0"/>
              <a:t>Function</a:t>
            </a:r>
            <a:r>
              <a:rPr lang="en-US" dirty="0"/>
              <a:t>: Handles logical addressing and routing of data.</a:t>
            </a:r>
          </a:p>
          <a:p>
            <a:r>
              <a:rPr lang="en-US" b="1" dirty="0"/>
              <a:t>Example</a:t>
            </a:r>
            <a:r>
              <a:rPr lang="en-US" dirty="0"/>
              <a:t>: Assigns an </a:t>
            </a:r>
            <a:r>
              <a:rPr lang="en-US" b="1" dirty="0"/>
              <a:t>IP address</a:t>
            </a:r>
            <a:r>
              <a:rPr lang="en-US" dirty="0"/>
              <a:t> to identify the sender and receiver.</a:t>
            </a:r>
          </a:p>
          <a:p>
            <a:r>
              <a:rPr lang="en-US" b="1" dirty="0"/>
              <a:t>Process</a:t>
            </a:r>
            <a:r>
              <a:rPr lang="en-US" dirty="0"/>
              <a:t>:</a:t>
            </a:r>
          </a:p>
          <a:p>
            <a:pPr lvl="1"/>
            <a:r>
              <a:rPr lang="en-US" dirty="0"/>
              <a:t>Encapsulates each segment with an IP header, forming </a:t>
            </a:r>
            <a:r>
              <a:rPr lang="en-US" b="1" dirty="0"/>
              <a:t>packets</a:t>
            </a:r>
            <a:r>
              <a:rPr lang="en-US" dirty="0"/>
              <a:t>.</a:t>
            </a:r>
          </a:p>
          <a:p>
            <a:pPr lvl="1"/>
            <a:r>
              <a:rPr lang="en-US" dirty="0"/>
              <a:t>Uses routing protocols to decide the best path for the packets to reach the destination.</a:t>
            </a:r>
          </a:p>
        </p:txBody>
      </p:sp>
    </p:spTree>
    <p:extLst>
      <p:ext uri="{BB962C8B-B14F-4D97-AF65-F5344CB8AC3E}">
        <p14:creationId xmlns:p14="http://schemas.microsoft.com/office/powerpoint/2010/main" val="18465814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Sender Side: From Application Layer to Physical Layer</a:t>
            </a:r>
          </a:p>
        </p:txBody>
      </p:sp>
      <p:sp>
        <p:nvSpPr>
          <p:cNvPr id="3" name="Content Placeholder 2"/>
          <p:cNvSpPr>
            <a:spLocks noGrp="1"/>
          </p:cNvSpPr>
          <p:nvPr>
            <p:ph idx="1"/>
          </p:nvPr>
        </p:nvSpPr>
        <p:spPr/>
        <p:txBody>
          <a:bodyPr>
            <a:normAutofit/>
          </a:bodyPr>
          <a:lstStyle/>
          <a:p>
            <a:r>
              <a:rPr lang="en-US" b="1" dirty="0"/>
              <a:t>6. Data Link Layer (Layer 2)</a:t>
            </a:r>
          </a:p>
          <a:p>
            <a:r>
              <a:rPr lang="en-US" b="1" dirty="0"/>
              <a:t>Function</a:t>
            </a:r>
            <a:r>
              <a:rPr lang="en-US" dirty="0"/>
              <a:t>: Provides error detection and physical addressing within a local network.</a:t>
            </a:r>
          </a:p>
          <a:p>
            <a:r>
              <a:rPr lang="en-US" b="1" dirty="0"/>
              <a:t>Example</a:t>
            </a:r>
            <a:r>
              <a:rPr lang="en-US" dirty="0"/>
              <a:t>: Uses </a:t>
            </a:r>
            <a:r>
              <a:rPr lang="en-US" b="1" dirty="0"/>
              <a:t>MAC addresses</a:t>
            </a:r>
            <a:r>
              <a:rPr lang="en-US" dirty="0"/>
              <a:t> for communication within the same network.</a:t>
            </a:r>
          </a:p>
          <a:p>
            <a:r>
              <a:rPr lang="en-US" b="1" dirty="0"/>
              <a:t>Process</a:t>
            </a:r>
            <a:r>
              <a:rPr lang="en-US" dirty="0"/>
              <a:t>:</a:t>
            </a:r>
          </a:p>
          <a:p>
            <a:pPr lvl="1"/>
            <a:r>
              <a:rPr lang="en-US" dirty="0"/>
              <a:t>Encapsulates packets into </a:t>
            </a:r>
            <a:r>
              <a:rPr lang="en-US" b="1" dirty="0"/>
              <a:t>frames</a:t>
            </a:r>
            <a:r>
              <a:rPr lang="en-US" dirty="0"/>
              <a:t> with MAC address headers.</a:t>
            </a:r>
          </a:p>
          <a:p>
            <a:pPr lvl="1"/>
            <a:r>
              <a:rPr lang="en-US" dirty="0"/>
              <a:t>Performs error checking using mechanisms like CRC.</a:t>
            </a:r>
          </a:p>
          <a:p>
            <a:pPr lvl="1"/>
            <a:r>
              <a:rPr lang="en-US" dirty="0"/>
              <a:t>Prepares data for physical transmission.</a:t>
            </a:r>
          </a:p>
        </p:txBody>
      </p:sp>
    </p:spTree>
    <p:extLst>
      <p:ext uri="{BB962C8B-B14F-4D97-AF65-F5344CB8AC3E}">
        <p14:creationId xmlns:p14="http://schemas.microsoft.com/office/powerpoint/2010/main" val="42062914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Sender Side: From Application Layer to Physical Layer</a:t>
            </a:r>
          </a:p>
        </p:txBody>
      </p:sp>
      <p:sp>
        <p:nvSpPr>
          <p:cNvPr id="3" name="Content Placeholder 2"/>
          <p:cNvSpPr>
            <a:spLocks noGrp="1"/>
          </p:cNvSpPr>
          <p:nvPr>
            <p:ph idx="1"/>
          </p:nvPr>
        </p:nvSpPr>
        <p:spPr/>
        <p:txBody>
          <a:bodyPr>
            <a:normAutofit/>
          </a:bodyPr>
          <a:lstStyle/>
          <a:p>
            <a:r>
              <a:rPr lang="en-US" b="1" dirty="0"/>
              <a:t>7. Physical Layer (Layer 1)</a:t>
            </a:r>
          </a:p>
          <a:p>
            <a:r>
              <a:rPr lang="en-US" b="1" dirty="0"/>
              <a:t>Function</a:t>
            </a:r>
            <a:r>
              <a:rPr lang="en-US" dirty="0"/>
              <a:t>: Transmits raw binary data (bits) over the physical medium.</a:t>
            </a:r>
          </a:p>
          <a:p>
            <a:r>
              <a:rPr lang="en-US" b="1" dirty="0"/>
              <a:t>Example</a:t>
            </a:r>
            <a:r>
              <a:rPr lang="en-US" dirty="0"/>
              <a:t>: Converts frames into electrical signals (wired) or radio waves (wireless).</a:t>
            </a:r>
          </a:p>
          <a:p>
            <a:r>
              <a:rPr lang="en-US" b="1" dirty="0"/>
              <a:t>Process</a:t>
            </a:r>
            <a:r>
              <a:rPr lang="en-US" dirty="0"/>
              <a:t>:</a:t>
            </a:r>
          </a:p>
          <a:p>
            <a:pPr lvl="1"/>
            <a:r>
              <a:rPr lang="en-US" dirty="0"/>
              <a:t>Sends the bits as physical signals through the transmission medium (e.g., cables or air).</a:t>
            </a:r>
          </a:p>
        </p:txBody>
      </p:sp>
    </p:spTree>
    <p:extLst>
      <p:ext uri="{BB962C8B-B14F-4D97-AF65-F5344CB8AC3E}">
        <p14:creationId xmlns:p14="http://schemas.microsoft.com/office/powerpoint/2010/main" val="25671949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Receiver Side: From Physical Layer to Application Layer</a:t>
            </a:r>
          </a:p>
        </p:txBody>
      </p:sp>
      <p:sp>
        <p:nvSpPr>
          <p:cNvPr id="3" name="Content Placeholder 2"/>
          <p:cNvSpPr>
            <a:spLocks noGrp="1"/>
          </p:cNvSpPr>
          <p:nvPr>
            <p:ph idx="1"/>
          </p:nvPr>
        </p:nvSpPr>
        <p:spPr/>
        <p:txBody>
          <a:bodyPr/>
          <a:lstStyle/>
          <a:p>
            <a:r>
              <a:rPr lang="en-US" b="1" dirty="0"/>
              <a:t>1. Physical Layer (Layer 1)</a:t>
            </a:r>
          </a:p>
          <a:p>
            <a:r>
              <a:rPr lang="en-US" b="1" dirty="0"/>
              <a:t>Function</a:t>
            </a:r>
            <a:r>
              <a:rPr lang="en-US" dirty="0"/>
              <a:t>: Receives raw signals and converts them back into binary data (bits).</a:t>
            </a:r>
          </a:p>
          <a:p>
            <a:r>
              <a:rPr lang="en-US" b="1" dirty="0"/>
              <a:t>Process</a:t>
            </a:r>
            <a:r>
              <a:rPr lang="en-US" dirty="0"/>
              <a:t>:</a:t>
            </a:r>
          </a:p>
          <a:p>
            <a:pPr lvl="1"/>
            <a:r>
              <a:rPr lang="en-US" dirty="0"/>
              <a:t>The signals are interpreted as binary data and passed up to the Data Link Layer.</a:t>
            </a:r>
          </a:p>
        </p:txBody>
      </p:sp>
    </p:spTree>
    <p:extLst>
      <p:ext uri="{BB962C8B-B14F-4D97-AF65-F5344CB8AC3E}">
        <p14:creationId xmlns:p14="http://schemas.microsoft.com/office/powerpoint/2010/main" val="17790852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Receiver Side: From Physical Layer to Application Layer</a:t>
            </a:r>
          </a:p>
        </p:txBody>
      </p:sp>
      <p:sp>
        <p:nvSpPr>
          <p:cNvPr id="3" name="Content Placeholder 2"/>
          <p:cNvSpPr>
            <a:spLocks noGrp="1"/>
          </p:cNvSpPr>
          <p:nvPr>
            <p:ph idx="1"/>
          </p:nvPr>
        </p:nvSpPr>
        <p:spPr/>
        <p:txBody>
          <a:bodyPr/>
          <a:lstStyle/>
          <a:p>
            <a:r>
              <a:rPr lang="en-US" b="1" dirty="0"/>
              <a:t>2. Data Link Layer (Layer 2)</a:t>
            </a:r>
          </a:p>
          <a:p>
            <a:r>
              <a:rPr lang="en-US" b="1" dirty="0"/>
              <a:t>Function</a:t>
            </a:r>
            <a:r>
              <a:rPr lang="en-US" dirty="0"/>
              <a:t>: Verifies the integrity of frames and removes the MAC header.</a:t>
            </a:r>
          </a:p>
          <a:p>
            <a:r>
              <a:rPr lang="en-US" b="1" dirty="0"/>
              <a:t>Process</a:t>
            </a:r>
            <a:r>
              <a:rPr lang="en-US" dirty="0"/>
              <a:t>:</a:t>
            </a:r>
          </a:p>
          <a:p>
            <a:pPr lvl="1"/>
            <a:r>
              <a:rPr lang="en-US" dirty="0"/>
              <a:t>Performs error checking to ensure data integrity.</a:t>
            </a:r>
          </a:p>
          <a:p>
            <a:pPr lvl="1"/>
            <a:r>
              <a:rPr lang="en-US" dirty="0"/>
              <a:t>Extracts the packet from the frame and passes it to the Network Layer.</a:t>
            </a:r>
          </a:p>
        </p:txBody>
      </p:sp>
    </p:spTree>
    <p:extLst>
      <p:ext uri="{BB962C8B-B14F-4D97-AF65-F5344CB8AC3E}">
        <p14:creationId xmlns:p14="http://schemas.microsoft.com/office/powerpoint/2010/main" val="4135099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Receiver Side: From Physical Layer to Application Layer</a:t>
            </a:r>
          </a:p>
        </p:txBody>
      </p:sp>
      <p:sp>
        <p:nvSpPr>
          <p:cNvPr id="3" name="Content Placeholder 2"/>
          <p:cNvSpPr>
            <a:spLocks noGrp="1"/>
          </p:cNvSpPr>
          <p:nvPr>
            <p:ph idx="1"/>
          </p:nvPr>
        </p:nvSpPr>
        <p:spPr/>
        <p:txBody>
          <a:bodyPr/>
          <a:lstStyle/>
          <a:p>
            <a:r>
              <a:rPr lang="en-US" b="1" dirty="0"/>
              <a:t>3. Network Layer (Layer 3)</a:t>
            </a:r>
          </a:p>
          <a:p>
            <a:r>
              <a:rPr lang="en-US" b="1" dirty="0"/>
              <a:t>Function</a:t>
            </a:r>
            <a:r>
              <a:rPr lang="en-US" dirty="0"/>
              <a:t>: Handles routing and logical addressing.</a:t>
            </a:r>
          </a:p>
          <a:p>
            <a:r>
              <a:rPr lang="en-US" b="1" dirty="0"/>
              <a:t>Process</a:t>
            </a:r>
            <a:r>
              <a:rPr lang="en-US" dirty="0"/>
              <a:t>:</a:t>
            </a:r>
          </a:p>
          <a:p>
            <a:pPr lvl="1"/>
            <a:r>
              <a:rPr lang="en-US" dirty="0"/>
              <a:t>Verifies the IP address to ensure the packet is for this device.</a:t>
            </a:r>
          </a:p>
          <a:p>
            <a:pPr lvl="1"/>
            <a:r>
              <a:rPr lang="en-US" dirty="0"/>
              <a:t>Removes the IP header and passes the segment to the Transport Layer.</a:t>
            </a:r>
          </a:p>
        </p:txBody>
      </p:sp>
    </p:spTree>
    <p:extLst>
      <p:ext uri="{BB962C8B-B14F-4D97-AF65-F5344CB8AC3E}">
        <p14:creationId xmlns:p14="http://schemas.microsoft.com/office/powerpoint/2010/main" val="20690903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Receiver Side: From Physical Layer to Application Layer</a:t>
            </a:r>
          </a:p>
        </p:txBody>
      </p:sp>
      <p:sp>
        <p:nvSpPr>
          <p:cNvPr id="3" name="Content Placeholder 2"/>
          <p:cNvSpPr>
            <a:spLocks noGrp="1"/>
          </p:cNvSpPr>
          <p:nvPr>
            <p:ph idx="1"/>
          </p:nvPr>
        </p:nvSpPr>
        <p:spPr/>
        <p:txBody>
          <a:bodyPr/>
          <a:lstStyle/>
          <a:p>
            <a:r>
              <a:rPr lang="en-US" b="1" dirty="0"/>
              <a:t>4. Transport Layer (Layer 4)</a:t>
            </a:r>
          </a:p>
          <a:p>
            <a:r>
              <a:rPr lang="en-US" b="1" dirty="0"/>
              <a:t>Function</a:t>
            </a:r>
            <a:r>
              <a:rPr lang="en-US" dirty="0"/>
              <a:t>: Reassembles data segments and ensures reliable delivery.</a:t>
            </a:r>
          </a:p>
          <a:p>
            <a:r>
              <a:rPr lang="en-US" b="1" dirty="0"/>
              <a:t>Process</a:t>
            </a:r>
            <a:r>
              <a:rPr lang="en-US" dirty="0"/>
              <a:t>:</a:t>
            </a:r>
          </a:p>
          <a:p>
            <a:pPr lvl="1"/>
            <a:r>
              <a:rPr lang="en-US" dirty="0"/>
              <a:t>Checks the sequence numbers to reassemble the segments in the correct order.</a:t>
            </a:r>
          </a:p>
          <a:p>
            <a:pPr lvl="1"/>
            <a:r>
              <a:rPr lang="en-US" dirty="0"/>
              <a:t>Verifies error-checking codes and handles retransmissions if necessary.</a:t>
            </a:r>
          </a:p>
          <a:p>
            <a:pPr lvl="1"/>
            <a:r>
              <a:rPr lang="en-US" dirty="0"/>
              <a:t>Passes the reassembled data to the Session Layer.</a:t>
            </a:r>
          </a:p>
        </p:txBody>
      </p:sp>
    </p:spTree>
    <p:extLst>
      <p:ext uri="{BB962C8B-B14F-4D97-AF65-F5344CB8AC3E}">
        <p14:creationId xmlns:p14="http://schemas.microsoft.com/office/powerpoint/2010/main" val="422882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9"/>
          <p:cNvSpPr txBox="1">
            <a:spLocks noGrp="1"/>
          </p:cNvSpPr>
          <p:nvPr>
            <p:ph type="title"/>
          </p:nvPr>
        </p:nvSpPr>
        <p:spPr>
          <a:xfrm>
            <a:off x="1066800" y="228600"/>
            <a:ext cx="8393876" cy="1150058"/>
          </a:xfrm>
          <a:prstGeom prst="rect">
            <a:avLst/>
          </a:prstGeom>
          <a:noFill/>
          <a:ln>
            <a:noFill/>
          </a:ln>
        </p:spPr>
        <p:txBody>
          <a:bodyPr spcFirstLastPara="1" wrap="square" lIns="0" tIns="468375" rIns="0" bIns="0" anchor="ctr" anchorCtr="0">
            <a:spAutoFit/>
          </a:bodyPr>
          <a:lstStyle/>
          <a:p>
            <a:pPr marL="12700" lvl="0" indent="0" algn="l" rtl="0">
              <a:lnSpc>
                <a:spcPct val="100000"/>
              </a:lnSpc>
              <a:spcBef>
                <a:spcPts val="0"/>
              </a:spcBef>
              <a:spcAft>
                <a:spcPts val="0"/>
              </a:spcAft>
              <a:buClr>
                <a:schemeClr val="dk1"/>
              </a:buClr>
              <a:buSzPts val="4400"/>
              <a:buFont typeface="Calibri"/>
              <a:buNone/>
            </a:pPr>
            <a:r>
              <a:rPr lang="en-US" b="1"/>
              <a:t>Data Transmission Characteristics</a:t>
            </a:r>
            <a:endParaRPr/>
          </a:p>
        </p:txBody>
      </p:sp>
      <p:sp>
        <p:nvSpPr>
          <p:cNvPr id="161" name="Google Shape;161;p19"/>
          <p:cNvSpPr txBox="1"/>
          <p:nvPr/>
        </p:nvSpPr>
        <p:spPr>
          <a:xfrm>
            <a:off x="1066800" y="1720927"/>
            <a:ext cx="6324600" cy="3718326"/>
          </a:xfrm>
          <a:prstGeom prst="rect">
            <a:avLst/>
          </a:prstGeom>
          <a:noFill/>
          <a:ln>
            <a:noFill/>
          </a:ln>
        </p:spPr>
        <p:txBody>
          <a:bodyPr spcFirstLastPara="1" wrap="square" lIns="0" tIns="85725" rIns="0" bIns="0" anchor="t" anchorCtr="0">
            <a:spAutoFit/>
          </a:bodyPr>
          <a:lstStyle/>
          <a:p>
            <a:pPr marL="355600" marR="0" lvl="0" indent="-342900" algn="l" rtl="0">
              <a:spcBef>
                <a:spcPts val="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Transmission Type and Timing</a:t>
            </a:r>
            <a:endParaRPr sz="2400" b="1">
              <a:solidFill>
                <a:schemeClr val="dk1"/>
              </a:solidFill>
              <a:latin typeface="Calibri"/>
              <a:ea typeface="Calibri"/>
              <a:cs typeface="Calibri"/>
              <a:sym typeface="Calibri"/>
            </a:endParaRPr>
          </a:p>
          <a:p>
            <a:pPr marL="755015" marR="0" lvl="1" indent="-285115" algn="l" rtl="0">
              <a:spcBef>
                <a:spcPts val="575"/>
              </a:spcBef>
              <a:spcAft>
                <a:spcPts val="0"/>
              </a:spcAft>
              <a:buClr>
                <a:schemeClr val="dk1"/>
              </a:buClr>
              <a:buSzPts val="2400"/>
              <a:buFont typeface="Arial"/>
              <a:buChar char="–"/>
            </a:pPr>
            <a:r>
              <a:rPr lang="en-US" sz="2400" b="1" i="0" u="none" strike="noStrike" cap="none">
                <a:solidFill>
                  <a:schemeClr val="dk1"/>
                </a:solidFill>
                <a:latin typeface="Calibri"/>
                <a:ea typeface="Calibri"/>
                <a:cs typeface="Calibri"/>
                <a:sym typeface="Calibri"/>
              </a:rPr>
              <a:t>Serial</a:t>
            </a:r>
            <a:endParaRPr sz="2400" b="1" i="0" u="none" strike="noStrike" cap="none">
              <a:solidFill>
                <a:schemeClr val="dk1"/>
              </a:solidFill>
              <a:latin typeface="Calibri"/>
              <a:ea typeface="Calibri"/>
              <a:cs typeface="Calibri"/>
              <a:sym typeface="Calibri"/>
            </a:endParaRPr>
          </a:p>
          <a:p>
            <a:pPr marL="1154430" marR="287655" lvl="2" indent="-227329" algn="l" rtl="0">
              <a:spcBef>
                <a:spcPts val="5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Type of data transmission in which the bits travel the same path, one after the other.</a:t>
            </a:r>
            <a:endParaRPr sz="2400" b="0" i="0" u="none" strike="noStrike" cap="none">
              <a:solidFill>
                <a:schemeClr val="dk1"/>
              </a:solidFill>
              <a:latin typeface="Calibri"/>
              <a:ea typeface="Calibri"/>
              <a:cs typeface="Calibri"/>
              <a:sym typeface="Calibri"/>
            </a:endParaRPr>
          </a:p>
          <a:p>
            <a:pPr marL="755015" marR="0" lvl="1" indent="-285115" algn="l" rtl="0">
              <a:spcBef>
                <a:spcPts val="575"/>
              </a:spcBef>
              <a:spcAft>
                <a:spcPts val="0"/>
              </a:spcAft>
              <a:buClr>
                <a:schemeClr val="dk1"/>
              </a:buClr>
              <a:buSzPts val="2400"/>
              <a:buFont typeface="Arial"/>
              <a:buChar char="–"/>
            </a:pPr>
            <a:r>
              <a:rPr lang="en-US" sz="2400" b="1" i="0" u="none" strike="noStrike" cap="none">
                <a:solidFill>
                  <a:schemeClr val="dk1"/>
                </a:solidFill>
                <a:latin typeface="Calibri"/>
                <a:ea typeface="Calibri"/>
                <a:cs typeface="Calibri"/>
                <a:sym typeface="Calibri"/>
              </a:rPr>
              <a:t>Parallel</a:t>
            </a:r>
            <a:endParaRPr sz="2400" b="1" i="0" u="none" strike="noStrike" cap="none">
              <a:solidFill>
                <a:schemeClr val="dk1"/>
              </a:solidFill>
              <a:latin typeface="Calibri"/>
              <a:ea typeface="Calibri"/>
              <a:cs typeface="Calibri"/>
              <a:sym typeface="Calibri"/>
            </a:endParaRPr>
          </a:p>
          <a:p>
            <a:pPr marL="1154430" marR="5080" lvl="2" indent="-227329" algn="just" rtl="0">
              <a:spcBef>
                <a:spcPts val="5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Type of data transmission in which a group of bits are transmitted at one time and each bit takes a separate path</a:t>
            </a:r>
            <a:endParaRPr/>
          </a:p>
        </p:txBody>
      </p:sp>
      <p:pic>
        <p:nvPicPr>
          <p:cNvPr id="162" name="Google Shape;162;p19"/>
          <p:cNvPicPr preferRelativeResize="0"/>
          <p:nvPr/>
        </p:nvPicPr>
        <p:blipFill rotWithShape="1">
          <a:blip r:embed="rId3">
            <a:alphaModFix/>
          </a:blip>
          <a:srcRect/>
          <a:stretch/>
        </p:blipFill>
        <p:spPr>
          <a:xfrm>
            <a:off x="7696200" y="1828800"/>
            <a:ext cx="2767313" cy="3871913"/>
          </a:xfrm>
          <a:prstGeom prst="rect">
            <a:avLst/>
          </a:prstGeom>
          <a:noFill/>
          <a:ln>
            <a:noFill/>
          </a:ln>
        </p:spPr>
      </p:pic>
      <p:sp>
        <p:nvSpPr>
          <p:cNvPr id="163" name="Google Shape;16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Receiver Side: From Physical Layer to Application Layer</a:t>
            </a:r>
          </a:p>
        </p:txBody>
      </p:sp>
      <p:sp>
        <p:nvSpPr>
          <p:cNvPr id="3" name="Content Placeholder 2"/>
          <p:cNvSpPr>
            <a:spLocks noGrp="1"/>
          </p:cNvSpPr>
          <p:nvPr>
            <p:ph idx="1"/>
          </p:nvPr>
        </p:nvSpPr>
        <p:spPr/>
        <p:txBody>
          <a:bodyPr/>
          <a:lstStyle/>
          <a:p>
            <a:r>
              <a:rPr lang="en-US" b="1" dirty="0"/>
              <a:t>5. Session Layer (Layer 5)</a:t>
            </a:r>
          </a:p>
          <a:p>
            <a:r>
              <a:rPr lang="en-US" b="1" dirty="0"/>
              <a:t>Function</a:t>
            </a:r>
            <a:r>
              <a:rPr lang="en-US" dirty="0"/>
              <a:t>: Manages the session and ensures data consistency.</a:t>
            </a:r>
          </a:p>
          <a:p>
            <a:r>
              <a:rPr lang="en-US" b="1" dirty="0"/>
              <a:t>Process</a:t>
            </a:r>
            <a:r>
              <a:rPr lang="en-US" dirty="0"/>
              <a:t>:</a:t>
            </a:r>
          </a:p>
          <a:p>
            <a:pPr lvl="1"/>
            <a:r>
              <a:rPr lang="en-US" dirty="0"/>
              <a:t>Synchronizes the session and resumes any interrupted communication.</a:t>
            </a:r>
          </a:p>
          <a:p>
            <a:pPr lvl="1"/>
            <a:r>
              <a:rPr lang="en-US" dirty="0"/>
              <a:t>Passes the data to the Presentation Layer.</a:t>
            </a:r>
          </a:p>
        </p:txBody>
      </p:sp>
    </p:spTree>
    <p:extLst>
      <p:ext uri="{BB962C8B-B14F-4D97-AF65-F5344CB8AC3E}">
        <p14:creationId xmlns:p14="http://schemas.microsoft.com/office/powerpoint/2010/main" val="6368871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Receiver Side: From Physical Layer to Application Layer</a:t>
            </a:r>
          </a:p>
        </p:txBody>
      </p:sp>
      <p:sp>
        <p:nvSpPr>
          <p:cNvPr id="3" name="Content Placeholder 2"/>
          <p:cNvSpPr>
            <a:spLocks noGrp="1"/>
          </p:cNvSpPr>
          <p:nvPr>
            <p:ph idx="1"/>
          </p:nvPr>
        </p:nvSpPr>
        <p:spPr/>
        <p:txBody>
          <a:bodyPr/>
          <a:lstStyle/>
          <a:p>
            <a:r>
              <a:rPr lang="en-US" b="1" dirty="0"/>
              <a:t>6. Presentation Layer (Layer 6)</a:t>
            </a:r>
          </a:p>
          <a:p>
            <a:r>
              <a:rPr lang="en-US" b="1" dirty="0"/>
              <a:t>Function</a:t>
            </a:r>
            <a:r>
              <a:rPr lang="en-US" dirty="0"/>
              <a:t>: Converts data into a format usable by the application.</a:t>
            </a:r>
          </a:p>
          <a:p>
            <a:r>
              <a:rPr lang="en-US" b="1" dirty="0"/>
              <a:t>Process</a:t>
            </a:r>
            <a:r>
              <a:rPr lang="en-US" dirty="0"/>
              <a:t>:</a:t>
            </a:r>
          </a:p>
          <a:p>
            <a:pPr lvl="1"/>
            <a:r>
              <a:rPr lang="en-US" dirty="0"/>
              <a:t>Decrypts and decompresses the data if necessary.</a:t>
            </a:r>
          </a:p>
          <a:p>
            <a:pPr lvl="1"/>
            <a:r>
              <a:rPr lang="en-US" dirty="0"/>
              <a:t>Transforms it into a readable format (e.g., text for an email client).</a:t>
            </a:r>
          </a:p>
        </p:txBody>
      </p:sp>
    </p:spTree>
    <p:extLst>
      <p:ext uri="{BB962C8B-B14F-4D97-AF65-F5344CB8AC3E}">
        <p14:creationId xmlns:p14="http://schemas.microsoft.com/office/powerpoint/2010/main" val="27145211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Receiver Side: From Physical Layer to Application Layer</a:t>
            </a:r>
          </a:p>
        </p:txBody>
      </p:sp>
      <p:sp>
        <p:nvSpPr>
          <p:cNvPr id="3" name="Content Placeholder 2"/>
          <p:cNvSpPr>
            <a:spLocks noGrp="1"/>
          </p:cNvSpPr>
          <p:nvPr>
            <p:ph idx="1"/>
          </p:nvPr>
        </p:nvSpPr>
        <p:spPr/>
        <p:txBody>
          <a:bodyPr/>
          <a:lstStyle/>
          <a:p>
            <a:r>
              <a:rPr lang="en-US" b="1" dirty="0"/>
              <a:t> 7. Application Layer (Layer 7)</a:t>
            </a:r>
          </a:p>
          <a:p>
            <a:r>
              <a:rPr lang="en-US" b="1" dirty="0"/>
              <a:t>Function</a:t>
            </a:r>
            <a:r>
              <a:rPr lang="en-US" dirty="0"/>
              <a:t>: Provides the final data to the user application.</a:t>
            </a:r>
          </a:p>
          <a:p>
            <a:r>
              <a:rPr lang="en-US" b="1" dirty="0"/>
              <a:t>Process</a:t>
            </a:r>
            <a:r>
              <a:rPr lang="en-US" dirty="0"/>
              <a:t>:</a:t>
            </a:r>
          </a:p>
          <a:p>
            <a:pPr lvl="1"/>
            <a:r>
              <a:rPr lang="en-US" dirty="0"/>
              <a:t>Displays the data (e.g., the email message) in the application interface.</a:t>
            </a:r>
          </a:p>
        </p:txBody>
      </p:sp>
    </p:spTree>
    <p:extLst>
      <p:ext uri="{BB962C8B-B14F-4D97-AF65-F5344CB8AC3E}">
        <p14:creationId xmlns:p14="http://schemas.microsoft.com/office/powerpoint/2010/main" val="1868534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0"/>
          <p:cNvSpPr txBox="1">
            <a:spLocks noGrp="1"/>
          </p:cNvSpPr>
          <p:nvPr>
            <p:ph type="title"/>
          </p:nvPr>
        </p:nvSpPr>
        <p:spPr>
          <a:xfrm>
            <a:off x="838200" y="380519"/>
            <a:ext cx="8321040" cy="1150058"/>
          </a:xfrm>
          <a:prstGeom prst="rect">
            <a:avLst/>
          </a:prstGeom>
          <a:noFill/>
          <a:ln>
            <a:noFill/>
          </a:ln>
        </p:spPr>
        <p:txBody>
          <a:bodyPr spcFirstLastPara="1" wrap="square" lIns="0" tIns="468375" rIns="0" bIns="0" anchor="ctr" anchorCtr="0">
            <a:spAutoFit/>
          </a:bodyPr>
          <a:lstStyle/>
          <a:p>
            <a:pPr marL="12700" lvl="0" indent="0" algn="l" rtl="0">
              <a:lnSpc>
                <a:spcPct val="100000"/>
              </a:lnSpc>
              <a:spcBef>
                <a:spcPts val="0"/>
              </a:spcBef>
              <a:spcAft>
                <a:spcPts val="0"/>
              </a:spcAft>
              <a:buClr>
                <a:schemeClr val="dk1"/>
              </a:buClr>
              <a:buSzPts val="4400"/>
              <a:buFont typeface="Calibri"/>
              <a:buNone/>
            </a:pPr>
            <a:r>
              <a:rPr lang="en-US" b="1"/>
              <a:t>Data Transmission Characteristics</a:t>
            </a:r>
            <a:endParaRPr/>
          </a:p>
        </p:txBody>
      </p:sp>
      <p:sp>
        <p:nvSpPr>
          <p:cNvPr id="169" name="Google Shape;169;p20"/>
          <p:cNvSpPr txBox="1">
            <a:spLocks noGrp="1"/>
          </p:cNvSpPr>
          <p:nvPr>
            <p:ph type="body" idx="1"/>
          </p:nvPr>
        </p:nvSpPr>
        <p:spPr>
          <a:xfrm>
            <a:off x="1021080" y="1752600"/>
            <a:ext cx="10180320" cy="3395160"/>
          </a:xfrm>
          <a:prstGeom prst="rect">
            <a:avLst/>
          </a:prstGeom>
          <a:noFill/>
          <a:ln>
            <a:noFill/>
          </a:ln>
        </p:spPr>
        <p:txBody>
          <a:bodyPr spcFirstLastPara="1" wrap="square" lIns="0" tIns="85725" rIns="0" bIns="0" anchor="t" anchorCtr="0">
            <a:spAutoFit/>
          </a:bodyPr>
          <a:lstStyle/>
          <a:p>
            <a:pPr marL="355600" lvl="0" indent="-342900" algn="l" rtl="0">
              <a:lnSpc>
                <a:spcPct val="100000"/>
              </a:lnSpc>
              <a:spcBef>
                <a:spcPts val="0"/>
              </a:spcBef>
              <a:spcAft>
                <a:spcPts val="0"/>
              </a:spcAft>
              <a:buClr>
                <a:schemeClr val="dk1"/>
              </a:buClr>
              <a:buSzPts val="3200"/>
              <a:buFont typeface="Arial"/>
              <a:buChar char="•"/>
            </a:pPr>
            <a:r>
              <a:rPr lang="en-US" sz="3200" b="1">
                <a:latin typeface="Calibri"/>
                <a:ea typeface="Calibri"/>
                <a:cs typeface="Calibri"/>
                <a:sym typeface="Calibri"/>
              </a:rPr>
              <a:t>Synchronous Transmission</a:t>
            </a:r>
            <a:endParaRPr/>
          </a:p>
          <a:p>
            <a:pPr marL="755015" lvl="1" indent="-285115" algn="l" rtl="0">
              <a:lnSpc>
                <a:spcPct val="100000"/>
              </a:lnSpc>
              <a:spcBef>
                <a:spcPts val="575"/>
              </a:spcBef>
              <a:spcAft>
                <a:spcPts val="0"/>
              </a:spcAft>
              <a:buClr>
                <a:schemeClr val="dk1"/>
              </a:buClr>
              <a:buSzPts val="2800"/>
              <a:buFont typeface="Arial"/>
              <a:buChar char="–"/>
            </a:pPr>
            <a:r>
              <a:rPr lang="en-US" sz="2800">
                <a:latin typeface="Calibri"/>
                <a:ea typeface="Calibri"/>
                <a:cs typeface="Calibri"/>
                <a:sym typeface="Calibri"/>
              </a:rPr>
              <a:t>Data is organized into </a:t>
            </a:r>
            <a:r>
              <a:rPr lang="en-US" sz="2800" b="1">
                <a:latin typeface="Calibri"/>
                <a:ea typeface="Calibri"/>
                <a:cs typeface="Calibri"/>
                <a:sym typeface="Calibri"/>
              </a:rPr>
              <a:t>groups or blocks of data</a:t>
            </a:r>
            <a:r>
              <a:rPr lang="en-US" sz="2800">
                <a:latin typeface="Calibri"/>
                <a:ea typeface="Calibri"/>
                <a:cs typeface="Calibri"/>
                <a:sym typeface="Calibri"/>
              </a:rPr>
              <a:t>, which are transferred at </a:t>
            </a:r>
            <a:r>
              <a:rPr lang="en-US" sz="2800" b="1">
                <a:latin typeface="Calibri"/>
                <a:ea typeface="Calibri"/>
                <a:cs typeface="Calibri"/>
                <a:sym typeface="Calibri"/>
              </a:rPr>
              <a:t>regular, specified intervals</a:t>
            </a:r>
            <a:endParaRPr/>
          </a:p>
          <a:p>
            <a:pPr marL="755015" lvl="1" indent="-285115" algn="l" rtl="0">
              <a:lnSpc>
                <a:spcPct val="100000"/>
              </a:lnSpc>
              <a:spcBef>
                <a:spcPts val="575"/>
              </a:spcBef>
              <a:spcAft>
                <a:spcPts val="0"/>
              </a:spcAft>
              <a:buClr>
                <a:schemeClr val="dk1"/>
              </a:buClr>
              <a:buSzPts val="2800"/>
              <a:buFont typeface="Arial"/>
              <a:buChar char="–"/>
            </a:pPr>
            <a:r>
              <a:rPr lang="en-US" sz="2800">
                <a:latin typeface="Calibri"/>
                <a:ea typeface="Calibri"/>
                <a:cs typeface="Calibri"/>
                <a:sym typeface="Calibri"/>
              </a:rPr>
              <a:t>Because the transmissions are </a:t>
            </a:r>
            <a:r>
              <a:rPr lang="en-US" sz="2800" b="1">
                <a:latin typeface="Calibri"/>
                <a:ea typeface="Calibri"/>
                <a:cs typeface="Calibri"/>
                <a:sym typeface="Calibri"/>
              </a:rPr>
              <a:t>synchronized</a:t>
            </a:r>
            <a:r>
              <a:rPr lang="en-US" sz="2800">
                <a:latin typeface="Calibri"/>
                <a:ea typeface="Calibri"/>
                <a:cs typeface="Calibri"/>
                <a:sym typeface="Calibri"/>
              </a:rPr>
              <a:t>, both devices know when data can be sent and when it should arrive</a:t>
            </a:r>
            <a:endParaRPr/>
          </a:p>
          <a:p>
            <a:pPr marL="755015" lvl="1" indent="-285115" algn="l" rtl="0">
              <a:lnSpc>
                <a:spcPct val="100000"/>
              </a:lnSpc>
              <a:spcBef>
                <a:spcPts val="575"/>
              </a:spcBef>
              <a:spcAft>
                <a:spcPts val="0"/>
              </a:spcAft>
              <a:buClr>
                <a:schemeClr val="dk1"/>
              </a:buClr>
              <a:buSzPts val="2800"/>
              <a:buFont typeface="Arial"/>
              <a:buChar char="–"/>
            </a:pPr>
            <a:r>
              <a:rPr lang="en-US" sz="2800">
                <a:latin typeface="Calibri"/>
                <a:ea typeface="Calibri"/>
                <a:cs typeface="Calibri"/>
                <a:sym typeface="Calibri"/>
              </a:rPr>
              <a:t>Most data transmissions within a computer and over a network are synchronous transmissions</a:t>
            </a:r>
            <a:endParaRPr/>
          </a:p>
        </p:txBody>
      </p:sp>
      <p:sp>
        <p:nvSpPr>
          <p:cNvPr id="170" name="Google Shape;17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990600" y="381000"/>
            <a:ext cx="8321040" cy="1150058"/>
          </a:xfrm>
          <a:prstGeom prst="rect">
            <a:avLst/>
          </a:prstGeom>
          <a:noFill/>
          <a:ln>
            <a:noFill/>
          </a:ln>
        </p:spPr>
        <p:txBody>
          <a:bodyPr spcFirstLastPara="1" wrap="square" lIns="0" tIns="468375" rIns="0" bIns="0" anchor="ctr" anchorCtr="0">
            <a:spAutoFit/>
          </a:bodyPr>
          <a:lstStyle/>
          <a:p>
            <a:pPr marL="12700" lvl="0" indent="0" algn="l" rtl="0">
              <a:lnSpc>
                <a:spcPct val="100000"/>
              </a:lnSpc>
              <a:spcBef>
                <a:spcPts val="0"/>
              </a:spcBef>
              <a:spcAft>
                <a:spcPts val="0"/>
              </a:spcAft>
              <a:buClr>
                <a:schemeClr val="dk1"/>
              </a:buClr>
              <a:buSzPts val="4400"/>
              <a:buFont typeface="Calibri"/>
              <a:buNone/>
            </a:pPr>
            <a:r>
              <a:rPr lang="en-US" b="1"/>
              <a:t>Data Transmission Characteristics</a:t>
            </a:r>
            <a:endParaRPr/>
          </a:p>
        </p:txBody>
      </p:sp>
      <p:sp>
        <p:nvSpPr>
          <p:cNvPr id="176" name="Google Shape;176;p21"/>
          <p:cNvSpPr txBox="1">
            <a:spLocks noGrp="1"/>
          </p:cNvSpPr>
          <p:nvPr>
            <p:ph type="body" idx="1"/>
          </p:nvPr>
        </p:nvSpPr>
        <p:spPr>
          <a:xfrm>
            <a:off x="1143000" y="1828800"/>
            <a:ext cx="9753600" cy="4195379"/>
          </a:xfrm>
          <a:prstGeom prst="rect">
            <a:avLst/>
          </a:prstGeom>
          <a:noFill/>
          <a:ln>
            <a:noFill/>
          </a:ln>
        </p:spPr>
        <p:txBody>
          <a:bodyPr spcFirstLastPara="1" wrap="square" lIns="0" tIns="85725" rIns="0" bIns="0" anchor="t" anchorCtr="0">
            <a:spAutoFit/>
          </a:bodyPr>
          <a:lstStyle/>
          <a:p>
            <a:pPr marL="355600" lvl="1" indent="-342900" algn="l" rtl="0">
              <a:lnSpc>
                <a:spcPct val="100000"/>
              </a:lnSpc>
              <a:spcBef>
                <a:spcPts val="0"/>
              </a:spcBef>
              <a:spcAft>
                <a:spcPts val="0"/>
              </a:spcAft>
              <a:buClr>
                <a:schemeClr val="dk1"/>
              </a:buClr>
              <a:buSzPts val="2800"/>
              <a:buFont typeface="Arial"/>
              <a:buChar char="•"/>
            </a:pPr>
            <a:r>
              <a:rPr lang="en-US" sz="2800" b="1">
                <a:latin typeface="Calibri"/>
                <a:ea typeface="Calibri"/>
                <a:cs typeface="Calibri"/>
                <a:sym typeface="Calibri"/>
              </a:rPr>
              <a:t>Asynchronous Transmission</a:t>
            </a:r>
            <a:endParaRPr/>
          </a:p>
          <a:p>
            <a:pPr marL="755015" lvl="1" indent="-285115" algn="l" rtl="0">
              <a:lnSpc>
                <a:spcPct val="100000"/>
              </a:lnSpc>
              <a:spcBef>
                <a:spcPts val="580"/>
              </a:spcBef>
              <a:spcAft>
                <a:spcPts val="0"/>
              </a:spcAft>
              <a:buClr>
                <a:schemeClr val="dk1"/>
              </a:buClr>
              <a:buSzPts val="2800"/>
              <a:buFont typeface="Arial"/>
              <a:buChar char="–"/>
            </a:pPr>
            <a:r>
              <a:rPr lang="en-US" sz="2800">
                <a:latin typeface="Calibri"/>
                <a:ea typeface="Calibri"/>
                <a:cs typeface="Calibri"/>
                <a:sym typeface="Calibri"/>
              </a:rPr>
              <a:t>Data is sent when it is </a:t>
            </a:r>
            <a:r>
              <a:rPr lang="en-US" sz="2800" b="1">
                <a:latin typeface="Calibri"/>
                <a:ea typeface="Calibri"/>
                <a:cs typeface="Calibri"/>
                <a:sym typeface="Calibri"/>
              </a:rPr>
              <a:t>ready to be sent</a:t>
            </a:r>
            <a:r>
              <a:rPr lang="en-US" sz="2800">
                <a:latin typeface="Calibri"/>
                <a:ea typeface="Calibri"/>
                <a:cs typeface="Calibri"/>
                <a:sym typeface="Calibri"/>
              </a:rPr>
              <a:t>, without being synchronized</a:t>
            </a:r>
            <a:endParaRPr/>
          </a:p>
          <a:p>
            <a:pPr marL="755015" lvl="1" indent="-285115" algn="l" rtl="0">
              <a:lnSpc>
                <a:spcPct val="100000"/>
              </a:lnSpc>
              <a:spcBef>
                <a:spcPts val="580"/>
              </a:spcBef>
              <a:spcAft>
                <a:spcPts val="0"/>
              </a:spcAft>
              <a:buClr>
                <a:schemeClr val="dk1"/>
              </a:buClr>
              <a:buSzPts val="2800"/>
              <a:buFont typeface="Arial"/>
              <a:buChar char="–"/>
            </a:pPr>
            <a:r>
              <a:rPr lang="en-US" sz="2800">
                <a:latin typeface="Calibri"/>
                <a:ea typeface="Calibri"/>
                <a:cs typeface="Calibri"/>
                <a:sym typeface="Calibri"/>
              </a:rPr>
              <a:t>To identify the bits that belong in each byte, a start bit and stop bit are used at the beginning and end of the byte, respectively</a:t>
            </a:r>
            <a:endParaRPr/>
          </a:p>
          <a:p>
            <a:pPr marL="755015" lvl="1" indent="-285115" algn="l" rtl="0">
              <a:lnSpc>
                <a:spcPct val="100000"/>
              </a:lnSpc>
              <a:spcBef>
                <a:spcPts val="580"/>
              </a:spcBef>
              <a:spcAft>
                <a:spcPts val="0"/>
              </a:spcAft>
              <a:buClr>
                <a:schemeClr val="dk1"/>
              </a:buClr>
              <a:buSzPts val="2800"/>
              <a:buFont typeface="Arial"/>
              <a:buChar char="–"/>
            </a:pPr>
            <a:r>
              <a:rPr lang="en-US" sz="2800">
                <a:latin typeface="Calibri"/>
                <a:ea typeface="Calibri"/>
                <a:cs typeface="Calibri"/>
                <a:sym typeface="Calibri"/>
              </a:rPr>
              <a:t>This overhead makes asynchronous transmission less efficient than synchronous transmission and so it is not as widely used as synchronous transmission</a:t>
            </a:r>
            <a:endParaRPr/>
          </a:p>
        </p:txBody>
      </p:sp>
      <p:sp>
        <p:nvSpPr>
          <p:cNvPr id="177" name="Google Shape;1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3810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5117</Words>
  <Application>Microsoft Office PowerPoint</Application>
  <PresentationFormat>Widescreen</PresentationFormat>
  <Paragraphs>587</Paragraphs>
  <Slides>72</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72</vt:i4>
      </vt:variant>
    </vt:vector>
  </HeadingPairs>
  <TitlesOfParts>
    <vt:vector size="81" baseType="lpstr">
      <vt:lpstr>Calibri</vt:lpstr>
      <vt:lpstr>Rockwell</vt:lpstr>
      <vt:lpstr>Arial</vt:lpstr>
      <vt:lpstr>Noto Sans Symbols</vt:lpstr>
      <vt:lpstr>Times New Roman</vt:lpstr>
      <vt:lpstr>Lato</vt:lpstr>
      <vt:lpstr>Verdana</vt:lpstr>
      <vt:lpstr>Comic Sans MS</vt:lpstr>
      <vt:lpstr>Office Theme</vt:lpstr>
      <vt:lpstr>PowerPoint Presentation</vt:lpstr>
      <vt:lpstr>Outline</vt:lpstr>
      <vt:lpstr>BASIC ELEMENTS OF A COMMUNICATION  SYSTEM</vt:lpstr>
      <vt:lpstr>DATA TRANSMISSION MODES</vt:lpstr>
      <vt:lpstr>DATA TRANSMISSION MODES</vt:lpstr>
      <vt:lpstr>DATA TRANSMISSION MODES</vt:lpstr>
      <vt:lpstr>Data Transmission Characteristics</vt:lpstr>
      <vt:lpstr>Data Transmission Characteristics</vt:lpstr>
      <vt:lpstr>Data Transmission Characteristics</vt:lpstr>
      <vt:lpstr>Data Transmission Characteristics</vt:lpstr>
      <vt:lpstr>DIFFERENCES</vt:lpstr>
      <vt:lpstr>Data Transmission Characteristics</vt:lpstr>
      <vt:lpstr>REFERENCE MODELS</vt:lpstr>
      <vt:lpstr>REFERENCE MODELS</vt:lpstr>
      <vt:lpstr>LAYERS, INTERFACES, AND PROTOCOLS  IN THE OSI MODEL</vt:lpstr>
      <vt:lpstr>TCP/INTERNET PROTOCOL STACK</vt:lpstr>
      <vt:lpstr>TCP/IP and Other Communications Protocols</vt:lpstr>
      <vt:lpstr>COMMUNICATION PROTOCOLS</vt:lpstr>
      <vt:lpstr>COMMUNICATION PROTOCOLS</vt:lpstr>
      <vt:lpstr>COMMUNICATION PROTOCOLS</vt:lpstr>
      <vt:lpstr>COMMUNICATION PROTOCOLS</vt:lpstr>
      <vt:lpstr>COMMUNICATION PROTOCOLS</vt:lpstr>
      <vt:lpstr>COMMUNICATION PROTOCOLS</vt:lpstr>
      <vt:lpstr>Ethernet (802.3)</vt:lpstr>
      <vt:lpstr>Wi-Fi (802.11)</vt:lpstr>
      <vt:lpstr>Addressing Schemes</vt:lpstr>
      <vt:lpstr>Addressing Schemes</vt:lpstr>
      <vt:lpstr>Addressing Schemes</vt:lpstr>
      <vt:lpstr>Addressing Schemes</vt:lpstr>
      <vt:lpstr>Data Transmission Characteristics</vt:lpstr>
      <vt:lpstr>Data Transmission Characteristics</vt:lpstr>
      <vt:lpstr>Data Transmission Characteristics</vt:lpstr>
      <vt:lpstr>Networking Hardware</vt:lpstr>
      <vt:lpstr>Networking Hardware</vt:lpstr>
      <vt:lpstr>Networking Hardware</vt:lpstr>
      <vt:lpstr>OSI Model</vt:lpstr>
      <vt:lpstr>Layers of the OSI Model</vt:lpstr>
      <vt:lpstr>Layer 1: Physical Layer</vt:lpstr>
      <vt:lpstr>Layer 1: Physical Layer</vt:lpstr>
      <vt:lpstr>Layer 1: Physical Layer</vt:lpstr>
      <vt:lpstr>Layer 2: Data Link Layer</vt:lpstr>
      <vt:lpstr>Layer 2: Data Link Layer</vt:lpstr>
      <vt:lpstr>Layer 3 – Network Layer</vt:lpstr>
      <vt:lpstr>Layer 3 – Network Layer</vt:lpstr>
      <vt:lpstr>Layer 3 – Network Layer</vt:lpstr>
      <vt:lpstr>Layer 4: Transport Layer</vt:lpstr>
      <vt:lpstr>Layer 4: Transport Layer</vt:lpstr>
      <vt:lpstr>Layer 4: Transport Layer</vt:lpstr>
      <vt:lpstr>Layer 4: Transport Layer</vt:lpstr>
      <vt:lpstr>Layer 5: Session Layer</vt:lpstr>
      <vt:lpstr>Layer 5: Session Layer</vt:lpstr>
      <vt:lpstr>Layer 6: Presentation Layer</vt:lpstr>
      <vt:lpstr>Layer 6: Presentation Layer</vt:lpstr>
      <vt:lpstr>Layer 7: Application Layer</vt:lpstr>
      <vt:lpstr>Layer 7: Application Layer</vt:lpstr>
      <vt:lpstr>Layer 7: Application Layer</vt:lpstr>
      <vt:lpstr>How Data Flows in the OSI Model?</vt:lpstr>
      <vt:lpstr>Example of Data flow via OSI model</vt:lpstr>
      <vt:lpstr>Cont..</vt:lpstr>
      <vt:lpstr>Sender Side: From Application Layer to Physical Layer</vt:lpstr>
      <vt:lpstr>Sender Side: From Application Layer to Physical Layer</vt:lpstr>
      <vt:lpstr>Sender Side: From Application Layer to Physical Layer</vt:lpstr>
      <vt:lpstr>Sender Side: From Application Layer to Physical Layer</vt:lpstr>
      <vt:lpstr>Sender Side: From Application Layer to Physical Layer</vt:lpstr>
      <vt:lpstr>Sender Side: From Application Layer to Physical Layer</vt:lpstr>
      <vt:lpstr>Receiver Side: From Physical Layer to Application Layer</vt:lpstr>
      <vt:lpstr>Receiver Side: From Physical Layer to Application Layer</vt:lpstr>
      <vt:lpstr>Receiver Side: From Physical Layer to Application Layer</vt:lpstr>
      <vt:lpstr>Receiver Side: From Physical Layer to Application Layer</vt:lpstr>
      <vt:lpstr>Receiver Side: From Physical Layer to Application Layer</vt:lpstr>
      <vt:lpstr>Receiver Side: From Physical Layer to Application Layer</vt:lpstr>
      <vt:lpstr>Receiver Side: From Physical Layer to Application Layer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pakistanbusiness.biz</cp:lastModifiedBy>
  <cp:revision>4</cp:revision>
  <dcterms:modified xsi:type="dcterms:W3CDTF">2024-11-27T08:09:11Z</dcterms:modified>
</cp:coreProperties>
</file>