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4" r:id="rId18"/>
    <p:sldId id="275"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D9BACEC-EEBE-43FB-9883-DF0F22E053D3}"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2E981-B0D1-43B2-AA33-830C390A0B6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7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385519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2E981-B0D1-43B2-AA33-830C390A0B6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60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138986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2E981-B0D1-43B2-AA33-830C390A0B6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5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109187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245230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82484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362557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2E981-B0D1-43B2-AA33-830C390A0B68}" type="slidenum">
              <a:rPr lang="en-US" smtClean="0"/>
              <a:t>‹#›</a:t>
            </a:fld>
            <a:endParaRPr lang="en-US" dirty="0"/>
          </a:p>
        </p:txBody>
      </p:sp>
    </p:spTree>
    <p:extLst>
      <p:ext uri="{BB962C8B-B14F-4D97-AF65-F5344CB8AC3E}">
        <p14:creationId xmlns:p14="http://schemas.microsoft.com/office/powerpoint/2010/main" val="21995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BACEC-EEBE-43FB-9883-DF0F22E053D3}" type="datetimeFigureOut">
              <a:rPr lang="en-US" smtClean="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2E981-B0D1-43B2-AA33-830C390A0B6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92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9BACEC-EEBE-43FB-9883-DF0F22E053D3}" type="datetimeFigureOut">
              <a:rPr lang="en-US" smtClean="0"/>
              <a:t>12/20/2024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02E981-B0D1-43B2-AA33-830C390A0B68}"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2208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940" y="5241845"/>
            <a:ext cx="7772400" cy="899623"/>
          </a:xfrm>
        </p:spPr>
        <p:txBody>
          <a:bodyPr>
            <a:normAutofit/>
          </a:bodyPr>
          <a:lstStyle/>
          <a:p>
            <a:r>
              <a:rPr lang="en-US" sz="2400" b="1" dirty="0" err="1">
                <a:solidFill>
                  <a:schemeClr val="tx1"/>
                </a:solidFill>
                <a:latin typeface="+mn-lt"/>
                <a:ea typeface="+mn-ea"/>
                <a:cs typeface="+mn-cs"/>
              </a:rPr>
              <a:t>Lec</a:t>
            </a:r>
            <a:r>
              <a:rPr lang="en-US" sz="2400" b="1" dirty="0">
                <a:solidFill>
                  <a:schemeClr val="tx1"/>
                </a:solidFill>
                <a:latin typeface="+mn-lt"/>
                <a:ea typeface="+mn-ea"/>
                <a:cs typeface="+mn-cs"/>
              </a:rPr>
              <a:t> # 9:Artificial Intelligence</a:t>
            </a:r>
            <a:endParaRPr lang="en-US" sz="2400" b="1" dirty="0">
              <a:solidFill>
                <a:schemeClr val="tx1"/>
              </a:solidFill>
              <a:latin typeface="+mn-lt"/>
              <a:ea typeface="+mn-ea"/>
              <a:cs typeface="+mn-cs"/>
            </a:endParaRPr>
          </a:p>
        </p:txBody>
      </p:sp>
      <p:sp>
        <p:nvSpPr>
          <p:cNvPr id="3" name="Subtitle 2"/>
          <p:cNvSpPr>
            <a:spLocks noGrp="1"/>
          </p:cNvSpPr>
          <p:nvPr>
            <p:ph type="subTitle" idx="1"/>
          </p:nvPr>
        </p:nvSpPr>
        <p:spPr/>
        <p:txBody>
          <a:bodyPr/>
          <a:lstStyle/>
          <a:p>
            <a:r>
              <a:rPr lang="en-US" dirty="0" smtClean="0"/>
              <a:t>Instructor: Alina </a:t>
            </a:r>
            <a:r>
              <a:rPr lang="en-US" dirty="0" err="1" smtClean="0"/>
              <a:t>Maryum</a:t>
            </a:r>
            <a:endParaRPr lang="en-US" dirty="0"/>
          </a:p>
        </p:txBody>
      </p:sp>
      <p:sp>
        <p:nvSpPr>
          <p:cNvPr id="4" name="Rectangle 3"/>
          <p:cNvSpPr/>
          <p:nvPr/>
        </p:nvSpPr>
        <p:spPr>
          <a:xfrm>
            <a:off x="746911" y="4698527"/>
            <a:ext cx="10732883" cy="523220"/>
          </a:xfrm>
          <a:prstGeom prst="rect">
            <a:avLst/>
          </a:prstGeom>
        </p:spPr>
        <p:txBody>
          <a:bodyPr wrap="square">
            <a:spAutoFit/>
          </a:bodyPr>
          <a:lstStyle/>
          <a:p>
            <a:pPr algn="ctr">
              <a:spcBef>
                <a:spcPts val="0"/>
              </a:spcBef>
              <a:buClr>
                <a:schemeClr val="dk1"/>
              </a:buClr>
              <a:buSzPts val="4800"/>
            </a:pPr>
            <a:r>
              <a:rPr lang="en-US" sz="2800" b="1" dirty="0"/>
              <a:t>GE100 - Application of Information and Communication Technologies</a:t>
            </a:r>
            <a:endParaRPr lang="en-US" sz="2800" dirty="0"/>
          </a:p>
        </p:txBody>
      </p:sp>
    </p:spTree>
    <p:extLst>
      <p:ext uri="{BB962C8B-B14F-4D97-AF65-F5344CB8AC3E}">
        <p14:creationId xmlns:p14="http://schemas.microsoft.com/office/powerpoint/2010/main" val="1686993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AI: Based on Capabilities</a:t>
            </a:r>
            <a:endParaRPr lang="en-US" b="1" dirty="0"/>
          </a:p>
        </p:txBody>
      </p:sp>
      <p:sp>
        <p:nvSpPr>
          <p:cNvPr id="3" name="Content Placeholder 2"/>
          <p:cNvSpPr>
            <a:spLocks noGrp="1"/>
          </p:cNvSpPr>
          <p:nvPr>
            <p:ph idx="1"/>
          </p:nvPr>
        </p:nvSpPr>
        <p:spPr/>
        <p:txBody>
          <a:bodyPr>
            <a:normAutofit/>
          </a:bodyPr>
          <a:lstStyle/>
          <a:p>
            <a:r>
              <a:rPr lang="en-US" b="1" dirty="0" smtClean="0"/>
              <a:t>General AI:</a:t>
            </a:r>
            <a:r>
              <a:rPr lang="en-US" dirty="0" smtClean="0"/>
              <a:t> General AI, also known as Strong AI, is the ultimate goal of artificial intelligence. Imagine a system that can perform any task that requires thinking, just like a human does. The aim of General AI is to create machines that can think and learn like people, but the truth is, such systems don’t exist yet. Researchers around the world are working hard to make this happen, but it’s a challenging task that will take a lot of time and effort.</a:t>
            </a:r>
          </a:p>
        </p:txBody>
      </p:sp>
    </p:spTree>
    <p:extLst>
      <p:ext uri="{BB962C8B-B14F-4D97-AF65-F5344CB8AC3E}">
        <p14:creationId xmlns:p14="http://schemas.microsoft.com/office/powerpoint/2010/main" val="80908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AI:  </a:t>
            </a:r>
            <a:r>
              <a:rPr lang="en-US" b="1" dirty="0"/>
              <a:t>Based on Functionality</a:t>
            </a:r>
            <a:br>
              <a:rPr lang="en-US" b="1" dirty="0"/>
            </a:br>
            <a:endParaRPr lang="en-US" b="1" dirty="0"/>
          </a:p>
        </p:txBody>
      </p:sp>
      <p:sp>
        <p:nvSpPr>
          <p:cNvPr id="3" name="Content Placeholder 2"/>
          <p:cNvSpPr>
            <a:spLocks noGrp="1"/>
          </p:cNvSpPr>
          <p:nvPr>
            <p:ph idx="1"/>
          </p:nvPr>
        </p:nvSpPr>
        <p:spPr/>
        <p:txBody>
          <a:bodyPr>
            <a:normAutofit/>
          </a:bodyPr>
          <a:lstStyle/>
          <a:p>
            <a:r>
              <a:rPr lang="en-US" b="1" dirty="0" smtClean="0"/>
              <a:t>Reactive Machines:</a:t>
            </a:r>
            <a:r>
              <a:rPr lang="en-US" dirty="0" smtClean="0"/>
              <a:t> These are the simplest form of AI. They don't have memories or past experiences to rely on. They only focus on the present and respond based on their programming. Examples include IBM's Deep Blue, the chess-playing computer, and Google’s </a:t>
            </a:r>
            <a:r>
              <a:rPr lang="en-US" dirty="0" err="1" smtClean="0"/>
              <a:t>AlphaGo</a:t>
            </a:r>
            <a:r>
              <a:rPr lang="en-US" dirty="0" smtClean="0"/>
              <a:t>, which plays the game of Go.</a:t>
            </a:r>
          </a:p>
          <a:p>
            <a:r>
              <a:rPr lang="en-US" b="1" dirty="0" smtClean="0"/>
              <a:t>Limited Memory:</a:t>
            </a:r>
            <a:r>
              <a:rPr lang="en-US" dirty="0" smtClean="0"/>
              <a:t> These AI systems can remember certain past events or data, but only for a short time. They use this stored information to make decisions. Self-driving cars are a great example—they use data like the speed of nearby vehicles and traffic signs to drive safely.</a:t>
            </a:r>
          </a:p>
        </p:txBody>
      </p:sp>
    </p:spTree>
    <p:extLst>
      <p:ext uri="{BB962C8B-B14F-4D97-AF65-F5344CB8AC3E}">
        <p14:creationId xmlns:p14="http://schemas.microsoft.com/office/powerpoint/2010/main" val="425192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AI:  Based on Functionality</a:t>
            </a:r>
            <a:endParaRPr lang="en-US" b="1" dirty="0"/>
          </a:p>
        </p:txBody>
      </p:sp>
      <p:sp>
        <p:nvSpPr>
          <p:cNvPr id="3" name="Content Placeholder 2"/>
          <p:cNvSpPr>
            <a:spLocks noGrp="1"/>
          </p:cNvSpPr>
          <p:nvPr>
            <p:ph idx="1"/>
          </p:nvPr>
        </p:nvSpPr>
        <p:spPr/>
        <p:txBody>
          <a:bodyPr>
            <a:normAutofit/>
          </a:bodyPr>
          <a:lstStyle/>
          <a:p>
            <a:r>
              <a:rPr lang="en-US" b="1" dirty="0" smtClean="0"/>
              <a:t>Theory of Mind:</a:t>
            </a:r>
            <a:r>
              <a:rPr lang="en-US" dirty="0" smtClean="0"/>
              <a:t> This type of AI is still in development. The goal is for machines to understand human emotions, beliefs, and social behaviors, allowing them to interact with people on a more emotional and human-like level. While it’s still a work in progress, researchers are making progress in this area.</a:t>
            </a:r>
          </a:p>
          <a:p>
            <a:r>
              <a:rPr lang="en-US" b="1" dirty="0" smtClean="0"/>
              <a:t>Self-Awareness:</a:t>
            </a:r>
            <a:r>
              <a:rPr lang="en-US" dirty="0" smtClean="0"/>
              <a:t> Self-Aware AI represents the future of AI. These machines would have their own consciousness, emotions, and an understanding of themselves. They would be much smarter than humans. However, this level of AI doesn’t exist yet, and it would take significant advancements to make it a reality.</a:t>
            </a:r>
            <a:endParaRPr lang="en-US" dirty="0"/>
          </a:p>
        </p:txBody>
      </p:sp>
    </p:spTree>
    <p:extLst>
      <p:ext uri="{BB962C8B-B14F-4D97-AF65-F5344CB8AC3E}">
        <p14:creationId xmlns:p14="http://schemas.microsoft.com/office/powerpoint/2010/main" val="1195055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Machine Learning</a:t>
            </a:r>
          </a:p>
        </p:txBody>
      </p:sp>
      <p:sp>
        <p:nvSpPr>
          <p:cNvPr id="3" name="Content Placeholder 2"/>
          <p:cNvSpPr>
            <a:spLocks noGrp="1"/>
          </p:cNvSpPr>
          <p:nvPr>
            <p:ph idx="1"/>
          </p:nvPr>
        </p:nvSpPr>
        <p:spPr/>
        <p:txBody>
          <a:bodyPr>
            <a:normAutofit/>
          </a:bodyPr>
          <a:lstStyle/>
          <a:p>
            <a:r>
              <a:rPr lang="en-US" b="1" dirty="0" smtClean="0"/>
              <a:t>What is Machine Learning?</a:t>
            </a:r>
            <a:endParaRPr lang="en-US" dirty="0" smtClean="0"/>
          </a:p>
          <a:p>
            <a:pPr lvl="1"/>
            <a:r>
              <a:rPr lang="en-US" dirty="0" smtClean="0"/>
              <a:t>ML is a subset of AI where machines learn from data to improve their performance over time without being explicitly programmed.</a:t>
            </a:r>
          </a:p>
          <a:p>
            <a:r>
              <a:rPr lang="en-US" b="1" dirty="0" smtClean="0"/>
              <a:t>Types of Machine Learning</a:t>
            </a:r>
            <a:r>
              <a:rPr lang="en-US" dirty="0" smtClean="0"/>
              <a:t>:</a:t>
            </a:r>
          </a:p>
          <a:p>
            <a:pPr lvl="1"/>
            <a:r>
              <a:rPr lang="en-US" b="1" dirty="0" smtClean="0"/>
              <a:t>Supervised Learning</a:t>
            </a:r>
            <a:r>
              <a:rPr lang="en-US" dirty="0" smtClean="0"/>
              <a:t>: Learning from labeled data (e.g., email spam classification).</a:t>
            </a:r>
          </a:p>
          <a:p>
            <a:pPr lvl="1"/>
            <a:r>
              <a:rPr lang="en-US" b="1" dirty="0" smtClean="0"/>
              <a:t>Unsupervised Learning</a:t>
            </a:r>
            <a:r>
              <a:rPr lang="en-US" dirty="0" smtClean="0"/>
              <a:t>: Finding hidden patterns in unlabeled data (e.g., clustering customers).</a:t>
            </a:r>
          </a:p>
          <a:p>
            <a:pPr lvl="1"/>
            <a:r>
              <a:rPr lang="en-US" b="1" dirty="0" smtClean="0"/>
              <a:t>Reinforcement Learning</a:t>
            </a:r>
            <a:r>
              <a:rPr lang="en-US" dirty="0" smtClean="0"/>
              <a:t>: Learning through trial and error (e.g., game-playing AI, robots learning tasks).</a:t>
            </a:r>
          </a:p>
          <a:p>
            <a:r>
              <a:rPr lang="en-US" b="1" dirty="0" smtClean="0"/>
              <a:t>Key Concepts</a:t>
            </a:r>
            <a:r>
              <a:rPr lang="en-US" dirty="0" smtClean="0"/>
              <a:t>:</a:t>
            </a:r>
          </a:p>
          <a:p>
            <a:pPr lvl="1"/>
            <a:r>
              <a:rPr lang="en-US" b="1" dirty="0" smtClean="0"/>
              <a:t>Training and Testing</a:t>
            </a:r>
            <a:r>
              <a:rPr lang="en-US" dirty="0" smtClean="0"/>
              <a:t>: ML models are trained on data and then tested on new data to evaluate performance.</a:t>
            </a:r>
            <a:endParaRPr lang="en-US" dirty="0"/>
          </a:p>
        </p:txBody>
      </p:sp>
    </p:spTree>
    <p:extLst>
      <p:ext uri="{BB962C8B-B14F-4D97-AF65-F5344CB8AC3E}">
        <p14:creationId xmlns:p14="http://schemas.microsoft.com/office/powerpoint/2010/main" val="2219232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Deep Learning</a:t>
            </a:r>
          </a:p>
        </p:txBody>
      </p:sp>
      <p:sp>
        <p:nvSpPr>
          <p:cNvPr id="3" name="Content Placeholder 2"/>
          <p:cNvSpPr>
            <a:spLocks noGrp="1"/>
          </p:cNvSpPr>
          <p:nvPr>
            <p:ph idx="1"/>
          </p:nvPr>
        </p:nvSpPr>
        <p:spPr/>
        <p:txBody>
          <a:bodyPr>
            <a:normAutofit/>
          </a:bodyPr>
          <a:lstStyle/>
          <a:p>
            <a:r>
              <a:rPr lang="en-US" b="1" dirty="0" smtClean="0"/>
              <a:t>What is Deep Learning?</a:t>
            </a:r>
            <a:endParaRPr lang="en-US" dirty="0" smtClean="0"/>
          </a:p>
          <a:p>
            <a:pPr lvl="1"/>
            <a:r>
              <a:rPr lang="en-US" dirty="0" smtClean="0"/>
              <a:t>Deep Learning is a subset of ML that uses neural networks with many layers (deep networks) to analyze complex patterns in large datasets.</a:t>
            </a:r>
          </a:p>
          <a:p>
            <a:r>
              <a:rPr lang="en-US" b="1" dirty="0" smtClean="0"/>
              <a:t>Basic Concepts of Deep Learning</a:t>
            </a:r>
            <a:r>
              <a:rPr lang="en-US" dirty="0" smtClean="0"/>
              <a:t>:</a:t>
            </a:r>
          </a:p>
          <a:p>
            <a:pPr lvl="1"/>
            <a:r>
              <a:rPr lang="en-US" b="1" dirty="0" smtClean="0"/>
              <a:t>Neural Networks</a:t>
            </a:r>
            <a:r>
              <a:rPr lang="en-US" dirty="0" smtClean="0"/>
              <a:t>: Structure inspired by the human brain (neurons, layers, weights).</a:t>
            </a:r>
          </a:p>
          <a:p>
            <a:pPr lvl="1"/>
            <a:r>
              <a:rPr lang="en-US" b="1" dirty="0" smtClean="0"/>
              <a:t>Activation Functions</a:t>
            </a:r>
            <a:r>
              <a:rPr lang="en-US" dirty="0" smtClean="0"/>
              <a:t>: Functions that decide whether a neuron should be activated.</a:t>
            </a:r>
          </a:p>
          <a:p>
            <a:pPr lvl="1"/>
            <a:r>
              <a:rPr lang="en-US" b="1" dirty="0" smtClean="0"/>
              <a:t>Training Neural Networks</a:t>
            </a:r>
            <a:r>
              <a:rPr lang="en-US" dirty="0" smtClean="0"/>
              <a:t>: Backpropagation and gradient descent.</a:t>
            </a:r>
          </a:p>
          <a:p>
            <a:r>
              <a:rPr lang="en-US" b="1" dirty="0" smtClean="0"/>
              <a:t>Types of Deep Learning Models</a:t>
            </a:r>
            <a:r>
              <a:rPr lang="en-US" dirty="0" smtClean="0"/>
              <a:t>:</a:t>
            </a:r>
          </a:p>
          <a:p>
            <a:pPr lvl="1"/>
            <a:r>
              <a:rPr lang="en-US" b="1" dirty="0" smtClean="0"/>
              <a:t>Convolutional Neural Networks (CNNs)</a:t>
            </a:r>
            <a:r>
              <a:rPr lang="en-US" dirty="0" smtClean="0"/>
              <a:t>: Used in image processing (e.g., object detection).</a:t>
            </a:r>
          </a:p>
          <a:p>
            <a:pPr lvl="1"/>
            <a:r>
              <a:rPr lang="en-US" b="1" dirty="0" smtClean="0"/>
              <a:t>Recurrent Neural Networks (RNNs)</a:t>
            </a:r>
            <a:r>
              <a:rPr lang="en-US" dirty="0" smtClean="0"/>
              <a:t>: Used for time-series data or sequences (e.g., speech recognition).</a:t>
            </a:r>
          </a:p>
          <a:p>
            <a:pPr lvl="1"/>
            <a:r>
              <a:rPr lang="en-US" b="1" dirty="0" smtClean="0"/>
              <a:t>Generative Adversarial Networks (GANs)</a:t>
            </a:r>
            <a:r>
              <a:rPr lang="en-US" dirty="0" smtClean="0"/>
              <a:t>: Used for generating new data (e.g., generating images).</a:t>
            </a:r>
            <a:endParaRPr lang="en-US" dirty="0"/>
          </a:p>
        </p:txBody>
      </p:sp>
    </p:spTree>
    <p:extLst>
      <p:ext uri="{BB962C8B-B14F-4D97-AF65-F5344CB8AC3E}">
        <p14:creationId xmlns:p14="http://schemas.microsoft.com/office/powerpoint/2010/main" val="3981517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VS DL</a:t>
            </a:r>
            <a:endParaRPr lang="en-US" dirty="0"/>
          </a:p>
        </p:txBody>
      </p:sp>
      <p:sp>
        <p:nvSpPr>
          <p:cNvPr id="3" name="Text Placeholder 2"/>
          <p:cNvSpPr>
            <a:spLocks noGrp="1"/>
          </p:cNvSpPr>
          <p:nvPr>
            <p:ph type="body" idx="1"/>
          </p:nvPr>
        </p:nvSpPr>
        <p:spPr/>
        <p:txBody>
          <a:bodyPr/>
          <a:lstStyle/>
          <a:p>
            <a:r>
              <a:rPr lang="en-US" dirty="0"/>
              <a:t>Machine Learning:</a:t>
            </a:r>
            <a:endParaRPr lang="en-US" dirty="0" smtClean="0"/>
          </a:p>
        </p:txBody>
      </p:sp>
      <p:sp>
        <p:nvSpPr>
          <p:cNvPr id="4" name="Content Placeholder 3"/>
          <p:cNvSpPr>
            <a:spLocks noGrp="1"/>
          </p:cNvSpPr>
          <p:nvPr>
            <p:ph sz="half" idx="2"/>
          </p:nvPr>
        </p:nvSpPr>
        <p:spPr/>
        <p:txBody>
          <a:bodyPr>
            <a:normAutofit lnSpcReduction="10000"/>
          </a:bodyPr>
          <a:lstStyle/>
          <a:p>
            <a:r>
              <a:rPr lang="en-US" dirty="0" smtClean="0"/>
              <a:t>Works best with smaller datasets and simpler models.</a:t>
            </a:r>
          </a:p>
          <a:p>
            <a:r>
              <a:rPr lang="en-US" dirty="0" smtClean="0"/>
              <a:t>Requires manual feature extraction, where humans identify and select the important features from the data.</a:t>
            </a:r>
          </a:p>
          <a:p>
            <a:r>
              <a:rPr lang="en-US" dirty="0" smtClean="0"/>
              <a:t>Good for tasks like classification and regression when the data is not too complex.</a:t>
            </a:r>
          </a:p>
          <a:p>
            <a:r>
              <a:rPr lang="en-US" dirty="0" smtClean="0"/>
              <a:t>Generally uses less computational power.</a:t>
            </a:r>
            <a:endParaRPr lang="en-US" dirty="0"/>
          </a:p>
        </p:txBody>
      </p:sp>
      <p:sp>
        <p:nvSpPr>
          <p:cNvPr id="5" name="Text Placeholder 4"/>
          <p:cNvSpPr>
            <a:spLocks noGrp="1"/>
          </p:cNvSpPr>
          <p:nvPr>
            <p:ph type="body" sz="quarter" idx="3"/>
          </p:nvPr>
        </p:nvSpPr>
        <p:spPr/>
        <p:txBody>
          <a:bodyPr/>
          <a:lstStyle/>
          <a:p>
            <a:r>
              <a:rPr lang="en-US" dirty="0" smtClean="0"/>
              <a:t>Deep Learning</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Excels with large datasets, such as images, videos, and audio, due to its ability to process complex patterns.</a:t>
            </a:r>
          </a:p>
          <a:p>
            <a:r>
              <a:rPr lang="en-US" dirty="0" smtClean="0"/>
              <a:t>Automatically extracts features from raw data (e.g., an image's edges, shapes) without human intervention.</a:t>
            </a:r>
          </a:p>
          <a:p>
            <a:r>
              <a:rPr lang="en-US" dirty="0" smtClean="0"/>
              <a:t>Can model very intricate and hierarchical patterns in data.</a:t>
            </a:r>
          </a:p>
          <a:p>
            <a:r>
              <a:rPr lang="en-US" dirty="0" smtClean="0"/>
              <a:t>Requires significantly more computational power and time for training.</a:t>
            </a:r>
            <a:endParaRPr lang="en-US" dirty="0"/>
          </a:p>
        </p:txBody>
      </p:sp>
    </p:spTree>
    <p:extLst>
      <p:ext uri="{BB962C8B-B14F-4D97-AF65-F5344CB8AC3E}">
        <p14:creationId xmlns:p14="http://schemas.microsoft.com/office/powerpoint/2010/main" val="144555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VS DL</a:t>
            </a:r>
            <a:endParaRPr lang="en-US" dirty="0"/>
          </a:p>
        </p:txBody>
      </p:sp>
      <p:sp>
        <p:nvSpPr>
          <p:cNvPr id="3" name="Text Placeholder 2"/>
          <p:cNvSpPr>
            <a:spLocks noGrp="1"/>
          </p:cNvSpPr>
          <p:nvPr>
            <p:ph type="body" idx="1"/>
          </p:nvPr>
        </p:nvSpPr>
        <p:spPr/>
        <p:txBody>
          <a:bodyPr/>
          <a:lstStyle/>
          <a:p>
            <a:r>
              <a:rPr lang="en-US" dirty="0"/>
              <a:t>Machine Learning Example:</a:t>
            </a:r>
            <a:endParaRPr lang="en-US" dirty="0" smtClean="0"/>
          </a:p>
        </p:txBody>
      </p:sp>
      <p:sp>
        <p:nvSpPr>
          <p:cNvPr id="4" name="Content Placeholder 3"/>
          <p:cNvSpPr>
            <a:spLocks noGrp="1"/>
          </p:cNvSpPr>
          <p:nvPr>
            <p:ph sz="half" idx="2"/>
          </p:nvPr>
        </p:nvSpPr>
        <p:spPr/>
        <p:txBody>
          <a:bodyPr>
            <a:normAutofit/>
          </a:bodyPr>
          <a:lstStyle/>
          <a:p>
            <a:pPr marL="0" indent="0">
              <a:buNone/>
            </a:pPr>
            <a:r>
              <a:rPr lang="en-US" dirty="0" smtClean="0"/>
              <a:t>A spam email detector is a common example. In this case, machine learning algorithms use a dataset of labeled emails (spam or not) to learn patterns. </a:t>
            </a:r>
          </a:p>
          <a:p>
            <a:pPr marL="0" indent="0">
              <a:buNone/>
            </a:pPr>
            <a:r>
              <a:rPr lang="en-US" dirty="0" smtClean="0"/>
              <a:t>Features like the sender’s email address, subject line, and certain keywords are manually extracted from the emails. The algorithm then uses these features to classify new emails as spam or not spam.</a:t>
            </a:r>
            <a:endParaRPr lang="en-US" dirty="0"/>
          </a:p>
        </p:txBody>
      </p:sp>
      <p:sp>
        <p:nvSpPr>
          <p:cNvPr id="5" name="Text Placeholder 4"/>
          <p:cNvSpPr>
            <a:spLocks noGrp="1"/>
          </p:cNvSpPr>
          <p:nvPr>
            <p:ph type="body" sz="quarter" idx="3"/>
          </p:nvPr>
        </p:nvSpPr>
        <p:spPr/>
        <p:txBody>
          <a:bodyPr/>
          <a:lstStyle/>
          <a:p>
            <a:r>
              <a:rPr lang="en-US" dirty="0"/>
              <a:t>Deep Learning Example:</a:t>
            </a:r>
          </a:p>
        </p:txBody>
      </p:sp>
      <p:sp>
        <p:nvSpPr>
          <p:cNvPr id="6" name="Content Placeholder 5"/>
          <p:cNvSpPr>
            <a:spLocks noGrp="1"/>
          </p:cNvSpPr>
          <p:nvPr>
            <p:ph sz="quarter" idx="4"/>
          </p:nvPr>
        </p:nvSpPr>
        <p:spPr/>
        <p:txBody>
          <a:bodyPr>
            <a:normAutofit lnSpcReduction="10000"/>
          </a:bodyPr>
          <a:lstStyle/>
          <a:p>
            <a:pPr marL="0" indent="0">
              <a:buNone/>
            </a:pPr>
            <a:r>
              <a:rPr lang="en-US" dirty="0" smtClean="0"/>
              <a:t>An image recognition system, like one used in facial recognition or identifying objects in photos, is a good example.</a:t>
            </a:r>
          </a:p>
          <a:p>
            <a:pPr marL="0" indent="0">
              <a:buNone/>
            </a:pPr>
            <a:r>
              <a:rPr lang="en-US" dirty="0" smtClean="0"/>
              <a:t> Deep learning models, such as convolutional neural networks (CNNs), automatically learn to detect features like edges, textures, and shapes from raw pixel data. They can then identify complex patterns, such as recognizing faces or animals, without needing manually extracted features.</a:t>
            </a:r>
            <a:endParaRPr lang="en-US" dirty="0"/>
          </a:p>
        </p:txBody>
      </p:sp>
    </p:spTree>
    <p:extLst>
      <p:ext uri="{BB962C8B-B14F-4D97-AF65-F5344CB8AC3E}">
        <p14:creationId xmlns:p14="http://schemas.microsoft.com/office/powerpoint/2010/main" val="274686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Generative AI</a:t>
            </a:r>
          </a:p>
        </p:txBody>
      </p:sp>
      <p:sp>
        <p:nvSpPr>
          <p:cNvPr id="3" name="Content Placeholder 2"/>
          <p:cNvSpPr>
            <a:spLocks noGrp="1"/>
          </p:cNvSpPr>
          <p:nvPr>
            <p:ph idx="1"/>
          </p:nvPr>
        </p:nvSpPr>
        <p:spPr/>
        <p:txBody>
          <a:bodyPr>
            <a:normAutofit/>
          </a:bodyPr>
          <a:lstStyle/>
          <a:p>
            <a:r>
              <a:rPr lang="en-US" b="1" dirty="0" smtClean="0"/>
              <a:t>What is Generative AI?</a:t>
            </a:r>
            <a:endParaRPr lang="en-US" dirty="0" smtClean="0"/>
          </a:p>
          <a:p>
            <a:pPr lvl="1"/>
            <a:r>
              <a:rPr lang="en-US" dirty="0" smtClean="0"/>
              <a:t>Generative AI refers to models that generate new content, such as images, music, or text, based on learned patterns from existing data.</a:t>
            </a:r>
          </a:p>
          <a:p>
            <a:r>
              <a:rPr lang="en-US" b="1" dirty="0" smtClean="0"/>
              <a:t>Examples</a:t>
            </a:r>
            <a:r>
              <a:rPr lang="en-US" dirty="0" smtClean="0"/>
              <a:t>:</a:t>
            </a:r>
          </a:p>
          <a:p>
            <a:pPr lvl="1"/>
            <a:r>
              <a:rPr lang="en-US" b="1" dirty="0" smtClean="0"/>
              <a:t>Text Generation</a:t>
            </a:r>
            <a:r>
              <a:rPr lang="en-US" dirty="0" smtClean="0"/>
              <a:t>: AI like GPT (Generative </a:t>
            </a:r>
            <a:r>
              <a:rPr lang="en-US" dirty="0" err="1" smtClean="0"/>
              <a:t>Pretrained</a:t>
            </a:r>
            <a:r>
              <a:rPr lang="en-US" dirty="0" smtClean="0"/>
              <a:t> Transformer) can write essays, poetry, and even code.</a:t>
            </a:r>
          </a:p>
          <a:p>
            <a:pPr lvl="1"/>
            <a:r>
              <a:rPr lang="en-US" b="1" dirty="0" smtClean="0"/>
              <a:t>Image-to-Text</a:t>
            </a:r>
            <a:r>
              <a:rPr lang="en-US" dirty="0" smtClean="0"/>
              <a:t>: AI models like CLIP that understand images and generate descriptive text.</a:t>
            </a:r>
          </a:p>
          <a:p>
            <a:pPr lvl="1"/>
            <a:r>
              <a:rPr lang="en-US" b="1" dirty="0" smtClean="0"/>
              <a:t>Image-to-Video, Video-to-Video</a:t>
            </a:r>
            <a:r>
              <a:rPr lang="en-US" dirty="0" smtClean="0"/>
              <a:t>: AI models that can generate new videos from images or create </a:t>
            </a:r>
            <a:r>
              <a:rPr lang="en-US" dirty="0" err="1" smtClean="0"/>
              <a:t>deepfake</a:t>
            </a:r>
            <a:r>
              <a:rPr lang="en-US" dirty="0" smtClean="0"/>
              <a:t> content (e.g., face-swapping, video editing).</a:t>
            </a:r>
            <a:endParaRPr lang="en-US" dirty="0"/>
          </a:p>
        </p:txBody>
      </p:sp>
    </p:spTree>
    <p:extLst>
      <p:ext uri="{BB962C8B-B14F-4D97-AF65-F5344CB8AC3E}">
        <p14:creationId xmlns:p14="http://schemas.microsoft.com/office/powerpoint/2010/main" val="58604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Generative AI</a:t>
            </a:r>
          </a:p>
        </p:txBody>
      </p:sp>
      <p:sp>
        <p:nvSpPr>
          <p:cNvPr id="3" name="Content Placeholder 2"/>
          <p:cNvSpPr>
            <a:spLocks noGrp="1"/>
          </p:cNvSpPr>
          <p:nvPr>
            <p:ph idx="1"/>
          </p:nvPr>
        </p:nvSpPr>
        <p:spPr/>
        <p:txBody>
          <a:bodyPr>
            <a:normAutofit/>
          </a:bodyPr>
          <a:lstStyle/>
          <a:p>
            <a:r>
              <a:rPr lang="en-US" b="1" dirty="0" smtClean="0"/>
              <a:t>Large Language Models (LLMs)</a:t>
            </a:r>
          </a:p>
          <a:p>
            <a:r>
              <a:rPr lang="en-US" b="1" dirty="0" smtClean="0"/>
              <a:t>What are LLMs?</a:t>
            </a:r>
            <a:endParaRPr lang="en-US" dirty="0" smtClean="0"/>
          </a:p>
          <a:p>
            <a:pPr lvl="1"/>
            <a:r>
              <a:rPr lang="en-US" dirty="0" smtClean="0"/>
              <a:t>LLMs are deep learning models trained on vast amounts of text data to understand and generate human language (e.g., GPT-3, </a:t>
            </a:r>
            <a:r>
              <a:rPr lang="en-US" dirty="0" err="1" smtClean="0"/>
              <a:t>ChatGPT</a:t>
            </a:r>
            <a:r>
              <a:rPr lang="en-US" dirty="0" smtClean="0"/>
              <a:t>).</a:t>
            </a:r>
          </a:p>
          <a:p>
            <a:r>
              <a:rPr lang="en-US" b="1" dirty="0" smtClean="0"/>
              <a:t>Applications of LLMs</a:t>
            </a:r>
            <a:r>
              <a:rPr lang="en-US" dirty="0" smtClean="0"/>
              <a:t>:</a:t>
            </a:r>
          </a:p>
          <a:p>
            <a:pPr lvl="1"/>
            <a:r>
              <a:rPr lang="en-US" dirty="0" smtClean="0"/>
              <a:t>Text generation, translation, summarization, sentiment analysis, question-answering.</a:t>
            </a:r>
            <a:endParaRPr lang="en-US" dirty="0"/>
          </a:p>
        </p:txBody>
      </p:sp>
    </p:spTree>
    <p:extLst>
      <p:ext uri="{BB962C8B-B14F-4D97-AF65-F5344CB8AC3E}">
        <p14:creationId xmlns:p14="http://schemas.microsoft.com/office/powerpoint/2010/main" val="65707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AI</a:t>
            </a:r>
          </a:p>
        </p:txBody>
      </p:sp>
      <p:sp>
        <p:nvSpPr>
          <p:cNvPr id="3" name="Content Placeholder 2"/>
          <p:cNvSpPr>
            <a:spLocks noGrp="1"/>
          </p:cNvSpPr>
          <p:nvPr>
            <p:ph idx="1"/>
          </p:nvPr>
        </p:nvSpPr>
        <p:spPr/>
        <p:txBody>
          <a:bodyPr>
            <a:normAutofit/>
          </a:bodyPr>
          <a:lstStyle/>
          <a:p>
            <a:r>
              <a:rPr lang="en-US" b="1" dirty="0" smtClean="0"/>
              <a:t>Healthcare</a:t>
            </a:r>
            <a:r>
              <a:rPr lang="en-US" dirty="0" smtClean="0"/>
              <a:t>: Predicting diseases, medical imaging, personalized treatment.</a:t>
            </a:r>
          </a:p>
          <a:p>
            <a:r>
              <a:rPr lang="en-US" b="1" dirty="0" smtClean="0"/>
              <a:t>Finance</a:t>
            </a:r>
            <a:r>
              <a:rPr lang="en-US" dirty="0" smtClean="0"/>
              <a:t>: Fraud detection, stock market predictions, personal finance management.</a:t>
            </a:r>
          </a:p>
          <a:p>
            <a:r>
              <a:rPr lang="en-US" b="1" dirty="0" smtClean="0"/>
              <a:t>E-commerce</a:t>
            </a:r>
            <a:r>
              <a:rPr lang="en-US" dirty="0" smtClean="0"/>
              <a:t>: Recommendation engines (e.g., Amazon), customer support </a:t>
            </a:r>
            <a:r>
              <a:rPr lang="en-US" dirty="0" err="1" smtClean="0"/>
              <a:t>chatbots</a:t>
            </a:r>
            <a:r>
              <a:rPr lang="en-US" dirty="0" smtClean="0"/>
              <a:t>.</a:t>
            </a:r>
          </a:p>
          <a:p>
            <a:r>
              <a:rPr lang="en-US" b="1" dirty="0" smtClean="0"/>
              <a:t>Autonomous Vehicles</a:t>
            </a:r>
            <a:r>
              <a:rPr lang="en-US" dirty="0" smtClean="0"/>
              <a:t>: Self-driving cars use AI for navigation, recognition, and decision-making.</a:t>
            </a:r>
          </a:p>
          <a:p>
            <a:r>
              <a:rPr lang="en-US" b="1" dirty="0" smtClean="0"/>
              <a:t>AI in Content Creation</a:t>
            </a:r>
            <a:r>
              <a:rPr lang="en-US" dirty="0" smtClean="0"/>
              <a:t>: Image-to-text, image-to-video, video-to-video (e.g., </a:t>
            </a:r>
            <a:r>
              <a:rPr lang="en-US" dirty="0" err="1" smtClean="0"/>
              <a:t>deepfakes</a:t>
            </a:r>
            <a:r>
              <a:rPr lang="en-US" dirty="0" smtClean="0"/>
              <a:t>, generative art).</a:t>
            </a:r>
            <a:endParaRPr lang="en-US" dirty="0"/>
          </a:p>
        </p:txBody>
      </p:sp>
    </p:spTree>
    <p:extLst>
      <p:ext uri="{BB962C8B-B14F-4D97-AF65-F5344CB8AC3E}">
        <p14:creationId xmlns:p14="http://schemas.microsoft.com/office/powerpoint/2010/main" val="379254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lstStyle/>
          <a:p>
            <a:pPr marL="0" indent="0">
              <a:buNone/>
            </a:pPr>
            <a:r>
              <a:rPr lang="en-US" b="1" dirty="0" smtClean="0"/>
              <a:t>What is AI?</a:t>
            </a:r>
          </a:p>
          <a:p>
            <a:r>
              <a:rPr lang="en-US" dirty="0" smtClean="0"/>
              <a:t>AI is the simulation of human intelligence in machines, designed to think, learn, and perform tasks like humans.</a:t>
            </a:r>
          </a:p>
          <a:p>
            <a:pPr marL="0" indent="0">
              <a:buNone/>
            </a:pPr>
            <a:r>
              <a:rPr lang="en-US" b="1" dirty="0" smtClean="0"/>
              <a:t>AI as an umbrella term</a:t>
            </a:r>
          </a:p>
          <a:p>
            <a:r>
              <a:rPr lang="en-US" dirty="0" smtClean="0"/>
              <a:t>AI includes various fields like Machine Learning (ML), Deep Learning (DL), Natural Language Processing (NLP), Robotics, and more.</a:t>
            </a:r>
            <a:endParaRPr lang="en-US" dirty="0"/>
          </a:p>
        </p:txBody>
      </p:sp>
    </p:spTree>
    <p:extLst>
      <p:ext uri="{BB962C8B-B14F-4D97-AF65-F5344CB8AC3E}">
        <p14:creationId xmlns:p14="http://schemas.microsoft.com/office/powerpoint/2010/main" val="3973196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 Tools in Today’s World</a:t>
            </a:r>
          </a:p>
        </p:txBody>
      </p:sp>
      <p:sp>
        <p:nvSpPr>
          <p:cNvPr id="3" name="Content Placeholder 2"/>
          <p:cNvSpPr>
            <a:spLocks noGrp="1"/>
          </p:cNvSpPr>
          <p:nvPr>
            <p:ph idx="1"/>
          </p:nvPr>
        </p:nvSpPr>
        <p:spPr/>
        <p:txBody>
          <a:bodyPr>
            <a:normAutofit/>
          </a:bodyPr>
          <a:lstStyle/>
          <a:p>
            <a:r>
              <a:rPr lang="en-US" b="1" dirty="0" smtClean="0"/>
              <a:t>Image-to-Text</a:t>
            </a:r>
            <a:r>
              <a:rPr lang="en-US" dirty="0" smtClean="0"/>
              <a:t>: Tools like Google Vision API or </a:t>
            </a:r>
            <a:r>
              <a:rPr lang="en-US" dirty="0" err="1" smtClean="0"/>
              <a:t>OpenAI’s</a:t>
            </a:r>
            <a:r>
              <a:rPr lang="en-US" dirty="0" smtClean="0"/>
              <a:t> CLIP model that analyze images and generate textual descriptions.</a:t>
            </a:r>
          </a:p>
          <a:p>
            <a:r>
              <a:rPr lang="en-US" b="1" dirty="0" smtClean="0"/>
              <a:t>Image-to-Video</a:t>
            </a:r>
            <a:r>
              <a:rPr lang="en-US" dirty="0" smtClean="0"/>
              <a:t>: AI models that convert static images into videos (e.g., </a:t>
            </a:r>
            <a:r>
              <a:rPr lang="en-US" dirty="0" err="1" smtClean="0"/>
              <a:t>deepfake</a:t>
            </a:r>
            <a:r>
              <a:rPr lang="en-US" dirty="0" smtClean="0"/>
              <a:t> technology).</a:t>
            </a:r>
          </a:p>
          <a:p>
            <a:r>
              <a:rPr lang="en-US" b="1" dirty="0" smtClean="0"/>
              <a:t>Video-to-Video</a:t>
            </a:r>
            <a:r>
              <a:rPr lang="en-US" dirty="0" smtClean="0"/>
              <a:t>: AI that takes a video and edits it, making modifications (e.g., generating new video content based on original footage).</a:t>
            </a:r>
          </a:p>
          <a:p>
            <a:r>
              <a:rPr lang="en-US" b="1" dirty="0" smtClean="0"/>
              <a:t>AI in Everyday Tools</a:t>
            </a:r>
            <a:r>
              <a:rPr lang="en-US" dirty="0" smtClean="0"/>
              <a:t>: AI-powered </a:t>
            </a:r>
            <a:r>
              <a:rPr lang="en-US" dirty="0" err="1" smtClean="0"/>
              <a:t>chatbots</a:t>
            </a:r>
            <a:r>
              <a:rPr lang="en-US" dirty="0" smtClean="0"/>
              <a:t>, recommendation engines (Netflix, YouTube), and virtual assistants (Alexa, Google Assistant).</a:t>
            </a:r>
            <a:endParaRPr lang="en-US" dirty="0"/>
          </a:p>
        </p:txBody>
      </p:sp>
    </p:spTree>
    <p:extLst>
      <p:ext uri="{BB962C8B-B14F-4D97-AF65-F5344CB8AC3E}">
        <p14:creationId xmlns:p14="http://schemas.microsoft.com/office/powerpoint/2010/main" val="136666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Artificial Intelligence?</a:t>
            </a:r>
          </a:p>
        </p:txBody>
      </p:sp>
      <p:sp>
        <p:nvSpPr>
          <p:cNvPr id="3" name="Content Placeholder 2"/>
          <p:cNvSpPr>
            <a:spLocks noGrp="1"/>
          </p:cNvSpPr>
          <p:nvPr>
            <p:ph idx="1"/>
          </p:nvPr>
        </p:nvSpPr>
        <p:spPr/>
        <p:txBody>
          <a:bodyPr>
            <a:normAutofit lnSpcReduction="10000"/>
          </a:bodyPr>
          <a:lstStyle/>
          <a:p>
            <a:r>
              <a:rPr lang="en-US" b="1" dirty="0"/>
              <a:t>Before Learning about Artificial Intelligence, we should know that what is the importance of AI and why should we learn it. Following are some main reasons to learn about AI:</a:t>
            </a:r>
          </a:p>
          <a:p>
            <a:r>
              <a:rPr lang="en-US" dirty="0"/>
              <a:t>With the help of AI, you can create such software or devices which can solve real-world problems very easily and with accuracy such as health issues, marketing, traffic issues, etc.</a:t>
            </a:r>
          </a:p>
          <a:p>
            <a:r>
              <a:rPr lang="en-US" dirty="0"/>
              <a:t>With the help of AI, you can create your personal virtual Assistant, such as Cortana, Google Assistant, Siri, etc.</a:t>
            </a:r>
          </a:p>
          <a:p>
            <a:r>
              <a:rPr lang="en-US" dirty="0"/>
              <a:t>With the help of AI, you can build such Robots which can work in an environment where survival of humans can be at risk.</a:t>
            </a:r>
          </a:p>
          <a:p>
            <a:r>
              <a:rPr lang="en-US" dirty="0"/>
              <a:t>AI opens a path for other new technologies, new devices, and new Opportunities.</a:t>
            </a:r>
          </a:p>
        </p:txBody>
      </p:sp>
    </p:spTree>
    <p:extLst>
      <p:ext uri="{BB962C8B-B14F-4D97-AF65-F5344CB8AC3E}">
        <p14:creationId xmlns:p14="http://schemas.microsoft.com/office/powerpoint/2010/main" val="175223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
            </a:r>
            <a:r>
              <a:rPr lang="en-US" b="1" dirty="0" smtClean="0"/>
              <a:t>oals of Artificial Intelligence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are the main </a:t>
            </a:r>
            <a:r>
              <a:rPr lang="en-US" b="1" dirty="0"/>
              <a:t>goals of Artificial Intelligence</a:t>
            </a:r>
            <a:r>
              <a:rPr lang="en-US" dirty="0"/>
              <a:t>:</a:t>
            </a:r>
          </a:p>
          <a:p>
            <a:r>
              <a:rPr lang="en-US" dirty="0"/>
              <a:t>Replicate human intelligence</a:t>
            </a:r>
          </a:p>
          <a:p>
            <a:r>
              <a:rPr lang="en-US" dirty="0"/>
              <a:t>Solve Knowledge-intensive tasks</a:t>
            </a:r>
          </a:p>
          <a:p>
            <a:r>
              <a:rPr lang="en-US" dirty="0"/>
              <a:t>An intelligent connection of perception and action</a:t>
            </a:r>
          </a:p>
          <a:p>
            <a:r>
              <a:rPr lang="en-US" dirty="0"/>
              <a:t>Building a machine which can perform tasks that requires human intelligence such as:</a:t>
            </a:r>
          </a:p>
          <a:p>
            <a:pPr lvl="1"/>
            <a:r>
              <a:rPr lang="en-US" dirty="0"/>
              <a:t>Proving a theorem</a:t>
            </a:r>
          </a:p>
          <a:p>
            <a:pPr lvl="1"/>
            <a:r>
              <a:rPr lang="en-US" dirty="0"/>
              <a:t>Playing chess</a:t>
            </a:r>
          </a:p>
          <a:p>
            <a:pPr lvl="1"/>
            <a:r>
              <a:rPr lang="en-US" dirty="0"/>
              <a:t>Plan some surgical operation</a:t>
            </a:r>
          </a:p>
          <a:p>
            <a:pPr lvl="1"/>
            <a:r>
              <a:rPr lang="en-US" dirty="0"/>
              <a:t>Driving a car in traffic</a:t>
            </a:r>
          </a:p>
          <a:p>
            <a:r>
              <a:rPr lang="en-US" dirty="0"/>
              <a:t>Creating some system which can exhibit intelligent behavior, learn new things by itself, demonstrate, explain, and can advise to its user.</a:t>
            </a:r>
          </a:p>
        </p:txBody>
      </p:sp>
    </p:spTree>
    <p:extLst>
      <p:ext uri="{BB962C8B-B14F-4D97-AF65-F5344CB8AC3E}">
        <p14:creationId xmlns:p14="http://schemas.microsoft.com/office/powerpoint/2010/main" val="385999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AI</a:t>
            </a:r>
          </a:p>
        </p:txBody>
      </p:sp>
      <p:sp>
        <p:nvSpPr>
          <p:cNvPr id="3" name="Content Placeholder 2"/>
          <p:cNvSpPr>
            <a:spLocks noGrp="1"/>
          </p:cNvSpPr>
          <p:nvPr>
            <p:ph idx="1"/>
          </p:nvPr>
        </p:nvSpPr>
        <p:spPr/>
        <p:txBody>
          <a:bodyPr>
            <a:normAutofit/>
          </a:bodyPr>
          <a:lstStyle/>
          <a:p>
            <a:r>
              <a:rPr lang="en-US" dirty="0"/>
              <a:t>Throughout history, people have been intrigued by the idea of making non-living things smart. In ancient times, Greek stories mentioned gods creating clever machines, and in Egypt, engineers made statues move. Thinkers like </a:t>
            </a:r>
            <a:r>
              <a:rPr lang="en-US" b="1" dirty="0"/>
              <a:t>Aristotle and Ramon </a:t>
            </a:r>
            <a:r>
              <a:rPr lang="en-US" b="1" dirty="0" err="1"/>
              <a:t>Llull</a:t>
            </a:r>
            <a:r>
              <a:rPr lang="en-US" dirty="0"/>
              <a:t> laid the groundwork for AI by describing how human thinking works using symbols.</a:t>
            </a:r>
          </a:p>
          <a:p>
            <a:r>
              <a:rPr lang="en-US" dirty="0"/>
              <a:t>In the late 1800s and early 1900s, modern computing started to take shape. Charles Babbage and Ada Lovelace designed machines that could be programmed in the 1830s. In the 1940s, John Von Neumann came up with the idea of storing computer programs. At the same time, Warren McCulloch and Walter Pitts started building the basics of neural networks.</a:t>
            </a:r>
          </a:p>
        </p:txBody>
      </p:sp>
    </p:spTree>
    <p:extLst>
      <p:ext uri="{BB962C8B-B14F-4D97-AF65-F5344CB8AC3E}">
        <p14:creationId xmlns:p14="http://schemas.microsoft.com/office/powerpoint/2010/main" val="738526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AI</a:t>
            </a:r>
          </a:p>
        </p:txBody>
      </p:sp>
      <p:sp>
        <p:nvSpPr>
          <p:cNvPr id="3" name="Content Placeholder 2"/>
          <p:cNvSpPr>
            <a:spLocks noGrp="1"/>
          </p:cNvSpPr>
          <p:nvPr>
            <p:ph idx="1"/>
          </p:nvPr>
        </p:nvSpPr>
        <p:spPr/>
        <p:txBody>
          <a:bodyPr>
            <a:normAutofit lnSpcReduction="10000"/>
          </a:bodyPr>
          <a:lstStyle/>
          <a:p>
            <a:r>
              <a:rPr lang="en-US" dirty="0"/>
              <a:t>The </a:t>
            </a:r>
            <a:r>
              <a:rPr lang="en-US" b="1" dirty="0"/>
              <a:t>1950s</a:t>
            </a:r>
            <a:r>
              <a:rPr lang="en-US" dirty="0"/>
              <a:t> brought us modern computers, letting scientists dig into machine intelligence. </a:t>
            </a:r>
            <a:r>
              <a:rPr lang="en-US" b="1" dirty="0"/>
              <a:t>Alan Turing's</a:t>
            </a:r>
            <a:r>
              <a:rPr lang="en-US" dirty="0"/>
              <a:t> Turing test became a big deal in computer smarts. The term "</a:t>
            </a:r>
            <a:r>
              <a:rPr lang="en-US" b="1" dirty="0"/>
              <a:t>artificial intelligence" was first used in a 1956 Dartmouth College meeting,</a:t>
            </a:r>
            <a:r>
              <a:rPr lang="en-US" dirty="0"/>
              <a:t> where they introduced the first AI program, the Logic Theorist.</a:t>
            </a:r>
          </a:p>
          <a:p>
            <a:r>
              <a:rPr lang="en-US" dirty="0"/>
              <a:t>The following years had good times and bad times for AI, called "</a:t>
            </a:r>
            <a:r>
              <a:rPr lang="en-US" b="1" dirty="0"/>
              <a:t>AI Winters</a:t>
            </a:r>
            <a:r>
              <a:rPr lang="en-US" dirty="0"/>
              <a:t>." In the 1970s and 1980s, we hit limits with computer power and complexity. But in the late 1990s, things got exciting again. Computers were faster, and there was more data. </a:t>
            </a:r>
            <a:r>
              <a:rPr lang="en-US" b="1" dirty="0"/>
              <a:t>IBM's Deep Blue</a:t>
            </a:r>
            <a:r>
              <a:rPr lang="en-US" dirty="0"/>
              <a:t> beating chess champion Garry Kasparov in 1997 was a big moment.</a:t>
            </a:r>
          </a:p>
          <a:p>
            <a:r>
              <a:rPr lang="en-US" dirty="0"/>
              <a:t>The 2000s started a new era with machine learning, language processing, and computer vision. This led to cool new products and services. The 2010s saw AI take off with things like voice assistants and self-driving cars. Generative AI, which makes creative stuff, also started getting big.</a:t>
            </a:r>
          </a:p>
        </p:txBody>
      </p:sp>
    </p:spTree>
    <p:extLst>
      <p:ext uri="{BB962C8B-B14F-4D97-AF65-F5344CB8AC3E}">
        <p14:creationId xmlns:p14="http://schemas.microsoft.com/office/powerpoint/2010/main" val="58605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AI</a:t>
            </a:r>
          </a:p>
        </p:txBody>
      </p:sp>
      <p:sp>
        <p:nvSpPr>
          <p:cNvPr id="3" name="Content Placeholder 2"/>
          <p:cNvSpPr>
            <a:spLocks noGrp="1"/>
          </p:cNvSpPr>
          <p:nvPr>
            <p:ph idx="1"/>
          </p:nvPr>
        </p:nvSpPr>
        <p:spPr/>
        <p:txBody>
          <a:bodyPr>
            <a:normAutofit/>
          </a:bodyPr>
          <a:lstStyle/>
          <a:p>
            <a:r>
              <a:rPr lang="en-US" dirty="0"/>
              <a:t>In the 2020s, generative AI like </a:t>
            </a:r>
            <a:r>
              <a:rPr lang="en-US" b="1" dirty="0"/>
              <a:t>ChatGPT-3</a:t>
            </a:r>
            <a:r>
              <a:rPr lang="en-US" dirty="0"/>
              <a:t> and </a:t>
            </a:r>
            <a:r>
              <a:rPr lang="en-US" b="1" dirty="0"/>
              <a:t>Google's Bard</a:t>
            </a:r>
            <a:r>
              <a:rPr lang="en-US" dirty="0"/>
              <a:t> grabbed everyone's attention. These models can create all sorts of new things when you give them a prompt, like essays or art. But remember, this tech is still new, and there are things to fix, like making sure it doesn't make things up.</a:t>
            </a:r>
          </a:p>
        </p:txBody>
      </p:sp>
    </p:spTree>
    <p:extLst>
      <p:ext uri="{BB962C8B-B14F-4D97-AF65-F5344CB8AC3E}">
        <p14:creationId xmlns:p14="http://schemas.microsoft.com/office/powerpoint/2010/main" val="1915502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Comprises to Artificial Intelligence?</a:t>
            </a:r>
            <a:endParaRPr lang="en-US" b="1" dirty="0"/>
          </a:p>
        </p:txBody>
      </p:sp>
      <p:sp>
        <p:nvSpPr>
          <p:cNvPr id="3" name="Content Placeholder 2"/>
          <p:cNvSpPr>
            <a:spLocks noGrp="1"/>
          </p:cNvSpPr>
          <p:nvPr>
            <p:ph sz="half" idx="1"/>
          </p:nvPr>
        </p:nvSpPr>
        <p:spPr>
          <a:xfrm>
            <a:off x="838199" y="1825625"/>
            <a:ext cx="5972033" cy="4351338"/>
          </a:xfrm>
        </p:spPr>
        <p:txBody>
          <a:bodyPr>
            <a:normAutofit/>
          </a:bodyPr>
          <a:lstStyle/>
          <a:p>
            <a:r>
              <a:rPr lang="en-US" dirty="0" smtClean="0"/>
              <a:t>Artificial </a:t>
            </a:r>
            <a:r>
              <a:rPr lang="en-US" dirty="0"/>
              <a:t>Intelligence is not just a part of computer science even it's so vast and requires lots of other factors which can contribute to it. To create the AI first we should know that how intelligence is composed, so the Intelligence is an intangible part of our brain which is a combination of </a:t>
            </a:r>
            <a:r>
              <a:rPr lang="en-US" b="1" dirty="0"/>
              <a:t>Reasoning, learning, problem-solving perception, language understanding, etc</a:t>
            </a:r>
            <a:r>
              <a:rPr lang="en-US" dirty="0"/>
              <a:t>.</a:t>
            </a:r>
          </a:p>
          <a:p>
            <a:r>
              <a:rPr lang="en-US" dirty="0"/>
              <a:t>To achieve the above factors for a machine or software Artificial Intelligence requires the following discipline:</a:t>
            </a:r>
          </a:p>
        </p:txBody>
      </p:sp>
      <p:pic>
        <p:nvPicPr>
          <p:cNvPr id="6" name="Content Placeholder 5"/>
          <p:cNvPicPr>
            <a:picLocks noGrp="1" noChangeAspect="1"/>
          </p:cNvPicPr>
          <p:nvPr>
            <p:ph sz="half" idx="2"/>
          </p:nvPr>
        </p:nvPicPr>
        <p:blipFill>
          <a:blip r:embed="rId2"/>
          <a:stretch>
            <a:fillRect/>
          </a:stretch>
        </p:blipFill>
        <p:spPr>
          <a:xfrm>
            <a:off x="7110413" y="1825625"/>
            <a:ext cx="4643373" cy="4006236"/>
          </a:xfrm>
          <a:prstGeom prst="rect">
            <a:avLst/>
          </a:prstGeom>
        </p:spPr>
      </p:pic>
    </p:spTree>
    <p:extLst>
      <p:ext uri="{BB962C8B-B14F-4D97-AF65-F5344CB8AC3E}">
        <p14:creationId xmlns:p14="http://schemas.microsoft.com/office/powerpoint/2010/main" val="219559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AI</a:t>
            </a:r>
            <a:endParaRPr lang="en-US" b="1" dirty="0"/>
          </a:p>
        </p:txBody>
      </p:sp>
      <p:sp>
        <p:nvSpPr>
          <p:cNvPr id="3" name="Content Placeholder 2"/>
          <p:cNvSpPr>
            <a:spLocks noGrp="1"/>
          </p:cNvSpPr>
          <p:nvPr>
            <p:ph idx="1"/>
          </p:nvPr>
        </p:nvSpPr>
        <p:spPr/>
        <p:txBody>
          <a:bodyPr>
            <a:normAutofit/>
          </a:bodyPr>
          <a:lstStyle/>
          <a:p>
            <a:r>
              <a:rPr lang="en-US" b="1" dirty="0" smtClean="0"/>
              <a:t>AI Type 1: Based on Capabilities</a:t>
            </a:r>
          </a:p>
          <a:p>
            <a:r>
              <a:rPr lang="en-US" b="1" dirty="0" smtClean="0"/>
              <a:t>Weak AI or Narrow AI:</a:t>
            </a:r>
            <a:r>
              <a:rPr lang="en-US" dirty="0" smtClean="0"/>
              <a:t> Narrow AI, also known as Weak AI, is like a specialist in the world of Artificial Intelligence. Imagine it as a virtual expert dedicated to performing one specific task with intelligence. </a:t>
            </a:r>
          </a:p>
          <a:p>
            <a:r>
              <a:rPr lang="en-US" dirty="0" smtClean="0"/>
              <a:t>For example, think of Apple's Siri. It's pretty smart when it comes to voice commands and answering questions, but it doesn't understand or do much beyond that. </a:t>
            </a:r>
          </a:p>
          <a:p>
            <a:r>
              <a:rPr lang="en-US" dirty="0" smtClean="0"/>
              <a:t>Narrow AI operates within strict limits, and if you ask it to step outside its comfort zone, it might not perform as expected. This type of AI is everywhere in today's world, from self-driving cars to image recognition on your smartphone. </a:t>
            </a:r>
          </a:p>
        </p:txBody>
      </p:sp>
    </p:spTree>
    <p:extLst>
      <p:ext uri="{BB962C8B-B14F-4D97-AF65-F5344CB8AC3E}">
        <p14:creationId xmlns:p14="http://schemas.microsoft.com/office/powerpoint/2010/main" val="1428141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111</TotalTime>
  <Words>1493</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Tw Cen MT</vt:lpstr>
      <vt:lpstr>Tw Cen MT Condensed</vt:lpstr>
      <vt:lpstr>Wingdings 3</vt:lpstr>
      <vt:lpstr>Integral</vt:lpstr>
      <vt:lpstr>Lec # 9:Artificial Intelligence</vt:lpstr>
      <vt:lpstr>Artificial intelligence</vt:lpstr>
      <vt:lpstr>Why Artificial Intelligence?</vt:lpstr>
      <vt:lpstr>Goals of Artificial Intelligence</vt:lpstr>
      <vt:lpstr>History of AI</vt:lpstr>
      <vt:lpstr>History of AI</vt:lpstr>
      <vt:lpstr>History of AI</vt:lpstr>
      <vt:lpstr>What Comprises to Artificial Intelligence?</vt:lpstr>
      <vt:lpstr>Types of AI</vt:lpstr>
      <vt:lpstr>Types of AI: Based on Capabilities</vt:lpstr>
      <vt:lpstr>Types of AI:  Based on Functionality </vt:lpstr>
      <vt:lpstr>Types of AI:  Based on Functionality</vt:lpstr>
      <vt:lpstr>Introduction to Machine Learning</vt:lpstr>
      <vt:lpstr>Introduction to Deep Learning</vt:lpstr>
      <vt:lpstr>ML VS DL</vt:lpstr>
      <vt:lpstr>ML VS DL</vt:lpstr>
      <vt:lpstr>Generative AI</vt:lpstr>
      <vt:lpstr>Generative AI</vt:lpstr>
      <vt:lpstr>Applications of AI</vt:lpstr>
      <vt:lpstr>AI Tools in Today’s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Administrator</cp:lastModifiedBy>
  <cp:revision>58</cp:revision>
  <dcterms:created xsi:type="dcterms:W3CDTF">2024-12-14T15:40:27Z</dcterms:created>
  <dcterms:modified xsi:type="dcterms:W3CDTF">2024-12-20T07:32:13Z</dcterms:modified>
</cp:coreProperties>
</file>