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43"/>
  </p:notesMasterIdLst>
  <p:sldIdLst>
    <p:sldId id="274" r:id="rId2"/>
    <p:sldId id="276" r:id="rId3"/>
    <p:sldId id="275" r:id="rId4"/>
    <p:sldId id="292" r:id="rId5"/>
    <p:sldId id="337" r:id="rId6"/>
    <p:sldId id="277" r:id="rId7"/>
    <p:sldId id="319" r:id="rId8"/>
    <p:sldId id="293" r:id="rId9"/>
    <p:sldId id="294" r:id="rId10"/>
    <p:sldId id="295" r:id="rId11"/>
    <p:sldId id="296" r:id="rId12"/>
    <p:sldId id="297" r:id="rId13"/>
    <p:sldId id="298" r:id="rId14"/>
    <p:sldId id="300" r:id="rId15"/>
    <p:sldId id="299" r:id="rId16"/>
    <p:sldId id="301" r:id="rId17"/>
    <p:sldId id="303" r:id="rId18"/>
    <p:sldId id="302" r:id="rId19"/>
    <p:sldId id="304" r:id="rId20"/>
    <p:sldId id="305" r:id="rId21"/>
    <p:sldId id="306" r:id="rId22"/>
    <p:sldId id="307" r:id="rId23"/>
    <p:sldId id="308" r:id="rId24"/>
    <p:sldId id="309" r:id="rId25"/>
    <p:sldId id="331" r:id="rId26"/>
    <p:sldId id="310" r:id="rId27"/>
    <p:sldId id="330" r:id="rId28"/>
    <p:sldId id="328" r:id="rId29"/>
    <p:sldId id="329" r:id="rId30"/>
    <p:sldId id="311" r:id="rId31"/>
    <p:sldId id="332" r:id="rId32"/>
    <p:sldId id="333" r:id="rId33"/>
    <p:sldId id="334" r:id="rId34"/>
    <p:sldId id="335" r:id="rId35"/>
    <p:sldId id="336" r:id="rId36"/>
    <p:sldId id="312" r:id="rId37"/>
    <p:sldId id="314" r:id="rId38"/>
    <p:sldId id="315" r:id="rId39"/>
    <p:sldId id="316" r:id="rId40"/>
    <p:sldId id="317" r:id="rId41"/>
    <p:sldId id="31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sadiq" initials="M" lastIdx="2" clrIdx="0">
    <p:extLst>
      <p:ext uri="{19B8F6BF-5375-455C-9EA6-DF929625EA0E}">
        <p15:presenceInfo xmlns:p15="http://schemas.microsoft.com/office/powerpoint/2012/main" userId="Mussadi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77806" autoAdjust="0"/>
  </p:normalViewPr>
  <p:slideViewPr>
    <p:cSldViewPr snapToGrid="0">
      <p:cViewPr varScale="1">
        <p:scale>
          <a:sx n="61" d="100"/>
          <a:sy n="61" d="100"/>
        </p:scale>
        <p:origin x="1258" y="58"/>
      </p:cViewPr>
      <p:guideLst/>
    </p:cSldViewPr>
  </p:slideViewPr>
  <p:notesTextViewPr>
    <p:cViewPr>
      <p:scale>
        <a:sx n="1" d="1"/>
        <a:sy n="1" d="1"/>
      </p:scale>
      <p:origin x="0" y="0"/>
    </p:cViewPr>
  </p:notesTextViewPr>
  <p:sorterViewPr>
    <p:cViewPr>
      <p:scale>
        <a:sx n="200" d="100"/>
        <a:sy n="200" d="100"/>
      </p:scale>
      <p:origin x="0" y="-1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E585E-1DC2-4264-AD44-17524A047571}"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9FA44-B6D1-425E-AA48-F6F82ABAC50D}" type="slidenum">
              <a:rPr lang="en-US" smtClean="0"/>
              <a:t>‹#›</a:t>
            </a:fld>
            <a:endParaRPr lang="en-US"/>
          </a:p>
        </p:txBody>
      </p:sp>
    </p:spTree>
    <p:extLst>
      <p:ext uri="{BB962C8B-B14F-4D97-AF65-F5344CB8AC3E}">
        <p14:creationId xmlns:p14="http://schemas.microsoft.com/office/powerpoint/2010/main" val="2751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9FA44-B6D1-425E-AA48-F6F82ABAC50D}" type="slidenum">
              <a:rPr lang="en-US" smtClean="0"/>
              <a:t>3</a:t>
            </a:fld>
            <a:endParaRPr lang="en-US"/>
          </a:p>
        </p:txBody>
      </p:sp>
    </p:spTree>
    <p:extLst>
      <p:ext uri="{BB962C8B-B14F-4D97-AF65-F5344CB8AC3E}">
        <p14:creationId xmlns:p14="http://schemas.microsoft.com/office/powerpoint/2010/main" val="38233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Netiquette</a:t>
            </a:r>
            <a:r>
              <a:rPr lang="en-US" dirty="0"/>
              <a:t>, short for "network etiquette," refers to the set of rules and guidelines for proper and respectful behavior in online communication.</a:t>
            </a:r>
          </a:p>
        </p:txBody>
      </p:sp>
      <p:sp>
        <p:nvSpPr>
          <p:cNvPr id="4" name="Slide Number Placeholder 3"/>
          <p:cNvSpPr>
            <a:spLocks noGrp="1"/>
          </p:cNvSpPr>
          <p:nvPr>
            <p:ph type="sldNum" sz="quarter" idx="5"/>
          </p:nvPr>
        </p:nvSpPr>
        <p:spPr/>
        <p:txBody>
          <a:bodyPr/>
          <a:lstStyle/>
          <a:p>
            <a:fld id="{74F9FA44-B6D1-425E-AA48-F6F82ABAC50D}" type="slidenum">
              <a:rPr lang="en-US" smtClean="0"/>
              <a:t>39</a:t>
            </a:fld>
            <a:endParaRPr lang="en-US"/>
          </a:p>
        </p:txBody>
      </p:sp>
    </p:spTree>
    <p:extLst>
      <p:ext uri="{BB962C8B-B14F-4D97-AF65-F5344CB8AC3E}">
        <p14:creationId xmlns:p14="http://schemas.microsoft.com/office/powerpoint/2010/main" val="337516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Misuse of technology for harmful purposes. Examples include:</a:t>
            </a:r>
          </a:p>
          <a:p>
            <a:pPr>
              <a:buFont typeface="Arial" panose="020B0604020202020204" pitchFamily="34" charset="0"/>
              <a:buChar char="•"/>
            </a:pPr>
            <a:r>
              <a:rPr lang="en-US" b="1" dirty="0"/>
              <a:t>Cyberbullying</a:t>
            </a:r>
            <a:r>
              <a:rPr lang="en-US" dirty="0"/>
              <a:t>: Using digital platforms to harass or intimidate others.</a:t>
            </a:r>
          </a:p>
          <a:p>
            <a:pPr>
              <a:buFont typeface="Arial" panose="020B0604020202020204" pitchFamily="34" charset="0"/>
              <a:buChar char="•"/>
            </a:pPr>
            <a:r>
              <a:rPr lang="en-US" b="1" dirty="0"/>
              <a:t>Online Scams</a:t>
            </a:r>
            <a:r>
              <a:rPr lang="en-US" dirty="0"/>
              <a:t>: Fraudulent schemes aimed at deceiving people into giving away personal information or money.</a:t>
            </a:r>
          </a:p>
          <a:p>
            <a:pPr>
              <a:buFont typeface="Arial" panose="020B0604020202020204" pitchFamily="34" charset="0"/>
              <a:buChar char="•"/>
            </a:pPr>
            <a:r>
              <a:rPr lang="en-US" b="1" dirty="0"/>
              <a:t>Data Misuse</a:t>
            </a:r>
            <a:r>
              <a:rPr lang="en-US" dirty="0"/>
              <a:t>: Unauthorized access, theft, or exploitation of personal data.</a:t>
            </a:r>
          </a:p>
          <a:p>
            <a:endParaRPr lang="en-US" dirty="0"/>
          </a:p>
        </p:txBody>
      </p:sp>
      <p:sp>
        <p:nvSpPr>
          <p:cNvPr id="4" name="Slide Number Placeholder 3"/>
          <p:cNvSpPr>
            <a:spLocks noGrp="1"/>
          </p:cNvSpPr>
          <p:nvPr>
            <p:ph type="sldNum" sz="quarter" idx="5"/>
          </p:nvPr>
        </p:nvSpPr>
        <p:spPr/>
        <p:txBody>
          <a:bodyPr/>
          <a:lstStyle/>
          <a:p>
            <a:fld id="{74F9FA44-B6D1-425E-AA48-F6F82ABAC50D}" type="slidenum">
              <a:rPr lang="en-US" smtClean="0"/>
              <a:t>40</a:t>
            </a:fld>
            <a:endParaRPr lang="en-US"/>
          </a:p>
        </p:txBody>
      </p:sp>
    </p:spTree>
    <p:extLst>
      <p:ext uri="{BB962C8B-B14F-4D97-AF65-F5344CB8AC3E}">
        <p14:creationId xmlns:p14="http://schemas.microsoft.com/office/powerpoint/2010/main" val="340485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9FA44-B6D1-425E-AA48-F6F82ABAC50D}" type="slidenum">
              <a:rPr lang="en-US" smtClean="0"/>
              <a:t>6</a:t>
            </a:fld>
            <a:endParaRPr lang="en-US"/>
          </a:p>
        </p:txBody>
      </p:sp>
    </p:spTree>
    <p:extLst>
      <p:ext uri="{BB962C8B-B14F-4D97-AF65-F5344CB8AC3E}">
        <p14:creationId xmlns:p14="http://schemas.microsoft.com/office/powerpoint/2010/main" val="93083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Pervasive Computing</a:t>
            </a:r>
            <a:r>
              <a:rPr lang="en-US" dirty="0"/>
              <a:t> (also known as </a:t>
            </a:r>
            <a:r>
              <a:rPr lang="en-US" b="1" dirty="0"/>
              <a:t>Ubiquitous Computing</a:t>
            </a:r>
            <a:r>
              <a:rPr lang="en-US" dirty="0"/>
              <a:t>) refers to the integration of computing processes into everyday objects and activities. In this paradigm, technology becomes </a:t>
            </a:r>
            <a:r>
              <a:rPr lang="en-US" dirty="0" err="1"/>
              <a:t>seamlesssly</a:t>
            </a:r>
            <a:r>
              <a:rPr lang="en-US" dirty="0"/>
              <a:t> embedded in our environments, making computing available everywhere, in the background, without the user necessarily being aware of it.</a:t>
            </a:r>
          </a:p>
          <a:p>
            <a:r>
              <a:rPr lang="en-US" b="1" dirty="0"/>
              <a:t>Smart Homes</a:t>
            </a:r>
            <a:r>
              <a:rPr lang="en-US" dirty="0"/>
              <a:t>:</a:t>
            </a:r>
          </a:p>
          <a:p>
            <a:r>
              <a:rPr lang="en-US" b="1" dirty="0"/>
              <a:t>Wearable Devices</a:t>
            </a:r>
            <a:r>
              <a:rPr lang="en-US" dirty="0"/>
              <a:t>:</a:t>
            </a:r>
          </a:p>
          <a:p>
            <a:r>
              <a:rPr lang="en-US" b="1" dirty="0"/>
              <a:t>Smart Cities</a:t>
            </a:r>
            <a:r>
              <a:rPr lang="en-US" dirty="0"/>
              <a:t>:</a:t>
            </a:r>
          </a:p>
          <a:p>
            <a:r>
              <a:rPr lang="en-US" b="1" dirty="0"/>
              <a:t>Healthcare</a:t>
            </a:r>
            <a:r>
              <a:rPr lang="en-US" dirty="0"/>
              <a:t>:</a:t>
            </a:r>
          </a:p>
          <a:p>
            <a:endParaRPr lang="en-US" dirty="0"/>
          </a:p>
        </p:txBody>
      </p:sp>
      <p:sp>
        <p:nvSpPr>
          <p:cNvPr id="4" name="Slide Number Placeholder 3"/>
          <p:cNvSpPr>
            <a:spLocks noGrp="1"/>
          </p:cNvSpPr>
          <p:nvPr>
            <p:ph type="sldNum" sz="quarter" idx="5"/>
          </p:nvPr>
        </p:nvSpPr>
        <p:spPr/>
        <p:txBody>
          <a:bodyPr/>
          <a:lstStyle/>
          <a:p>
            <a:fld id="{74F9FA44-B6D1-425E-AA48-F6F82ABAC50D}" type="slidenum">
              <a:rPr lang="en-US" smtClean="0"/>
              <a:t>8</a:t>
            </a:fld>
            <a:endParaRPr lang="en-US"/>
          </a:p>
        </p:txBody>
      </p:sp>
    </p:spTree>
    <p:extLst>
      <p:ext uri="{BB962C8B-B14F-4D97-AF65-F5344CB8AC3E}">
        <p14:creationId xmlns:p14="http://schemas.microsoft.com/office/powerpoint/2010/main" val="1677164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9FA44-B6D1-425E-AA48-F6F82ABAC50D}" type="slidenum">
              <a:rPr lang="en-US" smtClean="0"/>
              <a:t>11</a:t>
            </a:fld>
            <a:endParaRPr lang="en-US"/>
          </a:p>
        </p:txBody>
      </p:sp>
    </p:spTree>
    <p:extLst>
      <p:ext uri="{BB962C8B-B14F-4D97-AF65-F5344CB8AC3E}">
        <p14:creationId xmlns:p14="http://schemas.microsoft.com/office/powerpoint/2010/main" val="324050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Bring Your Own Device (BYOD)</a:t>
            </a:r>
            <a:r>
              <a:rPr lang="en-US" dirty="0"/>
              <a:t> is a policy or practice in which employees are allowed or encouraged to use their personal devices (such as smartphones, tablets, or laptops) to access company systems, applications, and data for work purposes. This approach has become popular as technology has advanced and mobile devices have become more capable of handling work-related tasks.</a:t>
            </a:r>
          </a:p>
        </p:txBody>
      </p:sp>
      <p:sp>
        <p:nvSpPr>
          <p:cNvPr id="4" name="Slide Number Placeholder 3"/>
          <p:cNvSpPr>
            <a:spLocks noGrp="1"/>
          </p:cNvSpPr>
          <p:nvPr>
            <p:ph type="sldNum" sz="quarter" idx="5"/>
          </p:nvPr>
        </p:nvSpPr>
        <p:spPr/>
        <p:txBody>
          <a:bodyPr/>
          <a:lstStyle/>
          <a:p>
            <a:fld id="{74F9FA44-B6D1-425E-AA48-F6F82ABAC50D}" type="slidenum">
              <a:rPr lang="en-US" smtClean="0"/>
              <a:t>15</a:t>
            </a:fld>
            <a:endParaRPr lang="en-US"/>
          </a:p>
        </p:txBody>
      </p:sp>
    </p:spTree>
    <p:extLst>
      <p:ext uri="{BB962C8B-B14F-4D97-AF65-F5344CB8AC3E}">
        <p14:creationId xmlns:p14="http://schemas.microsoft.com/office/powerpoint/2010/main" val="131533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Consumer kiosks</a:t>
            </a:r>
            <a:r>
              <a:rPr lang="en-US" dirty="0"/>
              <a:t> are self-service terminals designed to assist customers with various tasks, providing convenience and efficiency in public spaces, retail environments, or service locations. These kiosks typically feature touchscreens or interactive interfaces, allowing users to perform activities such as shopping, information lookup, ticketing, or payments without direct assistance from staff.</a:t>
            </a:r>
          </a:p>
        </p:txBody>
      </p:sp>
      <p:sp>
        <p:nvSpPr>
          <p:cNvPr id="4" name="Slide Number Placeholder 3"/>
          <p:cNvSpPr>
            <a:spLocks noGrp="1"/>
          </p:cNvSpPr>
          <p:nvPr>
            <p:ph type="sldNum" sz="quarter" idx="5"/>
          </p:nvPr>
        </p:nvSpPr>
        <p:spPr/>
        <p:txBody>
          <a:bodyPr/>
          <a:lstStyle/>
          <a:p>
            <a:fld id="{74F9FA44-B6D1-425E-AA48-F6F82ABAC50D}" type="slidenum">
              <a:rPr lang="en-US" smtClean="0"/>
              <a:t>19</a:t>
            </a:fld>
            <a:endParaRPr lang="en-US"/>
          </a:p>
        </p:txBody>
      </p:sp>
    </p:spTree>
    <p:extLst>
      <p:ext uri="{BB962C8B-B14F-4D97-AF65-F5344CB8AC3E}">
        <p14:creationId xmlns:p14="http://schemas.microsoft.com/office/powerpoint/2010/main" val="331852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Numbers, dates, or words like "120", "ABC", "01/01/2024" are data.</a:t>
            </a:r>
          </a:p>
          <a:p>
            <a:r>
              <a:rPr lang="en-US" dirty="0"/>
              <a:t>Information: John scored 120 points in the test on 01/01/2024" is information derived from raw data.</a:t>
            </a:r>
          </a:p>
        </p:txBody>
      </p:sp>
      <p:sp>
        <p:nvSpPr>
          <p:cNvPr id="4" name="Slide Number Placeholder 3"/>
          <p:cNvSpPr>
            <a:spLocks noGrp="1"/>
          </p:cNvSpPr>
          <p:nvPr>
            <p:ph type="sldNum" sz="quarter" idx="5"/>
          </p:nvPr>
        </p:nvSpPr>
        <p:spPr/>
        <p:txBody>
          <a:bodyPr/>
          <a:lstStyle/>
          <a:p>
            <a:fld id="{74F9FA44-B6D1-425E-AA48-F6F82ABAC50D}" type="slidenum">
              <a:rPr lang="en-US" smtClean="0"/>
              <a:t>23</a:t>
            </a:fld>
            <a:endParaRPr lang="en-US"/>
          </a:p>
        </p:txBody>
      </p:sp>
    </p:spTree>
    <p:extLst>
      <p:ext uri="{BB962C8B-B14F-4D97-AF65-F5344CB8AC3E}">
        <p14:creationId xmlns:p14="http://schemas.microsoft.com/office/powerpoint/2010/main" val="145108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9FA44-B6D1-425E-AA48-F6F82ABAC50D}" type="slidenum">
              <a:rPr lang="en-US" smtClean="0"/>
              <a:t>29</a:t>
            </a:fld>
            <a:endParaRPr lang="en-US"/>
          </a:p>
        </p:txBody>
      </p:sp>
    </p:spTree>
    <p:extLst>
      <p:ext uri="{BB962C8B-B14F-4D97-AF65-F5344CB8AC3E}">
        <p14:creationId xmlns:p14="http://schemas.microsoft.com/office/powerpoint/2010/main" val="421759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cognitive computing system capable of understanding natural language, analyzing large amounts of data, and providing answers, famously used in the healthcare and business sectors.</a:t>
            </a:r>
          </a:p>
        </p:txBody>
      </p:sp>
      <p:sp>
        <p:nvSpPr>
          <p:cNvPr id="4" name="Slide Number Placeholder 3"/>
          <p:cNvSpPr>
            <a:spLocks noGrp="1"/>
          </p:cNvSpPr>
          <p:nvPr>
            <p:ph type="sldNum" sz="quarter" idx="5"/>
          </p:nvPr>
        </p:nvSpPr>
        <p:spPr/>
        <p:txBody>
          <a:bodyPr/>
          <a:lstStyle/>
          <a:p>
            <a:fld id="{74F9FA44-B6D1-425E-AA48-F6F82ABAC50D}" type="slidenum">
              <a:rPr lang="en-US" smtClean="0"/>
              <a:t>30</a:t>
            </a:fld>
            <a:endParaRPr lang="en-US"/>
          </a:p>
        </p:txBody>
      </p:sp>
    </p:spTree>
    <p:extLst>
      <p:ext uri="{BB962C8B-B14F-4D97-AF65-F5344CB8AC3E}">
        <p14:creationId xmlns:p14="http://schemas.microsoft.com/office/powerpoint/2010/main" val="352842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4E0B-5C24-8D7E-0479-76462064A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317EF6-B527-B053-E28A-6624B3CD2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51E976-8A72-B63F-F89B-C1EA187AFB21}"/>
              </a:ext>
            </a:extLst>
          </p:cNvPr>
          <p:cNvSpPr>
            <a:spLocks noGrp="1"/>
          </p:cNvSpPr>
          <p:nvPr>
            <p:ph type="dt" sz="half" idx="10"/>
          </p:nvPr>
        </p:nvSpPr>
        <p:spPr/>
        <p:txBody>
          <a:bodyPr/>
          <a:lstStyle/>
          <a:p>
            <a:r>
              <a:rPr lang="en-US"/>
              <a:t>17th Sep 2020</a:t>
            </a:r>
          </a:p>
        </p:txBody>
      </p:sp>
      <p:sp>
        <p:nvSpPr>
          <p:cNvPr id="5" name="Footer Placeholder 4">
            <a:extLst>
              <a:ext uri="{FF2B5EF4-FFF2-40B4-BE49-F238E27FC236}">
                <a16:creationId xmlns:a16="http://schemas.microsoft.com/office/drawing/2014/main" id="{B5C80F07-1979-5230-DEFD-E18F7791E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6C802-B687-36C8-ECB3-A21531E7DC3B}"/>
              </a:ext>
            </a:extLst>
          </p:cNvPr>
          <p:cNvSpPr>
            <a:spLocks noGrp="1"/>
          </p:cNvSpPr>
          <p:nvPr>
            <p:ph type="sldNum" sz="quarter" idx="12"/>
          </p:nvPr>
        </p:nvSpPr>
        <p:spPr/>
        <p:txBody>
          <a:bodyPr/>
          <a:lstStyle/>
          <a:p>
            <a:fld id="{B7065A3E-1E44-4427-B36D-BBE36C586011}" type="slidenum">
              <a:rPr lang="en-US" smtClean="0"/>
              <a:pPr/>
              <a:t>‹#›</a:t>
            </a:fld>
            <a:endParaRPr lang="en-US"/>
          </a:p>
        </p:txBody>
      </p:sp>
    </p:spTree>
    <p:extLst>
      <p:ext uri="{BB962C8B-B14F-4D97-AF65-F5344CB8AC3E}">
        <p14:creationId xmlns:p14="http://schemas.microsoft.com/office/powerpoint/2010/main" val="74447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7DEC-54E3-DA17-79A7-DCFFFDEF0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4F7CD-68AC-38BC-079B-C1B3D827C8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014B8-332B-41BD-C8C0-86A0B7F08B3E}"/>
              </a:ext>
            </a:extLst>
          </p:cNvPr>
          <p:cNvSpPr>
            <a:spLocks noGrp="1"/>
          </p:cNvSpPr>
          <p:nvPr>
            <p:ph type="dt" sz="half" idx="10"/>
          </p:nvPr>
        </p:nvSpPr>
        <p:spPr/>
        <p:txBody>
          <a:bodyPr/>
          <a:lstStyle/>
          <a:p>
            <a:r>
              <a:rPr lang="en-US"/>
              <a:t>17th Sep 2020</a:t>
            </a:r>
          </a:p>
        </p:txBody>
      </p:sp>
      <p:sp>
        <p:nvSpPr>
          <p:cNvPr id="5" name="Footer Placeholder 4">
            <a:extLst>
              <a:ext uri="{FF2B5EF4-FFF2-40B4-BE49-F238E27FC236}">
                <a16:creationId xmlns:a16="http://schemas.microsoft.com/office/drawing/2014/main" id="{72E39EAE-CAAD-95BF-7F4A-0FF0337E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94984-77E7-5E2B-D542-720B1C947DE3}"/>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02854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E503A-CF41-D7E0-1AC4-BEDC1633C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2DE90-36AB-5E3A-2E20-CAF464F2A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DE9AC-90B6-8FBB-1C79-7890CCE718CE}"/>
              </a:ext>
            </a:extLst>
          </p:cNvPr>
          <p:cNvSpPr>
            <a:spLocks noGrp="1"/>
          </p:cNvSpPr>
          <p:nvPr>
            <p:ph type="dt" sz="half" idx="10"/>
          </p:nvPr>
        </p:nvSpPr>
        <p:spPr/>
        <p:txBody>
          <a:bodyPr/>
          <a:lstStyle/>
          <a:p>
            <a:r>
              <a:rPr lang="en-US"/>
              <a:t>17th Sep 2020</a:t>
            </a:r>
          </a:p>
        </p:txBody>
      </p:sp>
      <p:sp>
        <p:nvSpPr>
          <p:cNvPr id="5" name="Footer Placeholder 4">
            <a:extLst>
              <a:ext uri="{FF2B5EF4-FFF2-40B4-BE49-F238E27FC236}">
                <a16:creationId xmlns:a16="http://schemas.microsoft.com/office/drawing/2014/main" id="{8A510BB4-3898-8874-9098-1ABD6C168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BAAC6-13D1-A6EF-07C1-D2C35E894DA0}"/>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205268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02EF-35E8-1DDB-3C1D-5A947E8A5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53E68-3AC5-662E-9062-CF8B19E34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57FBA-71A4-D4E6-BA1F-B6CC998C0EA0}"/>
              </a:ext>
            </a:extLst>
          </p:cNvPr>
          <p:cNvSpPr>
            <a:spLocks noGrp="1"/>
          </p:cNvSpPr>
          <p:nvPr>
            <p:ph type="dt" sz="half" idx="10"/>
          </p:nvPr>
        </p:nvSpPr>
        <p:spPr/>
        <p:txBody>
          <a:bodyPr/>
          <a:lstStyle/>
          <a:p>
            <a:r>
              <a:rPr lang="en-US"/>
              <a:t>17th Sep 2020</a:t>
            </a:r>
          </a:p>
        </p:txBody>
      </p:sp>
      <p:sp>
        <p:nvSpPr>
          <p:cNvPr id="5" name="Footer Placeholder 4">
            <a:extLst>
              <a:ext uri="{FF2B5EF4-FFF2-40B4-BE49-F238E27FC236}">
                <a16:creationId xmlns:a16="http://schemas.microsoft.com/office/drawing/2014/main" id="{5526E38C-E317-E4A5-CFA0-A0222912C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5AA69-FFA8-12B9-B7CD-386E5ED458D2}"/>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413248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A676-1CB3-0DC0-E829-B5C601CF3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C6E3F-8327-D764-3767-BBE5257D7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BC7EB-E891-B988-6C87-E9E22176D6F5}"/>
              </a:ext>
            </a:extLst>
          </p:cNvPr>
          <p:cNvSpPr>
            <a:spLocks noGrp="1"/>
          </p:cNvSpPr>
          <p:nvPr>
            <p:ph type="dt" sz="half" idx="10"/>
          </p:nvPr>
        </p:nvSpPr>
        <p:spPr/>
        <p:txBody>
          <a:bodyPr/>
          <a:lstStyle/>
          <a:p>
            <a:r>
              <a:rPr lang="en-US"/>
              <a:t>17th Sep 2020</a:t>
            </a:r>
          </a:p>
        </p:txBody>
      </p:sp>
      <p:sp>
        <p:nvSpPr>
          <p:cNvPr id="5" name="Footer Placeholder 4">
            <a:extLst>
              <a:ext uri="{FF2B5EF4-FFF2-40B4-BE49-F238E27FC236}">
                <a16:creationId xmlns:a16="http://schemas.microsoft.com/office/drawing/2014/main" id="{25E799BA-DC58-36F9-4EB6-24BFE8AE1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21A63-7118-894F-A0F3-A7E4240B84EC}"/>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76985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914A-8462-F147-5021-F8FF2EF77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A6F30-A81F-DD9F-5FE9-52FDCC641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A1C22-0456-BE73-642B-398BCEC65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E7C59-4CEE-2509-4308-D1CBE3C22ECD}"/>
              </a:ext>
            </a:extLst>
          </p:cNvPr>
          <p:cNvSpPr>
            <a:spLocks noGrp="1"/>
          </p:cNvSpPr>
          <p:nvPr>
            <p:ph type="dt" sz="half" idx="10"/>
          </p:nvPr>
        </p:nvSpPr>
        <p:spPr/>
        <p:txBody>
          <a:bodyPr/>
          <a:lstStyle/>
          <a:p>
            <a:r>
              <a:rPr lang="en-US"/>
              <a:t>17th Sep 2020</a:t>
            </a:r>
          </a:p>
        </p:txBody>
      </p:sp>
      <p:sp>
        <p:nvSpPr>
          <p:cNvPr id="6" name="Footer Placeholder 5">
            <a:extLst>
              <a:ext uri="{FF2B5EF4-FFF2-40B4-BE49-F238E27FC236}">
                <a16:creationId xmlns:a16="http://schemas.microsoft.com/office/drawing/2014/main" id="{BF86F733-F204-BDFE-D614-39D9D9BFA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7F1A1-486C-C59D-65AC-41A56621703F}"/>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07665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49B-60F8-C4D8-DC44-1FE9477767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DC0722-7A50-7A9A-969C-4AB7E626B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890E2-E44D-6FF8-234A-FF0360700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96CEB-97BA-7899-E249-E9DB5F179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EAA10-F611-0FD4-3A11-CA276EC87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2BA4A-E842-CAE2-357E-4EDAD5BFA274}"/>
              </a:ext>
            </a:extLst>
          </p:cNvPr>
          <p:cNvSpPr>
            <a:spLocks noGrp="1"/>
          </p:cNvSpPr>
          <p:nvPr>
            <p:ph type="dt" sz="half" idx="10"/>
          </p:nvPr>
        </p:nvSpPr>
        <p:spPr/>
        <p:txBody>
          <a:bodyPr/>
          <a:lstStyle/>
          <a:p>
            <a:r>
              <a:rPr lang="en-US"/>
              <a:t>17th Sep 2020</a:t>
            </a:r>
          </a:p>
        </p:txBody>
      </p:sp>
      <p:sp>
        <p:nvSpPr>
          <p:cNvPr id="8" name="Footer Placeholder 7">
            <a:extLst>
              <a:ext uri="{FF2B5EF4-FFF2-40B4-BE49-F238E27FC236}">
                <a16:creationId xmlns:a16="http://schemas.microsoft.com/office/drawing/2014/main" id="{51C627F8-5F9B-6EE1-FC5A-0733DE971B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E5FEB-6954-9C3A-6260-CE617AE73A96}"/>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76393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D183-7F6B-4DA0-9A7F-21A76CD3B8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2F43BF-41EB-431D-292D-C7D39930237F}"/>
              </a:ext>
            </a:extLst>
          </p:cNvPr>
          <p:cNvSpPr>
            <a:spLocks noGrp="1"/>
          </p:cNvSpPr>
          <p:nvPr>
            <p:ph type="dt" sz="half" idx="10"/>
          </p:nvPr>
        </p:nvSpPr>
        <p:spPr/>
        <p:txBody>
          <a:bodyPr/>
          <a:lstStyle/>
          <a:p>
            <a:r>
              <a:rPr lang="en-US"/>
              <a:t>17th Sep 2020</a:t>
            </a:r>
          </a:p>
        </p:txBody>
      </p:sp>
      <p:sp>
        <p:nvSpPr>
          <p:cNvPr id="4" name="Footer Placeholder 3">
            <a:extLst>
              <a:ext uri="{FF2B5EF4-FFF2-40B4-BE49-F238E27FC236}">
                <a16:creationId xmlns:a16="http://schemas.microsoft.com/office/drawing/2014/main" id="{EBB4DECF-C8FE-1290-CEEC-186F18180F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96247-C8A5-2EBC-BDD1-543B75BBDAEF}"/>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60518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225DC-0EC2-86AD-7E24-27D1431AFEF4}"/>
              </a:ext>
            </a:extLst>
          </p:cNvPr>
          <p:cNvSpPr>
            <a:spLocks noGrp="1"/>
          </p:cNvSpPr>
          <p:nvPr>
            <p:ph type="dt" sz="half" idx="10"/>
          </p:nvPr>
        </p:nvSpPr>
        <p:spPr/>
        <p:txBody>
          <a:bodyPr/>
          <a:lstStyle/>
          <a:p>
            <a:r>
              <a:rPr lang="en-US"/>
              <a:t>17th Sep 2020</a:t>
            </a:r>
          </a:p>
        </p:txBody>
      </p:sp>
      <p:sp>
        <p:nvSpPr>
          <p:cNvPr id="3" name="Footer Placeholder 2">
            <a:extLst>
              <a:ext uri="{FF2B5EF4-FFF2-40B4-BE49-F238E27FC236}">
                <a16:creationId xmlns:a16="http://schemas.microsoft.com/office/drawing/2014/main" id="{6F8A1258-06EA-079A-CC16-A570FDC8F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65DE70-B283-0EE4-9E91-F07B37C8D119}"/>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02028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05CA-9605-4E18-029D-AF8DF9AB3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6767C-5126-67C0-F131-25973AE84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8DAB6-4189-EDBE-C90D-DBDE0D3BB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1CA83-53F9-1A50-4366-ABD117CA3EFC}"/>
              </a:ext>
            </a:extLst>
          </p:cNvPr>
          <p:cNvSpPr>
            <a:spLocks noGrp="1"/>
          </p:cNvSpPr>
          <p:nvPr>
            <p:ph type="dt" sz="half" idx="10"/>
          </p:nvPr>
        </p:nvSpPr>
        <p:spPr/>
        <p:txBody>
          <a:bodyPr/>
          <a:lstStyle/>
          <a:p>
            <a:r>
              <a:rPr lang="en-US"/>
              <a:t>17th Sep 2020</a:t>
            </a:r>
          </a:p>
        </p:txBody>
      </p:sp>
      <p:sp>
        <p:nvSpPr>
          <p:cNvPr id="6" name="Footer Placeholder 5">
            <a:extLst>
              <a:ext uri="{FF2B5EF4-FFF2-40B4-BE49-F238E27FC236}">
                <a16:creationId xmlns:a16="http://schemas.microsoft.com/office/drawing/2014/main" id="{BF141359-B74B-FF75-82E2-97AC5A396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B841D-5F27-D484-3EBA-9FC61B870086}"/>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93176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2E73-59BA-371D-9922-76E6BE55E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41DA2-BBCD-E398-21ED-6F8198F1D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FEEA06-71E7-315D-0047-3AB29FB22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6D7DF-BC98-F4E3-5CD3-C9771FD6E5D6}"/>
              </a:ext>
            </a:extLst>
          </p:cNvPr>
          <p:cNvSpPr>
            <a:spLocks noGrp="1"/>
          </p:cNvSpPr>
          <p:nvPr>
            <p:ph type="dt" sz="half" idx="10"/>
          </p:nvPr>
        </p:nvSpPr>
        <p:spPr/>
        <p:txBody>
          <a:bodyPr/>
          <a:lstStyle/>
          <a:p>
            <a:r>
              <a:rPr lang="en-US"/>
              <a:t>17th Sep 2020</a:t>
            </a:r>
          </a:p>
        </p:txBody>
      </p:sp>
      <p:sp>
        <p:nvSpPr>
          <p:cNvPr id="6" name="Footer Placeholder 5">
            <a:extLst>
              <a:ext uri="{FF2B5EF4-FFF2-40B4-BE49-F238E27FC236}">
                <a16:creationId xmlns:a16="http://schemas.microsoft.com/office/drawing/2014/main" id="{D2858509-9384-8CAC-BFE0-93FC74FF4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7E877-62F3-D356-24A0-3F353EECC27B}"/>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400027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D2B58-1BB4-B0E8-D655-6DBC44F23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CA012-C7FD-B920-AF37-67A7E10A1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9AD86-D0D3-3651-07AE-674A3A22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en-US"/>
              <a:t>17th Sep 2020</a:t>
            </a:r>
          </a:p>
        </p:txBody>
      </p:sp>
      <p:sp>
        <p:nvSpPr>
          <p:cNvPr id="5" name="Footer Placeholder 4">
            <a:extLst>
              <a:ext uri="{FF2B5EF4-FFF2-40B4-BE49-F238E27FC236}">
                <a16:creationId xmlns:a16="http://schemas.microsoft.com/office/drawing/2014/main" id="{4DB081D3-3955-18B8-07EA-A1D1466E2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D3BDA7A-0BA7-9412-52B2-1985CA2F3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7065A3E-1E44-4427-B36D-BBE36C586011}" type="slidenum">
              <a:rPr lang="en-US" smtClean="0"/>
              <a:pPr/>
              <a:t>‹#›</a:t>
            </a:fld>
            <a:endParaRPr lang="en-US"/>
          </a:p>
        </p:txBody>
      </p:sp>
    </p:spTree>
    <p:extLst>
      <p:ext uri="{BB962C8B-B14F-4D97-AF65-F5344CB8AC3E}">
        <p14:creationId xmlns:p14="http://schemas.microsoft.com/office/powerpoint/2010/main" val="17729973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041400"/>
            <a:ext cx="9144000" cy="2387600"/>
          </a:xfrm>
        </p:spPr>
        <p:txBody>
          <a:bodyPr>
            <a:normAutofit/>
          </a:bodyPr>
          <a:lstStyle/>
          <a:p>
            <a:r>
              <a:rPr lang="en-US" sz="4800" b="1" dirty="0"/>
              <a:t>GE100 - </a:t>
            </a:r>
            <a:r>
              <a:rPr lang="en-GB" sz="4800" b="1" dirty="0"/>
              <a:t>Application of Information and Communication Technologies</a:t>
            </a:r>
            <a:endParaRPr lang="en-US" sz="4800" dirty="0"/>
          </a:p>
        </p:txBody>
      </p:sp>
      <p:sp>
        <p:nvSpPr>
          <p:cNvPr id="5" name="Subtitle 4"/>
          <p:cNvSpPr>
            <a:spLocks noGrp="1"/>
          </p:cNvSpPr>
          <p:nvPr>
            <p:ph type="subTitle" idx="1"/>
          </p:nvPr>
        </p:nvSpPr>
        <p:spPr>
          <a:xfrm>
            <a:off x="1524000" y="4984018"/>
            <a:ext cx="8731170" cy="979794"/>
          </a:xfrm>
        </p:spPr>
        <p:txBody>
          <a:bodyPr>
            <a:normAutofit/>
          </a:bodyPr>
          <a:lstStyle/>
          <a:p>
            <a:pPr algn="r"/>
            <a:r>
              <a:rPr lang="en-US" sz="2800" dirty="0"/>
              <a:t>Instructor: Alina Maryum</a:t>
            </a:r>
          </a:p>
        </p:txBody>
      </p:sp>
      <p:pic>
        <p:nvPicPr>
          <p:cNvPr id="6" name="Picture 5"/>
          <p:cNvPicPr>
            <a:picLocks noChangeAspect="1"/>
          </p:cNvPicPr>
          <p:nvPr/>
        </p:nvPicPr>
        <p:blipFill>
          <a:blip r:embed="rId2" cstate="print">
            <a:alphaModFix amt="7000"/>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Subtitle 4">
            <a:extLst>
              <a:ext uri="{FF2B5EF4-FFF2-40B4-BE49-F238E27FC236}">
                <a16:creationId xmlns:a16="http://schemas.microsoft.com/office/drawing/2014/main" id="{22A63190-0BF3-128A-F5DC-14E335539655}"/>
              </a:ext>
            </a:extLst>
          </p:cNvPr>
          <p:cNvSpPr txBox="1">
            <a:spLocks/>
          </p:cNvSpPr>
          <p:nvPr/>
        </p:nvSpPr>
        <p:spPr>
          <a:xfrm>
            <a:off x="1524000" y="3716612"/>
            <a:ext cx="9144000" cy="97979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p>
          <a:p>
            <a:r>
              <a:rPr lang="en-US" sz="3200" b="1" dirty="0"/>
              <a:t>Lec # 1: </a:t>
            </a:r>
            <a:r>
              <a:rPr lang="en-GB" sz="3200" b="1" dirty="0"/>
              <a:t>Introduction to the World of Computers</a:t>
            </a:r>
            <a:r>
              <a:rPr lang="en-US" sz="3200" b="1" dirty="0"/>
              <a:t> </a:t>
            </a:r>
          </a:p>
        </p:txBody>
      </p:sp>
    </p:spTree>
    <p:extLst>
      <p:ext uri="{BB962C8B-B14F-4D97-AF65-F5344CB8AC3E}">
        <p14:creationId xmlns:p14="http://schemas.microsoft.com/office/powerpoint/2010/main" val="245877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in Your Life</a:t>
            </a:r>
          </a:p>
        </p:txBody>
      </p:sp>
      <p:sp>
        <p:nvSpPr>
          <p:cNvPr id="3" name="Content Placeholder 2">
            <a:extLst>
              <a:ext uri="{FF2B5EF4-FFF2-40B4-BE49-F238E27FC236}">
                <a16:creationId xmlns:a16="http://schemas.microsoft.com/office/drawing/2014/main" id="{8BE3AEED-5712-8261-B3AC-9A68D8E8CB2C}"/>
              </a:ext>
            </a:extLst>
          </p:cNvPr>
          <p:cNvSpPr>
            <a:spLocks noGrp="1"/>
          </p:cNvSpPr>
          <p:nvPr>
            <p:ph idx="1"/>
          </p:nvPr>
        </p:nvSpPr>
        <p:spPr/>
        <p:txBody>
          <a:bodyPr>
            <a:normAutofit/>
          </a:bodyPr>
          <a:lstStyle/>
          <a:p>
            <a:r>
              <a:rPr lang="en-US" dirty="0"/>
              <a:t>Today</a:t>
            </a:r>
          </a:p>
          <a:p>
            <a:pPr lvl="1"/>
            <a:r>
              <a:rPr lang="en-US" sz="2600" dirty="0"/>
              <a:t>Nearly 90% of US households include a computer, and most use computers at work</a:t>
            </a:r>
          </a:p>
          <a:p>
            <a:pPr lvl="1"/>
            <a:r>
              <a:rPr lang="en-US" sz="2600" dirty="0"/>
              <a:t>Electronic devices are converging into single units with multiple capabilities</a:t>
            </a:r>
          </a:p>
          <a:p>
            <a:pPr lvl="2"/>
            <a:r>
              <a:rPr lang="en-US" sz="2400" dirty="0"/>
              <a:t>Check e-mail on living room television</a:t>
            </a:r>
          </a:p>
          <a:p>
            <a:pPr lvl="2"/>
            <a:r>
              <a:rPr lang="en-US" sz="2400" dirty="0"/>
              <a:t>View Internet content on mobile devices</a:t>
            </a:r>
          </a:p>
          <a:p>
            <a:pPr lvl="1"/>
            <a:r>
              <a:rPr lang="en-US" sz="2600" dirty="0"/>
              <a:t>Computer literacy is an essential skill for everyone</a:t>
            </a:r>
          </a:p>
        </p:txBody>
      </p:sp>
      <p:sp>
        <p:nvSpPr>
          <p:cNvPr id="4" name="Slide Number Placeholder 3">
            <a:extLst>
              <a:ext uri="{FF2B5EF4-FFF2-40B4-BE49-F238E27FC236}">
                <a16:creationId xmlns:a16="http://schemas.microsoft.com/office/drawing/2014/main" id="{A572C1B5-0E1A-E629-BF8C-6C9EEC9AC051}"/>
              </a:ext>
            </a:extLst>
          </p:cNvPr>
          <p:cNvSpPr>
            <a:spLocks noGrp="1"/>
          </p:cNvSpPr>
          <p:nvPr>
            <p:ph type="sldNum" sz="quarter" idx="12"/>
          </p:nvPr>
        </p:nvSpPr>
        <p:spPr/>
        <p:txBody>
          <a:bodyPr/>
          <a:lstStyle/>
          <a:p>
            <a:fld id="{B7065A3E-1E44-4427-B36D-BBE36C586011}" type="slidenum">
              <a:rPr lang="en-US" smtClean="0"/>
              <a:t>10</a:t>
            </a:fld>
            <a:endParaRPr lang="en-US"/>
          </a:p>
        </p:txBody>
      </p:sp>
    </p:spTree>
    <p:extLst>
      <p:ext uri="{BB962C8B-B14F-4D97-AF65-F5344CB8AC3E}">
        <p14:creationId xmlns:p14="http://schemas.microsoft.com/office/powerpoint/2010/main" val="185657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in Your Life</a:t>
            </a:r>
          </a:p>
        </p:txBody>
      </p:sp>
      <p:pic>
        <p:nvPicPr>
          <p:cNvPr id="9" name="Content Placeholder 8">
            <a:extLst>
              <a:ext uri="{FF2B5EF4-FFF2-40B4-BE49-F238E27FC236}">
                <a16:creationId xmlns:a16="http://schemas.microsoft.com/office/drawing/2014/main" id="{5F85C209-EE9E-8E6C-5FF8-A0CE4C2BD68A}"/>
              </a:ext>
            </a:extLst>
          </p:cNvPr>
          <p:cNvPicPr>
            <a:picLocks noGrp="1" noChangeAspect="1"/>
          </p:cNvPicPr>
          <p:nvPr>
            <p:ph idx="1"/>
          </p:nvPr>
        </p:nvPicPr>
        <p:blipFill>
          <a:blip r:embed="rId3"/>
          <a:stretch>
            <a:fillRect/>
          </a:stretch>
        </p:blipFill>
        <p:spPr>
          <a:xfrm>
            <a:off x="2669106" y="1825625"/>
            <a:ext cx="6853787" cy="4351338"/>
          </a:xfrm>
        </p:spPr>
      </p:pic>
      <p:sp>
        <p:nvSpPr>
          <p:cNvPr id="3" name="Slide Number Placeholder 2">
            <a:extLst>
              <a:ext uri="{FF2B5EF4-FFF2-40B4-BE49-F238E27FC236}">
                <a16:creationId xmlns:a16="http://schemas.microsoft.com/office/drawing/2014/main" id="{5F6827A0-4DE0-27F1-B1A0-0B09A65CA1B5}"/>
              </a:ext>
            </a:extLst>
          </p:cNvPr>
          <p:cNvSpPr>
            <a:spLocks noGrp="1"/>
          </p:cNvSpPr>
          <p:nvPr>
            <p:ph type="sldNum" sz="quarter" idx="12"/>
          </p:nvPr>
        </p:nvSpPr>
        <p:spPr/>
        <p:txBody>
          <a:bodyPr/>
          <a:lstStyle/>
          <a:p>
            <a:fld id="{B7065A3E-1E44-4427-B36D-BBE36C586011}" type="slidenum">
              <a:rPr lang="en-US" smtClean="0"/>
              <a:t>11</a:t>
            </a:fld>
            <a:endParaRPr lang="en-US"/>
          </a:p>
        </p:txBody>
      </p:sp>
    </p:spTree>
    <p:extLst>
      <p:ext uri="{BB962C8B-B14F-4D97-AF65-F5344CB8AC3E}">
        <p14:creationId xmlns:p14="http://schemas.microsoft.com/office/powerpoint/2010/main" val="144391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in the Home</a:t>
            </a:r>
          </a:p>
        </p:txBody>
      </p:sp>
      <p:sp>
        <p:nvSpPr>
          <p:cNvPr id="4" name="Content Placeholder 3">
            <a:extLst>
              <a:ext uri="{FF2B5EF4-FFF2-40B4-BE49-F238E27FC236}">
                <a16:creationId xmlns:a16="http://schemas.microsoft.com/office/drawing/2014/main" id="{8282823D-72E7-BB71-B5C3-BC9AD5C40C81}"/>
              </a:ext>
            </a:extLst>
          </p:cNvPr>
          <p:cNvSpPr>
            <a:spLocks noGrp="1"/>
          </p:cNvSpPr>
          <p:nvPr>
            <p:ph idx="1"/>
          </p:nvPr>
        </p:nvSpPr>
        <p:spPr/>
        <p:txBody>
          <a:bodyPr>
            <a:normAutofit fontScale="92500" lnSpcReduction="10000"/>
          </a:bodyPr>
          <a:lstStyle/>
          <a:p>
            <a:pPr marL="0" indent="0">
              <a:buNone/>
            </a:pPr>
            <a:r>
              <a:rPr lang="en-US" dirty="0"/>
              <a:t>Computers are used for a variety of tasks:</a:t>
            </a:r>
          </a:p>
          <a:p>
            <a:pPr lvl="1"/>
            <a:r>
              <a:rPr lang="en-US" sz="2600" dirty="0"/>
              <a:t>Looking up information and news</a:t>
            </a:r>
          </a:p>
          <a:p>
            <a:pPr lvl="1"/>
            <a:r>
              <a:rPr lang="en-US" sz="2600" dirty="0"/>
              <a:t>Exchanging e-mail</a:t>
            </a:r>
          </a:p>
          <a:p>
            <a:pPr lvl="1"/>
            <a:r>
              <a:rPr lang="en-US" sz="2600" dirty="0"/>
              <a:t>Research products</a:t>
            </a:r>
          </a:p>
          <a:p>
            <a:pPr lvl="1"/>
            <a:r>
              <a:rPr lang="en-US" sz="2600" dirty="0"/>
              <a:t>Shopping and paying bills</a:t>
            </a:r>
          </a:p>
          <a:p>
            <a:pPr lvl="1"/>
            <a:r>
              <a:rPr lang="en-US" sz="2600" dirty="0"/>
              <a:t>Watching TV and videos</a:t>
            </a:r>
          </a:p>
          <a:p>
            <a:pPr lvl="1"/>
            <a:r>
              <a:rPr lang="en-US" sz="2600" dirty="0"/>
              <a:t>Downloading music and movies</a:t>
            </a:r>
          </a:p>
          <a:p>
            <a:pPr lvl="1"/>
            <a:r>
              <a:rPr lang="en-US" sz="2600" dirty="0"/>
              <a:t>Organizing digital photographs</a:t>
            </a:r>
          </a:p>
          <a:p>
            <a:pPr lvl="1"/>
            <a:r>
              <a:rPr lang="en-US" sz="2600" dirty="0"/>
              <a:t>Playing games</a:t>
            </a:r>
          </a:p>
          <a:p>
            <a:pPr lvl="1"/>
            <a:r>
              <a:rPr lang="en-US" sz="2600" dirty="0"/>
              <a:t>Check news and weather</a:t>
            </a:r>
          </a:p>
          <a:p>
            <a:pPr lvl="1"/>
            <a:r>
              <a:rPr lang="en-US" sz="2600" dirty="0"/>
              <a:t>Making vacation plans</a:t>
            </a:r>
          </a:p>
        </p:txBody>
      </p:sp>
      <p:sp>
        <p:nvSpPr>
          <p:cNvPr id="3" name="Slide Number Placeholder 2">
            <a:extLst>
              <a:ext uri="{FF2B5EF4-FFF2-40B4-BE49-F238E27FC236}">
                <a16:creationId xmlns:a16="http://schemas.microsoft.com/office/drawing/2014/main" id="{06EB4D7D-F345-1439-8465-B390FDAD89E1}"/>
              </a:ext>
            </a:extLst>
          </p:cNvPr>
          <p:cNvSpPr>
            <a:spLocks noGrp="1"/>
          </p:cNvSpPr>
          <p:nvPr>
            <p:ph type="sldNum" sz="quarter" idx="12"/>
          </p:nvPr>
        </p:nvSpPr>
        <p:spPr/>
        <p:txBody>
          <a:bodyPr/>
          <a:lstStyle/>
          <a:p>
            <a:fld id="{B7065A3E-1E44-4427-B36D-BBE36C586011}" type="slidenum">
              <a:rPr lang="en-US" smtClean="0"/>
              <a:t>12</a:t>
            </a:fld>
            <a:endParaRPr lang="en-US"/>
          </a:p>
        </p:txBody>
      </p:sp>
    </p:spTree>
    <p:extLst>
      <p:ext uri="{BB962C8B-B14F-4D97-AF65-F5344CB8AC3E}">
        <p14:creationId xmlns:p14="http://schemas.microsoft.com/office/powerpoint/2010/main" val="162223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in the Home</a:t>
            </a:r>
          </a:p>
        </p:txBody>
      </p:sp>
      <p:sp>
        <p:nvSpPr>
          <p:cNvPr id="4" name="Content Placeholder 3">
            <a:extLst>
              <a:ext uri="{FF2B5EF4-FFF2-40B4-BE49-F238E27FC236}">
                <a16:creationId xmlns:a16="http://schemas.microsoft.com/office/drawing/2014/main" id="{849D1DBC-8C23-AD40-85C2-BE367A26887D}"/>
              </a:ext>
            </a:extLst>
          </p:cNvPr>
          <p:cNvSpPr>
            <a:spLocks noGrp="1"/>
          </p:cNvSpPr>
          <p:nvPr>
            <p:ph idx="1"/>
          </p:nvPr>
        </p:nvSpPr>
        <p:spPr/>
        <p:txBody>
          <a:bodyPr>
            <a:noAutofit/>
          </a:bodyPr>
          <a:lstStyle/>
          <a:p>
            <a:pPr marL="0" indent="0">
              <a:buNone/>
            </a:pPr>
            <a:r>
              <a:rPr lang="en-US" b="0" i="0" dirty="0">
                <a:effectLst/>
              </a:rPr>
              <a:t>Used for reference, productivity, and entertainment</a:t>
            </a:r>
          </a:p>
          <a:p>
            <a:r>
              <a:rPr lang="en-US" b="1" i="0" dirty="0">
                <a:effectLst/>
              </a:rPr>
              <a:t>Wireless Networking</a:t>
            </a:r>
          </a:p>
          <a:p>
            <a:pPr lvl="1"/>
            <a:r>
              <a:rPr lang="en-US" sz="2600" b="0" i="0" dirty="0">
                <a:effectLst/>
              </a:rPr>
              <a:t>Computers can be used in nearly any location</a:t>
            </a:r>
          </a:p>
          <a:p>
            <a:r>
              <a:rPr lang="en-US" b="1" i="0" dirty="0">
                <a:effectLst/>
              </a:rPr>
              <a:t>Smart Appliances</a:t>
            </a:r>
          </a:p>
          <a:p>
            <a:pPr lvl="1"/>
            <a:r>
              <a:rPr lang="en-US" sz="2600" b="0" i="0" dirty="0">
                <a:effectLst/>
              </a:rPr>
              <a:t>Traditional appliances with built-in computer or communication technology</a:t>
            </a:r>
          </a:p>
          <a:p>
            <a:r>
              <a:rPr lang="en-US" b="1" i="0" dirty="0">
                <a:effectLst/>
              </a:rPr>
              <a:t>Smart Homes</a:t>
            </a:r>
          </a:p>
          <a:p>
            <a:pPr lvl="1"/>
            <a:r>
              <a:rPr lang="en-US" sz="2600" b="0" i="0" dirty="0">
                <a:effectLst/>
              </a:rPr>
              <a:t>Household tasks are monitored and controlled by a main computer in the house</a:t>
            </a:r>
            <a:r>
              <a:rPr lang="en-US" sz="2600" dirty="0"/>
              <a:t> </a:t>
            </a:r>
            <a:br>
              <a:rPr lang="en-US" dirty="0"/>
            </a:br>
            <a:endParaRPr lang="en-US" dirty="0"/>
          </a:p>
        </p:txBody>
      </p:sp>
      <p:sp>
        <p:nvSpPr>
          <p:cNvPr id="3" name="Slide Number Placeholder 2">
            <a:extLst>
              <a:ext uri="{FF2B5EF4-FFF2-40B4-BE49-F238E27FC236}">
                <a16:creationId xmlns:a16="http://schemas.microsoft.com/office/drawing/2014/main" id="{B99A7689-59AC-1D27-CA21-DBDD8055CE5A}"/>
              </a:ext>
            </a:extLst>
          </p:cNvPr>
          <p:cNvSpPr>
            <a:spLocks noGrp="1"/>
          </p:cNvSpPr>
          <p:nvPr>
            <p:ph type="sldNum" sz="quarter" idx="12"/>
          </p:nvPr>
        </p:nvSpPr>
        <p:spPr/>
        <p:txBody>
          <a:bodyPr/>
          <a:lstStyle/>
          <a:p>
            <a:fld id="{B7065A3E-1E44-4427-B36D-BBE36C586011}" type="slidenum">
              <a:rPr lang="en-US" smtClean="0"/>
              <a:t>13</a:t>
            </a:fld>
            <a:endParaRPr lang="en-US"/>
          </a:p>
        </p:txBody>
      </p:sp>
    </p:spTree>
    <p:extLst>
      <p:ext uri="{BB962C8B-B14F-4D97-AF65-F5344CB8AC3E}">
        <p14:creationId xmlns:p14="http://schemas.microsoft.com/office/powerpoint/2010/main" val="8145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in Home</a:t>
            </a:r>
          </a:p>
        </p:txBody>
      </p:sp>
      <p:pic>
        <p:nvPicPr>
          <p:cNvPr id="17" name="Content Placeholder 16">
            <a:extLst>
              <a:ext uri="{FF2B5EF4-FFF2-40B4-BE49-F238E27FC236}">
                <a16:creationId xmlns:a16="http://schemas.microsoft.com/office/drawing/2014/main" id="{1623F396-9B09-742D-F577-BD04F98323D4}"/>
              </a:ext>
            </a:extLst>
          </p:cNvPr>
          <p:cNvPicPr>
            <a:picLocks noGrp="1" noChangeAspect="1"/>
          </p:cNvPicPr>
          <p:nvPr>
            <p:ph idx="1"/>
          </p:nvPr>
        </p:nvPicPr>
        <p:blipFill>
          <a:blip r:embed="rId2"/>
          <a:stretch>
            <a:fillRect/>
          </a:stretch>
        </p:blipFill>
        <p:spPr>
          <a:xfrm>
            <a:off x="256309" y="1757290"/>
            <a:ext cx="3962400" cy="3933825"/>
          </a:xfrm>
        </p:spPr>
      </p:pic>
      <p:pic>
        <p:nvPicPr>
          <p:cNvPr id="19" name="Picture 18">
            <a:extLst>
              <a:ext uri="{FF2B5EF4-FFF2-40B4-BE49-F238E27FC236}">
                <a16:creationId xmlns:a16="http://schemas.microsoft.com/office/drawing/2014/main" id="{8FB0F3CF-47AB-8039-6488-C22CF6A620F0}"/>
              </a:ext>
            </a:extLst>
          </p:cNvPr>
          <p:cNvPicPr>
            <a:picLocks noChangeAspect="1"/>
          </p:cNvPicPr>
          <p:nvPr/>
        </p:nvPicPr>
        <p:blipFill>
          <a:blip r:embed="rId3"/>
          <a:stretch>
            <a:fillRect/>
          </a:stretch>
        </p:blipFill>
        <p:spPr>
          <a:xfrm>
            <a:off x="4218709" y="1757290"/>
            <a:ext cx="3914775" cy="4248150"/>
          </a:xfrm>
          <a:prstGeom prst="rect">
            <a:avLst/>
          </a:prstGeom>
        </p:spPr>
      </p:pic>
      <p:pic>
        <p:nvPicPr>
          <p:cNvPr id="21" name="Picture 20">
            <a:extLst>
              <a:ext uri="{FF2B5EF4-FFF2-40B4-BE49-F238E27FC236}">
                <a16:creationId xmlns:a16="http://schemas.microsoft.com/office/drawing/2014/main" id="{B2C8FA49-17AF-58B7-0448-50B8DDB0AE2B}"/>
              </a:ext>
            </a:extLst>
          </p:cNvPr>
          <p:cNvPicPr>
            <a:picLocks noChangeAspect="1"/>
          </p:cNvPicPr>
          <p:nvPr/>
        </p:nvPicPr>
        <p:blipFill>
          <a:blip r:embed="rId4"/>
          <a:stretch>
            <a:fillRect/>
          </a:stretch>
        </p:blipFill>
        <p:spPr>
          <a:xfrm>
            <a:off x="8133484" y="1757290"/>
            <a:ext cx="3924300" cy="4000500"/>
          </a:xfrm>
          <a:prstGeom prst="rect">
            <a:avLst/>
          </a:prstGeom>
        </p:spPr>
      </p:pic>
      <p:sp>
        <p:nvSpPr>
          <p:cNvPr id="3" name="Slide Number Placeholder 2">
            <a:extLst>
              <a:ext uri="{FF2B5EF4-FFF2-40B4-BE49-F238E27FC236}">
                <a16:creationId xmlns:a16="http://schemas.microsoft.com/office/drawing/2014/main" id="{81DD9AF2-56C5-8D2A-C900-F3113747BB31}"/>
              </a:ext>
            </a:extLst>
          </p:cNvPr>
          <p:cNvSpPr>
            <a:spLocks noGrp="1"/>
          </p:cNvSpPr>
          <p:nvPr>
            <p:ph type="sldNum" sz="quarter" idx="12"/>
          </p:nvPr>
        </p:nvSpPr>
        <p:spPr/>
        <p:txBody>
          <a:bodyPr/>
          <a:lstStyle/>
          <a:p>
            <a:fld id="{B7065A3E-1E44-4427-B36D-BBE36C586011}" type="slidenum">
              <a:rPr lang="en-US" smtClean="0"/>
              <a:t>14</a:t>
            </a:fld>
            <a:endParaRPr lang="en-US"/>
          </a:p>
        </p:txBody>
      </p:sp>
    </p:spTree>
    <p:extLst>
      <p:ext uri="{BB962C8B-B14F-4D97-AF65-F5344CB8AC3E}">
        <p14:creationId xmlns:p14="http://schemas.microsoft.com/office/powerpoint/2010/main" val="12093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in Education</a:t>
            </a:r>
          </a:p>
        </p:txBody>
      </p:sp>
      <p:sp>
        <p:nvSpPr>
          <p:cNvPr id="4" name="Content Placeholder 3">
            <a:extLst>
              <a:ext uri="{FF2B5EF4-FFF2-40B4-BE49-F238E27FC236}">
                <a16:creationId xmlns:a16="http://schemas.microsoft.com/office/drawing/2014/main" id="{849D1DBC-8C23-AD40-85C2-BE367A26887D}"/>
              </a:ext>
            </a:extLst>
          </p:cNvPr>
          <p:cNvSpPr>
            <a:spLocks noGrp="1"/>
          </p:cNvSpPr>
          <p:nvPr>
            <p:ph idx="1"/>
          </p:nvPr>
        </p:nvSpPr>
        <p:spPr>
          <a:xfrm>
            <a:off x="838200" y="1574415"/>
            <a:ext cx="10515600" cy="4769139"/>
          </a:xfrm>
        </p:spPr>
        <p:txBody>
          <a:bodyPr>
            <a:noAutofit/>
          </a:bodyPr>
          <a:lstStyle/>
          <a:p>
            <a:r>
              <a:rPr lang="en-US" b="1" i="0" dirty="0">
                <a:effectLst/>
              </a:rPr>
              <a:t>Youth today: the computing generation</a:t>
            </a:r>
          </a:p>
          <a:p>
            <a:pPr lvl="1"/>
            <a:r>
              <a:rPr lang="en-US" sz="2600" b="0" i="0" dirty="0">
                <a:effectLst/>
              </a:rPr>
              <a:t>Computer labs and classrooms</a:t>
            </a:r>
          </a:p>
          <a:p>
            <a:pPr lvl="1"/>
            <a:r>
              <a:rPr lang="en-US" sz="2600" b="0" i="0" dirty="0">
                <a:effectLst/>
              </a:rPr>
              <a:t>Most students today have access to computers at school</a:t>
            </a:r>
          </a:p>
          <a:p>
            <a:pPr lvl="1"/>
            <a:r>
              <a:rPr lang="en-US" sz="2600" b="0" i="0" dirty="0">
                <a:effectLst/>
              </a:rPr>
              <a:t>Some schools integrate e-books into the curriculum</a:t>
            </a:r>
          </a:p>
          <a:p>
            <a:r>
              <a:rPr lang="en-US" b="1" i="0" dirty="0">
                <a:effectLst/>
              </a:rPr>
              <a:t>Wireless hotspots</a:t>
            </a:r>
          </a:p>
          <a:p>
            <a:pPr lvl="1"/>
            <a:r>
              <a:rPr lang="en-US" sz="2600" b="0" i="0" dirty="0">
                <a:effectLst/>
              </a:rPr>
              <a:t>Colleges and universities are even more integrated</a:t>
            </a:r>
          </a:p>
          <a:p>
            <a:pPr lvl="1"/>
            <a:r>
              <a:rPr lang="en-US" sz="2600" b="0" i="0" dirty="0">
                <a:effectLst/>
              </a:rPr>
              <a:t>Some have computer requirements for enrollment</a:t>
            </a:r>
          </a:p>
          <a:p>
            <a:pPr lvl="2"/>
            <a:r>
              <a:rPr lang="en-US" sz="2400" b="0" i="0" dirty="0">
                <a:effectLst/>
              </a:rPr>
              <a:t>Supplied or Bring Your Own Device (BYOD)</a:t>
            </a:r>
          </a:p>
          <a:p>
            <a:r>
              <a:rPr lang="en-US" b="1" i="0" dirty="0">
                <a:effectLst/>
              </a:rPr>
              <a:t>Distance learning</a:t>
            </a:r>
          </a:p>
          <a:p>
            <a:pPr lvl="1"/>
            <a:r>
              <a:rPr lang="en-US" sz="2600" b="0" i="0" dirty="0">
                <a:effectLst/>
              </a:rPr>
              <a:t>Students participate from locations other than the traditional classroom setting using computers and Internet access</a:t>
            </a:r>
            <a:r>
              <a:rPr lang="en-US" sz="2600" dirty="0"/>
              <a:t> </a:t>
            </a:r>
            <a:br>
              <a:rPr lang="en-US" dirty="0"/>
            </a:br>
            <a:endParaRPr lang="en-US" dirty="0"/>
          </a:p>
        </p:txBody>
      </p:sp>
      <p:sp>
        <p:nvSpPr>
          <p:cNvPr id="3" name="Slide Number Placeholder 2">
            <a:extLst>
              <a:ext uri="{FF2B5EF4-FFF2-40B4-BE49-F238E27FC236}">
                <a16:creationId xmlns:a16="http://schemas.microsoft.com/office/drawing/2014/main" id="{1446D32E-1E8D-2D37-4504-6F0CD0949E73}"/>
              </a:ext>
            </a:extLst>
          </p:cNvPr>
          <p:cNvSpPr>
            <a:spLocks noGrp="1"/>
          </p:cNvSpPr>
          <p:nvPr>
            <p:ph type="sldNum" sz="quarter" idx="12"/>
          </p:nvPr>
        </p:nvSpPr>
        <p:spPr/>
        <p:txBody>
          <a:bodyPr/>
          <a:lstStyle/>
          <a:p>
            <a:fld id="{B7065A3E-1E44-4427-B36D-BBE36C586011}" type="slidenum">
              <a:rPr lang="en-US" smtClean="0"/>
              <a:t>15</a:t>
            </a:fld>
            <a:endParaRPr lang="en-US"/>
          </a:p>
        </p:txBody>
      </p:sp>
    </p:spTree>
    <p:extLst>
      <p:ext uri="{BB962C8B-B14F-4D97-AF65-F5344CB8AC3E}">
        <p14:creationId xmlns:p14="http://schemas.microsoft.com/office/powerpoint/2010/main" val="1616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in Education</a:t>
            </a:r>
          </a:p>
        </p:txBody>
      </p:sp>
      <p:pic>
        <p:nvPicPr>
          <p:cNvPr id="9" name="Content Placeholder 8">
            <a:extLst>
              <a:ext uri="{FF2B5EF4-FFF2-40B4-BE49-F238E27FC236}">
                <a16:creationId xmlns:a16="http://schemas.microsoft.com/office/drawing/2014/main" id="{12240AC6-9D2F-D17A-64F3-90056A19D21B}"/>
              </a:ext>
            </a:extLst>
          </p:cNvPr>
          <p:cNvPicPr>
            <a:picLocks noGrp="1" noChangeAspect="1"/>
          </p:cNvPicPr>
          <p:nvPr>
            <p:ph idx="1"/>
          </p:nvPr>
        </p:nvPicPr>
        <p:blipFill>
          <a:blip r:embed="rId2"/>
          <a:stretch>
            <a:fillRect/>
          </a:stretch>
        </p:blipFill>
        <p:spPr>
          <a:xfrm>
            <a:off x="838200" y="2150584"/>
            <a:ext cx="10515600" cy="3701419"/>
          </a:xfrm>
        </p:spPr>
      </p:pic>
      <p:sp>
        <p:nvSpPr>
          <p:cNvPr id="3" name="Slide Number Placeholder 2">
            <a:extLst>
              <a:ext uri="{FF2B5EF4-FFF2-40B4-BE49-F238E27FC236}">
                <a16:creationId xmlns:a16="http://schemas.microsoft.com/office/drawing/2014/main" id="{EAAA7C5B-A1E6-3C85-26C3-54EC45DA2994}"/>
              </a:ext>
            </a:extLst>
          </p:cNvPr>
          <p:cNvSpPr>
            <a:spLocks noGrp="1"/>
          </p:cNvSpPr>
          <p:nvPr>
            <p:ph type="sldNum" sz="quarter" idx="12"/>
          </p:nvPr>
        </p:nvSpPr>
        <p:spPr/>
        <p:txBody>
          <a:bodyPr/>
          <a:lstStyle/>
          <a:p>
            <a:fld id="{B7065A3E-1E44-4427-B36D-BBE36C586011}" type="slidenum">
              <a:rPr lang="en-US" smtClean="0"/>
              <a:t>16</a:t>
            </a:fld>
            <a:endParaRPr lang="en-US"/>
          </a:p>
        </p:txBody>
      </p:sp>
    </p:spTree>
    <p:extLst>
      <p:ext uri="{BB962C8B-B14F-4D97-AF65-F5344CB8AC3E}">
        <p14:creationId xmlns:p14="http://schemas.microsoft.com/office/powerpoint/2010/main" val="30791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on the Job</a:t>
            </a:r>
          </a:p>
        </p:txBody>
      </p:sp>
      <p:sp>
        <p:nvSpPr>
          <p:cNvPr id="4" name="Content Placeholder 3">
            <a:extLst>
              <a:ext uri="{FF2B5EF4-FFF2-40B4-BE49-F238E27FC236}">
                <a16:creationId xmlns:a16="http://schemas.microsoft.com/office/drawing/2014/main" id="{65D01B94-8819-BE6E-5413-34004E6BF4AC}"/>
              </a:ext>
            </a:extLst>
          </p:cNvPr>
          <p:cNvSpPr>
            <a:spLocks noGrp="1"/>
          </p:cNvSpPr>
          <p:nvPr>
            <p:ph idx="1"/>
          </p:nvPr>
        </p:nvSpPr>
        <p:spPr/>
        <p:txBody>
          <a:bodyPr>
            <a:noAutofit/>
          </a:bodyPr>
          <a:lstStyle/>
          <a:p>
            <a:r>
              <a:rPr lang="en-US" b="0" i="0" dirty="0">
                <a:effectLst/>
              </a:rPr>
              <a:t>Computers have become a universal on-the-job tool for decision-making, productivity, and communication</a:t>
            </a:r>
          </a:p>
          <a:p>
            <a:pPr lvl="1"/>
            <a:r>
              <a:rPr lang="en-US" sz="2600" b="0" i="0" dirty="0">
                <a:effectLst/>
              </a:rPr>
              <a:t>By all types of employees</a:t>
            </a:r>
          </a:p>
          <a:p>
            <a:pPr lvl="1"/>
            <a:r>
              <a:rPr lang="en-US" sz="2600" b="0" i="0" dirty="0">
                <a:effectLst/>
              </a:rPr>
              <a:t>For access control and other security measures</a:t>
            </a:r>
          </a:p>
          <a:p>
            <a:pPr lvl="1"/>
            <a:r>
              <a:rPr lang="en-US" sz="2600" b="0" i="0" dirty="0">
                <a:effectLst/>
              </a:rPr>
              <a:t>For service professional use</a:t>
            </a:r>
          </a:p>
          <a:p>
            <a:pPr lvl="1"/>
            <a:r>
              <a:rPr lang="en-US" sz="2600" b="0" i="0" dirty="0">
                <a:effectLst/>
              </a:rPr>
              <a:t>Extensively by the military</a:t>
            </a:r>
          </a:p>
          <a:p>
            <a:pPr lvl="1"/>
            <a:r>
              <a:rPr lang="en-US" sz="2600" b="0" i="0" dirty="0">
                <a:effectLst/>
              </a:rPr>
              <a:t>Requires continually refreshing computer skill</a:t>
            </a:r>
            <a:r>
              <a:rPr lang="en-US" b="0" i="0" dirty="0">
                <a:effectLst/>
              </a:rPr>
              <a:t>s</a:t>
            </a:r>
          </a:p>
          <a:p>
            <a:r>
              <a:rPr lang="en-US" b="1" i="0" dirty="0">
                <a:effectLst/>
              </a:rPr>
              <a:t>Common uses</a:t>
            </a:r>
          </a:p>
          <a:p>
            <a:pPr lvl="1"/>
            <a:r>
              <a:rPr lang="en-US" sz="2600" b="0" i="0" dirty="0">
                <a:effectLst/>
              </a:rPr>
              <a:t>Decision making, productivity, off-site communications, and authentication</a:t>
            </a:r>
            <a:r>
              <a:rPr lang="en-US" sz="2600" dirty="0"/>
              <a:t> </a:t>
            </a:r>
            <a:br>
              <a:rPr lang="en-US" dirty="0"/>
            </a:br>
            <a:endParaRPr lang="en-US" dirty="0"/>
          </a:p>
        </p:txBody>
      </p:sp>
      <p:sp>
        <p:nvSpPr>
          <p:cNvPr id="3" name="Slide Number Placeholder 2">
            <a:extLst>
              <a:ext uri="{FF2B5EF4-FFF2-40B4-BE49-F238E27FC236}">
                <a16:creationId xmlns:a16="http://schemas.microsoft.com/office/drawing/2014/main" id="{39604B26-0CEC-BC8F-A886-F8F8581651B0}"/>
              </a:ext>
            </a:extLst>
          </p:cNvPr>
          <p:cNvSpPr>
            <a:spLocks noGrp="1"/>
          </p:cNvSpPr>
          <p:nvPr>
            <p:ph type="sldNum" sz="quarter" idx="12"/>
          </p:nvPr>
        </p:nvSpPr>
        <p:spPr/>
        <p:txBody>
          <a:bodyPr/>
          <a:lstStyle/>
          <a:p>
            <a:fld id="{B7065A3E-1E44-4427-B36D-BBE36C586011}" type="slidenum">
              <a:rPr lang="en-US" smtClean="0"/>
              <a:t>17</a:t>
            </a:fld>
            <a:endParaRPr lang="en-US"/>
          </a:p>
        </p:txBody>
      </p:sp>
    </p:spTree>
    <p:extLst>
      <p:ext uri="{BB962C8B-B14F-4D97-AF65-F5344CB8AC3E}">
        <p14:creationId xmlns:p14="http://schemas.microsoft.com/office/powerpoint/2010/main" val="334964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on the Job</a:t>
            </a:r>
          </a:p>
        </p:txBody>
      </p:sp>
      <p:pic>
        <p:nvPicPr>
          <p:cNvPr id="7" name="Content Placeholder 6">
            <a:extLst>
              <a:ext uri="{FF2B5EF4-FFF2-40B4-BE49-F238E27FC236}">
                <a16:creationId xmlns:a16="http://schemas.microsoft.com/office/drawing/2014/main" id="{7AE33413-17EB-93B0-EBFB-8D2C077D5B0B}"/>
              </a:ext>
            </a:extLst>
          </p:cNvPr>
          <p:cNvPicPr>
            <a:picLocks noGrp="1" noChangeAspect="1"/>
          </p:cNvPicPr>
          <p:nvPr>
            <p:ph idx="1"/>
          </p:nvPr>
        </p:nvPicPr>
        <p:blipFill>
          <a:blip r:embed="rId2"/>
          <a:stretch>
            <a:fillRect/>
          </a:stretch>
        </p:blipFill>
        <p:spPr>
          <a:xfrm>
            <a:off x="1066800" y="2439194"/>
            <a:ext cx="10058400" cy="3124200"/>
          </a:xfrm>
        </p:spPr>
      </p:pic>
      <p:sp>
        <p:nvSpPr>
          <p:cNvPr id="3" name="Slide Number Placeholder 2">
            <a:extLst>
              <a:ext uri="{FF2B5EF4-FFF2-40B4-BE49-F238E27FC236}">
                <a16:creationId xmlns:a16="http://schemas.microsoft.com/office/drawing/2014/main" id="{C3B62B2A-FE1C-B5F9-17EC-6586FE1BF940}"/>
              </a:ext>
            </a:extLst>
          </p:cNvPr>
          <p:cNvSpPr>
            <a:spLocks noGrp="1"/>
          </p:cNvSpPr>
          <p:nvPr>
            <p:ph type="sldNum" sz="quarter" idx="12"/>
          </p:nvPr>
        </p:nvSpPr>
        <p:spPr/>
        <p:txBody>
          <a:bodyPr/>
          <a:lstStyle/>
          <a:p>
            <a:fld id="{B7065A3E-1E44-4427-B36D-BBE36C586011}" type="slidenum">
              <a:rPr lang="en-US" smtClean="0"/>
              <a:t>18</a:t>
            </a:fld>
            <a:endParaRPr lang="en-US"/>
          </a:p>
        </p:txBody>
      </p:sp>
    </p:spTree>
    <p:extLst>
      <p:ext uri="{BB962C8B-B14F-4D97-AF65-F5344CB8AC3E}">
        <p14:creationId xmlns:p14="http://schemas.microsoft.com/office/powerpoint/2010/main" val="426379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on the go</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Autofit/>
          </a:bodyPr>
          <a:lstStyle/>
          <a:p>
            <a:pPr marL="0" indent="0">
              <a:buNone/>
            </a:pPr>
            <a:r>
              <a:rPr lang="en-US" b="0" i="0" dirty="0">
                <a:effectLst/>
              </a:rPr>
              <a:t>Computers are encountered in nearly every aspect of daily life</a:t>
            </a:r>
          </a:p>
          <a:p>
            <a:pPr lvl="1"/>
            <a:r>
              <a:rPr lang="en-US" sz="2600" b="0" i="0" dirty="0">
                <a:effectLst/>
              </a:rPr>
              <a:t>Consumer kiosks</a:t>
            </a:r>
          </a:p>
          <a:p>
            <a:pPr lvl="1"/>
            <a:r>
              <a:rPr lang="en-US" sz="2600" b="0" i="0" dirty="0">
                <a:effectLst/>
              </a:rPr>
              <a:t>ATM transactions</a:t>
            </a:r>
          </a:p>
          <a:p>
            <a:pPr lvl="1"/>
            <a:r>
              <a:rPr lang="en-US" sz="2600" b="0" i="0" dirty="0">
                <a:effectLst/>
              </a:rPr>
              <a:t>POS systems at retail stores</a:t>
            </a:r>
          </a:p>
          <a:p>
            <a:pPr lvl="1"/>
            <a:r>
              <a:rPr lang="en-US" sz="2600" b="0" i="0" dirty="0">
                <a:effectLst/>
              </a:rPr>
              <a:t>Self-checkout systems</a:t>
            </a:r>
          </a:p>
          <a:p>
            <a:pPr lvl="1"/>
            <a:r>
              <a:rPr lang="en-US" sz="2600" b="0" i="0" dirty="0">
                <a:effectLst/>
              </a:rPr>
              <a:t>Consumer authentication systems</a:t>
            </a:r>
          </a:p>
          <a:p>
            <a:pPr lvl="1"/>
            <a:r>
              <a:rPr lang="en-US" sz="2600" b="0" i="0" dirty="0">
                <a:effectLst/>
              </a:rPr>
              <a:t>Portable computers or mobile devices</a:t>
            </a:r>
          </a:p>
          <a:p>
            <a:pPr lvl="1"/>
            <a:r>
              <a:rPr lang="en-US" sz="2600" b="0" i="0" dirty="0">
                <a:effectLst/>
              </a:rPr>
              <a:t>GPS systems</a:t>
            </a:r>
            <a:r>
              <a:rPr lang="en-US" sz="2600" dirty="0"/>
              <a:t> </a:t>
            </a:r>
            <a:br>
              <a:rPr lang="en-US" sz="2600" dirty="0"/>
            </a:br>
            <a:endParaRPr lang="en-US" sz="2600" dirty="0"/>
          </a:p>
        </p:txBody>
      </p:sp>
      <p:sp>
        <p:nvSpPr>
          <p:cNvPr id="3" name="Slide Number Placeholder 2">
            <a:extLst>
              <a:ext uri="{FF2B5EF4-FFF2-40B4-BE49-F238E27FC236}">
                <a16:creationId xmlns:a16="http://schemas.microsoft.com/office/drawing/2014/main" id="{F2E6AEE0-1541-7E05-2B78-36DDBA465EDB}"/>
              </a:ext>
            </a:extLst>
          </p:cNvPr>
          <p:cNvSpPr>
            <a:spLocks noGrp="1"/>
          </p:cNvSpPr>
          <p:nvPr>
            <p:ph type="sldNum" sz="quarter" idx="12"/>
          </p:nvPr>
        </p:nvSpPr>
        <p:spPr/>
        <p:txBody>
          <a:bodyPr/>
          <a:lstStyle/>
          <a:p>
            <a:fld id="{B7065A3E-1E44-4427-B36D-BBE36C586011}" type="slidenum">
              <a:rPr lang="en-US" smtClean="0"/>
              <a:t>19</a:t>
            </a:fld>
            <a:endParaRPr lang="en-US"/>
          </a:p>
        </p:txBody>
      </p:sp>
    </p:spTree>
    <p:extLst>
      <p:ext uri="{BB962C8B-B14F-4D97-AF65-F5344CB8AC3E}">
        <p14:creationId xmlns:p14="http://schemas.microsoft.com/office/powerpoint/2010/main" val="200034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the Course</a:t>
            </a:r>
          </a:p>
        </p:txBody>
      </p:sp>
      <p:sp>
        <p:nvSpPr>
          <p:cNvPr id="3" name="Content Placeholder 2"/>
          <p:cNvSpPr>
            <a:spLocks noGrp="1"/>
          </p:cNvSpPr>
          <p:nvPr>
            <p:ph idx="1"/>
          </p:nvPr>
        </p:nvSpPr>
        <p:spPr/>
        <p:txBody>
          <a:bodyPr>
            <a:normAutofit/>
          </a:bodyPr>
          <a:lstStyle/>
          <a:p>
            <a:r>
              <a:rPr lang="en-US" dirty="0"/>
              <a:t>Pre-requisite Course: </a:t>
            </a:r>
            <a:r>
              <a:rPr lang="en-US" b="1" dirty="0"/>
              <a:t>None</a:t>
            </a:r>
          </a:p>
          <a:p>
            <a:r>
              <a:rPr lang="en-US" dirty="0"/>
              <a:t>Students should be able to:</a:t>
            </a:r>
          </a:p>
          <a:p>
            <a:pPr lvl="1"/>
            <a:r>
              <a:rPr lang="en-US" dirty="0"/>
              <a:t>Understand the foundations, concepts, fundamentals, theories, and principles of information and communication technologies</a:t>
            </a:r>
          </a:p>
          <a:p>
            <a:pPr lvl="1"/>
            <a:r>
              <a:rPr lang="en-US" dirty="0"/>
              <a:t>Explore and navigate through the history of computing</a:t>
            </a:r>
          </a:p>
          <a:p>
            <a:pPr lvl="1"/>
            <a:r>
              <a:rPr lang="en-US" dirty="0"/>
              <a:t>Give insights of emerging technologies</a:t>
            </a:r>
          </a:p>
          <a:p>
            <a:pPr lvl="1"/>
            <a:r>
              <a:rPr lang="en-US" dirty="0"/>
              <a:t>Develop skills for understanding and creating interactive and dynamic websites</a:t>
            </a:r>
          </a:p>
          <a:p>
            <a:pPr lvl="1"/>
            <a:r>
              <a:rPr lang="en-US" dirty="0"/>
              <a:t>Understand the importance of digital information security and cybersecurity basics</a:t>
            </a:r>
          </a:p>
          <a:p>
            <a:pPr lvl="1"/>
            <a:r>
              <a:rPr lang="en-US" dirty="0"/>
              <a:t>Learn to handle and analyze data using popular software tools</a:t>
            </a:r>
          </a:p>
          <a:p>
            <a:endParaRPr lang="en-US" dirty="0"/>
          </a:p>
        </p:txBody>
      </p:sp>
      <p:sp>
        <p:nvSpPr>
          <p:cNvPr id="4" name="Slide Number Placeholder 3">
            <a:extLst>
              <a:ext uri="{FF2B5EF4-FFF2-40B4-BE49-F238E27FC236}">
                <a16:creationId xmlns:a16="http://schemas.microsoft.com/office/drawing/2014/main" id="{8D554CFF-957D-329C-C556-A54887373EF2}"/>
              </a:ext>
            </a:extLst>
          </p:cNvPr>
          <p:cNvSpPr>
            <a:spLocks noGrp="1"/>
          </p:cNvSpPr>
          <p:nvPr>
            <p:ph type="sldNum" sz="quarter" idx="12"/>
          </p:nvPr>
        </p:nvSpPr>
        <p:spPr/>
        <p:txBody>
          <a:bodyPr/>
          <a:lstStyle/>
          <a:p>
            <a:fld id="{B7065A3E-1E44-4427-B36D-BBE36C586011}" type="slidenum">
              <a:rPr lang="en-US" smtClean="0"/>
              <a:t>2</a:t>
            </a:fld>
            <a:endParaRPr lang="en-US"/>
          </a:p>
        </p:txBody>
      </p:sp>
    </p:spTree>
    <p:extLst>
      <p:ext uri="{BB962C8B-B14F-4D97-AF65-F5344CB8AC3E}">
        <p14:creationId xmlns:p14="http://schemas.microsoft.com/office/powerpoint/2010/main" val="2669828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Computing devices on the go</a:t>
            </a:r>
          </a:p>
        </p:txBody>
      </p:sp>
      <p:pic>
        <p:nvPicPr>
          <p:cNvPr id="5" name="Content Placeholder 4">
            <a:extLst>
              <a:ext uri="{FF2B5EF4-FFF2-40B4-BE49-F238E27FC236}">
                <a16:creationId xmlns:a16="http://schemas.microsoft.com/office/drawing/2014/main" id="{00C84F9C-7CB9-0C1F-EB87-8485AD141301}"/>
              </a:ext>
            </a:extLst>
          </p:cNvPr>
          <p:cNvPicPr>
            <a:picLocks noGrp="1" noChangeAspect="1"/>
          </p:cNvPicPr>
          <p:nvPr>
            <p:ph idx="1"/>
          </p:nvPr>
        </p:nvPicPr>
        <p:blipFill>
          <a:blip r:embed="rId2"/>
          <a:stretch>
            <a:fillRect/>
          </a:stretch>
        </p:blipFill>
        <p:spPr>
          <a:xfrm>
            <a:off x="3727149" y="1597891"/>
            <a:ext cx="4345432" cy="4930221"/>
          </a:xfrm>
        </p:spPr>
      </p:pic>
      <p:sp>
        <p:nvSpPr>
          <p:cNvPr id="3" name="Slide Number Placeholder 2">
            <a:extLst>
              <a:ext uri="{FF2B5EF4-FFF2-40B4-BE49-F238E27FC236}">
                <a16:creationId xmlns:a16="http://schemas.microsoft.com/office/drawing/2014/main" id="{FB44AC42-90A5-4663-09EF-711215DCCCEC}"/>
              </a:ext>
            </a:extLst>
          </p:cNvPr>
          <p:cNvSpPr>
            <a:spLocks noGrp="1"/>
          </p:cNvSpPr>
          <p:nvPr>
            <p:ph type="sldNum" sz="quarter" idx="12"/>
          </p:nvPr>
        </p:nvSpPr>
        <p:spPr/>
        <p:txBody>
          <a:bodyPr/>
          <a:lstStyle/>
          <a:p>
            <a:fld id="{B7065A3E-1E44-4427-B36D-BBE36C586011}" type="slidenum">
              <a:rPr lang="en-US" smtClean="0"/>
              <a:t>20</a:t>
            </a:fld>
            <a:endParaRPr lang="en-US"/>
          </a:p>
        </p:txBody>
      </p:sp>
    </p:spTree>
    <p:extLst>
      <p:ext uri="{BB962C8B-B14F-4D97-AF65-F5344CB8AC3E}">
        <p14:creationId xmlns:p14="http://schemas.microsoft.com/office/powerpoint/2010/main" val="339348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What is a Computer and What does it do?</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10515600" cy="4667250"/>
          </a:xfrm>
        </p:spPr>
        <p:txBody>
          <a:bodyPr>
            <a:noAutofit/>
          </a:bodyPr>
          <a:lstStyle/>
          <a:p>
            <a:pPr marL="0" indent="0">
              <a:buNone/>
            </a:pPr>
            <a:r>
              <a:rPr lang="en-US" b="1" i="0" dirty="0">
                <a:effectLst/>
              </a:rPr>
              <a:t>Computer</a:t>
            </a:r>
          </a:p>
          <a:p>
            <a:pPr lvl="1"/>
            <a:r>
              <a:rPr lang="en-US" sz="2600" b="0" i="0" dirty="0">
                <a:effectLst/>
              </a:rPr>
              <a:t>A programmable, electronic device that accepts data, performs operations on that data, and stores the data</a:t>
            </a:r>
          </a:p>
          <a:p>
            <a:pPr lvl="1"/>
            <a:r>
              <a:rPr lang="en-US" sz="2600" b="0" i="0" dirty="0">
                <a:effectLst/>
              </a:rPr>
              <a:t>Follows instructions, called programs, which determine the tasks the computer will perform</a:t>
            </a:r>
          </a:p>
          <a:p>
            <a:pPr marL="0" indent="0">
              <a:buNone/>
            </a:pPr>
            <a:r>
              <a:rPr lang="en-US" b="1" i="0" dirty="0">
                <a:effectLst/>
              </a:rPr>
              <a:t>Basic Operations</a:t>
            </a:r>
          </a:p>
          <a:p>
            <a:pPr lvl="1"/>
            <a:r>
              <a:rPr lang="en-US" sz="2600" b="1" i="0" dirty="0">
                <a:effectLst/>
              </a:rPr>
              <a:t>Input:</a:t>
            </a:r>
            <a:r>
              <a:rPr lang="en-US" sz="2600" b="0" i="0" dirty="0">
                <a:effectLst/>
              </a:rPr>
              <a:t> Entering data into the computer</a:t>
            </a:r>
          </a:p>
          <a:p>
            <a:pPr lvl="1"/>
            <a:r>
              <a:rPr lang="en-US" sz="2600" b="1" i="0" dirty="0">
                <a:effectLst/>
              </a:rPr>
              <a:t>Processing:</a:t>
            </a:r>
            <a:r>
              <a:rPr lang="en-US" sz="2600" b="0" i="0" dirty="0">
                <a:effectLst/>
              </a:rPr>
              <a:t> Performing operations on the data</a:t>
            </a:r>
          </a:p>
          <a:p>
            <a:pPr lvl="1"/>
            <a:r>
              <a:rPr lang="en-US" sz="2600" b="1" i="0" dirty="0">
                <a:effectLst/>
              </a:rPr>
              <a:t>Output:</a:t>
            </a:r>
            <a:r>
              <a:rPr lang="en-US" sz="2600" b="0" i="0" dirty="0">
                <a:effectLst/>
              </a:rPr>
              <a:t> Presenting the results</a:t>
            </a:r>
          </a:p>
          <a:p>
            <a:pPr lvl="1"/>
            <a:r>
              <a:rPr lang="en-US" sz="2600" b="1" i="0" dirty="0">
                <a:effectLst/>
              </a:rPr>
              <a:t>Storage:</a:t>
            </a:r>
            <a:r>
              <a:rPr lang="en-US" sz="2600" b="0" i="0" dirty="0">
                <a:effectLst/>
              </a:rPr>
              <a:t> Saving data, programs, or output for future use</a:t>
            </a:r>
          </a:p>
          <a:p>
            <a:pPr lvl="1"/>
            <a:r>
              <a:rPr lang="en-US" sz="2600" b="1" i="0" dirty="0">
                <a:effectLst/>
              </a:rPr>
              <a:t>Communications:</a:t>
            </a:r>
            <a:r>
              <a:rPr lang="en-US" sz="2600" b="0" i="0" dirty="0">
                <a:effectLst/>
              </a:rPr>
              <a:t> Sending or receiving data</a:t>
            </a:r>
            <a:r>
              <a:rPr lang="en-US" sz="2600" dirty="0"/>
              <a:t> </a:t>
            </a:r>
            <a:br>
              <a:rPr lang="en-US" sz="2600" dirty="0"/>
            </a:br>
            <a:endParaRPr lang="en-US" sz="2600" dirty="0"/>
          </a:p>
        </p:txBody>
      </p:sp>
      <p:sp>
        <p:nvSpPr>
          <p:cNvPr id="3" name="Slide Number Placeholder 2">
            <a:extLst>
              <a:ext uri="{FF2B5EF4-FFF2-40B4-BE49-F238E27FC236}">
                <a16:creationId xmlns:a16="http://schemas.microsoft.com/office/drawing/2014/main" id="{A5F58CD5-EFE5-48FB-5487-24C0C13709F3}"/>
              </a:ext>
            </a:extLst>
          </p:cNvPr>
          <p:cNvSpPr>
            <a:spLocks noGrp="1"/>
          </p:cNvSpPr>
          <p:nvPr>
            <p:ph type="sldNum" sz="quarter" idx="12"/>
          </p:nvPr>
        </p:nvSpPr>
        <p:spPr/>
        <p:txBody>
          <a:bodyPr/>
          <a:lstStyle/>
          <a:p>
            <a:fld id="{B7065A3E-1E44-4427-B36D-BBE36C586011}" type="slidenum">
              <a:rPr lang="en-US" smtClean="0"/>
              <a:t>21</a:t>
            </a:fld>
            <a:endParaRPr lang="en-US"/>
          </a:p>
        </p:txBody>
      </p:sp>
    </p:spTree>
    <p:extLst>
      <p:ext uri="{BB962C8B-B14F-4D97-AF65-F5344CB8AC3E}">
        <p14:creationId xmlns:p14="http://schemas.microsoft.com/office/powerpoint/2010/main" val="318255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What is a Computer and What does it do?</a:t>
            </a:r>
          </a:p>
        </p:txBody>
      </p:sp>
      <p:pic>
        <p:nvPicPr>
          <p:cNvPr id="5" name="Content Placeholder 4">
            <a:extLst>
              <a:ext uri="{FF2B5EF4-FFF2-40B4-BE49-F238E27FC236}">
                <a16:creationId xmlns:a16="http://schemas.microsoft.com/office/drawing/2014/main" id="{AF2047A7-964E-3DC6-92BA-D7E7A96E26AB}"/>
              </a:ext>
            </a:extLst>
          </p:cNvPr>
          <p:cNvPicPr>
            <a:picLocks noGrp="1" noChangeAspect="1"/>
          </p:cNvPicPr>
          <p:nvPr>
            <p:ph idx="1"/>
          </p:nvPr>
        </p:nvPicPr>
        <p:blipFill>
          <a:blip r:embed="rId2"/>
          <a:stretch>
            <a:fillRect/>
          </a:stretch>
        </p:blipFill>
        <p:spPr>
          <a:xfrm>
            <a:off x="956840" y="1365836"/>
            <a:ext cx="10278319" cy="5127039"/>
          </a:xfrm>
        </p:spPr>
      </p:pic>
      <p:sp>
        <p:nvSpPr>
          <p:cNvPr id="3" name="Slide Number Placeholder 2">
            <a:extLst>
              <a:ext uri="{FF2B5EF4-FFF2-40B4-BE49-F238E27FC236}">
                <a16:creationId xmlns:a16="http://schemas.microsoft.com/office/drawing/2014/main" id="{A7E335F8-D5B8-1CB0-B216-A82D6B8C2902}"/>
              </a:ext>
            </a:extLst>
          </p:cNvPr>
          <p:cNvSpPr>
            <a:spLocks noGrp="1"/>
          </p:cNvSpPr>
          <p:nvPr>
            <p:ph type="sldNum" sz="quarter" idx="12"/>
          </p:nvPr>
        </p:nvSpPr>
        <p:spPr/>
        <p:txBody>
          <a:bodyPr/>
          <a:lstStyle/>
          <a:p>
            <a:fld id="{B7065A3E-1E44-4427-B36D-BBE36C586011}" type="slidenum">
              <a:rPr lang="en-US" smtClean="0"/>
              <a:t>22</a:t>
            </a:fld>
            <a:endParaRPr lang="en-US"/>
          </a:p>
        </p:txBody>
      </p:sp>
    </p:spTree>
    <p:extLst>
      <p:ext uri="{BB962C8B-B14F-4D97-AF65-F5344CB8AC3E}">
        <p14:creationId xmlns:p14="http://schemas.microsoft.com/office/powerpoint/2010/main" val="1363533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Data vs. Information</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r>
              <a:rPr lang="en-US" b="1" i="0" dirty="0">
                <a:effectLst/>
              </a:rPr>
              <a:t>Data</a:t>
            </a:r>
          </a:p>
          <a:p>
            <a:pPr lvl="1"/>
            <a:r>
              <a:rPr lang="en-US" sz="2600" b="0" i="0" dirty="0">
                <a:effectLst/>
              </a:rPr>
              <a:t>Raw, unorganized facts</a:t>
            </a:r>
          </a:p>
          <a:p>
            <a:pPr lvl="1"/>
            <a:r>
              <a:rPr lang="en-US" sz="2600" b="0" i="0" dirty="0">
                <a:effectLst/>
              </a:rPr>
              <a:t>Can be in the form of text, graphics, audio, or video</a:t>
            </a:r>
          </a:p>
          <a:p>
            <a:r>
              <a:rPr lang="en-US" b="1" i="0" dirty="0">
                <a:effectLst/>
              </a:rPr>
              <a:t>Information</a:t>
            </a:r>
          </a:p>
          <a:p>
            <a:pPr lvl="1"/>
            <a:r>
              <a:rPr lang="en-US" sz="2600" b="0" i="0" dirty="0">
                <a:effectLst/>
              </a:rPr>
              <a:t>Data that has been processed into a meaningful form</a:t>
            </a:r>
          </a:p>
          <a:p>
            <a:pPr marL="457200" lvl="1" indent="0">
              <a:buNone/>
            </a:pPr>
            <a:endParaRPr lang="en-US" sz="2600" b="0" i="0" dirty="0">
              <a:effectLst/>
            </a:endParaRPr>
          </a:p>
          <a:p>
            <a:r>
              <a:rPr lang="en-US" b="1" i="0" dirty="0">
                <a:effectLst/>
              </a:rPr>
              <a:t>Information Processing</a:t>
            </a:r>
          </a:p>
          <a:p>
            <a:pPr lvl="1"/>
            <a:r>
              <a:rPr lang="en-US" sz="2600" b="0" i="0" dirty="0">
                <a:effectLst/>
              </a:rPr>
              <a:t>Converting data into information</a:t>
            </a:r>
            <a:r>
              <a:rPr lang="en-US" sz="2600" dirty="0"/>
              <a:t> </a:t>
            </a:r>
            <a:br>
              <a:rPr lang="en-US" sz="2600" dirty="0"/>
            </a:br>
            <a:endParaRPr lang="en-US" sz="2600" dirty="0"/>
          </a:p>
        </p:txBody>
      </p:sp>
      <p:sp>
        <p:nvSpPr>
          <p:cNvPr id="3" name="Slide Number Placeholder 2">
            <a:extLst>
              <a:ext uri="{FF2B5EF4-FFF2-40B4-BE49-F238E27FC236}">
                <a16:creationId xmlns:a16="http://schemas.microsoft.com/office/drawing/2014/main" id="{0CC87E6E-92D1-1B35-6541-C6524C22D002}"/>
              </a:ext>
            </a:extLst>
          </p:cNvPr>
          <p:cNvSpPr>
            <a:spLocks noGrp="1"/>
          </p:cNvSpPr>
          <p:nvPr>
            <p:ph type="sldNum" sz="quarter" idx="12"/>
          </p:nvPr>
        </p:nvSpPr>
        <p:spPr/>
        <p:txBody>
          <a:bodyPr/>
          <a:lstStyle/>
          <a:p>
            <a:fld id="{B7065A3E-1E44-4427-B36D-BBE36C586011}" type="slidenum">
              <a:rPr lang="en-US" smtClean="0"/>
              <a:t>23</a:t>
            </a:fld>
            <a:endParaRPr lang="en-US"/>
          </a:p>
        </p:txBody>
      </p:sp>
    </p:spTree>
    <p:extLst>
      <p:ext uri="{BB962C8B-B14F-4D97-AF65-F5344CB8AC3E}">
        <p14:creationId xmlns:p14="http://schemas.microsoft.com/office/powerpoint/2010/main" val="3664479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r>
              <a:rPr lang="en-US" i="0" dirty="0">
                <a:effectLst/>
              </a:rPr>
              <a:t>The basic ideas of computing and calculating are very old, going back thousands of years</a:t>
            </a:r>
          </a:p>
          <a:p>
            <a:r>
              <a:rPr lang="en-US" i="0" dirty="0">
                <a:effectLst/>
              </a:rPr>
              <a:t>The computer as we know it is a fairly recent invention</a:t>
            </a:r>
          </a:p>
          <a:p>
            <a:r>
              <a:rPr lang="en-US" i="0" dirty="0">
                <a:effectLst/>
              </a:rPr>
              <a:t>The history of computers is often referred to in terms of generations</a:t>
            </a:r>
          </a:p>
          <a:p>
            <a:r>
              <a:rPr lang="en-US" i="0" dirty="0">
                <a:effectLst/>
              </a:rPr>
              <a:t>Each new generation is characterized by a major technological development</a:t>
            </a: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FA34E8C1-44BD-F3F8-6423-E028C3E35EFC}"/>
              </a:ext>
            </a:extLst>
          </p:cNvPr>
          <p:cNvSpPr>
            <a:spLocks noGrp="1"/>
          </p:cNvSpPr>
          <p:nvPr>
            <p:ph type="sldNum" sz="quarter" idx="12"/>
          </p:nvPr>
        </p:nvSpPr>
        <p:spPr/>
        <p:txBody>
          <a:bodyPr/>
          <a:lstStyle/>
          <a:p>
            <a:fld id="{B7065A3E-1E44-4427-B36D-BBE36C586011}" type="slidenum">
              <a:rPr lang="en-US" smtClean="0"/>
              <a:t>24</a:t>
            </a:fld>
            <a:endParaRPr lang="en-US"/>
          </a:p>
        </p:txBody>
      </p:sp>
    </p:spTree>
    <p:extLst>
      <p:ext uri="{BB962C8B-B14F-4D97-AF65-F5344CB8AC3E}">
        <p14:creationId xmlns:p14="http://schemas.microsoft.com/office/powerpoint/2010/main" val="256817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6670964" cy="4351338"/>
          </a:xfrm>
        </p:spPr>
        <p:txBody>
          <a:bodyPr>
            <a:normAutofit/>
          </a:bodyPr>
          <a:lstStyle/>
          <a:p>
            <a:pPr marL="0" indent="0">
              <a:buNone/>
            </a:pPr>
            <a:r>
              <a:rPr lang="en-US" b="1" i="0" dirty="0">
                <a:effectLst/>
              </a:rPr>
              <a:t>Precomputers and early computers (before approx. 1946)</a:t>
            </a:r>
          </a:p>
          <a:p>
            <a:pPr lvl="1"/>
            <a:r>
              <a:rPr lang="en-US" sz="2600" b="0" i="0" dirty="0">
                <a:effectLst/>
              </a:rPr>
              <a:t>Abacus, slide rule, mechanical calculator</a:t>
            </a:r>
          </a:p>
          <a:p>
            <a:pPr lvl="1"/>
            <a:r>
              <a:rPr lang="en-US" sz="2600" b="0" i="0" dirty="0">
                <a:effectLst/>
              </a:rPr>
              <a:t>Punch Card Tabulating Machine and Sorter</a:t>
            </a:r>
            <a:r>
              <a:rPr lang="en-US" sz="2600" dirty="0"/>
              <a:t> </a:t>
            </a:r>
            <a:br>
              <a:rPr lang="en-US" dirty="0"/>
            </a:br>
            <a:endParaRPr lang="en-US" dirty="0"/>
          </a:p>
        </p:txBody>
      </p:sp>
      <p:pic>
        <p:nvPicPr>
          <p:cNvPr id="5" name="Picture 4">
            <a:extLst>
              <a:ext uri="{FF2B5EF4-FFF2-40B4-BE49-F238E27FC236}">
                <a16:creationId xmlns:a16="http://schemas.microsoft.com/office/drawing/2014/main" id="{28A34B0A-BCF7-C59E-7E25-92F2E8A07DC8}"/>
              </a:ext>
            </a:extLst>
          </p:cNvPr>
          <p:cNvPicPr>
            <a:picLocks noChangeAspect="1"/>
          </p:cNvPicPr>
          <p:nvPr/>
        </p:nvPicPr>
        <p:blipFill>
          <a:blip r:embed="rId2"/>
          <a:stretch>
            <a:fillRect/>
          </a:stretch>
        </p:blipFill>
        <p:spPr>
          <a:xfrm>
            <a:off x="8007929" y="1690688"/>
            <a:ext cx="3668443" cy="4572000"/>
          </a:xfrm>
          <a:prstGeom prst="rect">
            <a:avLst/>
          </a:prstGeom>
        </p:spPr>
      </p:pic>
      <p:sp>
        <p:nvSpPr>
          <p:cNvPr id="3" name="Slide Number Placeholder 2">
            <a:extLst>
              <a:ext uri="{FF2B5EF4-FFF2-40B4-BE49-F238E27FC236}">
                <a16:creationId xmlns:a16="http://schemas.microsoft.com/office/drawing/2014/main" id="{F533C50C-2FF2-B1D9-EF00-F8CC5F530C52}"/>
              </a:ext>
            </a:extLst>
          </p:cNvPr>
          <p:cNvSpPr>
            <a:spLocks noGrp="1"/>
          </p:cNvSpPr>
          <p:nvPr>
            <p:ph type="sldNum" sz="quarter" idx="12"/>
          </p:nvPr>
        </p:nvSpPr>
        <p:spPr/>
        <p:txBody>
          <a:bodyPr/>
          <a:lstStyle/>
          <a:p>
            <a:fld id="{B7065A3E-1E44-4427-B36D-BBE36C586011}" type="slidenum">
              <a:rPr lang="en-US" smtClean="0"/>
              <a:t>25</a:t>
            </a:fld>
            <a:endParaRPr lang="en-US"/>
          </a:p>
        </p:txBody>
      </p:sp>
    </p:spTree>
    <p:extLst>
      <p:ext uri="{BB962C8B-B14F-4D97-AF65-F5344CB8AC3E}">
        <p14:creationId xmlns:p14="http://schemas.microsoft.com/office/powerpoint/2010/main" val="1440386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6924472" cy="4351338"/>
          </a:xfrm>
        </p:spPr>
        <p:txBody>
          <a:bodyPr>
            <a:normAutofit/>
          </a:bodyPr>
          <a:lstStyle/>
          <a:p>
            <a:pPr marL="0" indent="0">
              <a:buNone/>
            </a:pPr>
            <a:r>
              <a:rPr lang="en-US" b="1" dirty="0"/>
              <a:t>First-generation computers (1946-1957)</a:t>
            </a:r>
          </a:p>
          <a:p>
            <a:pPr lvl="1"/>
            <a:r>
              <a:rPr lang="en-US" sz="2600" dirty="0"/>
              <a:t>Enormous and powered by vacuum tubes</a:t>
            </a:r>
          </a:p>
          <a:p>
            <a:pPr lvl="1"/>
            <a:r>
              <a:rPr lang="en-US" sz="2600" dirty="0"/>
              <a:t>Used a great deal of electricity and generated a lot of heat</a:t>
            </a:r>
          </a:p>
          <a:p>
            <a:pPr lvl="1"/>
            <a:r>
              <a:rPr lang="en-US" sz="2600" dirty="0"/>
              <a:t>Could solve only one problem at a time </a:t>
            </a:r>
          </a:p>
          <a:p>
            <a:pPr lvl="1"/>
            <a:r>
              <a:rPr lang="en-US" sz="2600" dirty="0"/>
              <a:t>Needed to be physically rewired with cables in order to be reprogrammed</a:t>
            </a:r>
          </a:p>
          <a:p>
            <a:pPr lvl="1"/>
            <a:r>
              <a:rPr lang="en-US" sz="2600" dirty="0"/>
              <a:t>Paper punch cards and paper tape for input and output was printed on paper</a:t>
            </a:r>
          </a:p>
          <a:p>
            <a:pPr lvl="1"/>
            <a:r>
              <a:rPr lang="en-US" sz="2600" dirty="0"/>
              <a:t>ENIAC and UNIVAC</a:t>
            </a:r>
          </a:p>
        </p:txBody>
      </p:sp>
      <p:pic>
        <p:nvPicPr>
          <p:cNvPr id="5" name="Picture 4">
            <a:extLst>
              <a:ext uri="{FF2B5EF4-FFF2-40B4-BE49-F238E27FC236}">
                <a16:creationId xmlns:a16="http://schemas.microsoft.com/office/drawing/2014/main" id="{D08B5273-3AA4-96DA-EC9F-20847629E3CA}"/>
              </a:ext>
            </a:extLst>
          </p:cNvPr>
          <p:cNvPicPr>
            <a:picLocks noChangeAspect="1"/>
          </p:cNvPicPr>
          <p:nvPr/>
        </p:nvPicPr>
        <p:blipFill>
          <a:blip r:embed="rId2"/>
          <a:stretch>
            <a:fillRect/>
          </a:stretch>
        </p:blipFill>
        <p:spPr>
          <a:xfrm>
            <a:off x="7924798" y="1690687"/>
            <a:ext cx="3734104" cy="4572000"/>
          </a:xfrm>
          <a:prstGeom prst="rect">
            <a:avLst/>
          </a:prstGeom>
        </p:spPr>
      </p:pic>
      <p:sp>
        <p:nvSpPr>
          <p:cNvPr id="3" name="Slide Number Placeholder 2">
            <a:extLst>
              <a:ext uri="{FF2B5EF4-FFF2-40B4-BE49-F238E27FC236}">
                <a16:creationId xmlns:a16="http://schemas.microsoft.com/office/drawing/2014/main" id="{DE4AFBB5-2EE6-934B-9B4D-3A07D5670FCA}"/>
              </a:ext>
            </a:extLst>
          </p:cNvPr>
          <p:cNvSpPr>
            <a:spLocks noGrp="1"/>
          </p:cNvSpPr>
          <p:nvPr>
            <p:ph type="sldNum" sz="quarter" idx="12"/>
          </p:nvPr>
        </p:nvSpPr>
        <p:spPr/>
        <p:txBody>
          <a:bodyPr/>
          <a:lstStyle/>
          <a:p>
            <a:fld id="{B7065A3E-1E44-4427-B36D-BBE36C586011}" type="slidenum">
              <a:rPr lang="en-US" smtClean="0"/>
              <a:t>26</a:t>
            </a:fld>
            <a:endParaRPr lang="en-US"/>
          </a:p>
        </p:txBody>
      </p:sp>
    </p:spTree>
    <p:extLst>
      <p:ext uri="{BB962C8B-B14F-4D97-AF65-F5344CB8AC3E}">
        <p14:creationId xmlns:p14="http://schemas.microsoft.com/office/powerpoint/2010/main" val="409810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7157936" cy="4351338"/>
          </a:xfrm>
        </p:spPr>
        <p:txBody>
          <a:bodyPr>
            <a:normAutofit lnSpcReduction="10000"/>
          </a:bodyPr>
          <a:lstStyle/>
          <a:p>
            <a:pPr marL="0" indent="0">
              <a:buNone/>
            </a:pPr>
            <a:r>
              <a:rPr lang="en-US" b="1" dirty="0"/>
              <a:t>Second-generation computers (1958-1963)</a:t>
            </a:r>
          </a:p>
          <a:p>
            <a:pPr lvl="1"/>
            <a:r>
              <a:rPr lang="en-US" sz="2600" dirty="0"/>
              <a:t>Used transistors - small device made of semiconductor material that acts like switch to open or close electronic circuits</a:t>
            </a:r>
          </a:p>
          <a:p>
            <a:pPr lvl="1"/>
            <a:r>
              <a:rPr lang="en-US" sz="2600" dirty="0"/>
              <a:t>Computers were smaller, more powerful, cheaper, more energy-efficient, and more reliable</a:t>
            </a:r>
          </a:p>
          <a:p>
            <a:pPr lvl="1"/>
            <a:r>
              <a:rPr lang="en-US" sz="2600" dirty="0"/>
              <a:t>Punch cards and magnetic tape were used to input and store data</a:t>
            </a:r>
          </a:p>
          <a:p>
            <a:pPr lvl="1"/>
            <a:r>
              <a:rPr lang="en-US" sz="2600" dirty="0"/>
              <a:t>Hard drives and programming languages as FORTRAN and COBOL were developed and implemented</a:t>
            </a:r>
          </a:p>
        </p:txBody>
      </p:sp>
      <p:pic>
        <p:nvPicPr>
          <p:cNvPr id="5" name="Picture 4">
            <a:extLst>
              <a:ext uri="{FF2B5EF4-FFF2-40B4-BE49-F238E27FC236}">
                <a16:creationId xmlns:a16="http://schemas.microsoft.com/office/drawing/2014/main" id="{3416EDB5-4B76-281A-E239-D7D837378673}"/>
              </a:ext>
            </a:extLst>
          </p:cNvPr>
          <p:cNvPicPr>
            <a:picLocks noChangeAspect="1"/>
          </p:cNvPicPr>
          <p:nvPr/>
        </p:nvPicPr>
        <p:blipFill>
          <a:blip r:embed="rId2"/>
          <a:stretch>
            <a:fillRect/>
          </a:stretch>
        </p:blipFill>
        <p:spPr>
          <a:xfrm>
            <a:off x="8144453" y="1690688"/>
            <a:ext cx="3462618" cy="4572000"/>
          </a:xfrm>
          <a:prstGeom prst="rect">
            <a:avLst/>
          </a:prstGeom>
        </p:spPr>
      </p:pic>
      <p:sp>
        <p:nvSpPr>
          <p:cNvPr id="3" name="Slide Number Placeholder 2">
            <a:extLst>
              <a:ext uri="{FF2B5EF4-FFF2-40B4-BE49-F238E27FC236}">
                <a16:creationId xmlns:a16="http://schemas.microsoft.com/office/drawing/2014/main" id="{AB8DA39F-E7AD-40FF-AEF5-47032BC78FE7}"/>
              </a:ext>
            </a:extLst>
          </p:cNvPr>
          <p:cNvSpPr>
            <a:spLocks noGrp="1"/>
          </p:cNvSpPr>
          <p:nvPr>
            <p:ph type="sldNum" sz="quarter" idx="12"/>
          </p:nvPr>
        </p:nvSpPr>
        <p:spPr/>
        <p:txBody>
          <a:bodyPr/>
          <a:lstStyle/>
          <a:p>
            <a:fld id="{B7065A3E-1E44-4427-B36D-BBE36C586011}" type="slidenum">
              <a:rPr lang="en-US" smtClean="0"/>
              <a:t>27</a:t>
            </a:fld>
            <a:endParaRPr lang="en-US"/>
          </a:p>
        </p:txBody>
      </p:sp>
    </p:spTree>
    <p:extLst>
      <p:ext uri="{BB962C8B-B14F-4D97-AF65-F5344CB8AC3E}">
        <p14:creationId xmlns:p14="http://schemas.microsoft.com/office/powerpoint/2010/main" val="801204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6827982" cy="4351338"/>
          </a:xfrm>
        </p:spPr>
        <p:txBody>
          <a:bodyPr>
            <a:normAutofit/>
          </a:bodyPr>
          <a:lstStyle/>
          <a:p>
            <a:pPr marL="0" indent="0">
              <a:buNone/>
            </a:pPr>
            <a:r>
              <a:rPr lang="en-US" b="1" dirty="0"/>
              <a:t>Third-generation computers (1964–1970)</a:t>
            </a:r>
          </a:p>
          <a:p>
            <a:pPr lvl="1"/>
            <a:r>
              <a:rPr lang="en-US" sz="2600" dirty="0"/>
              <a:t>Replacement of the transistor with integrated circuits (ICs)</a:t>
            </a:r>
          </a:p>
          <a:p>
            <a:pPr lvl="1"/>
            <a:r>
              <a:rPr lang="en-US" sz="2600" dirty="0"/>
              <a:t>Integrated circuits incorporate many transistors and electronic circuits on a single tiny silicon chip</a:t>
            </a:r>
          </a:p>
          <a:p>
            <a:pPr lvl="1"/>
            <a:r>
              <a:rPr lang="en-US" sz="2600" dirty="0"/>
              <a:t>Keyboards and monitors used for input and output; hard drives were used for storage</a:t>
            </a:r>
          </a:p>
          <a:p>
            <a:pPr lvl="1"/>
            <a:r>
              <a:rPr lang="en-US" sz="2600" dirty="0"/>
              <a:t>IBM System/360, UNIVAC 1108</a:t>
            </a:r>
          </a:p>
        </p:txBody>
      </p:sp>
      <p:pic>
        <p:nvPicPr>
          <p:cNvPr id="5" name="Picture 4">
            <a:extLst>
              <a:ext uri="{FF2B5EF4-FFF2-40B4-BE49-F238E27FC236}">
                <a16:creationId xmlns:a16="http://schemas.microsoft.com/office/drawing/2014/main" id="{01697A7B-620F-CF13-E854-F2B6D5D2CA76}"/>
              </a:ext>
            </a:extLst>
          </p:cNvPr>
          <p:cNvPicPr>
            <a:picLocks noChangeAspect="1"/>
          </p:cNvPicPr>
          <p:nvPr/>
        </p:nvPicPr>
        <p:blipFill>
          <a:blip r:embed="rId2"/>
          <a:stretch>
            <a:fillRect/>
          </a:stretch>
        </p:blipFill>
        <p:spPr>
          <a:xfrm>
            <a:off x="8001432" y="1690688"/>
            <a:ext cx="3764096" cy="4572000"/>
          </a:xfrm>
          <a:prstGeom prst="rect">
            <a:avLst/>
          </a:prstGeom>
        </p:spPr>
      </p:pic>
      <p:sp>
        <p:nvSpPr>
          <p:cNvPr id="3" name="Slide Number Placeholder 2">
            <a:extLst>
              <a:ext uri="{FF2B5EF4-FFF2-40B4-BE49-F238E27FC236}">
                <a16:creationId xmlns:a16="http://schemas.microsoft.com/office/drawing/2014/main" id="{03B68D3B-94B9-0905-67D4-AF3A5FD072E7}"/>
              </a:ext>
            </a:extLst>
          </p:cNvPr>
          <p:cNvSpPr>
            <a:spLocks noGrp="1"/>
          </p:cNvSpPr>
          <p:nvPr>
            <p:ph type="sldNum" sz="quarter" idx="12"/>
          </p:nvPr>
        </p:nvSpPr>
        <p:spPr/>
        <p:txBody>
          <a:bodyPr/>
          <a:lstStyle/>
          <a:p>
            <a:fld id="{B7065A3E-1E44-4427-B36D-BBE36C586011}" type="slidenum">
              <a:rPr lang="en-US" smtClean="0"/>
              <a:t>28</a:t>
            </a:fld>
            <a:endParaRPr lang="en-US"/>
          </a:p>
        </p:txBody>
      </p:sp>
    </p:spTree>
    <p:extLst>
      <p:ext uri="{BB962C8B-B14F-4D97-AF65-F5344CB8AC3E}">
        <p14:creationId xmlns:p14="http://schemas.microsoft.com/office/powerpoint/2010/main" val="3222331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7335982" cy="4351338"/>
          </a:xfrm>
        </p:spPr>
        <p:txBody>
          <a:bodyPr>
            <a:normAutofit lnSpcReduction="10000"/>
          </a:bodyPr>
          <a:lstStyle/>
          <a:p>
            <a:pPr marL="0" indent="0">
              <a:buNone/>
            </a:pPr>
            <a:r>
              <a:rPr lang="en-US" b="1" dirty="0"/>
              <a:t>Fourth-generation computers (1971–present)</a:t>
            </a:r>
          </a:p>
          <a:p>
            <a:pPr lvl="1"/>
            <a:r>
              <a:rPr lang="en-US" sz="2600" dirty="0"/>
              <a:t>Invention of the microprocessor</a:t>
            </a:r>
          </a:p>
          <a:p>
            <a:pPr lvl="1"/>
            <a:r>
              <a:rPr lang="en-US" sz="2600" dirty="0"/>
              <a:t>Microprocessor contains the core processing capabilities of an entire computer on one single chip</a:t>
            </a:r>
          </a:p>
          <a:p>
            <a:pPr lvl="1"/>
            <a:r>
              <a:rPr lang="en-US" sz="2600" dirty="0"/>
              <a:t>Keyboard and mouse for input, a monitor and printer for output, and hard drives, flash memory media, and optical discs for storage</a:t>
            </a:r>
          </a:p>
          <a:p>
            <a:pPr lvl="1"/>
            <a:r>
              <a:rPr lang="en-US" sz="2600" dirty="0"/>
              <a:t>Development of computer networks, wireless technologies, and the Internet</a:t>
            </a:r>
          </a:p>
          <a:p>
            <a:pPr lvl="1"/>
            <a:r>
              <a:rPr lang="en-US" sz="2600" dirty="0"/>
              <a:t> IBM PC and Apple Macintosh</a:t>
            </a:r>
          </a:p>
        </p:txBody>
      </p:sp>
      <p:pic>
        <p:nvPicPr>
          <p:cNvPr id="5" name="Picture 4">
            <a:extLst>
              <a:ext uri="{FF2B5EF4-FFF2-40B4-BE49-F238E27FC236}">
                <a16:creationId xmlns:a16="http://schemas.microsoft.com/office/drawing/2014/main" id="{3E30626B-82DE-E4F5-0FB9-66594F889E4C}"/>
              </a:ext>
            </a:extLst>
          </p:cNvPr>
          <p:cNvPicPr>
            <a:picLocks noChangeAspect="1"/>
          </p:cNvPicPr>
          <p:nvPr/>
        </p:nvPicPr>
        <p:blipFill>
          <a:blip r:embed="rId3"/>
          <a:stretch>
            <a:fillRect/>
          </a:stretch>
        </p:blipFill>
        <p:spPr>
          <a:xfrm>
            <a:off x="8174182" y="1690687"/>
            <a:ext cx="3742567" cy="4572000"/>
          </a:xfrm>
          <a:prstGeom prst="rect">
            <a:avLst/>
          </a:prstGeom>
        </p:spPr>
      </p:pic>
      <p:sp>
        <p:nvSpPr>
          <p:cNvPr id="3" name="Slide Number Placeholder 2">
            <a:extLst>
              <a:ext uri="{FF2B5EF4-FFF2-40B4-BE49-F238E27FC236}">
                <a16:creationId xmlns:a16="http://schemas.microsoft.com/office/drawing/2014/main" id="{8461BCB0-DD21-19F2-C4A7-0867F7B8610B}"/>
              </a:ext>
            </a:extLst>
          </p:cNvPr>
          <p:cNvSpPr>
            <a:spLocks noGrp="1"/>
          </p:cNvSpPr>
          <p:nvPr>
            <p:ph type="sldNum" sz="quarter" idx="12"/>
          </p:nvPr>
        </p:nvSpPr>
        <p:spPr/>
        <p:txBody>
          <a:bodyPr/>
          <a:lstStyle/>
          <a:p>
            <a:fld id="{B7065A3E-1E44-4427-B36D-BBE36C586011}" type="slidenum">
              <a:rPr lang="en-US" smtClean="0"/>
              <a:t>29</a:t>
            </a:fld>
            <a:endParaRPr lang="en-US"/>
          </a:p>
        </p:txBody>
      </p:sp>
    </p:spTree>
    <p:extLst>
      <p:ext uri="{BB962C8B-B14F-4D97-AF65-F5344CB8AC3E}">
        <p14:creationId xmlns:p14="http://schemas.microsoft.com/office/powerpoint/2010/main" val="52204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the Course</a:t>
            </a:r>
          </a:p>
        </p:txBody>
      </p:sp>
      <p:sp>
        <p:nvSpPr>
          <p:cNvPr id="3" name="Content Placeholder 2"/>
          <p:cNvSpPr>
            <a:spLocks noGrp="1"/>
          </p:cNvSpPr>
          <p:nvPr>
            <p:ph idx="1"/>
          </p:nvPr>
        </p:nvSpPr>
        <p:spPr/>
        <p:txBody>
          <a:bodyPr>
            <a:normAutofit/>
          </a:bodyPr>
          <a:lstStyle/>
          <a:p>
            <a:r>
              <a:rPr lang="en-US" dirty="0"/>
              <a:t>Textbook: </a:t>
            </a:r>
          </a:p>
          <a:p>
            <a:pPr lvl="1"/>
            <a:r>
              <a:rPr lang="en-GB" dirty="0"/>
              <a:t>Charles S. Parker, Understanding Computers: Today and Tomorrow, Course Technology, 25 Thomson Place, Boston, Massachusetts 02210, USA</a:t>
            </a:r>
            <a:endParaRPr lang="en-US" dirty="0"/>
          </a:p>
          <a:p>
            <a:r>
              <a:rPr lang="en-US" dirty="0"/>
              <a:t>Reference Material</a:t>
            </a:r>
          </a:p>
          <a:p>
            <a:pPr lvl="1"/>
            <a:r>
              <a:rPr lang="en-US" dirty="0" err="1"/>
              <a:t>Livesley</a:t>
            </a:r>
            <a:r>
              <a:rPr lang="en-US" dirty="0"/>
              <a:t>, Robert Kenneth. An introduction to automatic digital computers. Cambridge University Press, 2017.</a:t>
            </a:r>
          </a:p>
          <a:p>
            <a:pPr lvl="1"/>
            <a:r>
              <a:rPr lang="en-US" dirty="0"/>
              <a:t>Computer Fundamentals Book Edition 8 by Pradeep Sinha, Priti Sinha</a:t>
            </a:r>
          </a:p>
          <a:p>
            <a:pPr lvl="1"/>
            <a:r>
              <a:rPr lang="en-US" dirty="0"/>
              <a:t> </a:t>
            </a:r>
            <a:r>
              <a:rPr lang="en-US" dirty="0" err="1"/>
              <a:t>Zawacki</a:t>
            </a:r>
            <a:r>
              <a:rPr lang="en-US" dirty="0"/>
              <a:t>-Richter, Olaf, and Colin </a:t>
            </a:r>
            <a:r>
              <a:rPr lang="en-US" dirty="0" err="1"/>
              <a:t>Latchem</a:t>
            </a:r>
            <a:r>
              <a:rPr lang="en-US" dirty="0"/>
              <a:t>. "Exploring four decades of research in Computers &amp; Education." Computers &amp; Education 122 (2018): 136-152.</a:t>
            </a:r>
          </a:p>
          <a:p>
            <a:endParaRPr lang="en-US" dirty="0"/>
          </a:p>
        </p:txBody>
      </p:sp>
      <p:sp>
        <p:nvSpPr>
          <p:cNvPr id="4" name="Slide Number Placeholder 3">
            <a:extLst>
              <a:ext uri="{FF2B5EF4-FFF2-40B4-BE49-F238E27FC236}">
                <a16:creationId xmlns:a16="http://schemas.microsoft.com/office/drawing/2014/main" id="{A07C7253-C00E-4B31-4912-4970BBE92CB7}"/>
              </a:ext>
            </a:extLst>
          </p:cNvPr>
          <p:cNvSpPr>
            <a:spLocks noGrp="1"/>
          </p:cNvSpPr>
          <p:nvPr>
            <p:ph type="sldNum" sz="quarter" idx="12"/>
          </p:nvPr>
        </p:nvSpPr>
        <p:spPr/>
        <p:txBody>
          <a:bodyPr/>
          <a:lstStyle/>
          <a:p>
            <a:fld id="{B7065A3E-1E44-4427-B36D-BBE36C586011}" type="slidenum">
              <a:rPr lang="en-US" smtClean="0"/>
              <a:t>3</a:t>
            </a:fld>
            <a:endParaRPr lang="en-US"/>
          </a:p>
        </p:txBody>
      </p:sp>
    </p:spTree>
    <p:extLst>
      <p:ext uri="{BB962C8B-B14F-4D97-AF65-F5344CB8AC3E}">
        <p14:creationId xmlns:p14="http://schemas.microsoft.com/office/powerpoint/2010/main" val="357943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Computers Then and Now</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838200" y="1825625"/>
            <a:ext cx="7086600" cy="4351338"/>
          </a:xfrm>
        </p:spPr>
        <p:txBody>
          <a:bodyPr/>
          <a:lstStyle/>
          <a:p>
            <a:r>
              <a:rPr lang="en-US" b="1" dirty="0"/>
              <a:t>Fifth-generation (now and the future)</a:t>
            </a:r>
          </a:p>
          <a:p>
            <a:pPr lvl="1"/>
            <a:r>
              <a:rPr lang="en-US" sz="2600" dirty="0"/>
              <a:t>Infancy stage</a:t>
            </a:r>
          </a:p>
          <a:p>
            <a:pPr lvl="1"/>
            <a:r>
              <a:rPr lang="en-US" sz="2600" dirty="0"/>
              <a:t>May be based on artificial intelligence (AI)</a:t>
            </a:r>
          </a:p>
          <a:p>
            <a:pPr lvl="1"/>
            <a:r>
              <a:rPr lang="en-US" sz="2600" dirty="0"/>
              <a:t>Will likely use voice and touch input</a:t>
            </a:r>
          </a:p>
          <a:p>
            <a:pPr lvl="1"/>
            <a:r>
              <a:rPr lang="en-US" sz="2600" dirty="0"/>
              <a:t>May be based on optical computers and utilize nanotechnology</a:t>
            </a:r>
          </a:p>
        </p:txBody>
      </p:sp>
      <p:pic>
        <p:nvPicPr>
          <p:cNvPr id="5" name="Picture 4">
            <a:extLst>
              <a:ext uri="{FF2B5EF4-FFF2-40B4-BE49-F238E27FC236}">
                <a16:creationId xmlns:a16="http://schemas.microsoft.com/office/drawing/2014/main" id="{EF048685-900B-B239-98A4-0BEAC33BF8E1}"/>
              </a:ext>
            </a:extLst>
          </p:cNvPr>
          <p:cNvPicPr>
            <a:picLocks noChangeAspect="1"/>
          </p:cNvPicPr>
          <p:nvPr/>
        </p:nvPicPr>
        <p:blipFill>
          <a:blip r:embed="rId3"/>
          <a:stretch>
            <a:fillRect/>
          </a:stretch>
        </p:blipFill>
        <p:spPr>
          <a:xfrm>
            <a:off x="7555346" y="1588450"/>
            <a:ext cx="3964781" cy="4572000"/>
          </a:xfrm>
          <a:prstGeom prst="rect">
            <a:avLst/>
          </a:prstGeom>
        </p:spPr>
      </p:pic>
      <p:sp>
        <p:nvSpPr>
          <p:cNvPr id="3" name="Slide Number Placeholder 2">
            <a:extLst>
              <a:ext uri="{FF2B5EF4-FFF2-40B4-BE49-F238E27FC236}">
                <a16:creationId xmlns:a16="http://schemas.microsoft.com/office/drawing/2014/main" id="{25FB291B-FFEF-4E03-E80E-47ADE720E1E2}"/>
              </a:ext>
            </a:extLst>
          </p:cNvPr>
          <p:cNvSpPr>
            <a:spLocks noGrp="1"/>
          </p:cNvSpPr>
          <p:nvPr>
            <p:ph type="sldNum" sz="quarter" idx="12"/>
          </p:nvPr>
        </p:nvSpPr>
        <p:spPr/>
        <p:txBody>
          <a:bodyPr/>
          <a:lstStyle/>
          <a:p>
            <a:fld id="{B7065A3E-1E44-4427-B36D-BBE36C586011}" type="slidenum">
              <a:rPr lang="en-US" smtClean="0"/>
              <a:t>30</a:t>
            </a:fld>
            <a:endParaRPr lang="en-US"/>
          </a:p>
        </p:txBody>
      </p:sp>
    </p:spTree>
    <p:extLst>
      <p:ext uri="{BB962C8B-B14F-4D97-AF65-F5344CB8AC3E}">
        <p14:creationId xmlns:p14="http://schemas.microsoft.com/office/powerpoint/2010/main" val="90799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Hardware</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pPr marL="0" indent="0">
              <a:buNone/>
            </a:pPr>
            <a:r>
              <a:rPr lang="en-US" dirty="0"/>
              <a:t>The physical parts of a computer</a:t>
            </a:r>
          </a:p>
          <a:p>
            <a:pPr lvl="1"/>
            <a:r>
              <a:rPr lang="en-US" sz="2600" b="1" dirty="0"/>
              <a:t>Internal hardware</a:t>
            </a:r>
          </a:p>
          <a:p>
            <a:pPr lvl="2"/>
            <a:r>
              <a:rPr lang="en-US" sz="2600" dirty="0"/>
              <a:t>Located inside the main box (system unit) of the computer</a:t>
            </a:r>
          </a:p>
          <a:p>
            <a:pPr lvl="1"/>
            <a:r>
              <a:rPr lang="en-US" sz="2600" b="1" dirty="0"/>
              <a:t>External hardware</a:t>
            </a:r>
          </a:p>
          <a:p>
            <a:pPr lvl="2"/>
            <a:r>
              <a:rPr lang="en-US" sz="2600" dirty="0"/>
              <a:t>Located outside the system unit</a:t>
            </a:r>
          </a:p>
          <a:p>
            <a:pPr lvl="2"/>
            <a:r>
              <a:rPr lang="en-US" sz="2600" dirty="0"/>
              <a:t>Connect to the computer via a wired or wireless connection</a:t>
            </a:r>
          </a:p>
          <a:p>
            <a:pPr marL="914400" lvl="2" indent="0">
              <a:buNone/>
            </a:pPr>
            <a:endParaRPr lang="en-US" sz="2600" dirty="0"/>
          </a:p>
          <a:p>
            <a:pPr lvl="1"/>
            <a:r>
              <a:rPr lang="en-US" sz="2600" dirty="0"/>
              <a:t>Hardware devices are associated with all five computer operations</a:t>
            </a:r>
          </a:p>
        </p:txBody>
      </p:sp>
      <p:sp>
        <p:nvSpPr>
          <p:cNvPr id="3" name="Slide Number Placeholder 2">
            <a:extLst>
              <a:ext uri="{FF2B5EF4-FFF2-40B4-BE49-F238E27FC236}">
                <a16:creationId xmlns:a16="http://schemas.microsoft.com/office/drawing/2014/main" id="{28942A36-892D-2B70-76FE-321144062443}"/>
              </a:ext>
            </a:extLst>
          </p:cNvPr>
          <p:cNvSpPr>
            <a:spLocks noGrp="1"/>
          </p:cNvSpPr>
          <p:nvPr>
            <p:ph type="sldNum" sz="quarter" idx="12"/>
          </p:nvPr>
        </p:nvSpPr>
        <p:spPr/>
        <p:txBody>
          <a:bodyPr/>
          <a:lstStyle/>
          <a:p>
            <a:fld id="{B7065A3E-1E44-4427-B36D-BBE36C586011}" type="slidenum">
              <a:rPr lang="en-US" smtClean="0"/>
              <a:t>31</a:t>
            </a:fld>
            <a:endParaRPr lang="en-US"/>
          </a:p>
        </p:txBody>
      </p:sp>
    </p:spTree>
    <p:extLst>
      <p:ext uri="{BB962C8B-B14F-4D97-AF65-F5344CB8AC3E}">
        <p14:creationId xmlns:p14="http://schemas.microsoft.com/office/powerpoint/2010/main" val="2283040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Hardware</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lnSpcReduction="10000"/>
          </a:bodyPr>
          <a:lstStyle/>
          <a:p>
            <a:r>
              <a:rPr lang="en-US" b="1" dirty="0"/>
              <a:t>Input Devices</a:t>
            </a:r>
          </a:p>
          <a:p>
            <a:pPr lvl="1"/>
            <a:r>
              <a:rPr lang="en-US" sz="2600" dirty="0"/>
              <a:t>Used to input data into the computer</a:t>
            </a:r>
          </a:p>
          <a:p>
            <a:pPr lvl="1"/>
            <a:r>
              <a:rPr lang="en-US" sz="2600" dirty="0"/>
              <a:t>Keyboards, mouse, scanners, cameras, microphones, touch pads, touch screens, fingerprint readers, etc.</a:t>
            </a:r>
          </a:p>
          <a:p>
            <a:r>
              <a:rPr lang="en-US" b="1" dirty="0"/>
              <a:t>Processing Devices</a:t>
            </a:r>
          </a:p>
          <a:p>
            <a:pPr lvl="1"/>
            <a:r>
              <a:rPr lang="en-US" sz="2600" dirty="0"/>
              <a:t>Perform calculations and control computer’s operation</a:t>
            </a:r>
          </a:p>
          <a:p>
            <a:pPr lvl="1"/>
            <a:r>
              <a:rPr lang="en-US" sz="2600" dirty="0"/>
              <a:t>Central processing unit (CPU) and memory</a:t>
            </a:r>
          </a:p>
          <a:p>
            <a:r>
              <a:rPr lang="en-US" b="1" dirty="0"/>
              <a:t>Output Devices</a:t>
            </a:r>
          </a:p>
          <a:p>
            <a:pPr lvl="1"/>
            <a:r>
              <a:rPr lang="en-US" sz="2600" dirty="0"/>
              <a:t>Present results to the user</a:t>
            </a:r>
          </a:p>
          <a:p>
            <a:pPr lvl="1"/>
            <a:r>
              <a:rPr lang="en-US" sz="2600" dirty="0"/>
              <a:t>Monitors, printers, speakers, projectors, etc.</a:t>
            </a:r>
          </a:p>
        </p:txBody>
      </p:sp>
      <p:sp>
        <p:nvSpPr>
          <p:cNvPr id="3" name="Slide Number Placeholder 2">
            <a:extLst>
              <a:ext uri="{FF2B5EF4-FFF2-40B4-BE49-F238E27FC236}">
                <a16:creationId xmlns:a16="http://schemas.microsoft.com/office/drawing/2014/main" id="{4B2F5B74-E023-0FD9-B8FE-0775E5B9EBBD}"/>
              </a:ext>
            </a:extLst>
          </p:cNvPr>
          <p:cNvSpPr>
            <a:spLocks noGrp="1"/>
          </p:cNvSpPr>
          <p:nvPr>
            <p:ph type="sldNum" sz="quarter" idx="12"/>
          </p:nvPr>
        </p:nvSpPr>
        <p:spPr/>
        <p:txBody>
          <a:bodyPr/>
          <a:lstStyle/>
          <a:p>
            <a:fld id="{B7065A3E-1E44-4427-B36D-BBE36C586011}" type="slidenum">
              <a:rPr lang="en-US" smtClean="0"/>
              <a:t>32</a:t>
            </a:fld>
            <a:endParaRPr lang="en-US"/>
          </a:p>
        </p:txBody>
      </p:sp>
    </p:spTree>
    <p:extLst>
      <p:ext uri="{BB962C8B-B14F-4D97-AF65-F5344CB8AC3E}">
        <p14:creationId xmlns:p14="http://schemas.microsoft.com/office/powerpoint/2010/main" val="210350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Hardware</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r>
              <a:rPr lang="en-US" b="1" dirty="0"/>
              <a:t>Storage Devices</a:t>
            </a:r>
          </a:p>
          <a:p>
            <a:pPr lvl="1"/>
            <a:r>
              <a:rPr lang="en-US" sz="2600" dirty="0"/>
              <a:t>Used to store data on or access data from storage media</a:t>
            </a:r>
          </a:p>
          <a:p>
            <a:pPr lvl="1"/>
            <a:r>
              <a:rPr lang="en-US" sz="2600" dirty="0"/>
              <a:t>Hard drives, CD/DVD discs and drives, USB flash drives, etc.</a:t>
            </a:r>
          </a:p>
          <a:p>
            <a:r>
              <a:rPr lang="en-US" b="1" dirty="0"/>
              <a:t>Communications Devices</a:t>
            </a:r>
          </a:p>
          <a:p>
            <a:pPr lvl="1"/>
            <a:r>
              <a:rPr lang="en-US" sz="2600" dirty="0"/>
              <a:t>Allow users to communicate with others and to electronically access remote information</a:t>
            </a:r>
          </a:p>
          <a:p>
            <a:pPr lvl="1"/>
            <a:r>
              <a:rPr lang="en-US" sz="2600" dirty="0"/>
              <a:t>Modems, network adapters, routers, etc.</a:t>
            </a:r>
          </a:p>
        </p:txBody>
      </p:sp>
      <p:sp>
        <p:nvSpPr>
          <p:cNvPr id="3" name="Slide Number Placeholder 2">
            <a:extLst>
              <a:ext uri="{FF2B5EF4-FFF2-40B4-BE49-F238E27FC236}">
                <a16:creationId xmlns:a16="http://schemas.microsoft.com/office/drawing/2014/main" id="{0308FD88-8965-EF3F-0E00-415541BAA2DB}"/>
              </a:ext>
            </a:extLst>
          </p:cNvPr>
          <p:cNvSpPr>
            <a:spLocks noGrp="1"/>
          </p:cNvSpPr>
          <p:nvPr>
            <p:ph type="sldNum" sz="quarter" idx="12"/>
          </p:nvPr>
        </p:nvSpPr>
        <p:spPr/>
        <p:txBody>
          <a:bodyPr/>
          <a:lstStyle/>
          <a:p>
            <a:fld id="{B7065A3E-1E44-4427-B36D-BBE36C586011}" type="slidenum">
              <a:rPr lang="en-US" smtClean="0"/>
              <a:t>33</a:t>
            </a:fld>
            <a:endParaRPr lang="en-US"/>
          </a:p>
        </p:txBody>
      </p:sp>
    </p:spTree>
    <p:extLst>
      <p:ext uri="{BB962C8B-B14F-4D97-AF65-F5344CB8AC3E}">
        <p14:creationId xmlns:p14="http://schemas.microsoft.com/office/powerpoint/2010/main" val="124018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Software</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pPr marL="0" indent="0">
              <a:buNone/>
            </a:pPr>
            <a:r>
              <a:rPr lang="en-US" sz="2600" dirty="0"/>
              <a:t>The programs or instructions used to tell the computer hardware what to do</a:t>
            </a:r>
          </a:p>
          <a:p>
            <a:r>
              <a:rPr lang="en-US" b="1" dirty="0"/>
              <a:t>System Software</a:t>
            </a:r>
          </a:p>
          <a:p>
            <a:pPr lvl="1"/>
            <a:r>
              <a:rPr lang="en-US" sz="2600" dirty="0"/>
              <a:t>Operating system starts up the computer and controls its operation</a:t>
            </a:r>
          </a:p>
          <a:p>
            <a:pPr lvl="1"/>
            <a:r>
              <a:rPr lang="en-US" sz="2600" dirty="0"/>
              <a:t>Without OS, computer cannot function</a:t>
            </a:r>
          </a:p>
          <a:p>
            <a:pPr lvl="1"/>
            <a:r>
              <a:rPr lang="en-US" sz="2600" dirty="0"/>
              <a:t>Boots the computer and launches programs at the user’s direction</a:t>
            </a:r>
          </a:p>
          <a:p>
            <a:pPr lvl="1"/>
            <a:r>
              <a:rPr lang="en-US" sz="2600" dirty="0"/>
              <a:t>Most use a GUI to interact with the user via icons, buttons, tiles, etc.</a:t>
            </a:r>
          </a:p>
          <a:p>
            <a:pPr lvl="1"/>
            <a:r>
              <a:rPr lang="en-US" sz="2600" dirty="0"/>
              <a:t>Windows, Mac OS, Linux, Android, etc.</a:t>
            </a:r>
          </a:p>
        </p:txBody>
      </p:sp>
      <p:sp>
        <p:nvSpPr>
          <p:cNvPr id="3" name="Slide Number Placeholder 2">
            <a:extLst>
              <a:ext uri="{FF2B5EF4-FFF2-40B4-BE49-F238E27FC236}">
                <a16:creationId xmlns:a16="http://schemas.microsoft.com/office/drawing/2014/main" id="{5FCB2C72-BA34-B034-5DC5-EE23DFCAA7F4}"/>
              </a:ext>
            </a:extLst>
          </p:cNvPr>
          <p:cNvSpPr>
            <a:spLocks noGrp="1"/>
          </p:cNvSpPr>
          <p:nvPr>
            <p:ph type="sldNum" sz="quarter" idx="12"/>
          </p:nvPr>
        </p:nvSpPr>
        <p:spPr/>
        <p:txBody>
          <a:bodyPr/>
          <a:lstStyle/>
          <a:p>
            <a:fld id="{B7065A3E-1E44-4427-B36D-BBE36C586011}" type="slidenum">
              <a:rPr lang="en-US" smtClean="0"/>
              <a:t>34</a:t>
            </a:fld>
            <a:endParaRPr lang="en-US"/>
          </a:p>
        </p:txBody>
      </p:sp>
    </p:spTree>
    <p:extLst>
      <p:ext uri="{BB962C8B-B14F-4D97-AF65-F5344CB8AC3E}">
        <p14:creationId xmlns:p14="http://schemas.microsoft.com/office/powerpoint/2010/main" val="221787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Software</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r>
              <a:rPr lang="en-US" b="1" dirty="0"/>
              <a:t>Application Software</a:t>
            </a:r>
          </a:p>
          <a:p>
            <a:pPr lvl="1"/>
            <a:r>
              <a:rPr lang="en-US" sz="2600" dirty="0"/>
              <a:t>Performs specific tasks or applications</a:t>
            </a:r>
          </a:p>
          <a:p>
            <a:pPr lvl="2"/>
            <a:r>
              <a:rPr lang="en-US" sz="2200" dirty="0"/>
              <a:t>Creating letters, budgets, etc.</a:t>
            </a:r>
          </a:p>
          <a:p>
            <a:pPr lvl="2"/>
            <a:r>
              <a:rPr lang="en-US" sz="2200" dirty="0"/>
              <a:t>Managing inventory and customer databases</a:t>
            </a:r>
          </a:p>
          <a:p>
            <a:pPr lvl="2"/>
            <a:r>
              <a:rPr lang="en-US" sz="2200" dirty="0"/>
              <a:t>Editing photographs</a:t>
            </a:r>
          </a:p>
          <a:p>
            <a:pPr lvl="2"/>
            <a:r>
              <a:rPr lang="en-US" sz="2200" dirty="0"/>
              <a:t>Scheduling appointments</a:t>
            </a:r>
          </a:p>
          <a:p>
            <a:pPr lvl="2"/>
            <a:r>
              <a:rPr lang="en-US" sz="2200" dirty="0"/>
              <a:t>Viewing Web pages</a:t>
            </a:r>
          </a:p>
          <a:p>
            <a:pPr lvl="2"/>
            <a:r>
              <a:rPr lang="en-US" sz="2200" dirty="0"/>
              <a:t>Exchanging e-mail</a:t>
            </a:r>
          </a:p>
          <a:p>
            <a:pPr lvl="2"/>
            <a:r>
              <a:rPr lang="en-US" sz="2200" dirty="0"/>
              <a:t>Burning DVDs</a:t>
            </a:r>
          </a:p>
          <a:p>
            <a:pPr lvl="2"/>
            <a:r>
              <a:rPr lang="en-US" sz="2200" dirty="0"/>
              <a:t>Designing homes</a:t>
            </a:r>
          </a:p>
          <a:p>
            <a:pPr lvl="2"/>
            <a:r>
              <a:rPr lang="en-US" sz="2200" dirty="0"/>
              <a:t>Playing games</a:t>
            </a:r>
          </a:p>
        </p:txBody>
      </p:sp>
      <p:sp>
        <p:nvSpPr>
          <p:cNvPr id="3" name="Slide Number Placeholder 2">
            <a:extLst>
              <a:ext uri="{FF2B5EF4-FFF2-40B4-BE49-F238E27FC236}">
                <a16:creationId xmlns:a16="http://schemas.microsoft.com/office/drawing/2014/main" id="{BFC844C1-94EE-BCB0-0764-B23A7FBA94F5}"/>
              </a:ext>
            </a:extLst>
          </p:cNvPr>
          <p:cNvSpPr>
            <a:spLocks noGrp="1"/>
          </p:cNvSpPr>
          <p:nvPr>
            <p:ph type="sldNum" sz="quarter" idx="12"/>
          </p:nvPr>
        </p:nvSpPr>
        <p:spPr/>
        <p:txBody>
          <a:bodyPr/>
          <a:lstStyle/>
          <a:p>
            <a:fld id="{B7065A3E-1E44-4427-B36D-BBE36C586011}" type="slidenum">
              <a:rPr lang="en-US" smtClean="0"/>
              <a:t>35</a:t>
            </a:fld>
            <a:endParaRPr lang="en-US"/>
          </a:p>
        </p:txBody>
      </p:sp>
    </p:spTree>
    <p:extLst>
      <p:ext uri="{BB962C8B-B14F-4D97-AF65-F5344CB8AC3E}">
        <p14:creationId xmlns:p14="http://schemas.microsoft.com/office/powerpoint/2010/main" val="3153996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Computer Users and Professionals</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lnSpcReduction="10000"/>
          </a:bodyPr>
          <a:lstStyle/>
          <a:p>
            <a:r>
              <a:rPr lang="en-US" b="1" dirty="0"/>
              <a:t>Computer Users (end users)</a:t>
            </a:r>
          </a:p>
          <a:p>
            <a:pPr lvl="1"/>
            <a:r>
              <a:rPr lang="en-US" sz="2600" dirty="0"/>
              <a:t>People</a:t>
            </a:r>
            <a:r>
              <a:rPr lang="en-US" dirty="0"/>
              <a:t> who use a computer to obtain information</a:t>
            </a:r>
          </a:p>
          <a:p>
            <a:r>
              <a:rPr lang="en-US" b="1" dirty="0"/>
              <a:t>Computer professionals</a:t>
            </a:r>
          </a:p>
          <a:p>
            <a:pPr lvl="1"/>
            <a:r>
              <a:rPr lang="en-US" sz="2600" b="1" dirty="0"/>
              <a:t>Programmers</a:t>
            </a:r>
          </a:p>
          <a:p>
            <a:pPr lvl="2"/>
            <a:r>
              <a:rPr lang="en-US" sz="2400" dirty="0"/>
              <a:t>Write programs computers use</a:t>
            </a:r>
          </a:p>
          <a:p>
            <a:pPr lvl="1"/>
            <a:r>
              <a:rPr lang="en-US" sz="2600" b="1" dirty="0"/>
              <a:t>Systems analysts</a:t>
            </a:r>
          </a:p>
          <a:p>
            <a:pPr lvl="2"/>
            <a:r>
              <a:rPr lang="en-US" sz="2400" dirty="0"/>
              <a:t>Design computer systems</a:t>
            </a:r>
          </a:p>
          <a:p>
            <a:pPr lvl="1"/>
            <a:r>
              <a:rPr lang="en-US" sz="2600" b="1" dirty="0"/>
              <a:t>Computer operations personnel</a:t>
            </a:r>
          </a:p>
          <a:p>
            <a:pPr lvl="2">
              <a:lnSpc>
                <a:spcPct val="100000"/>
              </a:lnSpc>
            </a:pPr>
            <a:r>
              <a:rPr lang="en-US" sz="2400" dirty="0"/>
              <a:t>Manage day-to-day computer operations</a:t>
            </a:r>
          </a:p>
          <a:p>
            <a:pPr lvl="1"/>
            <a:r>
              <a:rPr lang="en-US" sz="2600" b="1" dirty="0"/>
              <a:t>Security specialists</a:t>
            </a:r>
          </a:p>
          <a:p>
            <a:pPr lvl="2">
              <a:lnSpc>
                <a:spcPct val="110000"/>
              </a:lnSpc>
            </a:pPr>
            <a:r>
              <a:rPr lang="en-US" sz="2400" dirty="0"/>
              <a:t>Secure computers and networks against hackers</a:t>
            </a:r>
          </a:p>
        </p:txBody>
      </p:sp>
      <p:sp>
        <p:nvSpPr>
          <p:cNvPr id="3" name="Slide Number Placeholder 2">
            <a:extLst>
              <a:ext uri="{FF2B5EF4-FFF2-40B4-BE49-F238E27FC236}">
                <a16:creationId xmlns:a16="http://schemas.microsoft.com/office/drawing/2014/main" id="{9AABA52E-3872-4F96-1DB8-3F6133D3A1FE}"/>
              </a:ext>
            </a:extLst>
          </p:cNvPr>
          <p:cNvSpPr>
            <a:spLocks noGrp="1"/>
          </p:cNvSpPr>
          <p:nvPr>
            <p:ph type="sldNum" sz="quarter" idx="12"/>
          </p:nvPr>
        </p:nvSpPr>
        <p:spPr/>
        <p:txBody>
          <a:bodyPr/>
          <a:lstStyle/>
          <a:p>
            <a:fld id="{B7065A3E-1E44-4427-B36D-BBE36C586011}" type="slidenum">
              <a:rPr lang="en-US" smtClean="0"/>
              <a:t>36</a:t>
            </a:fld>
            <a:endParaRPr lang="en-US"/>
          </a:p>
        </p:txBody>
      </p:sp>
    </p:spTree>
    <p:extLst>
      <p:ext uri="{BB962C8B-B14F-4D97-AF65-F5344CB8AC3E}">
        <p14:creationId xmlns:p14="http://schemas.microsoft.com/office/powerpoint/2010/main" val="103093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and Society</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rmAutofit/>
          </a:bodyPr>
          <a:lstStyle/>
          <a:p>
            <a:r>
              <a:rPr lang="en-US" dirty="0"/>
              <a:t>The vast improvements in technology over the past decade have had a distinct impact on daily life, at home and at work</a:t>
            </a:r>
          </a:p>
          <a:p>
            <a:r>
              <a:rPr lang="en-US" dirty="0"/>
              <a:t>Many benefits of a technology-oriented society</a:t>
            </a:r>
          </a:p>
          <a:p>
            <a:pPr lvl="1"/>
            <a:r>
              <a:rPr lang="en-US" sz="2600" dirty="0"/>
              <a:t>Ability to design products before construction leads to safer products</a:t>
            </a:r>
          </a:p>
          <a:p>
            <a:pPr lvl="1"/>
            <a:r>
              <a:rPr lang="en-US" sz="2600" dirty="0"/>
              <a:t>Earlier medical diagnoses and more effective treatment</a:t>
            </a:r>
          </a:p>
          <a:p>
            <a:pPr lvl="1"/>
            <a:r>
              <a:rPr lang="en-US" sz="2600" dirty="0"/>
              <a:t>Devices that allow physically and/or visually challenged individuals to perform job tasks</a:t>
            </a:r>
          </a:p>
          <a:p>
            <a:pPr lvl="1"/>
            <a:r>
              <a:rPr lang="en-US" sz="2600" dirty="0"/>
              <a:t>Documents e-mailed or faxed in moments</a:t>
            </a:r>
          </a:p>
          <a:p>
            <a:pPr lvl="1"/>
            <a:r>
              <a:rPr lang="en-US" sz="2600" dirty="0"/>
              <a:t>Download information, music, programs, movies, and more on demand</a:t>
            </a:r>
          </a:p>
        </p:txBody>
      </p:sp>
      <p:sp>
        <p:nvSpPr>
          <p:cNvPr id="3" name="Slide Number Placeholder 2">
            <a:extLst>
              <a:ext uri="{FF2B5EF4-FFF2-40B4-BE49-F238E27FC236}">
                <a16:creationId xmlns:a16="http://schemas.microsoft.com/office/drawing/2014/main" id="{7ECD1676-E6E5-D3C9-79DE-4994E48D0687}"/>
              </a:ext>
            </a:extLst>
          </p:cNvPr>
          <p:cNvSpPr>
            <a:spLocks noGrp="1"/>
          </p:cNvSpPr>
          <p:nvPr>
            <p:ph type="sldNum" sz="quarter" idx="12"/>
          </p:nvPr>
        </p:nvSpPr>
        <p:spPr/>
        <p:txBody>
          <a:bodyPr/>
          <a:lstStyle/>
          <a:p>
            <a:fld id="{B7065A3E-1E44-4427-B36D-BBE36C586011}" type="slidenum">
              <a:rPr lang="en-US" smtClean="0"/>
              <a:t>37</a:t>
            </a:fld>
            <a:endParaRPr lang="en-US"/>
          </a:p>
        </p:txBody>
      </p:sp>
    </p:spTree>
    <p:extLst>
      <p:ext uri="{BB962C8B-B14F-4D97-AF65-F5344CB8AC3E}">
        <p14:creationId xmlns:p14="http://schemas.microsoft.com/office/powerpoint/2010/main" val="152878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and Society</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a:xfrm>
            <a:off x="1069694" y="1802476"/>
            <a:ext cx="10515600" cy="4351338"/>
          </a:xfrm>
        </p:spPr>
        <p:txBody>
          <a:bodyPr/>
          <a:lstStyle/>
          <a:p>
            <a:r>
              <a:rPr lang="en-US" dirty="0"/>
              <a:t>Technology-oriented society also has risks</a:t>
            </a:r>
          </a:p>
          <a:p>
            <a:pPr lvl="1"/>
            <a:r>
              <a:rPr lang="en-US" sz="2600" dirty="0"/>
              <a:t>Stress and health concerns</a:t>
            </a:r>
          </a:p>
          <a:p>
            <a:pPr lvl="1"/>
            <a:r>
              <a:rPr lang="en-US" sz="2600" dirty="0"/>
              <a:t>Spam</a:t>
            </a:r>
          </a:p>
          <a:p>
            <a:pPr lvl="1"/>
            <a:r>
              <a:rPr lang="en-US" sz="2600" dirty="0"/>
              <a:t>Computer viruses and malware</a:t>
            </a:r>
          </a:p>
          <a:p>
            <a:pPr lvl="1"/>
            <a:r>
              <a:rPr lang="en-US" sz="2600" dirty="0"/>
              <a:t>Identity theft and phishing</a:t>
            </a:r>
          </a:p>
          <a:p>
            <a:pPr lvl="1"/>
            <a:r>
              <a:rPr lang="en-US" sz="2600" dirty="0"/>
              <a:t>Security issues</a:t>
            </a:r>
          </a:p>
          <a:p>
            <a:pPr lvl="1"/>
            <a:r>
              <a:rPr lang="en-US" sz="2600" dirty="0"/>
              <a:t>Privacy issues</a:t>
            </a:r>
          </a:p>
          <a:p>
            <a:r>
              <a:rPr lang="en-US" dirty="0"/>
              <a:t>How data is collected</a:t>
            </a:r>
          </a:p>
          <a:p>
            <a:r>
              <a:rPr lang="en-US" dirty="0"/>
              <a:t>How secure is the collected data</a:t>
            </a:r>
          </a:p>
        </p:txBody>
      </p:sp>
      <p:sp>
        <p:nvSpPr>
          <p:cNvPr id="3" name="Slide Number Placeholder 2">
            <a:extLst>
              <a:ext uri="{FF2B5EF4-FFF2-40B4-BE49-F238E27FC236}">
                <a16:creationId xmlns:a16="http://schemas.microsoft.com/office/drawing/2014/main" id="{243B55A3-6E6C-CA97-C4F6-DB3B0E134CDD}"/>
              </a:ext>
            </a:extLst>
          </p:cNvPr>
          <p:cNvSpPr>
            <a:spLocks noGrp="1"/>
          </p:cNvSpPr>
          <p:nvPr>
            <p:ph type="sldNum" sz="quarter" idx="12"/>
          </p:nvPr>
        </p:nvSpPr>
        <p:spPr/>
        <p:txBody>
          <a:bodyPr/>
          <a:lstStyle/>
          <a:p>
            <a:fld id="{B7065A3E-1E44-4427-B36D-BBE36C586011}" type="slidenum">
              <a:rPr lang="en-US" smtClean="0"/>
              <a:t>38</a:t>
            </a:fld>
            <a:endParaRPr lang="en-US"/>
          </a:p>
        </p:txBody>
      </p:sp>
    </p:spTree>
    <p:extLst>
      <p:ext uri="{BB962C8B-B14F-4D97-AF65-F5344CB8AC3E}">
        <p14:creationId xmlns:p14="http://schemas.microsoft.com/office/powerpoint/2010/main" val="235003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and Society</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lstStyle/>
          <a:p>
            <a:r>
              <a:rPr lang="en-US" dirty="0"/>
              <a:t>Differences in online communications</a:t>
            </a:r>
          </a:p>
          <a:p>
            <a:pPr lvl="1"/>
            <a:r>
              <a:rPr lang="en-US" sz="2600" dirty="0"/>
              <a:t>Less formal than traditional</a:t>
            </a:r>
          </a:p>
          <a:p>
            <a:pPr lvl="1"/>
            <a:r>
              <a:rPr lang="en-US" sz="2600" dirty="0"/>
              <a:t>Netiquette</a:t>
            </a:r>
          </a:p>
          <a:p>
            <a:pPr lvl="2"/>
            <a:r>
              <a:rPr lang="en-US" sz="2400" dirty="0"/>
              <a:t>Be polite and considerate of others</a:t>
            </a:r>
          </a:p>
          <a:p>
            <a:pPr lvl="2"/>
            <a:r>
              <a:rPr lang="en-US" sz="2400" dirty="0"/>
              <a:t>Refrain from offensive remarks</a:t>
            </a:r>
          </a:p>
          <a:p>
            <a:pPr lvl="1"/>
            <a:r>
              <a:rPr lang="en-US" sz="2600" dirty="0"/>
              <a:t>Abbreviations (acronyms) and emoticons</a:t>
            </a:r>
          </a:p>
          <a:p>
            <a:pPr lvl="2"/>
            <a:r>
              <a:rPr lang="en-US" sz="2400" dirty="0"/>
              <a:t>Acronyms, such as BTW (by the way)</a:t>
            </a:r>
          </a:p>
          <a:p>
            <a:pPr lvl="2"/>
            <a:r>
              <a:rPr lang="en-US" sz="2400" dirty="0"/>
              <a:t>Illustrations of faces, such as </a:t>
            </a:r>
            <a:r>
              <a:rPr lang="en-US" sz="2400" b="0" i="0" dirty="0">
                <a:effectLst/>
                <a:latin typeface="Wingdings" panose="05000000000000000000" pitchFamily="2" charset="2"/>
              </a:rPr>
              <a:t></a:t>
            </a:r>
            <a:r>
              <a:rPr lang="en-US" sz="2400" dirty="0"/>
              <a:t> </a:t>
            </a:r>
            <a:br>
              <a:rPr lang="en-US" sz="2400" dirty="0"/>
            </a:br>
            <a:endParaRPr lang="en-US" sz="2400" dirty="0"/>
          </a:p>
        </p:txBody>
      </p:sp>
      <p:sp>
        <p:nvSpPr>
          <p:cNvPr id="3" name="Slide Number Placeholder 2">
            <a:extLst>
              <a:ext uri="{FF2B5EF4-FFF2-40B4-BE49-F238E27FC236}">
                <a16:creationId xmlns:a16="http://schemas.microsoft.com/office/drawing/2014/main" id="{D1E4B62A-1D2F-5EED-3637-AE0897D2D4D3}"/>
              </a:ext>
            </a:extLst>
          </p:cNvPr>
          <p:cNvSpPr>
            <a:spLocks noGrp="1"/>
          </p:cNvSpPr>
          <p:nvPr>
            <p:ph type="sldNum" sz="quarter" idx="12"/>
          </p:nvPr>
        </p:nvSpPr>
        <p:spPr/>
        <p:txBody>
          <a:bodyPr/>
          <a:lstStyle/>
          <a:p>
            <a:fld id="{B7065A3E-1E44-4427-B36D-BBE36C586011}" type="slidenum">
              <a:rPr lang="en-US" smtClean="0"/>
              <a:t>39</a:t>
            </a:fld>
            <a:endParaRPr lang="en-US"/>
          </a:p>
        </p:txBody>
      </p:sp>
    </p:spTree>
    <p:extLst>
      <p:ext uri="{BB962C8B-B14F-4D97-AF65-F5344CB8AC3E}">
        <p14:creationId xmlns:p14="http://schemas.microsoft.com/office/powerpoint/2010/main" val="23389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Grading Criteria </a:t>
            </a:r>
          </a:p>
        </p:txBody>
      </p:sp>
      <p:graphicFrame>
        <p:nvGraphicFramePr>
          <p:cNvPr id="4" name="Content Placeholder 3">
            <a:extLst>
              <a:ext uri="{FF2B5EF4-FFF2-40B4-BE49-F238E27FC236}">
                <a16:creationId xmlns:a16="http://schemas.microsoft.com/office/drawing/2014/main" id="{9E04123B-4B74-F3C4-A073-8767FBF41DD3}"/>
              </a:ext>
            </a:extLst>
          </p:cNvPr>
          <p:cNvGraphicFramePr>
            <a:graphicFrameLocks noGrp="1"/>
          </p:cNvGraphicFramePr>
          <p:nvPr>
            <p:ph idx="1"/>
            <p:extLst>
              <p:ext uri="{D42A27DB-BD31-4B8C-83A1-F6EECF244321}">
                <p14:modId xmlns:p14="http://schemas.microsoft.com/office/powerpoint/2010/main" val="2406460508"/>
              </p:ext>
            </p:extLst>
          </p:nvPr>
        </p:nvGraphicFramePr>
        <p:xfrm>
          <a:off x="1856509" y="2181778"/>
          <a:ext cx="8939310" cy="3393114"/>
        </p:xfrm>
        <a:graphic>
          <a:graphicData uri="http://schemas.openxmlformats.org/drawingml/2006/table">
            <a:tbl>
              <a:tblPr firstRow="1" firstCol="1" bandRow="1">
                <a:tableStyleId>{22838BEF-8BB2-4498-84A7-C5851F593DF1}</a:tableStyleId>
              </a:tblPr>
              <a:tblGrid>
                <a:gridCol w="4961855">
                  <a:extLst>
                    <a:ext uri="{9D8B030D-6E8A-4147-A177-3AD203B41FA5}">
                      <a16:colId xmlns:a16="http://schemas.microsoft.com/office/drawing/2014/main" val="2104716333"/>
                    </a:ext>
                  </a:extLst>
                </a:gridCol>
                <a:gridCol w="3977455">
                  <a:extLst>
                    <a:ext uri="{9D8B030D-6E8A-4147-A177-3AD203B41FA5}">
                      <a16:colId xmlns:a16="http://schemas.microsoft.com/office/drawing/2014/main" val="2586120843"/>
                    </a:ext>
                  </a:extLst>
                </a:gridCol>
              </a:tblGrid>
              <a:tr h="565519">
                <a:tc>
                  <a:txBody>
                    <a:bodyPr/>
                    <a:lstStyle/>
                    <a:p>
                      <a:pPr marL="0" marR="0">
                        <a:spcBef>
                          <a:spcPts val="0"/>
                        </a:spcBef>
                        <a:spcAft>
                          <a:spcPts val="0"/>
                        </a:spcAft>
                      </a:pPr>
                      <a:r>
                        <a:rPr lang="en-US" sz="3200" kern="100" dirty="0">
                          <a:effectLst/>
                        </a:rPr>
                        <a:t>Type of Assessment</a:t>
                      </a:r>
                      <a:endParaRPr lang="en-GB" sz="3200" b="1" kern="1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3200" kern="100" dirty="0">
                          <a:effectLst/>
                        </a:rPr>
                        <a:t>Percentage</a:t>
                      </a:r>
                      <a:endParaRPr lang="en-GB" sz="3200" b="1" kern="1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33979749"/>
                  </a:ext>
                </a:extLst>
              </a:tr>
              <a:tr h="565519">
                <a:tc>
                  <a:txBody>
                    <a:bodyPr/>
                    <a:lstStyle/>
                    <a:p>
                      <a:pPr marL="0" marR="0" algn="l" defTabSz="914400" rtl="0" eaLnBrk="1" latinLnBrk="0" hangingPunct="1">
                        <a:spcBef>
                          <a:spcPts val="0"/>
                        </a:spcBef>
                        <a:spcAft>
                          <a:spcPts val="0"/>
                        </a:spcAft>
                      </a:pPr>
                      <a:r>
                        <a:rPr lang="en-US" sz="3200" b="0" kern="100" dirty="0">
                          <a:solidFill>
                            <a:schemeClr val="dk1"/>
                          </a:solidFill>
                          <a:effectLst/>
                          <a:latin typeface="+mn-lt"/>
                          <a:ea typeface="+mn-ea"/>
                          <a:cs typeface="+mn-cs"/>
                        </a:rPr>
                        <a:t>Assignments</a:t>
                      </a:r>
                    </a:p>
                  </a:txBody>
                  <a:tcPr marL="68580" marR="68580" marT="0" marB="0"/>
                </a:tc>
                <a:tc>
                  <a:txBody>
                    <a:bodyPr/>
                    <a:lstStyle/>
                    <a:p>
                      <a:pPr marL="0" marR="0" algn="l" defTabSz="914400" rtl="0" eaLnBrk="1" latinLnBrk="0" hangingPunct="1">
                        <a:spcBef>
                          <a:spcPts val="0"/>
                        </a:spcBef>
                        <a:spcAft>
                          <a:spcPts val="0"/>
                        </a:spcAft>
                      </a:pPr>
                      <a:r>
                        <a:rPr lang="en-US" sz="3200" kern="100" dirty="0">
                          <a:solidFill>
                            <a:schemeClr val="dk1"/>
                          </a:solidFill>
                          <a:effectLst/>
                          <a:latin typeface="+mn-lt"/>
                          <a:ea typeface="+mn-ea"/>
                          <a:cs typeface="+mn-cs"/>
                        </a:rPr>
                        <a:t>5</a:t>
                      </a:r>
                      <a:endParaRPr lang="en-GB" sz="32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097091915"/>
                  </a:ext>
                </a:extLst>
              </a:tr>
              <a:tr h="565519">
                <a:tc>
                  <a:txBody>
                    <a:bodyPr/>
                    <a:lstStyle/>
                    <a:p>
                      <a:pPr marL="0" marR="0" algn="l" defTabSz="914400" rtl="0" eaLnBrk="1" latinLnBrk="0" hangingPunct="1">
                        <a:spcBef>
                          <a:spcPts val="0"/>
                        </a:spcBef>
                        <a:spcAft>
                          <a:spcPts val="0"/>
                        </a:spcAft>
                      </a:pPr>
                      <a:r>
                        <a:rPr lang="en-US" sz="3200" b="0" kern="100" dirty="0">
                          <a:solidFill>
                            <a:schemeClr val="dk1"/>
                          </a:solidFill>
                          <a:effectLst/>
                          <a:latin typeface="+mn-lt"/>
                          <a:ea typeface="+mn-ea"/>
                          <a:cs typeface="+mn-cs"/>
                        </a:rPr>
                        <a:t>Quizzes</a:t>
                      </a:r>
                    </a:p>
                  </a:txBody>
                  <a:tcPr marL="68580" marR="68580" marT="0" marB="0"/>
                </a:tc>
                <a:tc>
                  <a:txBody>
                    <a:bodyPr/>
                    <a:lstStyle/>
                    <a:p>
                      <a:pPr marL="0" marR="0" algn="l" defTabSz="914400" rtl="0" eaLnBrk="1" latinLnBrk="0" hangingPunct="1">
                        <a:spcBef>
                          <a:spcPts val="0"/>
                        </a:spcBef>
                        <a:spcAft>
                          <a:spcPts val="0"/>
                        </a:spcAft>
                      </a:pPr>
                      <a:r>
                        <a:rPr lang="en-US" sz="3200" kern="100" dirty="0">
                          <a:solidFill>
                            <a:schemeClr val="dk1"/>
                          </a:solidFill>
                          <a:effectLst/>
                          <a:latin typeface="+mn-lt"/>
                          <a:ea typeface="+mn-ea"/>
                          <a:cs typeface="+mn-cs"/>
                        </a:rPr>
                        <a:t>10</a:t>
                      </a:r>
                      <a:endParaRPr lang="en-GB" sz="32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43809139"/>
                  </a:ext>
                </a:extLst>
              </a:tr>
              <a:tr h="565519">
                <a:tc>
                  <a:txBody>
                    <a:bodyPr/>
                    <a:lstStyle/>
                    <a:p>
                      <a:pPr marL="0" marR="0" algn="l" defTabSz="914400" rtl="0" eaLnBrk="1" latinLnBrk="0" hangingPunct="1">
                        <a:spcBef>
                          <a:spcPts val="0"/>
                        </a:spcBef>
                        <a:spcAft>
                          <a:spcPts val="0"/>
                        </a:spcAft>
                      </a:pPr>
                      <a:r>
                        <a:rPr lang="en-US" sz="3200" b="0" kern="100" dirty="0">
                          <a:solidFill>
                            <a:schemeClr val="dk1"/>
                          </a:solidFill>
                          <a:effectLst/>
                          <a:latin typeface="+mn-lt"/>
                          <a:ea typeface="+mn-ea"/>
                          <a:cs typeface="+mn-cs"/>
                        </a:rPr>
                        <a:t>PBLs</a:t>
                      </a:r>
                    </a:p>
                  </a:txBody>
                  <a:tcPr marL="68580" marR="68580" marT="0" marB="0"/>
                </a:tc>
                <a:tc>
                  <a:txBody>
                    <a:bodyPr/>
                    <a:lstStyle/>
                    <a:p>
                      <a:pPr marL="0" marR="0" algn="l" defTabSz="914400" rtl="0" eaLnBrk="1" latinLnBrk="0" hangingPunct="1">
                        <a:spcBef>
                          <a:spcPts val="0"/>
                        </a:spcBef>
                        <a:spcAft>
                          <a:spcPts val="0"/>
                        </a:spcAft>
                      </a:pPr>
                      <a:r>
                        <a:rPr lang="en-US" sz="3200" kern="100" dirty="0">
                          <a:solidFill>
                            <a:schemeClr val="dk1"/>
                          </a:solidFill>
                          <a:effectLst/>
                          <a:latin typeface="+mn-lt"/>
                          <a:ea typeface="+mn-ea"/>
                          <a:cs typeface="+mn-cs"/>
                        </a:rPr>
                        <a:t>5</a:t>
                      </a:r>
                      <a:endParaRPr lang="en-GB" sz="32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500916742"/>
                  </a:ext>
                </a:extLst>
              </a:tr>
              <a:tr h="565519">
                <a:tc>
                  <a:txBody>
                    <a:bodyPr/>
                    <a:lstStyle/>
                    <a:p>
                      <a:pPr marL="0" marR="0" algn="l" defTabSz="914400" rtl="0" eaLnBrk="1" latinLnBrk="0" hangingPunct="1">
                        <a:spcBef>
                          <a:spcPts val="0"/>
                        </a:spcBef>
                        <a:spcAft>
                          <a:spcPts val="0"/>
                        </a:spcAft>
                      </a:pPr>
                      <a:r>
                        <a:rPr lang="en-US" sz="3200" b="0" kern="100" dirty="0">
                          <a:solidFill>
                            <a:schemeClr val="dk1"/>
                          </a:solidFill>
                          <a:effectLst/>
                          <a:latin typeface="+mn-lt"/>
                          <a:ea typeface="+mn-ea"/>
                          <a:cs typeface="+mn-cs"/>
                        </a:rPr>
                        <a:t>Mid Term Exam</a:t>
                      </a:r>
                    </a:p>
                  </a:txBody>
                  <a:tcPr marL="68580" marR="68580" marT="0" marB="0"/>
                </a:tc>
                <a:tc>
                  <a:txBody>
                    <a:bodyPr/>
                    <a:lstStyle/>
                    <a:p>
                      <a:pPr marL="0" marR="0" algn="l" defTabSz="914400" rtl="0" eaLnBrk="1" latinLnBrk="0" hangingPunct="1">
                        <a:spcBef>
                          <a:spcPts val="0"/>
                        </a:spcBef>
                        <a:spcAft>
                          <a:spcPts val="0"/>
                        </a:spcAft>
                      </a:pPr>
                      <a:r>
                        <a:rPr lang="en-US" sz="3200" kern="100" dirty="0">
                          <a:solidFill>
                            <a:schemeClr val="dk1"/>
                          </a:solidFill>
                          <a:effectLst/>
                          <a:latin typeface="+mn-lt"/>
                          <a:ea typeface="+mn-ea"/>
                          <a:cs typeface="+mn-cs"/>
                        </a:rPr>
                        <a:t>30</a:t>
                      </a:r>
                      <a:endParaRPr lang="en-GB" sz="32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970160265"/>
                  </a:ext>
                </a:extLst>
              </a:tr>
              <a:tr h="565519">
                <a:tc>
                  <a:txBody>
                    <a:bodyPr/>
                    <a:lstStyle/>
                    <a:p>
                      <a:pPr marL="0" marR="0" algn="l" defTabSz="914400" rtl="0" eaLnBrk="1" latinLnBrk="0" hangingPunct="1">
                        <a:spcBef>
                          <a:spcPts val="0"/>
                        </a:spcBef>
                        <a:spcAft>
                          <a:spcPts val="0"/>
                        </a:spcAft>
                      </a:pPr>
                      <a:r>
                        <a:rPr lang="en-US" sz="3200" b="0" kern="100" dirty="0">
                          <a:solidFill>
                            <a:schemeClr val="dk1"/>
                          </a:solidFill>
                          <a:effectLst/>
                          <a:latin typeface="+mn-lt"/>
                          <a:ea typeface="+mn-ea"/>
                          <a:cs typeface="+mn-cs"/>
                        </a:rPr>
                        <a:t>Final Term Exam</a:t>
                      </a:r>
                    </a:p>
                  </a:txBody>
                  <a:tcPr marL="68580" marR="68580" marT="0" marB="0"/>
                </a:tc>
                <a:tc>
                  <a:txBody>
                    <a:bodyPr/>
                    <a:lstStyle/>
                    <a:p>
                      <a:pPr marL="0" marR="0" algn="l" defTabSz="914400" rtl="0" eaLnBrk="1" latinLnBrk="0" hangingPunct="1">
                        <a:spcBef>
                          <a:spcPts val="0"/>
                        </a:spcBef>
                        <a:spcAft>
                          <a:spcPts val="0"/>
                        </a:spcAft>
                      </a:pPr>
                      <a:r>
                        <a:rPr lang="en-US" sz="3200" kern="100" dirty="0">
                          <a:solidFill>
                            <a:schemeClr val="dk1"/>
                          </a:solidFill>
                          <a:effectLst/>
                          <a:latin typeface="+mn-lt"/>
                          <a:ea typeface="+mn-ea"/>
                          <a:cs typeface="+mn-cs"/>
                        </a:rPr>
                        <a:t>50</a:t>
                      </a:r>
                      <a:endParaRPr lang="en-GB" sz="32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27703020"/>
                  </a:ext>
                </a:extLst>
              </a:tr>
            </a:tbl>
          </a:graphicData>
        </a:graphic>
      </p:graphicFrame>
      <p:sp>
        <p:nvSpPr>
          <p:cNvPr id="3" name="Slide Number Placeholder 2">
            <a:extLst>
              <a:ext uri="{FF2B5EF4-FFF2-40B4-BE49-F238E27FC236}">
                <a16:creationId xmlns:a16="http://schemas.microsoft.com/office/drawing/2014/main" id="{DDE06948-B773-331D-DF9F-F994A6C0A197}"/>
              </a:ext>
            </a:extLst>
          </p:cNvPr>
          <p:cNvSpPr>
            <a:spLocks noGrp="1"/>
          </p:cNvSpPr>
          <p:nvPr>
            <p:ph type="sldNum" sz="quarter" idx="12"/>
          </p:nvPr>
        </p:nvSpPr>
        <p:spPr/>
        <p:txBody>
          <a:bodyPr/>
          <a:lstStyle/>
          <a:p>
            <a:fld id="{B7065A3E-1E44-4427-B36D-BBE36C586011}" type="slidenum">
              <a:rPr lang="en-US" smtClean="0"/>
              <a:t>4</a:t>
            </a:fld>
            <a:endParaRPr lang="en-US"/>
          </a:p>
        </p:txBody>
      </p:sp>
    </p:spTree>
    <p:extLst>
      <p:ext uri="{BB962C8B-B14F-4D97-AF65-F5344CB8AC3E}">
        <p14:creationId xmlns:p14="http://schemas.microsoft.com/office/powerpoint/2010/main" val="3394564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and Society</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lstStyle/>
          <a:p>
            <a:pPr marL="0" indent="0">
              <a:buNone/>
            </a:pPr>
            <a:r>
              <a:rPr lang="en-US" b="1" dirty="0"/>
              <a:t>The Anonymity Factor</a:t>
            </a:r>
          </a:p>
          <a:p>
            <a:pPr lvl="1"/>
            <a:r>
              <a:rPr lang="en-US" sz="2600" dirty="0"/>
              <a:t>Online communications lend themselves to anonymity</a:t>
            </a:r>
          </a:p>
          <a:p>
            <a:pPr lvl="1"/>
            <a:r>
              <a:rPr lang="en-US" sz="2600" dirty="0"/>
              <a:t>Gives many individuals a sense of freedom</a:t>
            </a:r>
          </a:p>
          <a:p>
            <a:pPr lvl="1"/>
            <a:r>
              <a:rPr lang="en-US" sz="2600" dirty="0"/>
              <a:t>Can also be abused</a:t>
            </a:r>
          </a:p>
          <a:p>
            <a:pPr marL="0" indent="0">
              <a:buNone/>
            </a:pPr>
            <a:endParaRPr lang="en-US" dirty="0"/>
          </a:p>
          <a:p>
            <a:pPr marL="0" indent="0">
              <a:buNone/>
            </a:pPr>
            <a:r>
              <a:rPr lang="en-US" b="1" dirty="0"/>
              <a:t>Information Integrity</a:t>
            </a:r>
          </a:p>
          <a:p>
            <a:pPr lvl="1"/>
            <a:r>
              <a:rPr lang="en-US" sz="2600" dirty="0"/>
              <a:t>Use common sense when evaluating online content</a:t>
            </a:r>
          </a:p>
          <a:p>
            <a:pPr lvl="1"/>
            <a:r>
              <a:rPr lang="en-US" sz="2600" dirty="0"/>
              <a:t>Check your source--not all information on the Internet is accurate</a:t>
            </a:r>
          </a:p>
        </p:txBody>
      </p:sp>
      <p:sp>
        <p:nvSpPr>
          <p:cNvPr id="3" name="Slide Number Placeholder 2">
            <a:extLst>
              <a:ext uri="{FF2B5EF4-FFF2-40B4-BE49-F238E27FC236}">
                <a16:creationId xmlns:a16="http://schemas.microsoft.com/office/drawing/2014/main" id="{94D7E797-7177-A85F-AFEF-F5C786863C58}"/>
              </a:ext>
            </a:extLst>
          </p:cNvPr>
          <p:cNvSpPr>
            <a:spLocks noGrp="1"/>
          </p:cNvSpPr>
          <p:nvPr>
            <p:ph type="sldNum" sz="quarter" idx="12"/>
          </p:nvPr>
        </p:nvSpPr>
        <p:spPr/>
        <p:txBody>
          <a:bodyPr/>
          <a:lstStyle/>
          <a:p>
            <a:fld id="{B7065A3E-1E44-4427-B36D-BBE36C586011}" type="slidenum">
              <a:rPr lang="en-US" smtClean="0"/>
              <a:t>40</a:t>
            </a:fld>
            <a:endParaRPr lang="en-US"/>
          </a:p>
        </p:txBody>
      </p:sp>
    </p:spTree>
    <p:extLst>
      <p:ext uri="{BB962C8B-B14F-4D97-AF65-F5344CB8AC3E}">
        <p14:creationId xmlns:p14="http://schemas.microsoft.com/office/powerpoint/2010/main" val="1382365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Summary</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lstStyle/>
          <a:p>
            <a:r>
              <a:rPr lang="en-US" dirty="0"/>
              <a:t>Technology in your life </a:t>
            </a:r>
          </a:p>
          <a:p>
            <a:r>
              <a:rPr lang="en-US" dirty="0"/>
              <a:t>What is Computer and what does it do?</a:t>
            </a:r>
          </a:p>
          <a:p>
            <a:r>
              <a:rPr lang="en-US" dirty="0"/>
              <a:t>Data and Information</a:t>
            </a:r>
          </a:p>
          <a:p>
            <a:r>
              <a:rPr lang="en-US" dirty="0"/>
              <a:t>Evolution of Computers</a:t>
            </a:r>
          </a:p>
          <a:p>
            <a:r>
              <a:rPr lang="en-US" dirty="0"/>
              <a:t>Hardware and Software</a:t>
            </a:r>
          </a:p>
          <a:p>
            <a:r>
              <a:rPr lang="en-US" dirty="0"/>
              <a:t>Computer Users and Professionals</a:t>
            </a:r>
          </a:p>
          <a:p>
            <a:r>
              <a:rPr lang="en-US" dirty="0"/>
              <a:t>Technology and Society</a:t>
            </a:r>
          </a:p>
        </p:txBody>
      </p:sp>
      <p:sp>
        <p:nvSpPr>
          <p:cNvPr id="3" name="Slide Number Placeholder 2">
            <a:extLst>
              <a:ext uri="{FF2B5EF4-FFF2-40B4-BE49-F238E27FC236}">
                <a16:creationId xmlns:a16="http://schemas.microsoft.com/office/drawing/2014/main" id="{C81034EA-6671-1E1E-5DAB-34EE89158994}"/>
              </a:ext>
            </a:extLst>
          </p:cNvPr>
          <p:cNvSpPr>
            <a:spLocks noGrp="1"/>
          </p:cNvSpPr>
          <p:nvPr>
            <p:ph type="sldNum" sz="quarter" idx="12"/>
          </p:nvPr>
        </p:nvSpPr>
        <p:spPr/>
        <p:txBody>
          <a:bodyPr/>
          <a:lstStyle/>
          <a:p>
            <a:fld id="{B7065A3E-1E44-4427-B36D-BBE36C586011}" type="slidenum">
              <a:rPr lang="en-US" smtClean="0"/>
              <a:t>41</a:t>
            </a:fld>
            <a:endParaRPr lang="en-US"/>
          </a:p>
        </p:txBody>
      </p:sp>
    </p:spTree>
    <p:extLst>
      <p:ext uri="{BB962C8B-B14F-4D97-AF65-F5344CB8AC3E}">
        <p14:creationId xmlns:p14="http://schemas.microsoft.com/office/powerpoint/2010/main" val="361422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8B8E-0E57-B867-6D37-AB69AC555787}"/>
              </a:ext>
            </a:extLst>
          </p:cNvPr>
          <p:cNvSpPr>
            <a:spLocks noGrp="1"/>
          </p:cNvSpPr>
          <p:nvPr>
            <p:ph type="title"/>
          </p:nvPr>
        </p:nvSpPr>
        <p:spPr/>
        <p:txBody>
          <a:bodyPr/>
          <a:lstStyle/>
          <a:p>
            <a:r>
              <a:rPr lang="en-US" b="1" dirty="0"/>
              <a:t>Google Classroom Code</a:t>
            </a:r>
          </a:p>
        </p:txBody>
      </p:sp>
      <p:sp>
        <p:nvSpPr>
          <p:cNvPr id="4" name="Slide Number Placeholder 3">
            <a:extLst>
              <a:ext uri="{FF2B5EF4-FFF2-40B4-BE49-F238E27FC236}">
                <a16:creationId xmlns:a16="http://schemas.microsoft.com/office/drawing/2014/main" id="{5C8950F1-EA09-7F55-A46B-FAB4D31DC9B4}"/>
              </a:ext>
            </a:extLst>
          </p:cNvPr>
          <p:cNvSpPr>
            <a:spLocks noGrp="1"/>
          </p:cNvSpPr>
          <p:nvPr>
            <p:ph type="sldNum" sz="quarter" idx="12"/>
          </p:nvPr>
        </p:nvSpPr>
        <p:spPr/>
        <p:txBody>
          <a:bodyPr/>
          <a:lstStyle/>
          <a:p>
            <a:fld id="{B7065A3E-1E44-4427-B36D-BBE36C586011}" type="slidenum">
              <a:rPr lang="en-US" smtClean="0"/>
              <a:t>5</a:t>
            </a:fld>
            <a:endParaRPr lang="en-US"/>
          </a:p>
        </p:txBody>
      </p:sp>
      <p:pic>
        <p:nvPicPr>
          <p:cNvPr id="6" name="Picture 5">
            <a:extLst>
              <a:ext uri="{FF2B5EF4-FFF2-40B4-BE49-F238E27FC236}">
                <a16:creationId xmlns:a16="http://schemas.microsoft.com/office/drawing/2014/main" id="{BAA0C2D7-6814-0F4E-C98D-C2A143497E5D}"/>
              </a:ext>
            </a:extLst>
          </p:cNvPr>
          <p:cNvPicPr>
            <a:picLocks noChangeAspect="1"/>
          </p:cNvPicPr>
          <p:nvPr/>
        </p:nvPicPr>
        <p:blipFill>
          <a:blip r:embed="rId2"/>
          <a:stretch>
            <a:fillRect/>
          </a:stretch>
        </p:blipFill>
        <p:spPr>
          <a:xfrm>
            <a:off x="2281237" y="1835603"/>
            <a:ext cx="7629525" cy="3448050"/>
          </a:xfrm>
          <a:prstGeom prst="rect">
            <a:avLst/>
          </a:prstGeom>
          <a:ln>
            <a:solidFill>
              <a:schemeClr val="tx1"/>
            </a:solidFill>
          </a:ln>
        </p:spPr>
      </p:pic>
    </p:spTree>
    <p:extLst>
      <p:ext uri="{BB962C8B-B14F-4D97-AF65-F5344CB8AC3E}">
        <p14:creationId xmlns:p14="http://schemas.microsoft.com/office/powerpoint/2010/main" val="362295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07321"/>
            <a:ext cx="10515600" cy="2852737"/>
          </a:xfrm>
        </p:spPr>
        <p:txBody>
          <a:bodyPr>
            <a:normAutofit/>
          </a:bodyPr>
          <a:lstStyle/>
          <a:p>
            <a:pPr algn="ctr"/>
            <a:r>
              <a:rPr lang="en-GB" b="1" dirty="0"/>
              <a:t>Lecture # 1</a:t>
            </a:r>
            <a:br>
              <a:rPr lang="en-GB" dirty="0"/>
            </a:br>
            <a:r>
              <a:rPr lang="en-GB" sz="4800" dirty="0"/>
              <a:t>Introduction to the World of Computers</a:t>
            </a:r>
            <a:r>
              <a:rPr lang="en-GB" sz="4800" b="1" dirty="0"/>
              <a:t> </a:t>
            </a:r>
            <a:endParaRPr lang="en-US" sz="4800" dirty="0"/>
          </a:p>
        </p:txBody>
      </p:sp>
      <p:sp>
        <p:nvSpPr>
          <p:cNvPr id="2" name="Slide Number Placeholder 1">
            <a:extLst>
              <a:ext uri="{FF2B5EF4-FFF2-40B4-BE49-F238E27FC236}">
                <a16:creationId xmlns:a16="http://schemas.microsoft.com/office/drawing/2014/main" id="{BB95B77F-25AD-2107-0940-67D3A7774035}"/>
              </a:ext>
            </a:extLst>
          </p:cNvPr>
          <p:cNvSpPr>
            <a:spLocks noGrp="1"/>
          </p:cNvSpPr>
          <p:nvPr>
            <p:ph type="sldNum" sz="quarter" idx="12"/>
          </p:nvPr>
        </p:nvSpPr>
        <p:spPr/>
        <p:txBody>
          <a:bodyPr/>
          <a:lstStyle/>
          <a:p>
            <a:fld id="{B7065A3E-1E44-4427-B36D-BBE36C586011}" type="slidenum">
              <a:rPr lang="en-US" smtClean="0"/>
              <a:t>6</a:t>
            </a:fld>
            <a:endParaRPr lang="en-US"/>
          </a:p>
        </p:txBody>
      </p:sp>
    </p:spTree>
    <p:extLst>
      <p:ext uri="{BB962C8B-B14F-4D97-AF65-F5344CB8AC3E}">
        <p14:creationId xmlns:p14="http://schemas.microsoft.com/office/powerpoint/2010/main" val="114862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Learning Objectives</a:t>
            </a:r>
          </a:p>
        </p:txBody>
      </p:sp>
      <p:sp>
        <p:nvSpPr>
          <p:cNvPr id="4" name="Content Placeholder 3">
            <a:extLst>
              <a:ext uri="{FF2B5EF4-FFF2-40B4-BE49-F238E27FC236}">
                <a16:creationId xmlns:a16="http://schemas.microsoft.com/office/drawing/2014/main" id="{BAC4903B-BE5C-60E0-9793-AB3657720E90}"/>
              </a:ext>
            </a:extLst>
          </p:cNvPr>
          <p:cNvSpPr>
            <a:spLocks noGrp="1"/>
          </p:cNvSpPr>
          <p:nvPr>
            <p:ph idx="1"/>
          </p:nvPr>
        </p:nvSpPr>
        <p:spPr/>
        <p:txBody>
          <a:bodyPr>
            <a:noAutofit/>
          </a:bodyPr>
          <a:lstStyle/>
          <a:p>
            <a:r>
              <a:rPr lang="en-US" dirty="0"/>
              <a:t>Explain why it is essential to learn about technology today and discuss several ways computing devices are integrated into our business and personal lives</a:t>
            </a:r>
          </a:p>
          <a:p>
            <a:r>
              <a:rPr lang="en-US" dirty="0"/>
              <a:t>Define a computer and describe its primary operations</a:t>
            </a:r>
          </a:p>
          <a:p>
            <a:r>
              <a:rPr lang="en-US" dirty="0"/>
              <a:t>List some important milestones in computer evolution</a:t>
            </a:r>
          </a:p>
          <a:p>
            <a:r>
              <a:rPr lang="en-US" dirty="0"/>
              <a:t>Identify the major parts of a personal computer, including input, processing, output, storage, and communications hardware</a:t>
            </a:r>
          </a:p>
          <a:p>
            <a:r>
              <a:rPr lang="en-US" dirty="0"/>
              <a:t>Discuss the societal impact of computers and technology, including some benefits and risks related to their prominence in our society</a:t>
            </a:r>
          </a:p>
        </p:txBody>
      </p:sp>
      <p:sp>
        <p:nvSpPr>
          <p:cNvPr id="3" name="Slide Number Placeholder 2">
            <a:extLst>
              <a:ext uri="{FF2B5EF4-FFF2-40B4-BE49-F238E27FC236}">
                <a16:creationId xmlns:a16="http://schemas.microsoft.com/office/drawing/2014/main" id="{00A9965D-D36E-B1D1-21AC-D25336763358}"/>
              </a:ext>
            </a:extLst>
          </p:cNvPr>
          <p:cNvSpPr>
            <a:spLocks noGrp="1"/>
          </p:cNvSpPr>
          <p:nvPr>
            <p:ph type="sldNum" sz="quarter" idx="12"/>
          </p:nvPr>
        </p:nvSpPr>
        <p:spPr/>
        <p:txBody>
          <a:bodyPr/>
          <a:lstStyle/>
          <a:p>
            <a:fld id="{B7065A3E-1E44-4427-B36D-BBE36C586011}" type="slidenum">
              <a:rPr lang="en-US" smtClean="0"/>
              <a:t>7</a:t>
            </a:fld>
            <a:endParaRPr lang="en-US"/>
          </a:p>
        </p:txBody>
      </p:sp>
    </p:spTree>
    <p:extLst>
      <p:ext uri="{BB962C8B-B14F-4D97-AF65-F5344CB8AC3E}">
        <p14:creationId xmlns:p14="http://schemas.microsoft.com/office/powerpoint/2010/main" val="77307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in Your Life</a:t>
            </a:r>
          </a:p>
        </p:txBody>
      </p:sp>
      <p:sp>
        <p:nvSpPr>
          <p:cNvPr id="3" name="Content Placeholder 2">
            <a:extLst>
              <a:ext uri="{FF2B5EF4-FFF2-40B4-BE49-F238E27FC236}">
                <a16:creationId xmlns:a16="http://schemas.microsoft.com/office/drawing/2014/main" id="{8BE3AEED-5712-8261-B3AC-9A68D8E8CB2C}"/>
              </a:ext>
            </a:extLst>
          </p:cNvPr>
          <p:cNvSpPr>
            <a:spLocks noGrp="1"/>
          </p:cNvSpPr>
          <p:nvPr>
            <p:ph idx="1"/>
          </p:nvPr>
        </p:nvSpPr>
        <p:spPr/>
        <p:txBody>
          <a:bodyPr/>
          <a:lstStyle/>
          <a:p>
            <a:r>
              <a:rPr lang="en-US" dirty="0"/>
              <a:t>Why Learn about Computers and technology?</a:t>
            </a:r>
          </a:p>
          <a:p>
            <a:pPr lvl="1"/>
            <a:r>
              <a:rPr lang="en-US" sz="2600" b="1" dirty="0"/>
              <a:t>Pervasive computing</a:t>
            </a:r>
          </a:p>
          <a:p>
            <a:pPr lvl="2"/>
            <a:r>
              <a:rPr lang="en-US" sz="2600" dirty="0"/>
              <a:t> </a:t>
            </a:r>
            <a:r>
              <a:rPr lang="en-US" sz="2400" dirty="0"/>
              <a:t>Also known as ubiquitous computing</a:t>
            </a:r>
          </a:p>
          <a:p>
            <a:pPr lvl="2"/>
            <a:r>
              <a:rPr lang="en-US" sz="2400" dirty="0"/>
              <a:t> Computers and technology have become an integral part of our lives</a:t>
            </a:r>
          </a:p>
          <a:p>
            <a:pPr marL="914400" lvl="2" indent="0">
              <a:buNone/>
            </a:pPr>
            <a:endParaRPr lang="en-US" sz="2400" dirty="0"/>
          </a:p>
          <a:p>
            <a:pPr lvl="1"/>
            <a:r>
              <a:rPr lang="en-US" sz="2600" b="1" dirty="0"/>
              <a:t>Basic computer literacy</a:t>
            </a:r>
          </a:p>
          <a:p>
            <a:pPr lvl="2"/>
            <a:r>
              <a:rPr lang="en-US" sz="2400" dirty="0"/>
              <a:t>Understanding what a computer is and how it works</a:t>
            </a:r>
          </a:p>
        </p:txBody>
      </p:sp>
      <p:sp>
        <p:nvSpPr>
          <p:cNvPr id="4" name="Slide Number Placeholder 3">
            <a:extLst>
              <a:ext uri="{FF2B5EF4-FFF2-40B4-BE49-F238E27FC236}">
                <a16:creationId xmlns:a16="http://schemas.microsoft.com/office/drawing/2014/main" id="{B248DB45-4CC4-8D37-F2F8-47A9704A8BBF}"/>
              </a:ext>
            </a:extLst>
          </p:cNvPr>
          <p:cNvSpPr>
            <a:spLocks noGrp="1"/>
          </p:cNvSpPr>
          <p:nvPr>
            <p:ph type="sldNum" sz="quarter" idx="12"/>
          </p:nvPr>
        </p:nvSpPr>
        <p:spPr/>
        <p:txBody>
          <a:bodyPr/>
          <a:lstStyle/>
          <a:p>
            <a:fld id="{B7065A3E-1E44-4427-B36D-BBE36C586011}" type="slidenum">
              <a:rPr lang="en-US" smtClean="0"/>
              <a:t>8</a:t>
            </a:fld>
            <a:endParaRPr lang="en-US"/>
          </a:p>
        </p:txBody>
      </p:sp>
    </p:spTree>
    <p:extLst>
      <p:ext uri="{BB962C8B-B14F-4D97-AF65-F5344CB8AC3E}">
        <p14:creationId xmlns:p14="http://schemas.microsoft.com/office/powerpoint/2010/main" val="98952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F87-A45F-B1DF-1897-B05D574DE5B8}"/>
              </a:ext>
            </a:extLst>
          </p:cNvPr>
          <p:cNvSpPr>
            <a:spLocks noGrp="1"/>
          </p:cNvSpPr>
          <p:nvPr>
            <p:ph type="title"/>
          </p:nvPr>
        </p:nvSpPr>
        <p:spPr/>
        <p:txBody>
          <a:bodyPr/>
          <a:lstStyle/>
          <a:p>
            <a:r>
              <a:rPr lang="en-US" b="1" dirty="0"/>
              <a:t>Technology in Your Life</a:t>
            </a:r>
          </a:p>
        </p:txBody>
      </p:sp>
      <p:sp>
        <p:nvSpPr>
          <p:cNvPr id="3" name="Content Placeholder 2">
            <a:extLst>
              <a:ext uri="{FF2B5EF4-FFF2-40B4-BE49-F238E27FC236}">
                <a16:creationId xmlns:a16="http://schemas.microsoft.com/office/drawing/2014/main" id="{8BE3AEED-5712-8261-B3AC-9A68D8E8CB2C}"/>
              </a:ext>
            </a:extLst>
          </p:cNvPr>
          <p:cNvSpPr>
            <a:spLocks noGrp="1"/>
          </p:cNvSpPr>
          <p:nvPr>
            <p:ph idx="1"/>
          </p:nvPr>
        </p:nvSpPr>
        <p:spPr/>
        <p:txBody>
          <a:bodyPr/>
          <a:lstStyle/>
          <a:p>
            <a:r>
              <a:rPr lang="en-US" dirty="0"/>
              <a:t>Before 1980</a:t>
            </a:r>
          </a:p>
          <a:p>
            <a:pPr lvl="1"/>
            <a:r>
              <a:rPr lang="en-US" sz="2600" dirty="0"/>
              <a:t>Computers were large and expensive</a:t>
            </a:r>
          </a:p>
          <a:p>
            <a:pPr lvl="1"/>
            <a:r>
              <a:rPr lang="en-US" sz="2600" dirty="0"/>
              <a:t>Very few people had access to them</a:t>
            </a:r>
          </a:p>
          <a:p>
            <a:pPr lvl="1"/>
            <a:r>
              <a:rPr lang="en-US" sz="2600" dirty="0"/>
              <a:t>Computers were mostly used for high-volume processing tasks</a:t>
            </a:r>
          </a:p>
          <a:p>
            <a:pPr marL="457200" lvl="1" indent="0">
              <a:buNone/>
            </a:pPr>
            <a:endParaRPr lang="en-US" sz="2600" dirty="0"/>
          </a:p>
          <a:p>
            <a:r>
              <a:rPr lang="en-US" dirty="0"/>
              <a:t>Microcomputers in the early 1980s</a:t>
            </a:r>
          </a:p>
          <a:p>
            <a:pPr lvl="1"/>
            <a:r>
              <a:rPr lang="en-US" sz="2600" dirty="0"/>
              <a:t>Inexpensive personal computers</a:t>
            </a:r>
          </a:p>
          <a:p>
            <a:pPr lvl="1"/>
            <a:r>
              <a:rPr lang="en-US" sz="2600" dirty="0"/>
              <a:t>Computer use increased dramatically</a:t>
            </a:r>
          </a:p>
        </p:txBody>
      </p:sp>
      <p:sp>
        <p:nvSpPr>
          <p:cNvPr id="4" name="Slide Number Placeholder 3">
            <a:extLst>
              <a:ext uri="{FF2B5EF4-FFF2-40B4-BE49-F238E27FC236}">
                <a16:creationId xmlns:a16="http://schemas.microsoft.com/office/drawing/2014/main" id="{2530939F-AF39-694B-B806-04461CE4E5AE}"/>
              </a:ext>
            </a:extLst>
          </p:cNvPr>
          <p:cNvSpPr>
            <a:spLocks noGrp="1"/>
          </p:cNvSpPr>
          <p:nvPr>
            <p:ph type="sldNum" sz="quarter" idx="12"/>
          </p:nvPr>
        </p:nvSpPr>
        <p:spPr/>
        <p:txBody>
          <a:bodyPr/>
          <a:lstStyle/>
          <a:p>
            <a:fld id="{B7065A3E-1E44-4427-B36D-BBE36C586011}" type="slidenum">
              <a:rPr lang="en-US" smtClean="0"/>
              <a:t>9</a:t>
            </a:fld>
            <a:endParaRPr lang="en-US"/>
          </a:p>
        </p:txBody>
      </p:sp>
    </p:spTree>
    <p:extLst>
      <p:ext uri="{BB962C8B-B14F-4D97-AF65-F5344CB8AC3E}">
        <p14:creationId xmlns:p14="http://schemas.microsoft.com/office/powerpoint/2010/main" val="3275455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2884</TotalTime>
  <Words>2169</Words>
  <Application>Microsoft Office PowerPoint</Application>
  <PresentationFormat>Widescreen</PresentationFormat>
  <Paragraphs>350</Paragraphs>
  <Slides>41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GE100 - Application of Information and Communication Technologies</vt:lpstr>
      <vt:lpstr>About the Course</vt:lpstr>
      <vt:lpstr>About the Course</vt:lpstr>
      <vt:lpstr>Grading Criteria </vt:lpstr>
      <vt:lpstr>Google Classroom Code</vt:lpstr>
      <vt:lpstr>Lecture # 1 Introduction to the World of Computers </vt:lpstr>
      <vt:lpstr>Learning Objectives</vt:lpstr>
      <vt:lpstr>Technology in Your Life</vt:lpstr>
      <vt:lpstr>Technology in Your Life</vt:lpstr>
      <vt:lpstr>Technology in Your Life</vt:lpstr>
      <vt:lpstr>Technology in Your Life</vt:lpstr>
      <vt:lpstr>Computing devices in the Home</vt:lpstr>
      <vt:lpstr>Computing devices in the Home</vt:lpstr>
      <vt:lpstr>Computing devices in Home</vt:lpstr>
      <vt:lpstr>Computing devices in Education</vt:lpstr>
      <vt:lpstr>Computing devices in Education</vt:lpstr>
      <vt:lpstr>Computing devices on the Job</vt:lpstr>
      <vt:lpstr>Computing devices on the Job</vt:lpstr>
      <vt:lpstr>Computing devices on the go</vt:lpstr>
      <vt:lpstr>Computing devices on the go</vt:lpstr>
      <vt:lpstr>What is a Computer and What does it do?</vt:lpstr>
      <vt:lpstr>What is a Computer and What does it do?</vt:lpstr>
      <vt:lpstr>Data vs. Information</vt:lpstr>
      <vt:lpstr>Computers Then and Now</vt:lpstr>
      <vt:lpstr>Computers Then and Now</vt:lpstr>
      <vt:lpstr>Computers Then and Now</vt:lpstr>
      <vt:lpstr>Computers Then and Now</vt:lpstr>
      <vt:lpstr>Computers Then and Now</vt:lpstr>
      <vt:lpstr>Computers Then and Now</vt:lpstr>
      <vt:lpstr>Computers Then and Now</vt:lpstr>
      <vt:lpstr>Hardware</vt:lpstr>
      <vt:lpstr>Hardware</vt:lpstr>
      <vt:lpstr>Hardware</vt:lpstr>
      <vt:lpstr>Software</vt:lpstr>
      <vt:lpstr>Software</vt:lpstr>
      <vt:lpstr>Computer Users and Professionals</vt:lpstr>
      <vt:lpstr>Technology and Society</vt:lpstr>
      <vt:lpstr>Technology and Society</vt:lpstr>
      <vt:lpstr>Technology and Society</vt:lpstr>
      <vt:lpstr>Technology and Society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User</dc:creator>
  <cp:lastModifiedBy>pakistanbusiness.biz</cp:lastModifiedBy>
  <cp:revision>610</cp:revision>
  <dcterms:created xsi:type="dcterms:W3CDTF">2020-09-08T09:08:54Z</dcterms:created>
  <dcterms:modified xsi:type="dcterms:W3CDTF">2024-09-16T10:32:26Z</dcterms:modified>
</cp:coreProperties>
</file>