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04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713EC-71F3-40DD-BE1B-86BCE9004A55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0A2E-EF1D-4017-8368-527A64DB1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38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- Adicionar dados mensais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A550C-4325-43F4-8DB9-39A4CBE693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EC02A-3A67-CA63-024A-395C1C5E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0A630-73EF-5158-920F-E7AFA094E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6410B-620D-8367-F3F2-4B4E86B8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E4B7C-961A-BF91-F821-663ED2A4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CF4A3-1A85-8217-4616-08E6BAB3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7570-C25B-B18B-39D5-F0DCD1E7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08B4E1-1345-7FFA-97EE-FA412ECC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01BDF-FF44-00A7-8762-BA3D4498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A09CA-78CE-EC02-41EF-DCC69F9F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20175-1707-D3B6-882F-435BF100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29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16EFBC-5B98-4808-11E9-7D4E5F52B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481957-88C4-CE79-B056-4BFD95358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FB476-5091-9CB5-754A-7D58EAD6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93CB2-A3D3-FF8A-FC43-A994A941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02AEA-1A2D-2DBB-1B01-61E6332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00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925E-07CB-CCD4-CAB8-CF019C30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3E7C4-D527-396E-D4D7-EA871874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BC506-43E1-2F62-0274-AF11BD8D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7B4879-0EA0-DB5B-77FC-1F4E04D7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8185A-4280-7294-8816-9E3C2310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7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9739A-4001-0D52-7F02-56425D29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948A62-B324-9D26-2627-7EC8C67C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4A878-2E4B-3A77-2A95-DAB6F5AD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B6756-2E51-97D6-ED91-691374C6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8B0F3-D63B-6F29-8928-84920F4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15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FFB1B-DFFE-F907-DF1C-64672F39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79A8E-9FDF-A58F-CE97-066A7B1C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A83947-446C-97D0-2C34-8641324F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A87BA-CAC5-354E-7FE2-1CB4616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2F6976-DE2A-EE13-8383-01F9C548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A08745-1A8C-56EF-CCE0-1701A62A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75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726D0-4FE4-3743-0D47-AFE78603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FCFC9-31E2-7D85-DA0B-DDDBE352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0D52E8-A27B-6888-1E3D-93CA737B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E1CD80-93BA-1DCD-D9FD-C2CA83A4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1F59B3-D8F6-3C48-EAD9-1D933C7FE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F0D84D-B644-5608-C1EF-9AF44842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B6E98-AA5B-8941-C584-49C0ACB0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8686A1-8038-239F-40CD-500F3087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99E0-064C-43E5-4943-23045817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526C61-E69F-3ADA-1ACA-34486A9E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795C26-5549-F02B-2C26-9534850C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90E56-4A44-958C-B4AF-C0A9EA97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9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ED98F1-885F-A1DC-C80A-955B4E8F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134374-8735-99A2-E548-102D263C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4B7F55-3ED2-97EF-26A7-5F55B668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97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8ACC9-1048-B7EB-0845-91ADDBE3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FBAAC-920E-E475-0B6F-1DF87A54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B9C640-4942-F23F-AE84-42C41E6C6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EEB333-2CE7-611F-C5DD-7A1D178B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DC37BA-41FA-73E7-34B7-D75740B8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C804F5-B012-E219-A69A-7AD9262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58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5F91E-D66F-C932-340E-C19BB6BF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03D378-2259-D0AB-051B-487AF70F1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23908D-D29E-5774-DE46-3D5083D25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5CFD5-09F3-C484-00BF-38F1DE08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CBD43F-C3F7-B0D8-733F-64B1D70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0AC90A-BEBC-E237-2E49-C8FA870A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4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62509B-EA4E-B3CF-2A89-C20394E5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5D1F65-9140-085F-35DE-F1AAA1EE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766B9-C50D-4049-089C-0BEA743CF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A2D7-6435-4027-A8DA-9B533EF051AC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60E9D-085C-9412-E579-8C237CF44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21DFA-36B9-B0D9-D922-6FDAF9A56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11EB-D253-410E-A4F6-1CF3ED9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8ACD45AE-1823-2873-A1BF-A534469E8DD8}"/>
              </a:ext>
            </a:extLst>
          </p:cNvPr>
          <p:cNvSpPr/>
          <p:nvPr/>
        </p:nvSpPr>
        <p:spPr>
          <a:xfrm>
            <a:off x="1575261" y="4151741"/>
            <a:ext cx="7194226" cy="863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E1C6923-48C0-452D-91DC-E5F74DD25F67}"/>
              </a:ext>
            </a:extLst>
          </p:cNvPr>
          <p:cNvSpPr/>
          <p:nvPr/>
        </p:nvSpPr>
        <p:spPr>
          <a:xfrm>
            <a:off x="-14782" y="-4113"/>
            <a:ext cx="133984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BCD3F64B-6D1D-49BE-BAC6-AFA011BACCAA}"/>
              </a:ext>
            </a:extLst>
          </p:cNvPr>
          <p:cNvGrpSpPr/>
          <p:nvPr/>
        </p:nvGrpSpPr>
        <p:grpSpPr>
          <a:xfrm>
            <a:off x="264811" y="2692849"/>
            <a:ext cx="867304" cy="1205576"/>
            <a:chOff x="264811" y="2692849"/>
            <a:chExt cx="867304" cy="1205576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063CA2B-C5FF-4F2D-8AF2-DCFAFC273F5C}"/>
                </a:ext>
              </a:extLst>
            </p:cNvPr>
            <p:cNvGrpSpPr/>
            <p:nvPr/>
          </p:nvGrpSpPr>
          <p:grpSpPr>
            <a:xfrm>
              <a:off x="264811" y="2692849"/>
              <a:ext cx="867304" cy="1205576"/>
              <a:chOff x="286582" y="152399"/>
              <a:chExt cx="932618" cy="1296363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4879782-5D3C-4692-ACF5-0D87508064EB}"/>
                  </a:ext>
                </a:extLst>
              </p:cNvPr>
              <p:cNvSpPr/>
              <p:nvPr/>
            </p:nvSpPr>
            <p:spPr>
              <a:xfrm>
                <a:off x="286582" y="152399"/>
                <a:ext cx="932618" cy="9529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A9C42D-725D-4470-8282-F8AFE12CC173}"/>
                  </a:ext>
                </a:extLst>
              </p:cNvPr>
              <p:cNvSpPr txBox="1"/>
              <p:nvPr/>
            </p:nvSpPr>
            <p:spPr>
              <a:xfrm>
                <a:off x="286582" y="1167451"/>
                <a:ext cx="932618" cy="28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err="1">
                    <a:solidFill>
                      <a:schemeClr val="bg1"/>
                    </a:solidFill>
                    <a:latin typeface="Delivery" panose="020F0503020204020204" pitchFamily="34" charset="0"/>
                    <a:ea typeface="Delivery" panose="020F0503020204020204" pitchFamily="34" charset="0"/>
                    <a:cs typeface="Delivery" panose="020F0503020204020204" pitchFamily="34" charset="0"/>
                  </a:rPr>
                  <a:t>KPI’s</a:t>
                </a:r>
              </a:p>
            </p:txBody>
          </p:sp>
        </p:grpSp>
        <p:grpSp>
          <p:nvGrpSpPr>
            <p:cNvPr id="39" name="Group 21673">
              <a:extLst>
                <a:ext uri="{FF2B5EF4-FFF2-40B4-BE49-F238E27FC236}">
                  <a16:creationId xmlns:a16="http://schemas.microsoft.com/office/drawing/2014/main" id="{E80164C4-2B05-45F5-AD0B-F76B4AD4F28E}"/>
                </a:ext>
              </a:extLst>
            </p:cNvPr>
            <p:cNvGrpSpPr/>
            <p:nvPr/>
          </p:nvGrpSpPr>
          <p:grpSpPr>
            <a:xfrm>
              <a:off x="441323" y="2878742"/>
              <a:ext cx="457200" cy="492125"/>
              <a:chOff x="4356100" y="4233863"/>
              <a:chExt cx="457200" cy="492125"/>
            </a:xfrm>
            <a:solidFill>
              <a:schemeClr val="bg1"/>
            </a:solidFill>
          </p:grpSpPr>
          <p:sp>
            <p:nvSpPr>
              <p:cNvPr id="40" name="Rectangle 102">
                <a:extLst>
                  <a:ext uri="{FF2B5EF4-FFF2-40B4-BE49-F238E27FC236}">
                    <a16:creationId xmlns:a16="http://schemas.microsoft.com/office/drawing/2014/main" id="{35F603E4-ECC5-45C2-8E08-E95E7F0F3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300" y="4462463"/>
                <a:ext cx="127000" cy="263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41" name="Rectangle 103">
                <a:extLst>
                  <a:ext uri="{FF2B5EF4-FFF2-40B4-BE49-F238E27FC236}">
                    <a16:creationId xmlns:a16="http://schemas.microsoft.com/office/drawing/2014/main" id="{3197E01A-8D1A-4FC4-9969-53336D445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200" y="4541838"/>
                <a:ext cx="127000" cy="184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42" name="Rectangle 104">
                <a:extLst>
                  <a:ext uri="{FF2B5EF4-FFF2-40B4-BE49-F238E27FC236}">
                    <a16:creationId xmlns:a16="http://schemas.microsoft.com/office/drawing/2014/main" id="{08F30A1B-C54B-4732-B522-215EF9E02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100" y="4602163"/>
                <a:ext cx="127000" cy="123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43" name="Freeform 105">
                <a:extLst>
                  <a:ext uri="{FF2B5EF4-FFF2-40B4-BE49-F238E27FC236}">
                    <a16:creationId xmlns:a16="http://schemas.microsoft.com/office/drawing/2014/main" id="{95E39B16-A367-4F46-B4D2-938EB395E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862" y="4233863"/>
                <a:ext cx="452438" cy="338138"/>
              </a:xfrm>
              <a:custGeom>
                <a:avLst/>
                <a:gdLst>
                  <a:gd name="T0" fmla="*/ 26 w 285"/>
                  <a:gd name="T1" fmla="*/ 213 h 213"/>
                  <a:gd name="T2" fmla="*/ 0 w 285"/>
                  <a:gd name="T3" fmla="*/ 187 h 213"/>
                  <a:gd name="T4" fmla="*/ 101 w 285"/>
                  <a:gd name="T5" fmla="*/ 88 h 213"/>
                  <a:gd name="T6" fmla="*/ 137 w 285"/>
                  <a:gd name="T7" fmla="*/ 123 h 213"/>
                  <a:gd name="T8" fmla="*/ 236 w 285"/>
                  <a:gd name="T9" fmla="*/ 26 h 213"/>
                  <a:gd name="T10" fmla="*/ 222 w 285"/>
                  <a:gd name="T11" fmla="*/ 12 h 213"/>
                  <a:gd name="T12" fmla="*/ 285 w 285"/>
                  <a:gd name="T13" fmla="*/ 0 h 213"/>
                  <a:gd name="T14" fmla="*/ 274 w 285"/>
                  <a:gd name="T15" fmla="*/ 67 h 213"/>
                  <a:gd name="T16" fmla="*/ 259 w 285"/>
                  <a:gd name="T17" fmla="*/ 52 h 213"/>
                  <a:gd name="T18" fmla="*/ 137 w 285"/>
                  <a:gd name="T19" fmla="*/ 173 h 213"/>
                  <a:gd name="T20" fmla="*/ 99 w 285"/>
                  <a:gd name="T21" fmla="*/ 137 h 213"/>
                  <a:gd name="T22" fmla="*/ 26 w 285"/>
                  <a:gd name="T23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5" h="213">
                    <a:moveTo>
                      <a:pt x="26" y="213"/>
                    </a:moveTo>
                    <a:lnTo>
                      <a:pt x="0" y="187"/>
                    </a:lnTo>
                    <a:lnTo>
                      <a:pt x="101" y="88"/>
                    </a:lnTo>
                    <a:lnTo>
                      <a:pt x="137" y="123"/>
                    </a:lnTo>
                    <a:lnTo>
                      <a:pt x="236" y="26"/>
                    </a:lnTo>
                    <a:lnTo>
                      <a:pt x="222" y="12"/>
                    </a:lnTo>
                    <a:lnTo>
                      <a:pt x="285" y="0"/>
                    </a:lnTo>
                    <a:lnTo>
                      <a:pt x="274" y="67"/>
                    </a:lnTo>
                    <a:lnTo>
                      <a:pt x="259" y="52"/>
                    </a:lnTo>
                    <a:lnTo>
                      <a:pt x="137" y="173"/>
                    </a:lnTo>
                    <a:lnTo>
                      <a:pt x="99" y="137"/>
                    </a:lnTo>
                    <a:lnTo>
                      <a:pt x="26" y="2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</p:grp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795D791-4182-4B11-8379-583A76E0E1F0}"/>
              </a:ext>
            </a:extLst>
          </p:cNvPr>
          <p:cNvGrpSpPr/>
          <p:nvPr/>
        </p:nvGrpSpPr>
        <p:grpSpPr>
          <a:xfrm>
            <a:off x="264811" y="1430108"/>
            <a:ext cx="867304" cy="1205576"/>
            <a:chOff x="264811" y="1430108"/>
            <a:chExt cx="867304" cy="1205576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9C4C9476-5F22-49F9-910D-6050EDE87F92}"/>
                </a:ext>
              </a:extLst>
            </p:cNvPr>
            <p:cNvGrpSpPr/>
            <p:nvPr/>
          </p:nvGrpSpPr>
          <p:grpSpPr>
            <a:xfrm>
              <a:off x="264811" y="1430108"/>
              <a:ext cx="867304" cy="1205576"/>
              <a:chOff x="286582" y="152399"/>
              <a:chExt cx="932618" cy="1296363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6BD495F1-8188-4548-A11C-ACF57D4972C4}"/>
                  </a:ext>
                </a:extLst>
              </p:cNvPr>
              <p:cNvSpPr/>
              <p:nvPr/>
            </p:nvSpPr>
            <p:spPr>
              <a:xfrm>
                <a:off x="286582" y="152399"/>
                <a:ext cx="932618" cy="9529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7777FCD-7773-488E-AADC-C28F3C57B693}"/>
                  </a:ext>
                </a:extLst>
              </p:cNvPr>
              <p:cNvSpPr txBox="1"/>
              <p:nvPr/>
            </p:nvSpPr>
            <p:spPr>
              <a:xfrm>
                <a:off x="286582" y="1167451"/>
                <a:ext cx="932618" cy="28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Delivery" panose="020F0503020204020204" pitchFamily="34" charset="0"/>
                    <a:ea typeface="Delivery" panose="020F0503020204020204" pitchFamily="34" charset="0"/>
                    <a:cs typeface="Delivery" panose="020F0503020204020204" pitchFamily="34" charset="0"/>
                  </a:rPr>
                  <a:t>VOLUMES</a:t>
                </a:r>
              </a:p>
            </p:txBody>
          </p:sp>
        </p:grpSp>
        <p:grpSp>
          <p:nvGrpSpPr>
            <p:cNvPr id="47" name="Group 21671">
              <a:extLst>
                <a:ext uri="{FF2B5EF4-FFF2-40B4-BE49-F238E27FC236}">
                  <a16:creationId xmlns:a16="http://schemas.microsoft.com/office/drawing/2014/main" id="{CDFD10D8-4AAF-4C33-B4F3-CAF6AFFA70B1}"/>
                </a:ext>
              </a:extLst>
            </p:cNvPr>
            <p:cNvGrpSpPr/>
            <p:nvPr/>
          </p:nvGrpSpPr>
          <p:grpSpPr>
            <a:xfrm>
              <a:off x="423860" y="1662850"/>
              <a:ext cx="492125" cy="420687"/>
              <a:chOff x="6500813" y="4271963"/>
              <a:chExt cx="492125" cy="420687"/>
            </a:xfrm>
            <a:solidFill>
              <a:schemeClr val="bg1"/>
            </a:solidFill>
          </p:grpSpPr>
          <p:sp>
            <p:nvSpPr>
              <p:cNvPr id="48" name="Rectangle 110">
                <a:extLst>
                  <a:ext uri="{FF2B5EF4-FFF2-40B4-BE49-F238E27FC236}">
                    <a16:creationId xmlns:a16="http://schemas.microsoft.com/office/drawing/2014/main" id="{F1D374A0-D175-437A-9BFB-BCED7234A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0813" y="4635500"/>
                <a:ext cx="492125" cy="571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49" name="Rectangle 111">
                <a:extLst>
                  <a:ext uri="{FF2B5EF4-FFF2-40B4-BE49-F238E27FC236}">
                    <a16:creationId xmlns:a16="http://schemas.microsoft.com/office/drawing/2014/main" id="{8BDDB3FB-BA6B-4A72-8B75-9AA309F3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2288" y="4271963"/>
                <a:ext cx="79375" cy="3333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50" name="Rectangle 112">
                <a:extLst>
                  <a:ext uri="{FF2B5EF4-FFF2-40B4-BE49-F238E27FC236}">
                    <a16:creationId xmlns:a16="http://schemas.microsoft.com/office/drawing/2014/main" id="{94467CEF-F889-4193-B473-2C3FBB816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4338" y="4354513"/>
                <a:ext cx="77788" cy="2508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51" name="Rectangle 113">
                <a:extLst>
                  <a:ext uri="{FF2B5EF4-FFF2-40B4-BE49-F238E27FC236}">
                    <a16:creationId xmlns:a16="http://schemas.microsoft.com/office/drawing/2014/main" id="{3B66309C-5870-4DC1-AAB6-3D6079BBC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25" y="4445000"/>
                <a:ext cx="77788" cy="1603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52" name="Rectangle 114">
                <a:extLst>
                  <a:ext uri="{FF2B5EF4-FFF2-40B4-BE49-F238E27FC236}">
                    <a16:creationId xmlns:a16="http://schemas.microsoft.com/office/drawing/2014/main" id="{5DC0A69A-A4BE-4589-AFEC-6BA733015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8913" y="4522788"/>
                <a:ext cx="79375" cy="825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</p:grp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06BD69-F9DF-4500-A472-863BCC30CE37}"/>
              </a:ext>
            </a:extLst>
          </p:cNvPr>
          <p:cNvGrpSpPr/>
          <p:nvPr/>
        </p:nvGrpSpPr>
        <p:grpSpPr>
          <a:xfrm>
            <a:off x="74866" y="4002641"/>
            <a:ext cx="1264981" cy="1205574"/>
            <a:chOff x="74866" y="4002641"/>
            <a:chExt cx="1264981" cy="120557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AA88518-35BD-4658-949A-F9E73C261139}"/>
                </a:ext>
              </a:extLst>
            </p:cNvPr>
            <p:cNvGrpSpPr/>
            <p:nvPr/>
          </p:nvGrpSpPr>
          <p:grpSpPr>
            <a:xfrm>
              <a:off x="74866" y="4002641"/>
              <a:ext cx="1264981" cy="1205574"/>
              <a:chOff x="87335" y="152399"/>
              <a:chExt cx="1360243" cy="1296362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FE8FFAE3-ECBC-4DB0-BDCC-664A3D2985FC}"/>
                  </a:ext>
                </a:extLst>
              </p:cNvPr>
              <p:cNvSpPr/>
              <p:nvPr/>
            </p:nvSpPr>
            <p:spPr>
              <a:xfrm>
                <a:off x="286582" y="152399"/>
                <a:ext cx="932618" cy="9529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18812E9-903A-471E-9038-51CB54F0990C}"/>
                  </a:ext>
                </a:extLst>
              </p:cNvPr>
              <p:cNvSpPr txBox="1"/>
              <p:nvPr/>
            </p:nvSpPr>
            <p:spPr>
              <a:xfrm>
                <a:off x="87335" y="1167450"/>
                <a:ext cx="1360243" cy="28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Delivery" panose="020F0503020204020204" pitchFamily="34" charset="0"/>
                    <a:ea typeface="Delivery" panose="020F0503020204020204" pitchFamily="34" charset="0"/>
                    <a:cs typeface="Delivery" panose="020F0503020204020204" pitchFamily="34" charset="0"/>
                  </a:rPr>
                  <a:t>GENERAL</a:t>
                </a:r>
              </a:p>
            </p:txBody>
          </p:sp>
        </p:grpSp>
        <p:grpSp>
          <p:nvGrpSpPr>
            <p:cNvPr id="53" name="Group 340036">
              <a:extLst>
                <a:ext uri="{FF2B5EF4-FFF2-40B4-BE49-F238E27FC236}">
                  <a16:creationId xmlns:a16="http://schemas.microsoft.com/office/drawing/2014/main" id="{AABC2376-17F4-4AA8-8D04-FF08F45C82F2}"/>
                </a:ext>
              </a:extLst>
            </p:cNvPr>
            <p:cNvGrpSpPr/>
            <p:nvPr/>
          </p:nvGrpSpPr>
          <p:grpSpPr>
            <a:xfrm>
              <a:off x="389270" y="4188270"/>
              <a:ext cx="574457" cy="558256"/>
              <a:chOff x="-1274763" y="1871663"/>
              <a:chExt cx="1254125" cy="1379537"/>
            </a:xfrm>
            <a:solidFill>
              <a:schemeClr val="bg1"/>
            </a:solidFill>
          </p:grpSpPr>
          <p:sp>
            <p:nvSpPr>
              <p:cNvPr id="54" name="Freeform 87">
                <a:extLst>
                  <a:ext uri="{FF2B5EF4-FFF2-40B4-BE49-F238E27FC236}">
                    <a16:creationId xmlns:a16="http://schemas.microsoft.com/office/drawing/2014/main" id="{EC4A3EC6-FD39-4CC6-8CFE-DDDCA5DB30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01663" y="2681288"/>
                <a:ext cx="581025" cy="569912"/>
              </a:xfrm>
              <a:custGeom>
                <a:avLst/>
                <a:gdLst>
                  <a:gd name="T0" fmla="*/ 136 w 155"/>
                  <a:gd name="T1" fmla="*/ 96 h 152"/>
                  <a:gd name="T2" fmla="*/ 139 w 155"/>
                  <a:gd name="T3" fmla="*/ 78 h 152"/>
                  <a:gd name="T4" fmla="*/ 155 w 155"/>
                  <a:gd name="T5" fmla="*/ 70 h 152"/>
                  <a:gd name="T6" fmla="*/ 152 w 155"/>
                  <a:gd name="T7" fmla="*/ 56 h 152"/>
                  <a:gd name="T8" fmla="*/ 135 w 155"/>
                  <a:gd name="T9" fmla="*/ 54 h 152"/>
                  <a:gd name="T10" fmla="*/ 126 w 155"/>
                  <a:gd name="T11" fmla="*/ 38 h 152"/>
                  <a:gd name="T12" fmla="*/ 133 w 155"/>
                  <a:gd name="T13" fmla="*/ 22 h 152"/>
                  <a:gd name="T14" fmla="*/ 121 w 155"/>
                  <a:gd name="T15" fmla="*/ 13 h 152"/>
                  <a:gd name="T16" fmla="*/ 107 w 155"/>
                  <a:gd name="T17" fmla="*/ 22 h 152"/>
                  <a:gd name="T18" fmla="*/ 90 w 155"/>
                  <a:gd name="T19" fmla="*/ 16 h 152"/>
                  <a:gd name="T20" fmla="*/ 85 w 155"/>
                  <a:gd name="T21" fmla="*/ 0 h 152"/>
                  <a:gd name="T22" fmla="*/ 70 w 155"/>
                  <a:gd name="T23" fmla="*/ 0 h 152"/>
                  <a:gd name="T24" fmla="*/ 65 w 155"/>
                  <a:gd name="T25" fmla="*/ 16 h 152"/>
                  <a:gd name="T26" fmla="*/ 48 w 155"/>
                  <a:gd name="T27" fmla="*/ 22 h 152"/>
                  <a:gd name="T28" fmla="*/ 34 w 155"/>
                  <a:gd name="T29" fmla="*/ 13 h 152"/>
                  <a:gd name="T30" fmla="*/ 22 w 155"/>
                  <a:gd name="T31" fmla="*/ 22 h 152"/>
                  <a:gd name="T32" fmla="*/ 29 w 155"/>
                  <a:gd name="T33" fmla="*/ 38 h 152"/>
                  <a:gd name="T34" fmla="*/ 20 w 155"/>
                  <a:gd name="T35" fmla="*/ 54 h 152"/>
                  <a:gd name="T36" fmla="*/ 3 w 155"/>
                  <a:gd name="T37" fmla="*/ 56 h 152"/>
                  <a:gd name="T38" fmla="*/ 0 w 155"/>
                  <a:gd name="T39" fmla="*/ 70 h 152"/>
                  <a:gd name="T40" fmla="*/ 16 w 155"/>
                  <a:gd name="T41" fmla="*/ 78 h 152"/>
                  <a:gd name="T42" fmla="*/ 19 w 155"/>
                  <a:gd name="T43" fmla="*/ 96 h 152"/>
                  <a:gd name="T44" fmla="*/ 7 w 155"/>
                  <a:gd name="T45" fmla="*/ 109 h 152"/>
                  <a:gd name="T46" fmla="*/ 14 w 155"/>
                  <a:gd name="T47" fmla="*/ 121 h 152"/>
                  <a:gd name="T48" fmla="*/ 31 w 155"/>
                  <a:gd name="T49" fmla="*/ 118 h 152"/>
                  <a:gd name="T50" fmla="*/ 45 w 155"/>
                  <a:gd name="T51" fmla="*/ 129 h 152"/>
                  <a:gd name="T52" fmla="*/ 44 w 155"/>
                  <a:gd name="T53" fmla="*/ 147 h 152"/>
                  <a:gd name="T54" fmla="*/ 58 w 155"/>
                  <a:gd name="T55" fmla="*/ 152 h 152"/>
                  <a:gd name="T56" fmla="*/ 68 w 155"/>
                  <a:gd name="T57" fmla="*/ 138 h 152"/>
                  <a:gd name="T58" fmla="*/ 78 w 155"/>
                  <a:gd name="T59" fmla="*/ 139 h 152"/>
                  <a:gd name="T60" fmla="*/ 87 w 155"/>
                  <a:gd name="T61" fmla="*/ 138 h 152"/>
                  <a:gd name="T62" fmla="*/ 97 w 155"/>
                  <a:gd name="T63" fmla="*/ 152 h 152"/>
                  <a:gd name="T64" fmla="*/ 111 w 155"/>
                  <a:gd name="T65" fmla="*/ 147 h 152"/>
                  <a:gd name="T66" fmla="*/ 110 w 155"/>
                  <a:gd name="T67" fmla="*/ 129 h 152"/>
                  <a:gd name="T68" fmla="*/ 124 w 155"/>
                  <a:gd name="T69" fmla="*/ 118 h 152"/>
                  <a:gd name="T70" fmla="*/ 141 w 155"/>
                  <a:gd name="T71" fmla="*/ 121 h 152"/>
                  <a:gd name="T72" fmla="*/ 148 w 155"/>
                  <a:gd name="T73" fmla="*/ 109 h 152"/>
                  <a:gd name="T74" fmla="*/ 136 w 155"/>
                  <a:gd name="T75" fmla="*/ 96 h 152"/>
                  <a:gd name="T76" fmla="*/ 78 w 155"/>
                  <a:gd name="T77" fmla="*/ 112 h 152"/>
                  <a:gd name="T78" fmla="*/ 42 w 155"/>
                  <a:gd name="T79" fmla="*/ 77 h 152"/>
                  <a:gd name="T80" fmla="*/ 78 w 155"/>
                  <a:gd name="T81" fmla="*/ 41 h 152"/>
                  <a:gd name="T82" fmla="*/ 113 w 155"/>
                  <a:gd name="T83" fmla="*/ 77 h 152"/>
                  <a:gd name="T84" fmla="*/ 78 w 155"/>
                  <a:gd name="T85" fmla="*/ 11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5" h="152">
                    <a:moveTo>
                      <a:pt x="136" y="96"/>
                    </a:moveTo>
                    <a:cubicBezTo>
                      <a:pt x="138" y="91"/>
                      <a:pt x="139" y="85"/>
                      <a:pt x="139" y="78"/>
                    </a:cubicBezTo>
                    <a:cubicBezTo>
                      <a:pt x="144" y="77"/>
                      <a:pt x="150" y="75"/>
                      <a:pt x="155" y="70"/>
                    </a:cubicBezTo>
                    <a:cubicBezTo>
                      <a:pt x="152" y="56"/>
                      <a:pt x="152" y="56"/>
                      <a:pt x="152" y="56"/>
                    </a:cubicBezTo>
                    <a:cubicBezTo>
                      <a:pt x="146" y="54"/>
                      <a:pt x="140" y="54"/>
                      <a:pt x="135" y="54"/>
                    </a:cubicBezTo>
                    <a:cubicBezTo>
                      <a:pt x="133" y="48"/>
                      <a:pt x="130" y="43"/>
                      <a:pt x="126" y="38"/>
                    </a:cubicBezTo>
                    <a:cubicBezTo>
                      <a:pt x="129" y="34"/>
                      <a:pt x="131" y="29"/>
                      <a:pt x="133" y="22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15" y="15"/>
                      <a:pt x="110" y="19"/>
                      <a:pt x="107" y="22"/>
                    </a:cubicBezTo>
                    <a:cubicBezTo>
                      <a:pt x="102" y="19"/>
                      <a:pt x="96" y="17"/>
                      <a:pt x="90" y="16"/>
                    </a:cubicBezTo>
                    <a:cubicBezTo>
                      <a:pt x="89" y="11"/>
                      <a:pt x="88" y="5"/>
                      <a:pt x="85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67" y="5"/>
                      <a:pt x="66" y="11"/>
                      <a:pt x="65" y="16"/>
                    </a:cubicBezTo>
                    <a:cubicBezTo>
                      <a:pt x="59" y="17"/>
                      <a:pt x="53" y="19"/>
                      <a:pt x="48" y="22"/>
                    </a:cubicBezTo>
                    <a:cubicBezTo>
                      <a:pt x="45" y="19"/>
                      <a:pt x="40" y="15"/>
                      <a:pt x="34" y="1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4" y="29"/>
                      <a:pt x="27" y="34"/>
                      <a:pt x="29" y="38"/>
                    </a:cubicBezTo>
                    <a:cubicBezTo>
                      <a:pt x="25" y="43"/>
                      <a:pt x="22" y="48"/>
                      <a:pt x="20" y="54"/>
                    </a:cubicBezTo>
                    <a:cubicBezTo>
                      <a:pt x="15" y="54"/>
                      <a:pt x="9" y="54"/>
                      <a:pt x="3" y="56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5" y="75"/>
                      <a:pt x="11" y="77"/>
                      <a:pt x="16" y="78"/>
                    </a:cubicBezTo>
                    <a:cubicBezTo>
                      <a:pt x="16" y="85"/>
                      <a:pt x="17" y="91"/>
                      <a:pt x="19" y="96"/>
                    </a:cubicBezTo>
                    <a:cubicBezTo>
                      <a:pt x="15" y="99"/>
                      <a:pt x="10" y="103"/>
                      <a:pt x="7" y="109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21" y="121"/>
                      <a:pt x="27" y="120"/>
                      <a:pt x="31" y="118"/>
                    </a:cubicBezTo>
                    <a:cubicBezTo>
                      <a:pt x="35" y="122"/>
                      <a:pt x="40" y="126"/>
                      <a:pt x="45" y="129"/>
                    </a:cubicBezTo>
                    <a:cubicBezTo>
                      <a:pt x="44" y="134"/>
                      <a:pt x="43" y="140"/>
                      <a:pt x="44" y="14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3" y="147"/>
                      <a:pt x="66" y="142"/>
                      <a:pt x="68" y="138"/>
                    </a:cubicBezTo>
                    <a:cubicBezTo>
                      <a:pt x="71" y="138"/>
                      <a:pt x="74" y="139"/>
                      <a:pt x="78" y="139"/>
                    </a:cubicBezTo>
                    <a:cubicBezTo>
                      <a:pt x="81" y="139"/>
                      <a:pt x="84" y="138"/>
                      <a:pt x="87" y="138"/>
                    </a:cubicBezTo>
                    <a:cubicBezTo>
                      <a:pt x="89" y="142"/>
                      <a:pt x="92" y="147"/>
                      <a:pt x="97" y="152"/>
                    </a:cubicBezTo>
                    <a:cubicBezTo>
                      <a:pt x="111" y="147"/>
                      <a:pt x="111" y="147"/>
                      <a:pt x="111" y="147"/>
                    </a:cubicBezTo>
                    <a:cubicBezTo>
                      <a:pt x="112" y="140"/>
                      <a:pt x="111" y="134"/>
                      <a:pt x="110" y="129"/>
                    </a:cubicBezTo>
                    <a:cubicBezTo>
                      <a:pt x="115" y="126"/>
                      <a:pt x="120" y="122"/>
                      <a:pt x="124" y="118"/>
                    </a:cubicBezTo>
                    <a:cubicBezTo>
                      <a:pt x="128" y="120"/>
                      <a:pt x="134" y="121"/>
                      <a:pt x="141" y="121"/>
                    </a:cubicBezTo>
                    <a:cubicBezTo>
                      <a:pt x="148" y="109"/>
                      <a:pt x="148" y="109"/>
                      <a:pt x="148" y="109"/>
                    </a:cubicBezTo>
                    <a:cubicBezTo>
                      <a:pt x="145" y="103"/>
                      <a:pt x="140" y="99"/>
                      <a:pt x="136" y="96"/>
                    </a:cubicBezTo>
                    <a:close/>
                    <a:moveTo>
                      <a:pt x="78" y="112"/>
                    </a:moveTo>
                    <a:cubicBezTo>
                      <a:pt x="58" y="112"/>
                      <a:pt x="42" y="96"/>
                      <a:pt x="42" y="77"/>
                    </a:cubicBezTo>
                    <a:cubicBezTo>
                      <a:pt x="42" y="57"/>
                      <a:pt x="58" y="41"/>
                      <a:pt x="78" y="41"/>
                    </a:cubicBezTo>
                    <a:cubicBezTo>
                      <a:pt x="97" y="41"/>
                      <a:pt x="113" y="57"/>
                      <a:pt x="113" y="77"/>
                    </a:cubicBezTo>
                    <a:cubicBezTo>
                      <a:pt x="113" y="96"/>
                      <a:pt x="97" y="112"/>
                      <a:pt x="78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8">
                <a:extLst>
                  <a:ext uri="{FF2B5EF4-FFF2-40B4-BE49-F238E27FC236}">
                    <a16:creationId xmlns:a16="http://schemas.microsoft.com/office/drawing/2014/main" id="{3A9496F8-1BF7-4908-B120-D22E8FA1A8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274763" y="2301875"/>
                <a:ext cx="523875" cy="533400"/>
              </a:xfrm>
              <a:custGeom>
                <a:avLst/>
                <a:gdLst>
                  <a:gd name="T0" fmla="*/ 70 w 140"/>
                  <a:gd name="T1" fmla="*/ 31 h 142"/>
                  <a:gd name="T2" fmla="*/ 31 w 140"/>
                  <a:gd name="T3" fmla="*/ 71 h 142"/>
                  <a:gd name="T4" fmla="*/ 70 w 140"/>
                  <a:gd name="T5" fmla="*/ 110 h 142"/>
                  <a:gd name="T6" fmla="*/ 110 w 140"/>
                  <a:gd name="T7" fmla="*/ 71 h 142"/>
                  <a:gd name="T8" fmla="*/ 70 w 140"/>
                  <a:gd name="T9" fmla="*/ 31 h 142"/>
                  <a:gd name="T10" fmla="*/ 70 w 140"/>
                  <a:gd name="T11" fmla="*/ 104 h 142"/>
                  <a:gd name="T12" fmla="*/ 37 w 140"/>
                  <a:gd name="T13" fmla="*/ 71 h 142"/>
                  <a:gd name="T14" fmla="*/ 70 w 140"/>
                  <a:gd name="T15" fmla="*/ 37 h 142"/>
                  <a:gd name="T16" fmla="*/ 103 w 140"/>
                  <a:gd name="T17" fmla="*/ 71 h 142"/>
                  <a:gd name="T18" fmla="*/ 70 w 140"/>
                  <a:gd name="T19" fmla="*/ 104 h 142"/>
                  <a:gd name="T20" fmla="*/ 129 w 140"/>
                  <a:gd name="T21" fmla="*/ 71 h 142"/>
                  <a:gd name="T22" fmla="*/ 128 w 140"/>
                  <a:gd name="T23" fmla="*/ 62 h 142"/>
                  <a:gd name="T24" fmla="*/ 140 w 140"/>
                  <a:gd name="T25" fmla="*/ 56 h 142"/>
                  <a:gd name="T26" fmla="*/ 135 w 140"/>
                  <a:gd name="T27" fmla="*/ 41 h 142"/>
                  <a:gd name="T28" fmla="*/ 122 w 140"/>
                  <a:gd name="T29" fmla="*/ 44 h 142"/>
                  <a:gd name="T30" fmla="*/ 112 w 140"/>
                  <a:gd name="T31" fmla="*/ 29 h 142"/>
                  <a:gd name="T32" fmla="*/ 118 w 140"/>
                  <a:gd name="T33" fmla="*/ 18 h 142"/>
                  <a:gd name="T34" fmla="*/ 105 w 140"/>
                  <a:gd name="T35" fmla="*/ 9 h 142"/>
                  <a:gd name="T36" fmla="*/ 97 w 140"/>
                  <a:gd name="T37" fmla="*/ 18 h 142"/>
                  <a:gd name="T38" fmla="*/ 79 w 140"/>
                  <a:gd name="T39" fmla="*/ 13 h 142"/>
                  <a:gd name="T40" fmla="*/ 78 w 140"/>
                  <a:gd name="T41" fmla="*/ 0 h 142"/>
                  <a:gd name="T42" fmla="*/ 62 w 140"/>
                  <a:gd name="T43" fmla="*/ 0 h 142"/>
                  <a:gd name="T44" fmla="*/ 61 w 140"/>
                  <a:gd name="T45" fmla="*/ 13 h 142"/>
                  <a:gd name="T46" fmla="*/ 44 w 140"/>
                  <a:gd name="T47" fmla="*/ 18 h 142"/>
                  <a:gd name="T48" fmla="*/ 35 w 140"/>
                  <a:gd name="T49" fmla="*/ 9 h 142"/>
                  <a:gd name="T50" fmla="*/ 22 w 140"/>
                  <a:gd name="T51" fmla="*/ 18 h 142"/>
                  <a:gd name="T52" fmla="*/ 28 w 140"/>
                  <a:gd name="T53" fmla="*/ 29 h 142"/>
                  <a:gd name="T54" fmla="*/ 18 w 140"/>
                  <a:gd name="T55" fmla="*/ 44 h 142"/>
                  <a:gd name="T56" fmla="*/ 5 w 140"/>
                  <a:gd name="T57" fmla="*/ 41 h 142"/>
                  <a:gd name="T58" fmla="*/ 0 w 140"/>
                  <a:gd name="T59" fmla="*/ 56 h 142"/>
                  <a:gd name="T60" fmla="*/ 12 w 140"/>
                  <a:gd name="T61" fmla="*/ 62 h 142"/>
                  <a:gd name="T62" fmla="*/ 11 w 140"/>
                  <a:gd name="T63" fmla="*/ 71 h 142"/>
                  <a:gd name="T64" fmla="*/ 12 w 140"/>
                  <a:gd name="T65" fmla="*/ 80 h 142"/>
                  <a:gd name="T66" fmla="*/ 0 w 140"/>
                  <a:gd name="T67" fmla="*/ 85 h 142"/>
                  <a:gd name="T68" fmla="*/ 5 w 140"/>
                  <a:gd name="T69" fmla="*/ 100 h 142"/>
                  <a:gd name="T70" fmla="*/ 18 w 140"/>
                  <a:gd name="T71" fmla="*/ 97 h 142"/>
                  <a:gd name="T72" fmla="*/ 28 w 140"/>
                  <a:gd name="T73" fmla="*/ 112 h 142"/>
                  <a:gd name="T74" fmla="*/ 22 w 140"/>
                  <a:gd name="T75" fmla="*/ 123 h 142"/>
                  <a:gd name="T76" fmla="*/ 35 w 140"/>
                  <a:gd name="T77" fmla="*/ 133 h 142"/>
                  <a:gd name="T78" fmla="*/ 44 w 140"/>
                  <a:gd name="T79" fmla="*/ 123 h 142"/>
                  <a:gd name="T80" fmla="*/ 61 w 140"/>
                  <a:gd name="T81" fmla="*/ 129 h 142"/>
                  <a:gd name="T82" fmla="*/ 62 w 140"/>
                  <a:gd name="T83" fmla="*/ 142 h 142"/>
                  <a:gd name="T84" fmla="*/ 78 w 140"/>
                  <a:gd name="T85" fmla="*/ 142 h 142"/>
                  <a:gd name="T86" fmla="*/ 79 w 140"/>
                  <a:gd name="T87" fmla="*/ 129 h 142"/>
                  <a:gd name="T88" fmla="*/ 97 w 140"/>
                  <a:gd name="T89" fmla="*/ 123 h 142"/>
                  <a:gd name="T90" fmla="*/ 105 w 140"/>
                  <a:gd name="T91" fmla="*/ 133 h 142"/>
                  <a:gd name="T92" fmla="*/ 118 w 140"/>
                  <a:gd name="T93" fmla="*/ 123 h 142"/>
                  <a:gd name="T94" fmla="*/ 112 w 140"/>
                  <a:gd name="T95" fmla="*/ 112 h 142"/>
                  <a:gd name="T96" fmla="*/ 122 w 140"/>
                  <a:gd name="T97" fmla="*/ 97 h 142"/>
                  <a:gd name="T98" fmla="*/ 135 w 140"/>
                  <a:gd name="T99" fmla="*/ 100 h 142"/>
                  <a:gd name="T100" fmla="*/ 140 w 140"/>
                  <a:gd name="T101" fmla="*/ 85 h 142"/>
                  <a:gd name="T102" fmla="*/ 128 w 140"/>
                  <a:gd name="T103" fmla="*/ 80 h 142"/>
                  <a:gd name="T104" fmla="*/ 129 w 140"/>
                  <a:gd name="T105" fmla="*/ 71 h 142"/>
                  <a:gd name="T106" fmla="*/ 70 w 140"/>
                  <a:gd name="T107" fmla="*/ 118 h 142"/>
                  <a:gd name="T108" fmla="*/ 23 w 140"/>
                  <a:gd name="T109" fmla="*/ 71 h 142"/>
                  <a:gd name="T110" fmla="*/ 70 w 140"/>
                  <a:gd name="T111" fmla="*/ 23 h 142"/>
                  <a:gd name="T112" fmla="*/ 118 w 140"/>
                  <a:gd name="T113" fmla="*/ 71 h 142"/>
                  <a:gd name="T114" fmla="*/ 70 w 140"/>
                  <a:gd name="T115" fmla="*/ 11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142">
                    <a:moveTo>
                      <a:pt x="70" y="31"/>
                    </a:moveTo>
                    <a:cubicBezTo>
                      <a:pt x="48" y="31"/>
                      <a:pt x="31" y="49"/>
                      <a:pt x="31" y="71"/>
                    </a:cubicBezTo>
                    <a:cubicBezTo>
                      <a:pt x="31" y="92"/>
                      <a:pt x="48" y="110"/>
                      <a:pt x="70" y="110"/>
                    </a:cubicBezTo>
                    <a:cubicBezTo>
                      <a:pt x="92" y="110"/>
                      <a:pt x="110" y="92"/>
                      <a:pt x="110" y="71"/>
                    </a:cubicBezTo>
                    <a:cubicBezTo>
                      <a:pt x="110" y="49"/>
                      <a:pt x="92" y="31"/>
                      <a:pt x="70" y="31"/>
                    </a:cubicBezTo>
                    <a:close/>
                    <a:moveTo>
                      <a:pt x="70" y="104"/>
                    </a:moveTo>
                    <a:cubicBezTo>
                      <a:pt x="52" y="104"/>
                      <a:pt x="37" y="89"/>
                      <a:pt x="37" y="71"/>
                    </a:cubicBezTo>
                    <a:cubicBezTo>
                      <a:pt x="37" y="52"/>
                      <a:pt x="52" y="37"/>
                      <a:pt x="70" y="37"/>
                    </a:cubicBezTo>
                    <a:cubicBezTo>
                      <a:pt x="88" y="37"/>
                      <a:pt x="103" y="52"/>
                      <a:pt x="103" y="71"/>
                    </a:cubicBezTo>
                    <a:cubicBezTo>
                      <a:pt x="103" y="89"/>
                      <a:pt x="88" y="104"/>
                      <a:pt x="70" y="104"/>
                    </a:cubicBezTo>
                    <a:close/>
                    <a:moveTo>
                      <a:pt x="129" y="71"/>
                    </a:moveTo>
                    <a:cubicBezTo>
                      <a:pt x="129" y="68"/>
                      <a:pt x="128" y="65"/>
                      <a:pt x="128" y="62"/>
                    </a:cubicBezTo>
                    <a:cubicBezTo>
                      <a:pt x="140" y="56"/>
                      <a:pt x="140" y="56"/>
                      <a:pt x="140" y="56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22" y="44"/>
                      <a:pt x="122" y="44"/>
                      <a:pt x="122" y="44"/>
                    </a:cubicBezTo>
                    <a:cubicBezTo>
                      <a:pt x="119" y="38"/>
                      <a:pt x="116" y="34"/>
                      <a:pt x="112" y="29"/>
                    </a:cubicBezTo>
                    <a:cubicBezTo>
                      <a:pt x="118" y="18"/>
                      <a:pt x="118" y="18"/>
                      <a:pt x="118" y="18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97" y="18"/>
                      <a:pt x="97" y="18"/>
                      <a:pt x="97" y="18"/>
                    </a:cubicBezTo>
                    <a:cubicBezTo>
                      <a:pt x="91" y="16"/>
                      <a:pt x="85" y="14"/>
                      <a:pt x="79" y="1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5" y="14"/>
                      <a:pt x="49" y="16"/>
                      <a:pt x="44" y="18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4" y="34"/>
                      <a:pt x="21" y="38"/>
                      <a:pt x="18" y="44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5"/>
                      <a:pt x="11" y="68"/>
                      <a:pt x="11" y="71"/>
                    </a:cubicBezTo>
                    <a:cubicBezTo>
                      <a:pt x="11" y="74"/>
                      <a:pt x="12" y="77"/>
                      <a:pt x="12" y="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" y="100"/>
                      <a:pt x="5" y="100"/>
                      <a:pt x="5" y="100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103"/>
                      <a:pt x="24" y="108"/>
                      <a:pt x="28" y="112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35" y="133"/>
                      <a:pt x="35" y="133"/>
                      <a:pt x="35" y="133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9" y="126"/>
                      <a:pt x="55" y="128"/>
                      <a:pt x="61" y="129"/>
                    </a:cubicBezTo>
                    <a:cubicBezTo>
                      <a:pt x="62" y="142"/>
                      <a:pt x="62" y="142"/>
                      <a:pt x="62" y="142"/>
                    </a:cubicBezTo>
                    <a:cubicBezTo>
                      <a:pt x="78" y="142"/>
                      <a:pt x="78" y="142"/>
                      <a:pt x="78" y="142"/>
                    </a:cubicBezTo>
                    <a:cubicBezTo>
                      <a:pt x="79" y="129"/>
                      <a:pt x="79" y="129"/>
                      <a:pt x="79" y="129"/>
                    </a:cubicBezTo>
                    <a:cubicBezTo>
                      <a:pt x="85" y="128"/>
                      <a:pt x="91" y="126"/>
                      <a:pt x="97" y="123"/>
                    </a:cubicBezTo>
                    <a:cubicBezTo>
                      <a:pt x="105" y="133"/>
                      <a:pt x="105" y="133"/>
                      <a:pt x="105" y="133"/>
                    </a:cubicBezTo>
                    <a:cubicBezTo>
                      <a:pt x="118" y="123"/>
                      <a:pt x="118" y="123"/>
                      <a:pt x="118" y="123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6" y="108"/>
                      <a:pt x="119" y="103"/>
                      <a:pt x="122" y="97"/>
                    </a:cubicBezTo>
                    <a:cubicBezTo>
                      <a:pt x="135" y="100"/>
                      <a:pt x="135" y="100"/>
                      <a:pt x="135" y="100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128" y="77"/>
                      <a:pt x="129" y="74"/>
                      <a:pt x="129" y="71"/>
                    </a:cubicBezTo>
                    <a:close/>
                    <a:moveTo>
                      <a:pt x="70" y="118"/>
                    </a:moveTo>
                    <a:cubicBezTo>
                      <a:pt x="44" y="118"/>
                      <a:pt x="23" y="97"/>
                      <a:pt x="23" y="71"/>
                    </a:cubicBezTo>
                    <a:cubicBezTo>
                      <a:pt x="23" y="44"/>
                      <a:pt x="44" y="23"/>
                      <a:pt x="70" y="23"/>
                    </a:cubicBezTo>
                    <a:cubicBezTo>
                      <a:pt x="96" y="23"/>
                      <a:pt x="118" y="44"/>
                      <a:pt x="118" y="71"/>
                    </a:cubicBezTo>
                    <a:cubicBezTo>
                      <a:pt x="118" y="97"/>
                      <a:pt x="96" y="118"/>
                      <a:pt x="70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9">
                <a:extLst>
                  <a:ext uri="{FF2B5EF4-FFF2-40B4-BE49-F238E27FC236}">
                    <a16:creationId xmlns:a16="http://schemas.microsoft.com/office/drawing/2014/main" id="{308F995B-FCFF-4187-A659-A5DE38C379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25501" y="1871663"/>
                <a:ext cx="520700" cy="512762"/>
              </a:xfrm>
              <a:custGeom>
                <a:avLst/>
                <a:gdLst>
                  <a:gd name="T0" fmla="*/ 69 w 139"/>
                  <a:gd name="T1" fmla="*/ 33 h 137"/>
                  <a:gd name="T2" fmla="*/ 33 w 139"/>
                  <a:gd name="T3" fmla="*/ 70 h 137"/>
                  <a:gd name="T4" fmla="*/ 69 w 139"/>
                  <a:gd name="T5" fmla="*/ 106 h 137"/>
                  <a:gd name="T6" fmla="*/ 106 w 139"/>
                  <a:gd name="T7" fmla="*/ 70 h 137"/>
                  <a:gd name="T8" fmla="*/ 69 w 139"/>
                  <a:gd name="T9" fmla="*/ 33 h 137"/>
                  <a:gd name="T10" fmla="*/ 69 w 139"/>
                  <a:gd name="T11" fmla="*/ 91 h 137"/>
                  <a:gd name="T12" fmla="*/ 48 w 139"/>
                  <a:gd name="T13" fmla="*/ 70 h 137"/>
                  <a:gd name="T14" fmla="*/ 69 w 139"/>
                  <a:gd name="T15" fmla="*/ 48 h 137"/>
                  <a:gd name="T16" fmla="*/ 91 w 139"/>
                  <a:gd name="T17" fmla="*/ 70 h 137"/>
                  <a:gd name="T18" fmla="*/ 69 w 139"/>
                  <a:gd name="T19" fmla="*/ 91 h 137"/>
                  <a:gd name="T20" fmla="*/ 123 w 139"/>
                  <a:gd name="T21" fmla="*/ 87 h 137"/>
                  <a:gd name="T22" fmla="*/ 126 w 139"/>
                  <a:gd name="T23" fmla="*/ 71 h 137"/>
                  <a:gd name="T24" fmla="*/ 139 w 139"/>
                  <a:gd name="T25" fmla="*/ 64 h 137"/>
                  <a:gd name="T26" fmla="*/ 137 w 139"/>
                  <a:gd name="T27" fmla="*/ 51 h 137"/>
                  <a:gd name="T28" fmla="*/ 122 w 139"/>
                  <a:gd name="T29" fmla="*/ 49 h 137"/>
                  <a:gd name="T30" fmla="*/ 113 w 139"/>
                  <a:gd name="T31" fmla="*/ 35 h 137"/>
                  <a:gd name="T32" fmla="*/ 119 w 139"/>
                  <a:gd name="T33" fmla="*/ 20 h 137"/>
                  <a:gd name="T34" fmla="*/ 109 w 139"/>
                  <a:gd name="T35" fmla="*/ 12 h 137"/>
                  <a:gd name="T36" fmla="*/ 96 w 139"/>
                  <a:gd name="T37" fmla="*/ 20 h 137"/>
                  <a:gd name="T38" fmla="*/ 81 w 139"/>
                  <a:gd name="T39" fmla="*/ 15 h 137"/>
                  <a:gd name="T40" fmla="*/ 76 w 139"/>
                  <a:gd name="T41" fmla="*/ 0 h 137"/>
                  <a:gd name="T42" fmla="*/ 63 w 139"/>
                  <a:gd name="T43" fmla="*/ 0 h 137"/>
                  <a:gd name="T44" fmla="*/ 58 w 139"/>
                  <a:gd name="T45" fmla="*/ 15 h 137"/>
                  <a:gd name="T46" fmla="*/ 43 w 139"/>
                  <a:gd name="T47" fmla="*/ 20 h 137"/>
                  <a:gd name="T48" fmla="*/ 30 w 139"/>
                  <a:gd name="T49" fmla="*/ 12 h 137"/>
                  <a:gd name="T50" fmla="*/ 20 w 139"/>
                  <a:gd name="T51" fmla="*/ 20 h 137"/>
                  <a:gd name="T52" fmla="*/ 26 w 139"/>
                  <a:gd name="T53" fmla="*/ 35 h 137"/>
                  <a:gd name="T54" fmla="*/ 17 w 139"/>
                  <a:gd name="T55" fmla="*/ 49 h 137"/>
                  <a:gd name="T56" fmla="*/ 2 w 139"/>
                  <a:gd name="T57" fmla="*/ 51 h 137"/>
                  <a:gd name="T58" fmla="*/ 0 w 139"/>
                  <a:gd name="T59" fmla="*/ 64 h 137"/>
                  <a:gd name="T60" fmla="*/ 13 w 139"/>
                  <a:gd name="T61" fmla="*/ 71 h 137"/>
                  <a:gd name="T62" fmla="*/ 16 w 139"/>
                  <a:gd name="T63" fmla="*/ 87 h 137"/>
                  <a:gd name="T64" fmla="*/ 6 w 139"/>
                  <a:gd name="T65" fmla="*/ 99 h 137"/>
                  <a:gd name="T66" fmla="*/ 12 w 139"/>
                  <a:gd name="T67" fmla="*/ 110 h 137"/>
                  <a:gd name="T68" fmla="*/ 27 w 139"/>
                  <a:gd name="T69" fmla="*/ 107 h 137"/>
                  <a:gd name="T70" fmla="*/ 40 w 139"/>
                  <a:gd name="T71" fmla="*/ 117 h 137"/>
                  <a:gd name="T72" fmla="*/ 39 w 139"/>
                  <a:gd name="T73" fmla="*/ 133 h 137"/>
                  <a:gd name="T74" fmla="*/ 52 w 139"/>
                  <a:gd name="T75" fmla="*/ 137 h 137"/>
                  <a:gd name="T76" fmla="*/ 61 w 139"/>
                  <a:gd name="T77" fmla="*/ 125 h 137"/>
                  <a:gd name="T78" fmla="*/ 69 w 139"/>
                  <a:gd name="T79" fmla="*/ 126 h 137"/>
                  <a:gd name="T80" fmla="*/ 78 w 139"/>
                  <a:gd name="T81" fmla="*/ 125 h 137"/>
                  <a:gd name="T82" fmla="*/ 87 w 139"/>
                  <a:gd name="T83" fmla="*/ 137 h 137"/>
                  <a:gd name="T84" fmla="*/ 99 w 139"/>
                  <a:gd name="T85" fmla="*/ 133 h 137"/>
                  <a:gd name="T86" fmla="*/ 99 w 139"/>
                  <a:gd name="T87" fmla="*/ 117 h 137"/>
                  <a:gd name="T88" fmla="*/ 111 w 139"/>
                  <a:gd name="T89" fmla="*/ 107 h 137"/>
                  <a:gd name="T90" fmla="*/ 127 w 139"/>
                  <a:gd name="T91" fmla="*/ 110 h 137"/>
                  <a:gd name="T92" fmla="*/ 133 w 139"/>
                  <a:gd name="T93" fmla="*/ 99 h 137"/>
                  <a:gd name="T94" fmla="*/ 123 w 139"/>
                  <a:gd name="T95" fmla="*/ 87 h 137"/>
                  <a:gd name="T96" fmla="*/ 69 w 139"/>
                  <a:gd name="T97" fmla="*/ 114 h 137"/>
                  <a:gd name="T98" fmla="*/ 25 w 139"/>
                  <a:gd name="T99" fmla="*/ 70 h 137"/>
                  <a:gd name="T100" fmla="*/ 69 w 139"/>
                  <a:gd name="T101" fmla="*/ 25 h 137"/>
                  <a:gd name="T102" fmla="*/ 114 w 139"/>
                  <a:gd name="T103" fmla="*/ 70 h 137"/>
                  <a:gd name="T104" fmla="*/ 69 w 139"/>
                  <a:gd name="T105" fmla="*/ 1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9" h="137">
                    <a:moveTo>
                      <a:pt x="69" y="33"/>
                    </a:moveTo>
                    <a:cubicBezTo>
                      <a:pt x="49" y="33"/>
                      <a:pt x="33" y="50"/>
                      <a:pt x="33" y="70"/>
                    </a:cubicBezTo>
                    <a:cubicBezTo>
                      <a:pt x="33" y="90"/>
                      <a:pt x="49" y="106"/>
                      <a:pt x="69" y="106"/>
                    </a:cubicBezTo>
                    <a:cubicBezTo>
                      <a:pt x="90" y="106"/>
                      <a:pt x="106" y="90"/>
                      <a:pt x="106" y="70"/>
                    </a:cubicBezTo>
                    <a:cubicBezTo>
                      <a:pt x="106" y="50"/>
                      <a:pt x="90" y="33"/>
                      <a:pt x="69" y="33"/>
                    </a:cubicBezTo>
                    <a:close/>
                    <a:moveTo>
                      <a:pt x="69" y="91"/>
                    </a:moveTo>
                    <a:cubicBezTo>
                      <a:pt x="57" y="91"/>
                      <a:pt x="48" y="82"/>
                      <a:pt x="48" y="70"/>
                    </a:cubicBezTo>
                    <a:cubicBezTo>
                      <a:pt x="48" y="57"/>
                      <a:pt x="57" y="48"/>
                      <a:pt x="69" y="48"/>
                    </a:cubicBezTo>
                    <a:cubicBezTo>
                      <a:pt x="82" y="48"/>
                      <a:pt x="91" y="57"/>
                      <a:pt x="91" y="70"/>
                    </a:cubicBezTo>
                    <a:cubicBezTo>
                      <a:pt x="91" y="82"/>
                      <a:pt x="82" y="91"/>
                      <a:pt x="69" y="91"/>
                    </a:cubicBezTo>
                    <a:close/>
                    <a:moveTo>
                      <a:pt x="123" y="87"/>
                    </a:moveTo>
                    <a:cubicBezTo>
                      <a:pt x="124" y="82"/>
                      <a:pt x="125" y="77"/>
                      <a:pt x="126" y="71"/>
                    </a:cubicBezTo>
                    <a:cubicBezTo>
                      <a:pt x="129" y="70"/>
                      <a:pt x="135" y="68"/>
                      <a:pt x="139" y="64"/>
                    </a:cubicBezTo>
                    <a:cubicBezTo>
                      <a:pt x="137" y="51"/>
                      <a:pt x="137" y="51"/>
                      <a:pt x="137" y="51"/>
                    </a:cubicBezTo>
                    <a:cubicBezTo>
                      <a:pt x="131" y="49"/>
                      <a:pt x="126" y="49"/>
                      <a:pt x="122" y="49"/>
                    </a:cubicBezTo>
                    <a:cubicBezTo>
                      <a:pt x="120" y="44"/>
                      <a:pt x="117" y="39"/>
                      <a:pt x="113" y="35"/>
                    </a:cubicBezTo>
                    <a:cubicBezTo>
                      <a:pt x="116" y="31"/>
                      <a:pt x="118" y="26"/>
                      <a:pt x="119" y="20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4" y="14"/>
                      <a:pt x="99" y="17"/>
                      <a:pt x="96" y="20"/>
                    </a:cubicBezTo>
                    <a:cubicBezTo>
                      <a:pt x="91" y="18"/>
                      <a:pt x="86" y="16"/>
                      <a:pt x="81" y="15"/>
                    </a:cubicBezTo>
                    <a:cubicBezTo>
                      <a:pt x="80" y="10"/>
                      <a:pt x="79" y="5"/>
                      <a:pt x="76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0" y="5"/>
                      <a:pt x="59" y="10"/>
                      <a:pt x="58" y="15"/>
                    </a:cubicBezTo>
                    <a:cubicBezTo>
                      <a:pt x="53" y="16"/>
                      <a:pt x="47" y="18"/>
                      <a:pt x="43" y="20"/>
                    </a:cubicBezTo>
                    <a:cubicBezTo>
                      <a:pt x="40" y="17"/>
                      <a:pt x="35" y="14"/>
                      <a:pt x="30" y="1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6"/>
                      <a:pt x="23" y="31"/>
                      <a:pt x="26" y="35"/>
                    </a:cubicBezTo>
                    <a:cubicBezTo>
                      <a:pt x="22" y="39"/>
                      <a:pt x="19" y="44"/>
                      <a:pt x="17" y="49"/>
                    </a:cubicBezTo>
                    <a:cubicBezTo>
                      <a:pt x="13" y="49"/>
                      <a:pt x="8" y="49"/>
                      <a:pt x="2" y="51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4" y="68"/>
                      <a:pt x="9" y="70"/>
                      <a:pt x="13" y="71"/>
                    </a:cubicBezTo>
                    <a:cubicBezTo>
                      <a:pt x="14" y="77"/>
                      <a:pt x="15" y="82"/>
                      <a:pt x="16" y="87"/>
                    </a:cubicBezTo>
                    <a:cubicBezTo>
                      <a:pt x="13" y="90"/>
                      <a:pt x="9" y="94"/>
                      <a:pt x="6" y="99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8" y="110"/>
                      <a:pt x="24" y="108"/>
                      <a:pt x="27" y="107"/>
                    </a:cubicBezTo>
                    <a:cubicBezTo>
                      <a:pt x="31" y="111"/>
                      <a:pt x="35" y="114"/>
                      <a:pt x="40" y="117"/>
                    </a:cubicBezTo>
                    <a:cubicBezTo>
                      <a:pt x="39" y="121"/>
                      <a:pt x="38" y="127"/>
                      <a:pt x="39" y="133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6" y="133"/>
                      <a:pt x="59" y="129"/>
                      <a:pt x="61" y="125"/>
                    </a:cubicBezTo>
                    <a:cubicBezTo>
                      <a:pt x="64" y="125"/>
                      <a:pt x="67" y="126"/>
                      <a:pt x="69" y="126"/>
                    </a:cubicBezTo>
                    <a:cubicBezTo>
                      <a:pt x="72" y="126"/>
                      <a:pt x="75" y="125"/>
                      <a:pt x="78" y="125"/>
                    </a:cubicBezTo>
                    <a:cubicBezTo>
                      <a:pt x="80" y="129"/>
                      <a:pt x="83" y="133"/>
                      <a:pt x="87" y="137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0" y="127"/>
                      <a:pt x="100" y="121"/>
                      <a:pt x="99" y="117"/>
                    </a:cubicBezTo>
                    <a:cubicBezTo>
                      <a:pt x="104" y="114"/>
                      <a:pt x="108" y="111"/>
                      <a:pt x="111" y="107"/>
                    </a:cubicBezTo>
                    <a:cubicBezTo>
                      <a:pt x="115" y="108"/>
                      <a:pt x="121" y="110"/>
                      <a:pt x="127" y="110"/>
                    </a:cubicBezTo>
                    <a:cubicBezTo>
                      <a:pt x="133" y="99"/>
                      <a:pt x="133" y="99"/>
                      <a:pt x="133" y="99"/>
                    </a:cubicBezTo>
                    <a:cubicBezTo>
                      <a:pt x="130" y="94"/>
                      <a:pt x="126" y="90"/>
                      <a:pt x="123" y="87"/>
                    </a:cubicBezTo>
                    <a:close/>
                    <a:moveTo>
                      <a:pt x="69" y="114"/>
                    </a:moveTo>
                    <a:cubicBezTo>
                      <a:pt x="45" y="114"/>
                      <a:pt x="25" y="94"/>
                      <a:pt x="25" y="70"/>
                    </a:cubicBezTo>
                    <a:cubicBezTo>
                      <a:pt x="25" y="45"/>
                      <a:pt x="45" y="25"/>
                      <a:pt x="69" y="25"/>
                    </a:cubicBezTo>
                    <a:cubicBezTo>
                      <a:pt x="94" y="25"/>
                      <a:pt x="114" y="45"/>
                      <a:pt x="114" y="70"/>
                    </a:cubicBezTo>
                    <a:cubicBezTo>
                      <a:pt x="114" y="94"/>
                      <a:pt x="94" y="114"/>
                      <a:pt x="69" y="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0">
                <a:extLst>
                  <a:ext uri="{FF2B5EF4-FFF2-40B4-BE49-F238E27FC236}">
                    <a16:creationId xmlns:a16="http://schemas.microsoft.com/office/drawing/2014/main" id="{29129453-AA7A-470C-9CC5-CE274A43F6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777876" y="2354263"/>
                <a:ext cx="423863" cy="423862"/>
              </a:xfrm>
              <a:custGeom>
                <a:avLst/>
                <a:gdLst>
                  <a:gd name="T0" fmla="*/ 113 w 113"/>
                  <a:gd name="T1" fmla="*/ 63 h 113"/>
                  <a:gd name="T2" fmla="*/ 113 w 113"/>
                  <a:gd name="T3" fmla="*/ 50 h 113"/>
                  <a:gd name="T4" fmla="*/ 101 w 113"/>
                  <a:gd name="T5" fmla="*/ 47 h 113"/>
                  <a:gd name="T6" fmla="*/ 95 w 113"/>
                  <a:gd name="T7" fmla="*/ 32 h 113"/>
                  <a:gd name="T8" fmla="*/ 101 w 113"/>
                  <a:gd name="T9" fmla="*/ 21 h 113"/>
                  <a:gd name="T10" fmla="*/ 92 w 113"/>
                  <a:gd name="T11" fmla="*/ 12 h 113"/>
                  <a:gd name="T12" fmla="*/ 81 w 113"/>
                  <a:gd name="T13" fmla="*/ 19 h 113"/>
                  <a:gd name="T14" fmla="*/ 66 w 113"/>
                  <a:gd name="T15" fmla="*/ 13 h 113"/>
                  <a:gd name="T16" fmla="*/ 63 w 113"/>
                  <a:gd name="T17" fmla="*/ 0 h 113"/>
                  <a:gd name="T18" fmla="*/ 50 w 113"/>
                  <a:gd name="T19" fmla="*/ 0 h 113"/>
                  <a:gd name="T20" fmla="*/ 47 w 113"/>
                  <a:gd name="T21" fmla="*/ 13 h 113"/>
                  <a:gd name="T22" fmla="*/ 32 w 113"/>
                  <a:gd name="T23" fmla="*/ 19 h 113"/>
                  <a:gd name="T24" fmla="*/ 21 w 113"/>
                  <a:gd name="T25" fmla="*/ 12 h 113"/>
                  <a:gd name="T26" fmla="*/ 12 w 113"/>
                  <a:gd name="T27" fmla="*/ 21 h 113"/>
                  <a:gd name="T28" fmla="*/ 19 w 113"/>
                  <a:gd name="T29" fmla="*/ 32 h 113"/>
                  <a:gd name="T30" fmla="*/ 13 w 113"/>
                  <a:gd name="T31" fmla="*/ 47 h 113"/>
                  <a:gd name="T32" fmla="*/ 0 w 113"/>
                  <a:gd name="T33" fmla="*/ 50 h 113"/>
                  <a:gd name="T34" fmla="*/ 0 w 113"/>
                  <a:gd name="T35" fmla="*/ 63 h 113"/>
                  <a:gd name="T36" fmla="*/ 13 w 113"/>
                  <a:gd name="T37" fmla="*/ 66 h 113"/>
                  <a:gd name="T38" fmla="*/ 19 w 113"/>
                  <a:gd name="T39" fmla="*/ 81 h 113"/>
                  <a:gd name="T40" fmla="*/ 12 w 113"/>
                  <a:gd name="T41" fmla="*/ 92 h 113"/>
                  <a:gd name="T42" fmla="*/ 21 w 113"/>
                  <a:gd name="T43" fmla="*/ 101 h 113"/>
                  <a:gd name="T44" fmla="*/ 32 w 113"/>
                  <a:gd name="T45" fmla="*/ 95 h 113"/>
                  <a:gd name="T46" fmla="*/ 47 w 113"/>
                  <a:gd name="T47" fmla="*/ 101 h 113"/>
                  <a:gd name="T48" fmla="*/ 50 w 113"/>
                  <a:gd name="T49" fmla="*/ 113 h 113"/>
                  <a:gd name="T50" fmla="*/ 63 w 113"/>
                  <a:gd name="T51" fmla="*/ 113 h 113"/>
                  <a:gd name="T52" fmla="*/ 66 w 113"/>
                  <a:gd name="T53" fmla="*/ 101 h 113"/>
                  <a:gd name="T54" fmla="*/ 81 w 113"/>
                  <a:gd name="T55" fmla="*/ 95 h 113"/>
                  <a:gd name="T56" fmla="*/ 92 w 113"/>
                  <a:gd name="T57" fmla="*/ 101 h 113"/>
                  <a:gd name="T58" fmla="*/ 101 w 113"/>
                  <a:gd name="T59" fmla="*/ 92 h 113"/>
                  <a:gd name="T60" fmla="*/ 95 w 113"/>
                  <a:gd name="T61" fmla="*/ 81 h 113"/>
                  <a:gd name="T62" fmla="*/ 101 w 113"/>
                  <a:gd name="T63" fmla="*/ 66 h 113"/>
                  <a:gd name="T64" fmla="*/ 113 w 113"/>
                  <a:gd name="T65" fmla="*/ 63 h 113"/>
                  <a:gd name="T66" fmla="*/ 57 w 113"/>
                  <a:gd name="T67" fmla="*/ 91 h 113"/>
                  <a:gd name="T68" fmla="*/ 22 w 113"/>
                  <a:gd name="T69" fmla="*/ 57 h 113"/>
                  <a:gd name="T70" fmla="*/ 57 w 113"/>
                  <a:gd name="T71" fmla="*/ 22 h 113"/>
                  <a:gd name="T72" fmla="*/ 91 w 113"/>
                  <a:gd name="T73" fmla="*/ 57 h 113"/>
                  <a:gd name="T74" fmla="*/ 57 w 113"/>
                  <a:gd name="T75" fmla="*/ 91 h 113"/>
                  <a:gd name="T76" fmla="*/ 57 w 113"/>
                  <a:gd name="T77" fmla="*/ 30 h 113"/>
                  <a:gd name="T78" fmla="*/ 30 w 113"/>
                  <a:gd name="T79" fmla="*/ 57 h 113"/>
                  <a:gd name="T80" fmla="*/ 57 w 113"/>
                  <a:gd name="T81" fmla="*/ 83 h 113"/>
                  <a:gd name="T82" fmla="*/ 83 w 113"/>
                  <a:gd name="T83" fmla="*/ 57 h 113"/>
                  <a:gd name="T84" fmla="*/ 57 w 113"/>
                  <a:gd name="T85" fmla="*/ 30 h 113"/>
                  <a:gd name="T86" fmla="*/ 57 w 113"/>
                  <a:gd name="T87" fmla="*/ 77 h 113"/>
                  <a:gd name="T88" fmla="*/ 36 w 113"/>
                  <a:gd name="T89" fmla="*/ 57 h 113"/>
                  <a:gd name="T90" fmla="*/ 57 w 113"/>
                  <a:gd name="T91" fmla="*/ 36 h 113"/>
                  <a:gd name="T92" fmla="*/ 77 w 113"/>
                  <a:gd name="T93" fmla="*/ 57 h 113"/>
                  <a:gd name="T94" fmla="*/ 57 w 113"/>
                  <a:gd name="T95" fmla="*/ 7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3" h="113">
                    <a:moveTo>
                      <a:pt x="113" y="63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100" y="42"/>
                      <a:pt x="98" y="37"/>
                      <a:pt x="95" y="3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77" y="16"/>
                      <a:pt x="72" y="14"/>
                      <a:pt x="66" y="13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2" y="14"/>
                      <a:pt x="37" y="16"/>
                      <a:pt x="32" y="1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6" y="37"/>
                      <a:pt x="14" y="42"/>
                      <a:pt x="13" y="47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4" y="72"/>
                      <a:pt x="16" y="77"/>
                      <a:pt x="19" y="81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7" y="98"/>
                      <a:pt x="42" y="100"/>
                      <a:pt x="47" y="101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63" y="113"/>
                      <a:pt x="63" y="113"/>
                      <a:pt x="63" y="113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72" y="100"/>
                      <a:pt x="77" y="98"/>
                      <a:pt x="81" y="95"/>
                    </a:cubicBezTo>
                    <a:cubicBezTo>
                      <a:pt x="92" y="101"/>
                      <a:pt x="92" y="101"/>
                      <a:pt x="92" y="101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8" y="77"/>
                      <a:pt x="100" y="72"/>
                      <a:pt x="101" y="66"/>
                    </a:cubicBezTo>
                    <a:lnTo>
                      <a:pt x="113" y="63"/>
                    </a:lnTo>
                    <a:close/>
                    <a:moveTo>
                      <a:pt x="57" y="91"/>
                    </a:moveTo>
                    <a:cubicBezTo>
                      <a:pt x="38" y="91"/>
                      <a:pt x="22" y="76"/>
                      <a:pt x="22" y="57"/>
                    </a:cubicBezTo>
                    <a:cubicBezTo>
                      <a:pt x="22" y="38"/>
                      <a:pt x="38" y="22"/>
                      <a:pt x="57" y="22"/>
                    </a:cubicBezTo>
                    <a:cubicBezTo>
                      <a:pt x="76" y="22"/>
                      <a:pt x="91" y="38"/>
                      <a:pt x="91" y="57"/>
                    </a:cubicBezTo>
                    <a:cubicBezTo>
                      <a:pt x="91" y="76"/>
                      <a:pt x="76" y="91"/>
                      <a:pt x="57" y="91"/>
                    </a:cubicBezTo>
                    <a:close/>
                    <a:moveTo>
                      <a:pt x="57" y="30"/>
                    </a:moveTo>
                    <a:cubicBezTo>
                      <a:pt x="42" y="30"/>
                      <a:pt x="30" y="42"/>
                      <a:pt x="30" y="57"/>
                    </a:cubicBezTo>
                    <a:cubicBezTo>
                      <a:pt x="30" y="71"/>
                      <a:pt x="42" y="83"/>
                      <a:pt x="57" y="83"/>
                    </a:cubicBezTo>
                    <a:cubicBezTo>
                      <a:pt x="72" y="83"/>
                      <a:pt x="83" y="71"/>
                      <a:pt x="83" y="57"/>
                    </a:cubicBezTo>
                    <a:cubicBezTo>
                      <a:pt x="83" y="42"/>
                      <a:pt x="72" y="30"/>
                      <a:pt x="57" y="30"/>
                    </a:cubicBezTo>
                    <a:close/>
                    <a:moveTo>
                      <a:pt x="57" y="77"/>
                    </a:moveTo>
                    <a:cubicBezTo>
                      <a:pt x="45" y="77"/>
                      <a:pt x="36" y="68"/>
                      <a:pt x="36" y="57"/>
                    </a:cubicBezTo>
                    <a:cubicBezTo>
                      <a:pt x="36" y="45"/>
                      <a:pt x="45" y="36"/>
                      <a:pt x="57" y="36"/>
                    </a:cubicBezTo>
                    <a:cubicBezTo>
                      <a:pt x="68" y="36"/>
                      <a:pt x="77" y="45"/>
                      <a:pt x="77" y="57"/>
                    </a:cubicBezTo>
                    <a:cubicBezTo>
                      <a:pt x="77" y="68"/>
                      <a:pt x="68" y="77"/>
                      <a:pt x="57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ED414F51-9D02-44E6-B78F-81F79E17B2DD}"/>
              </a:ext>
            </a:extLst>
          </p:cNvPr>
          <p:cNvGrpSpPr/>
          <p:nvPr/>
        </p:nvGrpSpPr>
        <p:grpSpPr>
          <a:xfrm>
            <a:off x="264811" y="5423491"/>
            <a:ext cx="867304" cy="1374850"/>
            <a:chOff x="264811" y="5423491"/>
            <a:chExt cx="867304" cy="1374850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2E184EA5-FE8F-468C-97EB-853E3DEDA066}"/>
                </a:ext>
              </a:extLst>
            </p:cNvPr>
            <p:cNvGrpSpPr/>
            <p:nvPr/>
          </p:nvGrpSpPr>
          <p:grpSpPr>
            <a:xfrm>
              <a:off x="264811" y="5423491"/>
              <a:ext cx="867304" cy="1374850"/>
              <a:chOff x="286582" y="152399"/>
              <a:chExt cx="932618" cy="1478387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03DDE1FE-BEDD-49B0-B778-C84AA3F259F5}"/>
                  </a:ext>
                </a:extLst>
              </p:cNvPr>
              <p:cNvSpPr/>
              <p:nvPr/>
            </p:nvSpPr>
            <p:spPr>
              <a:xfrm>
                <a:off x="286582" y="152399"/>
                <a:ext cx="932618" cy="952906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DC133A1-337D-44AD-B1CB-4DC1B6C755DE}"/>
                  </a:ext>
                </a:extLst>
              </p:cNvPr>
              <p:cNvSpPr txBox="1"/>
              <p:nvPr/>
            </p:nvSpPr>
            <p:spPr>
              <a:xfrm>
                <a:off x="286582" y="1167450"/>
                <a:ext cx="932618" cy="463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C000"/>
                    </a:solidFill>
                    <a:latin typeface="Delivery" panose="020F0503020204020204" pitchFamily="34" charset="0"/>
                    <a:ea typeface="Delivery" panose="020F0503020204020204" pitchFamily="34" charset="0"/>
                    <a:cs typeface="Delivery" panose="020F0503020204020204" pitchFamily="34" charset="0"/>
                  </a:rPr>
                  <a:t>PLANO DE AÇÃO</a:t>
                </a:r>
              </a:p>
            </p:txBody>
          </p:sp>
        </p:grpSp>
        <p:grpSp>
          <p:nvGrpSpPr>
            <p:cNvPr id="59" name="Group 17510">
              <a:extLst>
                <a:ext uri="{FF2B5EF4-FFF2-40B4-BE49-F238E27FC236}">
                  <a16:creationId xmlns:a16="http://schemas.microsoft.com/office/drawing/2014/main" id="{40DC854A-FF70-4017-9FB8-C3F3A681C090}"/>
                </a:ext>
              </a:extLst>
            </p:cNvPr>
            <p:cNvGrpSpPr/>
            <p:nvPr/>
          </p:nvGrpSpPr>
          <p:grpSpPr>
            <a:xfrm>
              <a:off x="396447" y="5642297"/>
              <a:ext cx="635000" cy="468313"/>
              <a:chOff x="992187" y="3705225"/>
              <a:chExt cx="635000" cy="468313"/>
            </a:xfrm>
            <a:solidFill>
              <a:schemeClr val="bg1"/>
            </a:solidFill>
          </p:grpSpPr>
          <p:sp>
            <p:nvSpPr>
              <p:cNvPr id="60" name="Freeform 81">
                <a:extLst>
                  <a:ext uri="{FF2B5EF4-FFF2-40B4-BE49-F238E27FC236}">
                    <a16:creationId xmlns:a16="http://schemas.microsoft.com/office/drawing/2014/main" id="{E8550607-7CE4-4462-A63D-913B1FEC6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062" y="3722688"/>
                <a:ext cx="619125" cy="450850"/>
              </a:xfrm>
              <a:custGeom>
                <a:avLst/>
                <a:gdLst>
                  <a:gd name="T0" fmla="*/ 62 w 165"/>
                  <a:gd name="T1" fmla="*/ 0 h 120"/>
                  <a:gd name="T2" fmla="*/ 144 w 165"/>
                  <a:gd name="T3" fmla="*/ 0 h 120"/>
                  <a:gd name="T4" fmla="*/ 164 w 165"/>
                  <a:gd name="T5" fmla="*/ 21 h 120"/>
                  <a:gd name="T6" fmla="*/ 160 w 165"/>
                  <a:gd name="T7" fmla="*/ 26 h 120"/>
                  <a:gd name="T8" fmla="*/ 126 w 165"/>
                  <a:gd name="T9" fmla="*/ 26 h 120"/>
                  <a:gd name="T10" fmla="*/ 126 w 165"/>
                  <a:gd name="T11" fmla="*/ 96 h 120"/>
                  <a:gd name="T12" fmla="*/ 102 w 165"/>
                  <a:gd name="T13" fmla="*/ 120 h 120"/>
                  <a:gd name="T14" fmla="*/ 24 w 165"/>
                  <a:gd name="T15" fmla="*/ 120 h 120"/>
                  <a:gd name="T16" fmla="*/ 1 w 165"/>
                  <a:gd name="T17" fmla="*/ 99 h 120"/>
                  <a:gd name="T18" fmla="*/ 6 w 165"/>
                  <a:gd name="T19" fmla="*/ 94 h 120"/>
                  <a:gd name="T20" fmla="*/ 39 w 165"/>
                  <a:gd name="T21" fmla="*/ 94 h 120"/>
                  <a:gd name="T22" fmla="*/ 39 w 165"/>
                  <a:gd name="T23" fmla="*/ 77 h 120"/>
                  <a:gd name="T24" fmla="*/ 43 w 165"/>
                  <a:gd name="T25" fmla="*/ 72 h 120"/>
                  <a:gd name="T26" fmla="*/ 47 w 165"/>
                  <a:gd name="T27" fmla="*/ 78 h 120"/>
                  <a:gd name="T28" fmla="*/ 47 w 165"/>
                  <a:gd name="T29" fmla="*/ 93 h 120"/>
                  <a:gd name="T30" fmla="*/ 84 w 165"/>
                  <a:gd name="T31" fmla="*/ 93 h 120"/>
                  <a:gd name="T32" fmla="*/ 88 w 165"/>
                  <a:gd name="T33" fmla="*/ 98 h 120"/>
                  <a:gd name="T34" fmla="*/ 104 w 165"/>
                  <a:gd name="T35" fmla="*/ 112 h 120"/>
                  <a:gd name="T36" fmla="*/ 119 w 165"/>
                  <a:gd name="T37" fmla="*/ 94 h 120"/>
                  <a:gd name="T38" fmla="*/ 119 w 165"/>
                  <a:gd name="T39" fmla="*/ 25 h 120"/>
                  <a:gd name="T40" fmla="*/ 124 w 165"/>
                  <a:gd name="T41" fmla="*/ 7 h 120"/>
                  <a:gd name="T42" fmla="*/ 62 w 165"/>
                  <a:gd name="T43" fmla="*/ 7 h 120"/>
                  <a:gd name="T44" fmla="*/ 51 w 165"/>
                  <a:gd name="T45" fmla="*/ 12 h 120"/>
                  <a:gd name="T46" fmla="*/ 45 w 165"/>
                  <a:gd name="T47" fmla="*/ 11 h 120"/>
                  <a:gd name="T48" fmla="*/ 53 w 165"/>
                  <a:gd name="T49" fmla="*/ 1 h 120"/>
                  <a:gd name="T50" fmla="*/ 62 w 165"/>
                  <a:gd name="T5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5" h="120">
                    <a:moveTo>
                      <a:pt x="62" y="0"/>
                    </a:moveTo>
                    <a:cubicBezTo>
                      <a:pt x="67" y="0"/>
                      <a:pt x="130" y="0"/>
                      <a:pt x="144" y="0"/>
                    </a:cubicBezTo>
                    <a:cubicBezTo>
                      <a:pt x="156" y="0"/>
                      <a:pt x="164" y="13"/>
                      <a:pt x="164" y="21"/>
                    </a:cubicBezTo>
                    <a:cubicBezTo>
                      <a:pt x="164" y="23"/>
                      <a:pt x="165" y="26"/>
                      <a:pt x="160" y="26"/>
                    </a:cubicBezTo>
                    <a:cubicBezTo>
                      <a:pt x="155" y="26"/>
                      <a:pt x="126" y="26"/>
                      <a:pt x="126" y="26"/>
                    </a:cubicBezTo>
                    <a:cubicBezTo>
                      <a:pt x="126" y="26"/>
                      <a:pt x="126" y="71"/>
                      <a:pt x="126" y="96"/>
                    </a:cubicBezTo>
                    <a:cubicBezTo>
                      <a:pt x="126" y="120"/>
                      <a:pt x="104" y="120"/>
                      <a:pt x="102" y="120"/>
                    </a:cubicBezTo>
                    <a:cubicBezTo>
                      <a:pt x="100" y="120"/>
                      <a:pt x="45" y="120"/>
                      <a:pt x="24" y="120"/>
                    </a:cubicBezTo>
                    <a:cubicBezTo>
                      <a:pt x="3" y="120"/>
                      <a:pt x="1" y="99"/>
                      <a:pt x="1" y="99"/>
                    </a:cubicBezTo>
                    <a:cubicBezTo>
                      <a:pt x="1" y="99"/>
                      <a:pt x="0" y="94"/>
                      <a:pt x="6" y="94"/>
                    </a:cubicBezTo>
                    <a:cubicBezTo>
                      <a:pt x="12" y="94"/>
                      <a:pt x="39" y="94"/>
                      <a:pt x="39" y="94"/>
                    </a:cubicBezTo>
                    <a:cubicBezTo>
                      <a:pt x="39" y="94"/>
                      <a:pt x="39" y="79"/>
                      <a:pt x="39" y="77"/>
                    </a:cubicBezTo>
                    <a:cubicBezTo>
                      <a:pt x="39" y="75"/>
                      <a:pt x="39" y="72"/>
                      <a:pt x="43" y="72"/>
                    </a:cubicBezTo>
                    <a:cubicBezTo>
                      <a:pt x="47" y="72"/>
                      <a:pt x="47" y="75"/>
                      <a:pt x="47" y="78"/>
                    </a:cubicBezTo>
                    <a:cubicBezTo>
                      <a:pt x="47" y="81"/>
                      <a:pt x="47" y="93"/>
                      <a:pt x="47" y="93"/>
                    </a:cubicBezTo>
                    <a:cubicBezTo>
                      <a:pt x="47" y="93"/>
                      <a:pt x="79" y="93"/>
                      <a:pt x="84" y="93"/>
                    </a:cubicBezTo>
                    <a:cubicBezTo>
                      <a:pt x="89" y="93"/>
                      <a:pt x="88" y="96"/>
                      <a:pt x="88" y="98"/>
                    </a:cubicBezTo>
                    <a:cubicBezTo>
                      <a:pt x="88" y="104"/>
                      <a:pt x="92" y="112"/>
                      <a:pt x="104" y="112"/>
                    </a:cubicBezTo>
                    <a:cubicBezTo>
                      <a:pt x="117" y="112"/>
                      <a:pt x="119" y="98"/>
                      <a:pt x="119" y="94"/>
                    </a:cubicBezTo>
                    <a:cubicBezTo>
                      <a:pt x="119" y="90"/>
                      <a:pt x="119" y="38"/>
                      <a:pt x="119" y="25"/>
                    </a:cubicBezTo>
                    <a:cubicBezTo>
                      <a:pt x="119" y="12"/>
                      <a:pt x="124" y="7"/>
                      <a:pt x="124" y="7"/>
                    </a:cubicBezTo>
                    <a:cubicBezTo>
                      <a:pt x="124" y="7"/>
                      <a:pt x="67" y="7"/>
                      <a:pt x="62" y="7"/>
                    </a:cubicBezTo>
                    <a:cubicBezTo>
                      <a:pt x="57" y="7"/>
                      <a:pt x="54" y="10"/>
                      <a:pt x="51" y="12"/>
                    </a:cubicBezTo>
                    <a:cubicBezTo>
                      <a:pt x="49" y="14"/>
                      <a:pt x="46" y="13"/>
                      <a:pt x="45" y="11"/>
                    </a:cubicBezTo>
                    <a:cubicBezTo>
                      <a:pt x="42" y="7"/>
                      <a:pt x="53" y="1"/>
                      <a:pt x="53" y="1"/>
                    </a:cubicBezTo>
                    <a:cubicBezTo>
                      <a:pt x="53" y="1"/>
                      <a:pt x="57" y="0"/>
                      <a:pt x="62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61" name="Freeform 82">
                <a:extLst>
                  <a:ext uri="{FF2B5EF4-FFF2-40B4-BE49-F238E27FC236}">
                    <a16:creationId xmlns:a16="http://schemas.microsoft.com/office/drawing/2014/main" id="{544C4A3D-DC73-4634-B9DD-1C150F553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512" y="3887788"/>
                <a:ext cx="109538" cy="101600"/>
              </a:xfrm>
              <a:custGeom>
                <a:avLst/>
                <a:gdLst>
                  <a:gd name="T0" fmla="*/ 0 w 29"/>
                  <a:gd name="T1" fmla="*/ 16 h 27"/>
                  <a:gd name="T2" fmla="*/ 16 w 29"/>
                  <a:gd name="T3" fmla="*/ 0 h 27"/>
                  <a:gd name="T4" fmla="*/ 27 w 29"/>
                  <a:gd name="T5" fmla="*/ 22 h 27"/>
                  <a:gd name="T6" fmla="*/ 23 w 29"/>
                  <a:gd name="T7" fmla="*/ 26 h 27"/>
                  <a:gd name="T8" fmla="*/ 0 w 29"/>
                  <a:gd name="T9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7">
                    <a:moveTo>
                      <a:pt x="0" y="16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25" y="19"/>
                      <a:pt x="27" y="22"/>
                    </a:cubicBezTo>
                    <a:cubicBezTo>
                      <a:pt x="29" y="26"/>
                      <a:pt x="27" y="27"/>
                      <a:pt x="23" y="26"/>
                    </a:cubicBezTo>
                    <a:cubicBezTo>
                      <a:pt x="20" y="25"/>
                      <a:pt x="0" y="16"/>
                      <a:pt x="0" y="1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62" name="Freeform 83">
                <a:extLst>
                  <a:ext uri="{FF2B5EF4-FFF2-40B4-BE49-F238E27FC236}">
                    <a16:creationId xmlns:a16="http://schemas.microsoft.com/office/drawing/2014/main" id="{FDFC227C-BB6F-4E96-96EE-450D3D196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575" y="3752850"/>
                <a:ext cx="180975" cy="180975"/>
              </a:xfrm>
              <a:custGeom>
                <a:avLst/>
                <a:gdLst>
                  <a:gd name="T0" fmla="*/ 114 w 114"/>
                  <a:gd name="T1" fmla="*/ 76 h 114"/>
                  <a:gd name="T2" fmla="*/ 76 w 114"/>
                  <a:gd name="T3" fmla="*/ 114 h 114"/>
                  <a:gd name="T4" fmla="*/ 0 w 114"/>
                  <a:gd name="T5" fmla="*/ 40 h 114"/>
                  <a:gd name="T6" fmla="*/ 41 w 114"/>
                  <a:gd name="T7" fmla="*/ 0 h 114"/>
                  <a:gd name="T8" fmla="*/ 114 w 114"/>
                  <a:gd name="T9" fmla="*/ 7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4">
                    <a:moveTo>
                      <a:pt x="114" y="76"/>
                    </a:moveTo>
                    <a:lnTo>
                      <a:pt x="76" y="114"/>
                    </a:lnTo>
                    <a:lnTo>
                      <a:pt x="0" y="40"/>
                    </a:lnTo>
                    <a:lnTo>
                      <a:pt x="41" y="0"/>
                    </a:lnTo>
                    <a:lnTo>
                      <a:pt x="114" y="7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63" name="Freeform 84">
                <a:extLst>
                  <a:ext uri="{FF2B5EF4-FFF2-40B4-BE49-F238E27FC236}">
                    <a16:creationId xmlns:a16="http://schemas.microsoft.com/office/drawing/2014/main" id="{6B09ACD6-DDC7-4B81-BFA8-746ED3334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187" y="3705225"/>
                <a:ext cx="101600" cy="93663"/>
              </a:xfrm>
              <a:custGeom>
                <a:avLst/>
                <a:gdLst>
                  <a:gd name="T0" fmla="*/ 10 w 27"/>
                  <a:gd name="T1" fmla="*/ 25 h 25"/>
                  <a:gd name="T2" fmla="*/ 27 w 27"/>
                  <a:gd name="T3" fmla="*/ 9 h 25"/>
                  <a:gd name="T4" fmla="*/ 8 w 27"/>
                  <a:gd name="T5" fmla="*/ 8 h 25"/>
                  <a:gd name="T6" fmla="*/ 10 w 27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5">
                    <a:moveTo>
                      <a:pt x="10" y="25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17" y="0"/>
                      <a:pt x="8" y="8"/>
                    </a:cubicBezTo>
                    <a:cubicBezTo>
                      <a:pt x="0" y="16"/>
                      <a:pt x="10" y="25"/>
                      <a:pt x="10" y="2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64" name="Freeform 85">
                <a:extLst>
                  <a:ext uri="{FF2B5EF4-FFF2-40B4-BE49-F238E27FC236}">
                    <a16:creationId xmlns:a16="http://schemas.microsoft.com/office/drawing/2014/main" id="{7CCC38E3-C0EC-4E14-A537-CD1E5A8D1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337" y="3821113"/>
                <a:ext cx="112713" cy="19050"/>
              </a:xfrm>
              <a:custGeom>
                <a:avLst/>
                <a:gdLst>
                  <a:gd name="T0" fmla="*/ 28 w 30"/>
                  <a:gd name="T1" fmla="*/ 5 h 5"/>
                  <a:gd name="T2" fmla="*/ 2 w 30"/>
                  <a:gd name="T3" fmla="*/ 5 h 5"/>
                  <a:gd name="T4" fmla="*/ 0 w 30"/>
                  <a:gd name="T5" fmla="*/ 3 h 5"/>
                  <a:gd name="T6" fmla="*/ 0 w 30"/>
                  <a:gd name="T7" fmla="*/ 3 h 5"/>
                  <a:gd name="T8" fmla="*/ 2 w 30"/>
                  <a:gd name="T9" fmla="*/ 0 h 5"/>
                  <a:gd name="T10" fmla="*/ 28 w 30"/>
                  <a:gd name="T11" fmla="*/ 0 h 5"/>
                  <a:gd name="T12" fmla="*/ 30 w 30"/>
                  <a:gd name="T13" fmla="*/ 3 h 5"/>
                  <a:gd name="T14" fmla="*/ 30 w 30"/>
                  <a:gd name="T15" fmla="*/ 3 h 5"/>
                  <a:gd name="T16" fmla="*/ 28 w 30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">
                    <a:moveTo>
                      <a:pt x="28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4"/>
                      <a:pt x="29" y="5"/>
                      <a:pt x="28" y="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65" name="Freeform 86">
                <a:extLst>
                  <a:ext uri="{FF2B5EF4-FFF2-40B4-BE49-F238E27FC236}">
                    <a16:creationId xmlns:a16="http://schemas.microsoft.com/office/drawing/2014/main" id="{542FDD51-4EF7-4323-9338-A4E2406C1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337" y="3868738"/>
                <a:ext cx="112713" cy="23813"/>
              </a:xfrm>
              <a:custGeom>
                <a:avLst/>
                <a:gdLst>
                  <a:gd name="T0" fmla="*/ 28 w 30"/>
                  <a:gd name="T1" fmla="*/ 6 h 6"/>
                  <a:gd name="T2" fmla="*/ 2 w 30"/>
                  <a:gd name="T3" fmla="*/ 6 h 6"/>
                  <a:gd name="T4" fmla="*/ 0 w 30"/>
                  <a:gd name="T5" fmla="*/ 3 h 6"/>
                  <a:gd name="T6" fmla="*/ 0 w 30"/>
                  <a:gd name="T7" fmla="*/ 3 h 6"/>
                  <a:gd name="T8" fmla="*/ 2 w 30"/>
                  <a:gd name="T9" fmla="*/ 0 h 6"/>
                  <a:gd name="T10" fmla="*/ 28 w 30"/>
                  <a:gd name="T11" fmla="*/ 0 h 6"/>
                  <a:gd name="T12" fmla="*/ 30 w 30"/>
                  <a:gd name="T13" fmla="*/ 3 h 6"/>
                  <a:gd name="T14" fmla="*/ 30 w 30"/>
                  <a:gd name="T15" fmla="*/ 3 h 6"/>
                  <a:gd name="T16" fmla="*/ 28 w 30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6">
                    <a:moveTo>
                      <a:pt x="28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4"/>
                      <a:pt x="29" y="6"/>
                      <a:pt x="28" y="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  <p:sp>
            <p:nvSpPr>
              <p:cNvPr id="66" name="Freeform 87">
                <a:extLst>
                  <a:ext uri="{FF2B5EF4-FFF2-40B4-BE49-F238E27FC236}">
                    <a16:creationId xmlns:a16="http://schemas.microsoft.com/office/drawing/2014/main" id="{33B7536E-D57B-49D5-AA45-84D787AFB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337" y="3922713"/>
                <a:ext cx="112713" cy="17463"/>
              </a:xfrm>
              <a:custGeom>
                <a:avLst/>
                <a:gdLst>
                  <a:gd name="T0" fmla="*/ 28 w 30"/>
                  <a:gd name="T1" fmla="*/ 5 h 5"/>
                  <a:gd name="T2" fmla="*/ 2 w 30"/>
                  <a:gd name="T3" fmla="*/ 5 h 5"/>
                  <a:gd name="T4" fmla="*/ 0 w 30"/>
                  <a:gd name="T5" fmla="*/ 3 h 5"/>
                  <a:gd name="T6" fmla="*/ 0 w 30"/>
                  <a:gd name="T7" fmla="*/ 3 h 5"/>
                  <a:gd name="T8" fmla="*/ 2 w 30"/>
                  <a:gd name="T9" fmla="*/ 0 h 5"/>
                  <a:gd name="T10" fmla="*/ 28 w 30"/>
                  <a:gd name="T11" fmla="*/ 0 h 5"/>
                  <a:gd name="T12" fmla="*/ 30 w 30"/>
                  <a:gd name="T13" fmla="*/ 3 h 5"/>
                  <a:gd name="T14" fmla="*/ 30 w 30"/>
                  <a:gd name="T15" fmla="*/ 3 h 5"/>
                  <a:gd name="T16" fmla="*/ 28 w 30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">
                    <a:moveTo>
                      <a:pt x="28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4"/>
                      <a:pt x="29" y="5"/>
                      <a:pt x="28" y="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>
                  <a:latin typeface="Delivery" panose="020F0503020204020204" pitchFamily="34" charset="0"/>
                  <a:sym typeface="Delivery" panose="020F0503020204020204" pitchFamily="34" charset="0"/>
                </a:endParaRPr>
              </a:p>
            </p:txBody>
          </p:sp>
        </p:grp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A3E9FAA8-A7B1-4833-904E-69247DEA0A10}"/>
              </a:ext>
            </a:extLst>
          </p:cNvPr>
          <p:cNvGrpSpPr/>
          <p:nvPr/>
        </p:nvGrpSpPr>
        <p:grpSpPr>
          <a:xfrm>
            <a:off x="264811" y="133546"/>
            <a:ext cx="867304" cy="1205574"/>
            <a:chOff x="264811" y="152399"/>
            <a:chExt cx="867304" cy="1205574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BEEAFD0A-78F7-4587-807C-7D62A214480F}"/>
                </a:ext>
              </a:extLst>
            </p:cNvPr>
            <p:cNvGrpSpPr/>
            <p:nvPr/>
          </p:nvGrpSpPr>
          <p:grpSpPr>
            <a:xfrm>
              <a:off x="264811" y="152399"/>
              <a:ext cx="867304" cy="1205574"/>
              <a:chOff x="286582" y="152399"/>
              <a:chExt cx="932618" cy="1296362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3ED214D8-5555-41CA-BF7F-594B81D41C1F}"/>
                  </a:ext>
                </a:extLst>
              </p:cNvPr>
              <p:cNvSpPr/>
              <p:nvPr/>
            </p:nvSpPr>
            <p:spPr>
              <a:xfrm>
                <a:off x="286582" y="152399"/>
                <a:ext cx="932618" cy="95290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737943F-9FBB-47C2-85DC-E6DB54221075}"/>
                  </a:ext>
                </a:extLst>
              </p:cNvPr>
              <p:cNvSpPr txBox="1"/>
              <p:nvPr/>
            </p:nvSpPr>
            <p:spPr>
              <a:xfrm>
                <a:off x="286582" y="1167450"/>
                <a:ext cx="932618" cy="28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Delivery" panose="020F0503020204020204" pitchFamily="34" charset="0"/>
                    <a:ea typeface="Delivery" panose="020F0503020204020204" pitchFamily="34" charset="0"/>
                    <a:cs typeface="Delivery" panose="020F0503020204020204" pitchFamily="34" charset="0"/>
                  </a:rPr>
                  <a:t>HSE</a:t>
                </a:r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E7229B7-F004-49D2-A88A-74F1E5559219}"/>
                </a:ext>
              </a:extLst>
            </p:cNvPr>
            <p:cNvGrpSpPr/>
            <p:nvPr/>
          </p:nvGrpSpPr>
          <p:grpSpPr>
            <a:xfrm>
              <a:off x="434094" y="513557"/>
              <a:ext cx="554105" cy="338186"/>
              <a:chOff x="3341914" y="1996225"/>
              <a:chExt cx="1427100" cy="629681"/>
            </a:xfrm>
          </p:grpSpPr>
          <p:grpSp>
            <p:nvGrpSpPr>
              <p:cNvPr id="75" name="Agrupar 74">
                <a:extLst>
                  <a:ext uri="{FF2B5EF4-FFF2-40B4-BE49-F238E27FC236}">
                    <a16:creationId xmlns:a16="http://schemas.microsoft.com/office/drawing/2014/main" id="{8613FAFD-D31B-4397-9CE5-4B814CB5C9F4}"/>
                  </a:ext>
                </a:extLst>
              </p:cNvPr>
              <p:cNvGrpSpPr/>
              <p:nvPr/>
            </p:nvGrpSpPr>
            <p:grpSpPr>
              <a:xfrm>
                <a:off x="3341914" y="1996225"/>
                <a:ext cx="1427100" cy="535691"/>
                <a:chOff x="3341914" y="2026387"/>
                <a:chExt cx="1346747" cy="505529"/>
              </a:xfrm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72490206-6E79-4C91-ACED-6F52E96893CA}"/>
                    </a:ext>
                  </a:extLst>
                </p:cNvPr>
                <p:cNvSpPr/>
                <p:nvPr/>
              </p:nvSpPr>
              <p:spPr>
                <a:xfrm>
                  <a:off x="3341914" y="2216230"/>
                  <a:ext cx="530525" cy="3156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100"/>
                </a:p>
              </p:txBody>
            </p:sp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04589C6D-70B1-4875-9A51-3B692BA2808F}"/>
                    </a:ext>
                  </a:extLst>
                </p:cNvPr>
                <p:cNvSpPr/>
                <p:nvPr/>
              </p:nvSpPr>
              <p:spPr>
                <a:xfrm>
                  <a:off x="3703813" y="2026387"/>
                  <a:ext cx="530525" cy="5055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100"/>
                </a:p>
              </p:txBody>
            </p:sp>
            <p:sp>
              <p:nvSpPr>
                <p:cNvPr id="71" name="Retângulo 70">
                  <a:extLst>
                    <a:ext uri="{FF2B5EF4-FFF2-40B4-BE49-F238E27FC236}">
                      <a16:creationId xmlns:a16="http://schemas.microsoft.com/office/drawing/2014/main" id="{B45EB9A1-CC63-4F32-9E09-78798D81C70C}"/>
                    </a:ext>
                  </a:extLst>
                </p:cNvPr>
                <p:cNvSpPr/>
                <p:nvPr/>
              </p:nvSpPr>
              <p:spPr>
                <a:xfrm>
                  <a:off x="4158136" y="2285582"/>
                  <a:ext cx="530525" cy="2463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100"/>
                </a:p>
              </p:txBody>
            </p:sp>
          </p:grpSp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14C7D13B-658F-48DE-B36F-7551A6CAD85A}"/>
                  </a:ext>
                </a:extLst>
              </p:cNvPr>
              <p:cNvSpPr txBox="1"/>
              <p:nvPr/>
            </p:nvSpPr>
            <p:spPr>
              <a:xfrm>
                <a:off x="3668282" y="2052845"/>
                <a:ext cx="566057" cy="573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>
                    <a:latin typeface="Arial" panose="020B0604020202020204" pitchFamily="34" charset="0"/>
                    <a:ea typeface="Delivery" panose="020F0503020204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77" name="Forma em L 76">
              <a:extLst>
                <a:ext uri="{FF2B5EF4-FFF2-40B4-BE49-F238E27FC236}">
                  <a16:creationId xmlns:a16="http://schemas.microsoft.com/office/drawing/2014/main" id="{4C8B1EA3-BEB0-4E55-B2F3-3A31FEA4C76D}"/>
                </a:ext>
              </a:extLst>
            </p:cNvPr>
            <p:cNvSpPr/>
            <p:nvPr/>
          </p:nvSpPr>
          <p:spPr>
            <a:xfrm rot="18694920">
              <a:off x="617033" y="317550"/>
              <a:ext cx="199573" cy="118098"/>
            </a:xfrm>
            <a:prstGeom prst="corner">
              <a:avLst>
                <a:gd name="adj1" fmla="val 32254"/>
                <a:gd name="adj2" fmla="val 268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Textplatzhalter 14">
            <a:extLst>
              <a:ext uri="{FF2B5EF4-FFF2-40B4-BE49-F238E27FC236}">
                <a16:creationId xmlns:a16="http://schemas.microsoft.com/office/drawing/2014/main" id="{1EE24896-C9DD-4807-A62C-CD809CD341E9}"/>
              </a:ext>
            </a:extLst>
          </p:cNvPr>
          <p:cNvSpPr txBox="1">
            <a:spLocks/>
          </p:cNvSpPr>
          <p:nvPr/>
        </p:nvSpPr>
        <p:spPr>
          <a:xfrm>
            <a:off x="1666677" y="49394"/>
            <a:ext cx="8318500" cy="719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kern="1200" baseline="0">
                <a:solidFill>
                  <a:srgbClr val="D40511"/>
                </a:solidFill>
                <a:latin typeface="Delivery" panose="020F08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Delivery" panose="020F0803020204020204" pitchFamily="34" charset="0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Delivery" panose="020F0803020204020204" pitchFamily="34" charset="0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Delivery" panose="020F0803020204020204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Delivery" panose="020F08030202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>
                <a:solidFill>
                  <a:srgbClr val="FFCC00"/>
                </a:solidFill>
              </a:rPr>
              <a:t>W2W  SETEMBRO- NESPRESSO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407F97-6284-0353-A09B-F01BECA56FB6}"/>
              </a:ext>
            </a:extLst>
          </p:cNvPr>
          <p:cNvSpPr txBox="1"/>
          <p:nvPr/>
        </p:nvSpPr>
        <p:spPr>
          <a:xfrm>
            <a:off x="1666677" y="738573"/>
            <a:ext cx="102635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Resumo das contagens.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7C382D-C15B-17F9-E3D4-BA3361021B96}"/>
              </a:ext>
            </a:extLst>
          </p:cNvPr>
          <p:cNvSpPr/>
          <p:nvPr/>
        </p:nvSpPr>
        <p:spPr>
          <a:xfrm>
            <a:off x="9027521" y="1138860"/>
            <a:ext cx="3033341" cy="4787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D52FE53-8FC7-3A8A-321B-D2205970AC58}"/>
              </a:ext>
            </a:extLst>
          </p:cNvPr>
          <p:cNvSpPr txBox="1"/>
          <p:nvPr/>
        </p:nvSpPr>
        <p:spPr>
          <a:xfrm>
            <a:off x="9282418" y="1333527"/>
            <a:ext cx="2217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cap="all">
                <a:solidFill>
                  <a:srgbClr val="767171"/>
                </a:solidFill>
                <a:latin typeface="Delivery Cd Black" panose="020F0906020204020204" pitchFamily="34" charset="0"/>
              </a:rPr>
              <a:t>OBS</a:t>
            </a:r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ED64C3-9160-3141-2561-2E61BB45EA3A}"/>
              </a:ext>
            </a:extLst>
          </p:cNvPr>
          <p:cNvSpPr txBox="1"/>
          <p:nvPr/>
        </p:nvSpPr>
        <p:spPr>
          <a:xfrm>
            <a:off x="9216156" y="1856512"/>
            <a:ext cx="26547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 contagem realizada, identificamos 237 </a:t>
            </a:r>
            <a:r>
              <a:rPr lang="pt-BR" sz="1800" b="1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SKU’s</a:t>
            </a:r>
            <a:r>
              <a:rPr lang="pt-BR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divergentes. Abaixo o detalhamento solicitado dos números dos </a:t>
            </a:r>
            <a:r>
              <a:rPr lang="pt-BR" sz="1800" b="1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SKU’s</a:t>
            </a:r>
            <a:r>
              <a:rPr lang="pt-BR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Quando comparamos o estoque principal, tivemos uma evolução de 14% comparado ao último inventário</a:t>
            </a:r>
            <a:endParaRPr lang="pt-BR" sz="1400" b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6BAC23-7E45-DF3D-FD15-1182EFDD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26" y="1109466"/>
            <a:ext cx="7143580" cy="27520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B7F86B-1C97-452F-4DD9-C8C21306AE9E}"/>
              </a:ext>
            </a:extLst>
          </p:cNvPr>
          <p:cNvSpPr txBox="1"/>
          <p:nvPr/>
        </p:nvSpPr>
        <p:spPr>
          <a:xfrm>
            <a:off x="1847933" y="4218038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Abaixo a acuracidade das quantidades por unidades e a simulação do IRA somados.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3F98ACCD-C4A5-8BA1-8D9F-74F5EFB3B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02"/>
          <a:stretch/>
        </p:blipFill>
        <p:spPr>
          <a:xfrm>
            <a:off x="1946407" y="5270329"/>
            <a:ext cx="4558217" cy="10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9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Delivery</vt:lpstr>
      <vt:lpstr>Delivery Cd Black</vt:lpstr>
      <vt:lpstr>Symbol</vt:lpstr>
      <vt:lpstr>Tema do Office</vt:lpstr>
      <vt:lpstr>Apresentação do PowerPoint</vt:lpstr>
    </vt:vector>
  </TitlesOfParts>
  <Company>Deutsche Post DHL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Marcos Araujo Da Rocha (DHL Supply Chain)</dc:creator>
  <cp:lastModifiedBy>Paulo Marcos Araujo Da Rocha (DHL Supply Chain)</cp:lastModifiedBy>
  <cp:revision>1</cp:revision>
  <dcterms:created xsi:type="dcterms:W3CDTF">2024-07-22T19:00:00Z</dcterms:created>
  <dcterms:modified xsi:type="dcterms:W3CDTF">2024-07-22T19:00:13Z</dcterms:modified>
</cp:coreProperties>
</file>