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99" r:id="rId2"/>
    <p:sldId id="4189" r:id="rId3"/>
    <p:sldId id="4196" r:id="rId4"/>
    <p:sldId id="4197" r:id="rId5"/>
    <p:sldId id="4198" r:id="rId6"/>
    <p:sldId id="420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C891C-853E-4FEA-BC30-A07EEC914C2B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E6B4B-F160-40C8-84F8-FD758BFF8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6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4CEF-AED7-4F7E-8525-8327F771658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24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4CEF-AED7-4F7E-8525-8327F771658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83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4CEF-AED7-4F7E-8525-8327F771658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10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4CEF-AED7-4F7E-8525-8327F771658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6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70686-7FCF-EB9C-648F-4EF668F8F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C972B7-5BBC-4B2B-4791-A76EF2486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BD16B1-945C-7129-D538-4DB7C16B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C925-E75C-0111-C8B2-86170EF0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2186CB-0F15-C6AE-A4EF-DBE86F32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83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4A057-E411-4F77-76E5-056768E7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813F4B-C518-753D-16C3-65779B018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2EA6B4-4840-B0D4-7BA0-E0138003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4A3512-09D7-4D8A-3147-15C126FB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EEE284-D0ED-4A62-C678-52E2AA48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94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6A6EBB-8733-F1EA-5D8C-DB0CA46CE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60DCC8-EC37-0FF6-9E26-8A3E9D477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4F0E6-6FEC-0CA8-2CAF-C71057A4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5E7DD2-35E8-F193-ED6C-18BD9820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9BD06-7B8D-2474-B1DF-F5018011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7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1F161-85E3-FB65-48EE-5FBD61E0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45D7E-F269-C307-9F60-DAEB6E4F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B9B771-2C55-3296-8BD3-2377A2B2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3C8A0-F8FE-53C7-756B-B4A49E6B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615FF1-8C8A-ED39-3E99-E779AC5B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94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6364A-E5F8-20D5-016E-3409D5EB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E1DCDD-93F9-30B2-B3EA-ACCC367B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7641A0-64E9-7951-EF3E-389E84DB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9CB33-9E9B-F13D-F95E-48A6B1D7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4AEE15-B758-2446-789A-08682A3A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3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441B7-58AF-6FCA-3745-0026D5E8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879E0-27B8-9C47-0C52-E06FD000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BCE0F6-D467-2FF8-319D-717FC8B0B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98CDD6-F36E-C0FF-9E46-D8C5E969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7EA09-495D-EBB2-43ED-45A79223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9E950-0821-7FAF-D241-B8B517EE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00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9127F-58F5-9BC8-2774-BAE3DED3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FCFD48-F697-39E7-77E7-2BBB90BB2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1983A4-A62E-487B-B624-B27963FA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C5E92B-9711-76A4-B332-27794CA95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610AB4-AA4A-1CBC-FA4A-81BF5A2D7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9D82D3-500C-8B52-1697-CF4A6855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037505-B270-649D-FF7E-B0DFE56A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E602FA-FD3A-9448-8B66-14784E51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88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97D49-9D02-AEC0-CD05-41158CAD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DA3628-0D32-D89F-3C45-AEBCA295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50B907-7FF9-A287-6078-08311999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2BF948-DAFA-3FD6-8AE8-186377F8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9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A861CA-2BF5-46D3-118A-55944FA8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03C34C-811D-A045-45C8-22EE5482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5BC242-BE06-F622-D8C8-955A4B59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15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A6503-02AE-2537-3F82-6E2D2D54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9064E5-0468-0310-B799-76F3E8EE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4FD474-BC1E-0C96-40D5-8E87A5255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D2DB9B-707A-F3D0-ACE8-5E0FFF98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6FB819-73CB-118C-98A7-3A0C35BB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1D9D84-8256-AAD7-C15E-520E4911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23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529D0-7565-985D-0C46-1F75DDE9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18E9C2-112A-C49B-1B12-787EF0184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5218EF-5659-3B22-6F18-C1A7CAD3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1AA2E4-7F1B-63AE-35D0-2B9CEB46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5247-EFB7-4004-93AF-58D83C03BA6E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D3545C-1351-4C18-F9DA-F49F98A1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F706C0-09D9-8B8A-CBB0-ACF665EF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9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3A313F-9871-0A5C-773D-B00897D9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3BB2FA-D4D9-94BC-4486-1988ED54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C8B33F-4295-B6FA-2D04-97129A49C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15247-EFB7-4004-93AF-58D83C03BA6E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4B63F6-488C-5446-000C-730B2E00C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420D7-C7A8-FC7E-92BD-24283648A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4B31-CFA1-408B-ADF8-1CD07F7753F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9EF80A-4C01-57AA-CD6B-B7EEBC072EC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119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747474"/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51006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2AAA38B-8753-BD5F-AF47-622C0C4A9143}"/>
              </a:ext>
            </a:extLst>
          </p:cNvPr>
          <p:cNvSpPr txBox="1"/>
          <p:nvPr/>
        </p:nvSpPr>
        <p:spPr>
          <a:xfrm>
            <a:off x="0" y="1367247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/>
              <a:t>Reclamações</a:t>
            </a:r>
          </a:p>
          <a:p>
            <a:pPr algn="ctr"/>
            <a:r>
              <a:rPr lang="pt-BR" sz="6000" b="1" dirty="0"/>
              <a:t>Nespresso</a:t>
            </a:r>
          </a:p>
          <a:p>
            <a:pPr algn="ctr"/>
            <a:r>
              <a:rPr lang="pt-BR" sz="6000" b="1" dirty="0"/>
              <a:t>Julho/2024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42BF69B-1AB5-9C81-FA38-182BE15911B8}"/>
              </a:ext>
            </a:extLst>
          </p:cNvPr>
          <p:cNvGrpSpPr/>
          <p:nvPr/>
        </p:nvGrpSpPr>
        <p:grpSpPr>
          <a:xfrm>
            <a:off x="-8503" y="6335708"/>
            <a:ext cx="12192000" cy="543577"/>
            <a:chOff x="-8503" y="6335708"/>
            <a:chExt cx="12192000" cy="543577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10C55005-9122-5EB1-4161-364A13BE9B68}"/>
                </a:ext>
              </a:extLst>
            </p:cNvPr>
            <p:cNvGrpSpPr/>
            <p:nvPr/>
          </p:nvGrpSpPr>
          <p:grpSpPr>
            <a:xfrm>
              <a:off x="-8503" y="6335708"/>
              <a:ext cx="12192000" cy="543577"/>
              <a:chOff x="-8503" y="6335708"/>
              <a:chExt cx="12192000" cy="543577"/>
            </a:xfrm>
          </p:grpSpPr>
          <p:sp>
            <p:nvSpPr>
              <p:cNvPr id="14" name="Textplatzhalter 15">
                <a:extLst>
                  <a:ext uri="{FF2B5EF4-FFF2-40B4-BE49-F238E27FC236}">
                    <a16:creationId xmlns:a16="http://schemas.microsoft.com/office/drawing/2014/main" id="{93AC2B75-6E6E-A0F8-F169-D9211D000B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503" y="6335708"/>
                <a:ext cx="12192000" cy="543577"/>
              </a:xfrm>
              <a:prstGeom prst="rect">
                <a:avLst/>
              </a:prstGeom>
              <a:gradFill flip="none" rotWithShape="1">
                <a:gsLst>
                  <a:gs pos="50000">
                    <a:srgbClr val="FFCC00"/>
                  </a:gs>
                  <a:gs pos="100000">
                    <a:srgbClr val="FFCC00">
                      <a:alpha val="0"/>
                    </a:srgbClr>
                  </a:gs>
                </a:gsLst>
                <a:lin ang="0" scaled="1"/>
                <a:tileRect/>
              </a:gra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None/>
                  <a:defRPr lang="en-US" sz="100" kern="1200" smtClean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1pPr>
                <a:lvl2pPr marL="180000" indent="-18000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  <a:defRPr lang="en-US" sz="1350" kern="1200" smtClean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60000" indent="-18000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Clr>
                    <a:schemeClr val="accent4"/>
                  </a:buClr>
                  <a:buFont typeface="Symbol" panose="05050102010706020507" pitchFamily="18" charset="2"/>
                  <a:buChar char="-"/>
                  <a:defRPr lang="en-US" sz="1350" kern="1200" smtClean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540000" indent="-18000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Clr>
                    <a:schemeClr val="accent4"/>
                  </a:buClr>
                  <a:buFont typeface="Symbol" panose="05050102010706020507" pitchFamily="18" charset="2"/>
                  <a:buChar char="-"/>
                  <a:defRPr lang="en-US" sz="1350" kern="1200" smtClean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None/>
                  <a:defRPr lang="en-US"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 sz="135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80000" indent="-18000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Clr>
                    <a:schemeClr val="accent4"/>
                  </a:buClr>
                  <a:buFont typeface="+mj-lt"/>
                  <a:buAutoNum type="arabicPeriod"/>
                  <a:defRPr sz="7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de-DE" sz="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Delivery"/>
                  <a:ea typeface="+mn-ea"/>
                  <a:cs typeface="+mn-cs"/>
                </a:endParaRPr>
              </a:p>
            </p:txBody>
          </p:sp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CBC124A0-607A-50B9-1DE1-761EEC7BA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5369" y="6482655"/>
                <a:ext cx="1296000" cy="195723"/>
              </a:xfrm>
              <a:prstGeom prst="rect">
                <a:avLst/>
              </a:prstGeom>
            </p:spPr>
          </p:pic>
        </p:grpSp>
        <p:pic>
          <p:nvPicPr>
            <p:cNvPr id="13" name="Picture 4" descr="Dolce Gusto Logo PNG Vector (AI) Free Download">
              <a:extLst>
                <a:ext uri="{FF2B5EF4-FFF2-40B4-BE49-F238E27FC236}">
                  <a16:creationId xmlns:a16="http://schemas.microsoft.com/office/drawing/2014/main" id="{3AFC0320-8ECF-B76F-E0DA-F8B1587E2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9551" y="6366296"/>
              <a:ext cx="513946" cy="507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DF194D2A-0270-4500-B304-F20D147333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0872" y="9748"/>
            <a:ext cx="1724976" cy="26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EA6A38B-8463-A2B1-F7F8-6811DF0217C1}"/>
              </a:ext>
            </a:extLst>
          </p:cNvPr>
          <p:cNvSpPr txBox="1"/>
          <p:nvPr/>
        </p:nvSpPr>
        <p:spPr>
          <a:xfrm>
            <a:off x="32327" y="634651"/>
            <a:ext cx="94347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cap="all" dirty="0">
                <a:effectLst/>
                <a:latin typeface="Delivery Cd Black" panose="020F0906020204020204" pitchFamily="34" charset="0"/>
              </a:rPr>
              <a:t>RECLAMAÇÕES POR DATA DE SEPARAÇÃO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7FE79EE-D308-FCFB-C709-E114048ADE72}"/>
              </a:ext>
            </a:extLst>
          </p:cNvPr>
          <p:cNvGrpSpPr/>
          <p:nvPr/>
        </p:nvGrpSpPr>
        <p:grpSpPr>
          <a:xfrm>
            <a:off x="-8503" y="6335708"/>
            <a:ext cx="12192000" cy="543577"/>
            <a:chOff x="-8503" y="6335708"/>
            <a:chExt cx="12192000" cy="543577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AA568E92-2B29-BA3B-F073-0E3A2E5D958D}"/>
                </a:ext>
              </a:extLst>
            </p:cNvPr>
            <p:cNvGrpSpPr/>
            <p:nvPr/>
          </p:nvGrpSpPr>
          <p:grpSpPr>
            <a:xfrm>
              <a:off x="-8503" y="6335708"/>
              <a:ext cx="12192000" cy="543577"/>
              <a:chOff x="-8503" y="6335708"/>
              <a:chExt cx="12192000" cy="543577"/>
            </a:xfrm>
          </p:grpSpPr>
          <p:sp>
            <p:nvSpPr>
              <p:cNvPr id="2" name="Textplatzhalter 15">
                <a:extLst>
                  <a:ext uri="{FF2B5EF4-FFF2-40B4-BE49-F238E27FC236}">
                    <a16:creationId xmlns:a16="http://schemas.microsoft.com/office/drawing/2014/main" id="{64DF53FA-6717-5434-A5EF-0758C85A5A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503" y="6335708"/>
                <a:ext cx="12192000" cy="543577"/>
              </a:xfrm>
              <a:prstGeom prst="rect">
                <a:avLst/>
              </a:prstGeom>
              <a:gradFill flip="none" rotWithShape="1">
                <a:gsLst>
                  <a:gs pos="50000">
                    <a:srgbClr val="FFCC00"/>
                  </a:gs>
                  <a:gs pos="100000">
                    <a:srgbClr val="FFCC00">
                      <a:alpha val="0"/>
                    </a:srgbClr>
                  </a:gs>
                </a:gsLst>
                <a:lin ang="0" scaled="1"/>
                <a:tileRect/>
              </a:gra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None/>
                  <a:defRPr lang="en-US" sz="100" kern="1200" smtClean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1pPr>
                <a:lvl2pPr marL="180000" indent="-18000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  <a:defRPr lang="en-US" sz="1350" kern="1200" smtClean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60000" indent="-18000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Clr>
                    <a:schemeClr val="accent4"/>
                  </a:buClr>
                  <a:buFont typeface="Symbol" panose="05050102010706020507" pitchFamily="18" charset="2"/>
                  <a:buChar char="-"/>
                  <a:defRPr lang="en-US" sz="1350" kern="1200" smtClean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540000" indent="-18000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Clr>
                    <a:schemeClr val="accent4"/>
                  </a:buClr>
                  <a:buFont typeface="Symbol" panose="05050102010706020507" pitchFamily="18" charset="2"/>
                  <a:buChar char="-"/>
                  <a:defRPr lang="en-US" sz="1350" kern="1200" smtClean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None/>
                  <a:defRPr lang="en-US"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 sz="135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80000" indent="-18000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Clr>
                    <a:schemeClr val="accent4"/>
                  </a:buClr>
                  <a:buFont typeface="+mj-lt"/>
                  <a:buAutoNum type="arabicPeriod"/>
                  <a:defRPr sz="7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de-DE" sz="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Delivery"/>
                  <a:ea typeface="+mn-ea"/>
                  <a:cs typeface="+mn-cs"/>
                </a:endParaRPr>
              </a:p>
            </p:txBody>
          </p:sp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E3F231BF-D764-EE5C-086A-A21E9D668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5369" y="6482655"/>
                <a:ext cx="1296000" cy="195723"/>
              </a:xfrm>
              <a:prstGeom prst="rect">
                <a:avLst/>
              </a:prstGeom>
            </p:spPr>
          </p:pic>
        </p:grpSp>
        <p:pic>
          <p:nvPicPr>
            <p:cNvPr id="1028" name="Picture 4" descr="Dolce Gusto Logo PNG Vector (AI) Free Download">
              <a:extLst>
                <a:ext uri="{FF2B5EF4-FFF2-40B4-BE49-F238E27FC236}">
                  <a16:creationId xmlns:a16="http://schemas.microsoft.com/office/drawing/2014/main" id="{1D037344-333D-1464-B5A9-B93A407AE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9551" y="6366296"/>
              <a:ext cx="513946" cy="507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33ECC7-0767-1C82-F970-81C262E3CD4C}"/>
              </a:ext>
            </a:extLst>
          </p:cNvPr>
          <p:cNvSpPr txBox="1"/>
          <p:nvPr/>
        </p:nvSpPr>
        <p:spPr>
          <a:xfrm>
            <a:off x="145369" y="1435511"/>
            <a:ext cx="2057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sz="1600" b="1" dirty="0"/>
              <a:t>OFENSOR</a:t>
            </a:r>
          </a:p>
          <a:p>
            <a:endParaRPr lang="pt-B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09/07/2024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08/07/2024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30/06/2024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3E5000-4853-884E-FE51-68823C4F8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173" y="1186905"/>
            <a:ext cx="10019966" cy="4815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75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5">
            <a:extLst>
              <a:ext uri="{FF2B5EF4-FFF2-40B4-BE49-F238E27FC236}">
                <a16:creationId xmlns:a16="http://schemas.microsoft.com/office/drawing/2014/main" id="{64DF53FA-6717-5434-A5EF-0758C85A5A22}"/>
              </a:ext>
            </a:extLst>
          </p:cNvPr>
          <p:cNvSpPr txBox="1">
            <a:spLocks/>
          </p:cNvSpPr>
          <p:nvPr/>
        </p:nvSpPr>
        <p:spPr>
          <a:xfrm>
            <a:off x="0" y="6406589"/>
            <a:ext cx="12192000" cy="543577"/>
          </a:xfrm>
          <a:prstGeom prst="rect">
            <a:avLst/>
          </a:prstGeom>
          <a:gradFill flip="none" rotWithShape="1">
            <a:gsLst>
              <a:gs pos="50000">
                <a:srgbClr val="FFCC00"/>
              </a:gs>
              <a:gs pos="100000">
                <a:srgbClr val="FFCC00">
                  <a:alpha val="0"/>
                </a:srgbClr>
              </a:gs>
            </a:gsLst>
            <a:lin ang="0" scaled="1"/>
            <a:tileRect/>
          </a:gradFill>
          <a:ln w="31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00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lang="en-US" sz="135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lang="en-US" sz="135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lang="en-US" sz="135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5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+mj-lt"/>
              <a:buAutoNum type="arabicPeriod"/>
              <a:defRPr sz="7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Delivery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231BF-D764-EE5C-086A-A21E9D6680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369" y="6482655"/>
            <a:ext cx="1296000" cy="19572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C24CC7-9272-6912-DBAC-DC57D24B6C07}"/>
              </a:ext>
            </a:extLst>
          </p:cNvPr>
          <p:cNvSpPr txBox="1"/>
          <p:nvPr/>
        </p:nvSpPr>
        <p:spPr>
          <a:xfrm>
            <a:off x="14645" y="509272"/>
            <a:ext cx="91546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i="0" cap="all" dirty="0">
                <a:effectLst/>
                <a:latin typeface="Delivery Cd Black" panose="020F0906020204020204" pitchFamily="34" charset="0"/>
              </a:rPr>
              <a:t>Reclamações por PTL e USUARIOS PTL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1FAD425-02FC-6B13-8597-00AC1B9C2C72}"/>
              </a:ext>
            </a:extLst>
          </p:cNvPr>
          <p:cNvSpPr txBox="1"/>
          <p:nvPr/>
        </p:nvSpPr>
        <p:spPr>
          <a:xfrm>
            <a:off x="145369" y="5000506"/>
            <a:ext cx="4308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b="1" dirty="0"/>
              <a:t>OFENSOR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SMK – PTL 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GISANTANA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RSILVA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7A3986-C50C-9E88-2F69-4074229CDDEE}"/>
              </a:ext>
            </a:extLst>
          </p:cNvPr>
          <p:cNvSpPr txBox="1"/>
          <p:nvPr/>
        </p:nvSpPr>
        <p:spPr>
          <a:xfrm>
            <a:off x="6250293" y="5000506"/>
            <a:ext cx="470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b="1" dirty="0"/>
              <a:t>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B7C482-874F-FB9F-0E8C-EA7781AD1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81" y="1289422"/>
            <a:ext cx="5878619" cy="371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5B651B-DE4B-FF14-784D-D7F074336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012" y="1289422"/>
            <a:ext cx="5806607" cy="371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6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EA6A38B-8463-A2B1-F7F8-6811DF0217C1}"/>
              </a:ext>
            </a:extLst>
          </p:cNvPr>
          <p:cNvSpPr txBox="1"/>
          <p:nvPr/>
        </p:nvSpPr>
        <p:spPr>
          <a:xfrm>
            <a:off x="32327" y="634651"/>
            <a:ext cx="94347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cap="all" dirty="0">
                <a:effectLst/>
                <a:latin typeface="Delivery Cd Black" panose="020F0906020204020204" pitchFamily="34" charset="0"/>
              </a:rPr>
              <a:t>APROVAÇÕES MANUAIS</a:t>
            </a:r>
          </a:p>
        </p:txBody>
      </p:sp>
      <p:sp>
        <p:nvSpPr>
          <p:cNvPr id="2" name="Textplatzhalter 15">
            <a:extLst>
              <a:ext uri="{FF2B5EF4-FFF2-40B4-BE49-F238E27FC236}">
                <a16:creationId xmlns:a16="http://schemas.microsoft.com/office/drawing/2014/main" id="{64DF53FA-6717-5434-A5EF-0758C85A5A22}"/>
              </a:ext>
            </a:extLst>
          </p:cNvPr>
          <p:cNvSpPr txBox="1">
            <a:spLocks/>
          </p:cNvSpPr>
          <p:nvPr/>
        </p:nvSpPr>
        <p:spPr>
          <a:xfrm>
            <a:off x="-8503" y="6335708"/>
            <a:ext cx="12192000" cy="543577"/>
          </a:xfrm>
          <a:prstGeom prst="rect">
            <a:avLst/>
          </a:prstGeom>
          <a:gradFill flip="none" rotWithShape="1">
            <a:gsLst>
              <a:gs pos="50000">
                <a:srgbClr val="FFCC00"/>
              </a:gs>
              <a:gs pos="100000">
                <a:srgbClr val="FFCC00">
                  <a:alpha val="0"/>
                </a:srgbClr>
              </a:gs>
            </a:gsLst>
            <a:lin ang="0" scaled="1"/>
            <a:tileRect/>
          </a:gradFill>
          <a:ln w="31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00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lang="en-US" sz="135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lang="en-US" sz="135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lang="en-US" sz="135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5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+mj-lt"/>
              <a:buAutoNum type="arabicPeriod"/>
              <a:defRPr sz="7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Delivery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231BF-D764-EE5C-086A-A21E9D6680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369" y="6482655"/>
            <a:ext cx="1296000" cy="195723"/>
          </a:xfrm>
          <a:prstGeom prst="rect">
            <a:avLst/>
          </a:prstGeom>
        </p:spPr>
      </p:pic>
      <p:pic>
        <p:nvPicPr>
          <p:cNvPr id="1028" name="Picture 4" descr="Dolce Gusto Logo PNG Vector (AI) Free Download">
            <a:extLst>
              <a:ext uri="{FF2B5EF4-FFF2-40B4-BE49-F238E27FC236}">
                <a16:creationId xmlns:a16="http://schemas.microsoft.com/office/drawing/2014/main" id="{1D037344-333D-1464-B5A9-B93A407AE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551" y="6366296"/>
            <a:ext cx="513946" cy="50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249D375-FEB8-EC9C-2F6F-6BC5F851487B}"/>
              </a:ext>
            </a:extLst>
          </p:cNvPr>
          <p:cNvSpPr txBox="1"/>
          <p:nvPr/>
        </p:nvSpPr>
        <p:spPr>
          <a:xfrm>
            <a:off x="9238977" y="1268277"/>
            <a:ext cx="2430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b="1" dirty="0"/>
              <a:t>OFENSOR</a:t>
            </a:r>
          </a:p>
          <a:p>
            <a:pPr marL="342900" indent="-342900">
              <a:buFont typeface="+mj-lt"/>
              <a:buAutoNum type="arabicPeriod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VITOR – 1°Turno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3E06A0-FAE5-1532-53F0-0AF4F991E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11" y="1034906"/>
            <a:ext cx="8054029" cy="4996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196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5">
            <a:extLst>
              <a:ext uri="{FF2B5EF4-FFF2-40B4-BE49-F238E27FC236}">
                <a16:creationId xmlns:a16="http://schemas.microsoft.com/office/drawing/2014/main" id="{64DF53FA-6717-5434-A5EF-0758C85A5A22}"/>
              </a:ext>
            </a:extLst>
          </p:cNvPr>
          <p:cNvSpPr txBox="1">
            <a:spLocks/>
          </p:cNvSpPr>
          <p:nvPr/>
        </p:nvSpPr>
        <p:spPr>
          <a:xfrm>
            <a:off x="0" y="6360380"/>
            <a:ext cx="12192000" cy="543577"/>
          </a:xfrm>
          <a:prstGeom prst="rect">
            <a:avLst/>
          </a:prstGeom>
          <a:gradFill flip="none" rotWithShape="1">
            <a:gsLst>
              <a:gs pos="50000">
                <a:srgbClr val="FFCC00"/>
              </a:gs>
              <a:gs pos="100000">
                <a:srgbClr val="FFCC00">
                  <a:alpha val="0"/>
                </a:srgbClr>
              </a:gs>
            </a:gsLst>
            <a:lin ang="0" scaled="1"/>
            <a:tileRect/>
          </a:gradFill>
          <a:ln w="31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00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lang="en-US" sz="135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lang="en-US" sz="135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lang="en-US" sz="135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5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+mj-lt"/>
              <a:buAutoNum type="arabicPeriod"/>
              <a:defRPr sz="7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00" b="0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Delivery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231BF-D764-EE5C-086A-A21E9D6680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369" y="6482655"/>
            <a:ext cx="1296000" cy="19572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C24CC7-9272-6912-DBAC-DC57D24B6C07}"/>
              </a:ext>
            </a:extLst>
          </p:cNvPr>
          <p:cNvSpPr txBox="1"/>
          <p:nvPr/>
        </p:nvSpPr>
        <p:spPr>
          <a:xfrm>
            <a:off x="14645" y="509272"/>
            <a:ext cx="91546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i="0" cap="all" dirty="0">
                <a:effectLst/>
                <a:latin typeface="Delivery Cd Black" panose="020F0906020204020204" pitchFamily="34" charset="0"/>
              </a:rPr>
              <a:t>Reclamações por turno e tipo de reclamação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1FAD425-02FC-6B13-8597-00AC1B9C2C72}"/>
              </a:ext>
            </a:extLst>
          </p:cNvPr>
          <p:cNvSpPr txBox="1"/>
          <p:nvPr/>
        </p:nvSpPr>
        <p:spPr>
          <a:xfrm>
            <a:off x="145370" y="4881570"/>
            <a:ext cx="4308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b="1" dirty="0"/>
              <a:t>OFENSOR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Inversão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Maior concentração de </a:t>
            </a:r>
            <a:r>
              <a:rPr lang="pt-BR" dirty="0" err="1"/>
              <a:t>reclas</a:t>
            </a:r>
            <a:r>
              <a:rPr lang="pt-BR" dirty="0"/>
              <a:t> separadas no 2°Turno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7A3986-C50C-9E88-2F69-4074229CDDEE}"/>
              </a:ext>
            </a:extLst>
          </p:cNvPr>
          <p:cNvSpPr txBox="1"/>
          <p:nvPr/>
        </p:nvSpPr>
        <p:spPr>
          <a:xfrm>
            <a:off x="6250293" y="4881570"/>
            <a:ext cx="470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b="1" dirty="0"/>
              <a:t>AÇÕES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840F23-04D8-5D25-AAA3-D934150B2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69" y="968020"/>
            <a:ext cx="5790393" cy="3808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630213B-2AE3-7CCA-A26D-3A8AC3D78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341120"/>
            <a:ext cx="5636456" cy="3435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836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2AAA38B-8753-BD5F-AF47-622C0C4A9143}"/>
              </a:ext>
            </a:extLst>
          </p:cNvPr>
          <p:cNvSpPr txBox="1"/>
          <p:nvPr/>
        </p:nvSpPr>
        <p:spPr>
          <a:xfrm>
            <a:off x="-16152" y="262127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/>
              <a:t>FIM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42BF69B-1AB5-9C81-FA38-182BE15911B8}"/>
              </a:ext>
            </a:extLst>
          </p:cNvPr>
          <p:cNvGrpSpPr/>
          <p:nvPr/>
        </p:nvGrpSpPr>
        <p:grpSpPr>
          <a:xfrm>
            <a:off x="-8503" y="6335708"/>
            <a:ext cx="12192000" cy="543577"/>
            <a:chOff x="-8503" y="6335708"/>
            <a:chExt cx="12192000" cy="543577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10C55005-9122-5EB1-4161-364A13BE9B68}"/>
                </a:ext>
              </a:extLst>
            </p:cNvPr>
            <p:cNvGrpSpPr/>
            <p:nvPr/>
          </p:nvGrpSpPr>
          <p:grpSpPr>
            <a:xfrm>
              <a:off x="-8503" y="6335708"/>
              <a:ext cx="12192000" cy="543577"/>
              <a:chOff x="-8503" y="6335708"/>
              <a:chExt cx="12192000" cy="543577"/>
            </a:xfrm>
          </p:grpSpPr>
          <p:sp>
            <p:nvSpPr>
              <p:cNvPr id="14" name="Textplatzhalter 15">
                <a:extLst>
                  <a:ext uri="{FF2B5EF4-FFF2-40B4-BE49-F238E27FC236}">
                    <a16:creationId xmlns:a16="http://schemas.microsoft.com/office/drawing/2014/main" id="{93AC2B75-6E6E-A0F8-F169-D9211D000B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503" y="6335708"/>
                <a:ext cx="12192000" cy="543577"/>
              </a:xfrm>
              <a:prstGeom prst="rect">
                <a:avLst/>
              </a:prstGeom>
              <a:gradFill flip="none" rotWithShape="1">
                <a:gsLst>
                  <a:gs pos="50000">
                    <a:srgbClr val="FFCC00"/>
                  </a:gs>
                  <a:gs pos="100000">
                    <a:srgbClr val="FFCC00">
                      <a:alpha val="0"/>
                    </a:srgbClr>
                  </a:gs>
                </a:gsLst>
                <a:lin ang="0" scaled="1"/>
                <a:tileRect/>
              </a:gra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None/>
                  <a:defRPr lang="en-US" sz="100" kern="1200" smtClean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1pPr>
                <a:lvl2pPr marL="180000" indent="-18000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Clr>
                    <a:schemeClr val="accent4"/>
                  </a:buClr>
                  <a:buFont typeface="Arial" panose="020B0604020202020204" pitchFamily="34" charset="0"/>
                  <a:buChar char="•"/>
                  <a:defRPr lang="en-US" sz="1350" kern="1200" smtClean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60000" indent="-18000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Clr>
                    <a:schemeClr val="accent4"/>
                  </a:buClr>
                  <a:buFont typeface="Symbol" panose="05050102010706020507" pitchFamily="18" charset="2"/>
                  <a:buChar char="-"/>
                  <a:defRPr lang="en-US" sz="1350" kern="1200" smtClean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540000" indent="-18000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Clr>
                    <a:schemeClr val="accent4"/>
                  </a:buClr>
                  <a:buFont typeface="Symbol" panose="05050102010706020507" pitchFamily="18" charset="2"/>
                  <a:buChar char="-"/>
                  <a:defRPr lang="en-US" sz="1350" kern="1200" smtClean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None/>
                  <a:defRPr lang="en-US"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None/>
                  <a:defRPr sz="135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80000" indent="-180000" algn="l" defTabSz="6858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Clr>
                    <a:schemeClr val="accent4"/>
                  </a:buClr>
                  <a:buFont typeface="+mj-lt"/>
                  <a:buAutoNum type="arabicPeriod"/>
                  <a:defRPr sz="7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de-DE" sz="100" b="0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Delivery"/>
                  <a:ea typeface="+mn-ea"/>
                  <a:cs typeface="+mn-cs"/>
                </a:endParaRPr>
              </a:p>
            </p:txBody>
          </p:sp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CBC124A0-607A-50B9-1DE1-761EEC7BA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5369" y="6482655"/>
                <a:ext cx="1296000" cy="195723"/>
              </a:xfrm>
              <a:prstGeom prst="rect">
                <a:avLst/>
              </a:prstGeom>
            </p:spPr>
          </p:pic>
        </p:grpSp>
        <p:pic>
          <p:nvPicPr>
            <p:cNvPr id="13" name="Picture 4" descr="Dolce Gusto Logo PNG Vector (AI) Free Download">
              <a:extLst>
                <a:ext uri="{FF2B5EF4-FFF2-40B4-BE49-F238E27FC236}">
                  <a16:creationId xmlns:a16="http://schemas.microsoft.com/office/drawing/2014/main" id="{3AFC0320-8ECF-B76F-E0DA-F8B1587E2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9551" y="6366296"/>
              <a:ext cx="513946" cy="507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DF194D2A-0270-4500-B304-F20D147333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0872" y="9748"/>
            <a:ext cx="1724976" cy="26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9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61</Words>
  <Application>Microsoft Office PowerPoint</Application>
  <PresentationFormat>Widescreen</PresentationFormat>
  <Paragraphs>34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Delivery</vt:lpstr>
      <vt:lpstr>Delivery Cd Black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Deutsche Post DHL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Marcos Araujo Da Rocha (DHL Supply Chain)</dc:creator>
  <cp:lastModifiedBy>Lucas Teles (DHL Supply Chain), external</cp:lastModifiedBy>
  <cp:revision>11</cp:revision>
  <dcterms:created xsi:type="dcterms:W3CDTF">2024-05-28T19:49:54Z</dcterms:created>
  <dcterms:modified xsi:type="dcterms:W3CDTF">2024-07-17T17:22:39Z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6915f3-2f02-4945-8997-f2963298db46_Enabled">
    <vt:lpwstr>true</vt:lpwstr>
  </property>
  <property fmtid="{D5CDD505-2E9C-101B-9397-08002B2CF9AE}" pid="3" name="MSIP_Label_736915f3-2f02-4945-8997-f2963298db46_SetDate">
    <vt:lpwstr>2024-05-30T20:23:26Z</vt:lpwstr>
  </property>
  <property fmtid="{D5CDD505-2E9C-101B-9397-08002B2CF9AE}" pid="4" name="MSIP_Label_736915f3-2f02-4945-8997-f2963298db46_Method">
    <vt:lpwstr>Standard</vt:lpwstr>
  </property>
  <property fmtid="{D5CDD505-2E9C-101B-9397-08002B2CF9AE}" pid="5" name="MSIP_Label_736915f3-2f02-4945-8997-f2963298db46_Name">
    <vt:lpwstr>Internal</vt:lpwstr>
  </property>
  <property fmtid="{D5CDD505-2E9C-101B-9397-08002B2CF9AE}" pid="6" name="MSIP_Label_736915f3-2f02-4945-8997-f2963298db46_SiteId">
    <vt:lpwstr>cd99fef8-1cd3-4a2a-9bdf-15531181d65e</vt:lpwstr>
  </property>
  <property fmtid="{D5CDD505-2E9C-101B-9397-08002B2CF9AE}" pid="7" name="MSIP_Label_736915f3-2f02-4945-8997-f2963298db46_ActionId">
    <vt:lpwstr>ab08c53f-a0a4-43c7-b19c-945f6222ee35</vt:lpwstr>
  </property>
  <property fmtid="{D5CDD505-2E9C-101B-9397-08002B2CF9AE}" pid="8" name="MSIP_Label_736915f3-2f02-4945-8997-f2963298db46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FOR INTERNAL USE</vt:lpwstr>
  </property>
</Properties>
</file>