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76" r:id="rId5"/>
    <p:sldId id="274" r:id="rId6"/>
    <p:sldId id="291" r:id="rId7"/>
    <p:sldId id="293" r:id="rId8"/>
    <p:sldId id="299" r:id="rId9"/>
    <p:sldId id="288" r:id="rId10"/>
    <p:sldId id="297" r:id="rId11"/>
    <p:sldId id="296" r:id="rId12"/>
    <p:sldId id="298" r:id="rId13"/>
    <p:sldId id="28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FA49C1-6688-4A50-BD97-50D49753116F}" v="7" dt="2025-05-09T06:11:46.195"/>
    <p1510:client id="{2857FC64-EDF2-4653-8F1C-68D527D065A9}" v="2" dt="2025-05-09T04:19:52.147"/>
    <p1510:client id="{4B21FC7F-1742-47EA-999E-8EB40735900E}" v="26" dt="2025-05-08T18:14:23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혁 김" userId="c2566f67cccf39c1" providerId="LiveId" clId="{18FA49C1-6688-4A50-BD97-50D49753116F}"/>
    <pc:docChg chg="undo custSel addSld delSld modSld sldOrd">
      <pc:chgData name="재혁 김" userId="c2566f67cccf39c1" providerId="LiveId" clId="{18FA49C1-6688-4A50-BD97-50D49753116F}" dt="2025-05-09T06:11:47.757" v="448"/>
      <pc:docMkLst>
        <pc:docMk/>
      </pc:docMkLst>
      <pc:sldChg chg="add del ord">
        <pc:chgData name="재혁 김" userId="c2566f67cccf39c1" providerId="LiveId" clId="{18FA49C1-6688-4A50-BD97-50D49753116F}" dt="2025-05-09T06:11:47.757" v="448"/>
        <pc:sldMkLst>
          <pc:docMk/>
          <pc:sldMk cId="972636244" sldId="293"/>
        </pc:sldMkLst>
      </pc:sldChg>
      <pc:sldChg chg="addSp modSp mod">
        <pc:chgData name="재혁 김" userId="c2566f67cccf39c1" providerId="LiveId" clId="{18FA49C1-6688-4A50-BD97-50D49753116F}" dt="2025-05-09T06:10:49.974" v="408" actId="20577"/>
        <pc:sldMkLst>
          <pc:docMk/>
          <pc:sldMk cId="2345594790" sldId="297"/>
        </pc:sldMkLst>
        <pc:graphicFrameChg chg="add mod modGraphic">
          <ac:chgData name="재혁 김" userId="c2566f67cccf39c1" providerId="LiveId" clId="{18FA49C1-6688-4A50-BD97-50D49753116F}" dt="2025-05-09T06:10:49.974" v="408" actId="20577"/>
          <ac:graphicFrameMkLst>
            <pc:docMk/>
            <pc:sldMk cId="2345594790" sldId="297"/>
            <ac:graphicFrameMk id="4" creationId="{0F3BF02F-E5AA-2782-375F-9571D84DAD3F}"/>
          </ac:graphicFrameMkLst>
        </pc:graphicFrameChg>
      </pc:sldChg>
      <pc:sldChg chg="modSp mod">
        <pc:chgData name="재혁 김" userId="c2566f67cccf39c1" providerId="LiveId" clId="{18FA49C1-6688-4A50-BD97-50D49753116F}" dt="2025-05-09T06:10:57.979" v="444" actId="20577"/>
        <pc:sldMkLst>
          <pc:docMk/>
          <pc:sldMk cId="4007974232" sldId="299"/>
        </pc:sldMkLst>
        <pc:graphicFrameChg chg="modGraphic">
          <ac:chgData name="재혁 김" userId="c2566f67cccf39c1" providerId="LiveId" clId="{18FA49C1-6688-4A50-BD97-50D49753116F}" dt="2025-05-09T06:10:57.979" v="444" actId="20577"/>
          <ac:graphicFrameMkLst>
            <pc:docMk/>
            <pc:sldMk cId="4007974232" sldId="299"/>
            <ac:graphicFrameMk id="3" creationId="{A4D912BB-4C8E-0EED-7A91-402D9E07D58B}"/>
          </ac:graphicFrameMkLst>
        </pc:graphicFrameChg>
      </pc:sldChg>
    </pc:docChg>
  </pc:docChgLst>
  <pc:docChgLst>
    <pc:chgData name="재혁 김" userId="c2566f67cccf39c1" providerId="LiveId" clId="{2857FC64-EDF2-4653-8F1C-68D527D065A9}"/>
    <pc:docChg chg="addSld delSld modSld">
      <pc:chgData name="재혁 김" userId="c2566f67cccf39c1" providerId="LiveId" clId="{2857FC64-EDF2-4653-8F1C-68D527D065A9}" dt="2025-05-09T04:19:58.178" v="22" actId="20577"/>
      <pc:docMkLst>
        <pc:docMk/>
      </pc:docMkLst>
      <pc:sldChg chg="addSp modSp new mod">
        <pc:chgData name="재혁 김" userId="c2566f67cccf39c1" providerId="LiveId" clId="{2857FC64-EDF2-4653-8F1C-68D527D065A9}" dt="2025-05-09T04:19:58.178" v="22" actId="20577"/>
        <pc:sldMkLst>
          <pc:docMk/>
          <pc:sldMk cId="1916195831" sldId="298"/>
        </pc:sldMkLst>
        <pc:spChg chg="add mod">
          <ac:chgData name="재혁 김" userId="c2566f67cccf39c1" providerId="LiveId" clId="{2857FC64-EDF2-4653-8F1C-68D527D065A9}" dt="2025-05-09T04:19:58.178" v="22" actId="20577"/>
          <ac:spMkLst>
            <pc:docMk/>
            <pc:sldMk cId="1916195831" sldId="298"/>
            <ac:spMk id="2" creationId="{07B3DBB4-B378-E713-382C-82DC87877C4E}"/>
          </ac:spMkLst>
        </pc:spChg>
      </pc:sldChg>
      <pc:sldChg chg="add del">
        <pc:chgData name="재혁 김" userId="c2566f67cccf39c1" providerId="LiveId" clId="{2857FC64-EDF2-4653-8F1C-68D527D065A9}" dt="2025-05-09T04:19:44.038" v="1" actId="47"/>
        <pc:sldMkLst>
          <pc:docMk/>
          <pc:sldMk cId="3889511715" sldId="29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6:20.5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1,'4'0,"7"0,1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8:09.681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3,'107'-2,"116"4,-209 1,1 0,-1 0,0 1,17 8,25 6,-45-17,-12-3,-18-6,-35 2,1 2,-90 5,50 1,19 3,42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8:18.78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9:01.069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9:02.700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9:09.08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9:11.565"/>
    </inkml:context>
    <inkml:brush xml:id="br0">
      <inkml:brushProperty name="width" value="0.3" units="cm"/>
      <inkml:brushProperty name="height" value="0.6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6:31.54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8:06:57.66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0,'1230'0'0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8:07:11.32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0,'3933'0'0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8:07:24.3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18 0,'44'102'0,"-128"-28"0,196-85 0,-68 113 0,-20-210 0,87 96 0,-207-44 0,120-52 0,-107 181 0,-13-129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1T08:07:30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874 111 0,'875'-111'0,"-2624"111"0,2623 111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7:39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1,'5'0,"29"0,18 0,14 0,6 4,-6 2,-9 0,-9-1,-9-2,-10 4,-6 1,-2-2,-5-1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7:41.2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0,'9'0,"8"0,10 0,5 0,2 0,0 0,3 0,1 0,2 0,-1 0,-6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1T08:08:06.04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0159E-850E-4FA3-9DEA-1D55937DCB5D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A0943-7E29-4448-BC9B-63F1EB36701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86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9120E-433A-4F29-B16A-9CC6DACB52C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88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A8BD6-2995-A1F1-1993-1DF99E1B2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E20CF7-F813-F480-69E4-173D6E052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7F7396-6349-DA1A-E5F4-52838CCE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21A2C-D7B6-17D2-5248-7FB3D7CC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D39420-9C7B-7472-A305-E3DEB900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98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8B406-7630-FC63-E834-45BB7B08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3C505-E08E-259E-A30F-DA5E30B10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57770-EAE9-C6AA-58B4-37E341893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7AE823-FE33-8B34-17DC-6685E44B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87804-BC8A-E571-8681-8443C029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30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E9A79F-D95E-7F0F-7294-8BAFD6B092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B6AD19-ED77-87BE-88E3-B9EA0107D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A6E411-45F5-4FBC-6BC6-8E9B92E9D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BCB8E-915A-2CBC-BE81-4508E8768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5BFF27-0488-879F-4859-C52FB4762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97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4CCE3-F71D-F078-8A46-A3E365D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379DB3-611B-B6BB-5D40-A463883E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B7483-D11B-BA4E-DE3E-B48E4D680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DB189-5CF1-19E6-0D34-D95F9614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6F8DB-2D5C-60FC-1D25-11FF6D068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4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4146F-3D92-5886-1162-A3144EECA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C2345E-C85F-661F-8EE7-DCACDC9C1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CCFED-F318-338D-BEC3-FBE07CC4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69239B-37DC-F0D1-F8F2-61CDD9F7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9F8B1-0FB5-9449-5F8A-2762C2C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530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DDC78-98D6-57E8-DD12-4E386A30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777730-BDB8-91E3-D796-F47767BA3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1A4860-F6F6-E92B-A2FD-CBFB4A43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09EF4F-C5C0-224B-8F06-19D22BA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DAB098-5368-3B06-7D60-B74F4D34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F5118F-4D1B-E2F8-488F-861AE8AC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00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B75F20-D1AC-83A6-BF65-1C8994B4C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2FF21C-A4FD-F372-3F1D-1B6600961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B6656-69DF-20A2-760D-5DE8FD35C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F70B5D-BCB4-7B60-6AA9-AB3762A3C6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2C8ED3-1054-3DE7-3DB0-20DC8035F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2C5170-C6DA-CB2E-ADAD-6356AE61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F4184A-F1E7-610C-DBA3-63EB28B6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0865A9-4504-E2E1-D3E2-7DE7968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80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AB7C7-066B-B7A0-E231-F531BB9A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0AF898-F621-BBC3-8327-5684132E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3A4AB59-002D-2505-78AF-0525ED5C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F992D6-1954-1F39-EFC8-44B805FE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692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DB8A55-1DA1-2A96-CE53-9811650A2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D0EFDC-4674-5A32-FAFE-18CD39A7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D0D3DC-26F4-FC7B-858A-800DC034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22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3AA12-CCA4-0483-C246-B2A4C6A6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CE9E61-2BBA-46BD-C937-0EEE623B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27A54-1AB0-A45C-DAD2-E5BA623A9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8C133D-828B-A0B3-5E79-AC2591E29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C07F3-3F35-158D-B67F-E84AC1DE5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CE6D8-E431-CD88-E818-9E8A7249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31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73956F-D031-0ECF-201F-1E82C686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D945DC-09D4-86C7-0F29-3B7582087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BE62C-F997-DBD4-92E1-4AE893272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7F7FE2-E350-9CD1-5951-A1F66B86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DA2BE7-1F75-BC31-C0B6-F5E5A1B8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90A2DA-3EB7-A0F9-6F63-805D7ADB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94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7D7D2-C369-4CF7-BC55-05C920014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EEF9B-8C12-8810-D6B6-88A4BA0D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28A30-EC92-FD13-6C13-27783918F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EDA71-C5AB-46BB-B7D1-DA833E1AB51F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BB2D34-3853-371E-CCF0-646AE39CC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E296B4-9279-198F-9299-D0EFA3F6B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5A1B6-5320-48E8-84CF-315FB3B4D04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60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customXml" Target="../ink/ink5.xml"/><Relationship Id="rId18" Type="http://schemas.openxmlformats.org/officeDocument/2006/relationships/image" Target="NULL"/><Relationship Id="rId26" Type="http://schemas.openxmlformats.org/officeDocument/2006/relationships/image" Target="NULL"/><Relationship Id="rId39" Type="http://schemas.openxmlformats.org/officeDocument/2006/relationships/customXml" Target="../ink/ink15.xml"/><Relationship Id="rId3" Type="http://schemas.openxmlformats.org/officeDocument/2006/relationships/image" Target="../media/image5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NULL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8" Type="http://schemas.openxmlformats.org/officeDocument/2006/relationships/image" Target="NULL"/><Relationship Id="rId2" Type="http://schemas.openxmlformats.org/officeDocument/2006/relationships/notesSlide" Target="../notesSlides/notesSlide1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customXml" Target="../ink/ink4.xml"/><Relationship Id="rId24" Type="http://schemas.openxmlformats.org/officeDocument/2006/relationships/image" Target="NULL"/><Relationship Id="rId37" Type="http://schemas.openxmlformats.org/officeDocument/2006/relationships/customXml" Target="../ink/ink1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36" Type="http://schemas.openxmlformats.org/officeDocument/2006/relationships/customXml" Target="../ink/ink13.xml"/><Relationship Id="rId10" Type="http://schemas.openxmlformats.org/officeDocument/2006/relationships/image" Target="NULL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customXml" Target="../ink/ink12.xml"/><Relationship Id="rId35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중세 시대 전장을 체험할 수 있는 Chivalry 2 - Unreal Engine">
            <a:extLst>
              <a:ext uri="{FF2B5EF4-FFF2-40B4-BE49-F238E27FC236}">
                <a16:creationId xmlns:a16="http://schemas.microsoft.com/office/drawing/2014/main" id="{C975BDD3-42DD-8E2C-9566-0E2B86AC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6" r="2362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30E7845-B20B-93D8-6939-08539CA5C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ko-KR" altLang="en-US" sz="5200" dirty="0">
                <a:latin typeface="+mj-ea"/>
              </a:rPr>
              <a:t>미디블 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5B4CC6-0794-FDCE-5C4A-AD6B02745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ko-KR" dirty="0">
                <a:latin typeface="+mn-ea"/>
              </a:rPr>
              <a:t>Medieval War</a:t>
            </a:r>
          </a:p>
          <a:p>
            <a:pPr algn="l"/>
            <a:r>
              <a:rPr lang="en-US" altLang="ko-KR" sz="2000" dirty="0">
                <a:latin typeface="+mn-ea"/>
              </a:rPr>
              <a:t>2017180011 </a:t>
            </a:r>
            <a:r>
              <a:rPr lang="ko-KR" altLang="en-US" sz="2000" dirty="0">
                <a:latin typeface="+mn-ea"/>
              </a:rPr>
              <a:t>박정환</a:t>
            </a:r>
            <a:endParaRPr lang="en-US" altLang="ko-KR" sz="2000" dirty="0">
              <a:latin typeface="+mn-ea"/>
            </a:endParaRPr>
          </a:p>
          <a:p>
            <a:pPr algn="l"/>
            <a:r>
              <a:rPr lang="en-US" altLang="ko-KR" sz="2000" dirty="0">
                <a:latin typeface="+mn-ea"/>
              </a:rPr>
              <a:t>2019184006 </a:t>
            </a:r>
            <a:r>
              <a:rPr lang="ko-KR" altLang="en-US" sz="2000" dirty="0">
                <a:latin typeface="+mn-ea"/>
              </a:rPr>
              <a:t>김재혁</a:t>
            </a:r>
            <a:endParaRPr lang="en-US" altLang="ko-KR" sz="2000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  <a:p>
            <a:pPr algn="l"/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7996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6069C4-FAE5-C10A-0D45-672A79B582CB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문제점 및 보완책</a:t>
            </a:r>
            <a:endParaRPr lang="ko-KR" altLang="en-US" sz="2800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232CF89-1EEC-1788-FDF6-F929E517C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933626"/>
              </p:ext>
            </p:extLst>
          </p:nvPr>
        </p:nvGraphicFramePr>
        <p:xfrm>
          <a:off x="2032000" y="2059260"/>
          <a:ext cx="812800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067376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342377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보완책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00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클라이언트 위치 불일치 현상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상태 변화 시에만 위치 전송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클라 측 위치 보간 적용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027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클라이언트 연결 종료 시 서버에서 세션이 제거 되지 않는 현상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초 이상 </a:t>
                      </a:r>
                      <a:r>
                        <a:rPr lang="en-US" altLang="ko-KR" dirty="0"/>
                        <a:t>Ping </a:t>
                      </a:r>
                      <a:r>
                        <a:rPr lang="ko-KR" altLang="en-US" dirty="0"/>
                        <a:t>응답 없을 경우 자동 세션 제거 및 </a:t>
                      </a:r>
                      <a:r>
                        <a:rPr lang="ko-KR" altLang="en-US" dirty="0" err="1"/>
                        <a:t>브로드캐스트</a:t>
                      </a:r>
                      <a:r>
                        <a:rPr lang="ko-KR" altLang="en-US" dirty="0"/>
                        <a:t> 처리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14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텍스처가 찢어지거나 이상하게 표시됨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seam</a:t>
                      </a:r>
                      <a:r>
                        <a:rPr lang="ko-KR" altLang="en-US" dirty="0"/>
                        <a:t>작업 논리적으로 지정</a:t>
                      </a:r>
                      <a:r>
                        <a:rPr lang="en-US" altLang="ko-KR" dirty="0"/>
                        <a:t>, UV</a:t>
                      </a:r>
                      <a:r>
                        <a:rPr lang="ko-KR" altLang="en-US" dirty="0"/>
                        <a:t>를 펼칠 때 </a:t>
                      </a:r>
                      <a:r>
                        <a:rPr lang="ko-KR" altLang="en-US" dirty="0" err="1"/>
                        <a:t>겹침없이</a:t>
                      </a:r>
                      <a:r>
                        <a:rPr lang="ko-KR" altLang="en-US" dirty="0"/>
                        <a:t> 배치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59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516DC-2E46-C60B-AE7A-EF8CED4C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F93274-D34A-59F6-893A-B5B7860BE250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개발 내용</a:t>
            </a:r>
            <a:endParaRPr lang="ko-KR" altLang="en-US" sz="28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19529-46EC-3229-1333-49943708EC1D}"/>
              </a:ext>
            </a:extLst>
          </p:cNvPr>
          <p:cNvSpPr txBox="1"/>
          <p:nvPr/>
        </p:nvSpPr>
        <p:spPr>
          <a:xfrm>
            <a:off x="1075174" y="2254260"/>
            <a:ext cx="102730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>
                <a:latin typeface="+mn-ea"/>
              </a:rPr>
              <a:t>서버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IOCP </a:t>
            </a:r>
            <a:r>
              <a:rPr lang="ko-KR" altLang="en-US" sz="2000" dirty="0">
                <a:latin typeface="+mn-ea"/>
              </a:rPr>
              <a:t>서버 구조 구현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캐릭터 이동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점프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상태 처리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캐릭터 간 충돌 처리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ko-KR" altLang="en-US" sz="20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269CD0-D471-2F4C-7899-75D93E4CD281}"/>
              </a:ext>
            </a:extLst>
          </p:cNvPr>
          <p:cNvSpPr txBox="1"/>
          <p:nvPr/>
        </p:nvSpPr>
        <p:spPr>
          <a:xfrm>
            <a:off x="1075174" y="4603594"/>
            <a:ext cx="1027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모델링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기사 캐릭터 </a:t>
            </a:r>
            <a:r>
              <a:rPr lang="en-US" altLang="ko-KR" sz="2000" dirty="0">
                <a:latin typeface="+mn-ea"/>
              </a:rPr>
              <a:t>1,2 </a:t>
            </a:r>
            <a:r>
              <a:rPr lang="ko-KR" altLang="en-US" sz="2000" dirty="0">
                <a:latin typeface="+mn-ea"/>
              </a:rPr>
              <a:t>모델링 및 애니메이션 구현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17FEC3-6BD1-596B-CDD2-43D504C1E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471" y="3293632"/>
            <a:ext cx="2159849" cy="33278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FCCF4DA-241E-42D5-FBC6-FD836D92A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6604" y="3293632"/>
            <a:ext cx="2159848" cy="33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3DBB4-B378-E713-382C-82DC87877C4E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데모 시연</a:t>
            </a:r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195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3149F-4344-2525-7F84-56CAC01606BE}"/>
              </a:ext>
            </a:extLst>
          </p:cNvPr>
          <p:cNvSpPr txBox="1"/>
          <p:nvPr/>
        </p:nvSpPr>
        <p:spPr>
          <a:xfrm>
            <a:off x="4492207" y="3044279"/>
            <a:ext cx="32075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9959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D2219-35E3-CD75-E3B6-79C35BCB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dirty="0">
                <a:latin typeface="+mj-ea"/>
              </a:rPr>
              <a:t>목차</a:t>
            </a:r>
          </a:p>
        </p:txBody>
      </p:sp>
      <p:pic>
        <p:nvPicPr>
          <p:cNvPr id="2050" name="Picture 2" descr="중세 시대 전장을 체험할 수 있는 Chivalry 2 - Unreal Engine">
            <a:extLst>
              <a:ext uri="{FF2B5EF4-FFF2-40B4-BE49-F238E27FC236}">
                <a16:creationId xmlns:a16="http://schemas.microsoft.com/office/drawing/2014/main" id="{FD6973EC-F056-82AC-D637-9F9DEE95F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5" b="-2"/>
          <a:stretch/>
        </p:blipFill>
        <p:spPr bwMode="auto">
          <a:xfrm>
            <a:off x="-11006" y="2481943"/>
            <a:ext cx="8259744" cy="4376057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C38EE1-E8BA-AFED-5DC8-95D221439309}"/>
              </a:ext>
            </a:extLst>
          </p:cNvPr>
          <p:cNvSpPr txBox="1"/>
          <p:nvPr/>
        </p:nvSpPr>
        <p:spPr>
          <a:xfrm>
            <a:off x="6797004" y="670559"/>
            <a:ext cx="4555782" cy="5445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개요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게임 진행 흐름도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게임 조작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기술적 요소와 중점 연구 분야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역할 분담 및 향후 개발 일정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개발 내용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문제점 및 보완책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데모 시연</a:t>
            </a:r>
            <a:endParaRPr lang="en-US" altLang="ko-KR" sz="2000" dirty="0">
              <a:latin typeface="+mn-ea"/>
            </a:endParaRPr>
          </a:p>
          <a:p>
            <a:pPr marL="342900"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18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3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2" descr="포 아너 - 골드 에디션 구입 | Xbox">
            <a:extLst>
              <a:ext uri="{FF2B5EF4-FFF2-40B4-BE49-F238E27FC236}">
                <a16:creationId xmlns:a16="http://schemas.microsoft.com/office/drawing/2014/main" id="{0A1AE957-FA44-5FC5-2747-C123DD4C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9" b="18930"/>
          <a:stretch/>
        </p:blipFill>
        <p:spPr bwMode="auto">
          <a:xfrm>
            <a:off x="145550" y="1391702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3A1C2-DC73-0BF4-2D85-A31521E6AF68}"/>
              </a:ext>
            </a:extLst>
          </p:cNvPr>
          <p:cNvSpPr txBox="1"/>
          <p:nvPr/>
        </p:nvSpPr>
        <p:spPr>
          <a:xfrm>
            <a:off x="864158" y="5487713"/>
            <a:ext cx="8360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중세시대를 배경으로 한 </a:t>
            </a:r>
            <a:r>
              <a:rPr lang="en-US" altLang="ko-KR" dirty="0">
                <a:latin typeface="+mn-ea"/>
              </a:rPr>
              <a:t>3</a:t>
            </a:r>
            <a:r>
              <a:rPr lang="ko-KR" altLang="en-US" dirty="0">
                <a:latin typeface="+mn-ea"/>
              </a:rPr>
              <a:t>대</a:t>
            </a:r>
            <a:r>
              <a:rPr lang="en-US" altLang="ko-KR" dirty="0">
                <a:latin typeface="+mn-ea"/>
              </a:rPr>
              <a:t>3 </a:t>
            </a:r>
            <a:r>
              <a:rPr lang="ko-KR" altLang="en-US" dirty="0">
                <a:latin typeface="+mn-ea"/>
              </a:rPr>
              <a:t>전략 액션 게임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공격과 방어를 순서대로 한번씩 한 후 이긴 팀이 승리하는 방식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각 플레이어는 </a:t>
            </a:r>
            <a:r>
              <a:rPr lang="en-US" altLang="ko-KR" dirty="0">
                <a:latin typeface="+mn-ea"/>
              </a:rPr>
              <a:t>AI</a:t>
            </a:r>
            <a:r>
              <a:rPr lang="ko-KR" altLang="en-US" dirty="0">
                <a:latin typeface="+mn-ea"/>
              </a:rPr>
              <a:t>병사를 소유함</a:t>
            </a:r>
            <a:endParaRPr lang="en-US" altLang="ko-KR" dirty="0">
              <a:latin typeface="+mn-ea"/>
            </a:endParaRPr>
          </a:p>
          <a:p>
            <a:r>
              <a:rPr lang="ko-KR" altLang="en-US" dirty="0" err="1">
                <a:latin typeface="+mn-ea"/>
              </a:rPr>
              <a:t>공성전</a:t>
            </a:r>
            <a:r>
              <a:rPr lang="ko-KR" altLang="en-US" dirty="0">
                <a:latin typeface="+mn-ea"/>
              </a:rPr>
              <a:t> 방식의 게임으로 플레이어의 컨트롤을 통해 상대방을 제압해야 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604EB-8C5A-D783-EA33-570507E48F9E}"/>
              </a:ext>
            </a:extLst>
          </p:cNvPr>
          <p:cNvSpPr txBox="1"/>
          <p:nvPr/>
        </p:nvSpPr>
        <p:spPr>
          <a:xfrm>
            <a:off x="1075174" y="572756"/>
            <a:ext cx="5556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게임 개요</a:t>
            </a:r>
            <a:endParaRPr lang="en-US" altLang="ko-KR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06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FFBF6-EA14-5200-AA4A-7246A564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C1F83F4-9F28-CED3-2DA8-CE7ACC1CD09A}"/>
              </a:ext>
            </a:extLst>
          </p:cNvPr>
          <p:cNvSpPr txBox="1"/>
          <p:nvPr/>
        </p:nvSpPr>
        <p:spPr>
          <a:xfrm>
            <a:off x="1075174" y="572756"/>
            <a:ext cx="5556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게임 진행</a:t>
            </a:r>
            <a:endParaRPr lang="en-US" altLang="ko-KR" sz="44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599CE-B240-04BD-E265-14E72F8EF3A4}"/>
              </a:ext>
            </a:extLst>
          </p:cNvPr>
          <p:cNvSpPr txBox="1"/>
          <p:nvPr/>
        </p:nvSpPr>
        <p:spPr>
          <a:xfrm>
            <a:off x="1075174" y="5565095"/>
            <a:ext cx="8360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공격 시 점령한 점령지에 따라 점수 획득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라운드가 끝나면 공격과 방어 교대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공격과 방어를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번씩 하면서 더 많은 점수를 얻는 팀이 승리</a:t>
            </a:r>
            <a:endParaRPr lang="en-US" altLang="ko-KR" dirty="0">
              <a:latin typeface="+mn-ea"/>
            </a:endParaRPr>
          </a:p>
        </p:txBody>
      </p:sp>
      <p:pic>
        <p:nvPicPr>
          <p:cNvPr id="14" name="그림 13" descr="블랙, 어둠, 스크린샷이(가) 표시된 사진&#10;&#10;자동 생성된 설명">
            <a:extLst>
              <a:ext uri="{FF2B5EF4-FFF2-40B4-BE49-F238E27FC236}">
                <a16:creationId xmlns:a16="http://schemas.microsoft.com/office/drawing/2014/main" id="{A8D433C7-253B-85DB-B639-D76066BCD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74" y="1756051"/>
            <a:ext cx="10557206" cy="394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CAB2C01-7AA1-0D60-26F4-335F6D39CF98}"/>
              </a:ext>
            </a:extLst>
          </p:cNvPr>
          <p:cNvSpPr txBox="1"/>
          <p:nvPr/>
        </p:nvSpPr>
        <p:spPr>
          <a:xfrm>
            <a:off x="1260987" y="2536723"/>
            <a:ext cx="29767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W,A,S,D:</a:t>
            </a:r>
            <a:r>
              <a:rPr lang="ko-KR" altLang="en-US" dirty="0">
                <a:latin typeface="+mn-ea"/>
              </a:rPr>
              <a:t> 이동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Space:</a:t>
            </a:r>
            <a:r>
              <a:rPr lang="ko-KR" altLang="en-US" dirty="0">
                <a:latin typeface="+mn-ea"/>
              </a:rPr>
              <a:t> 점프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Shift: </a:t>
            </a:r>
            <a:r>
              <a:rPr lang="ko-KR" altLang="en-US" dirty="0">
                <a:latin typeface="+mn-ea"/>
              </a:rPr>
              <a:t>전력질주</a:t>
            </a:r>
            <a:r>
              <a:rPr lang="en-US" altLang="ko-KR" dirty="0">
                <a:latin typeface="+mn-ea"/>
              </a:rPr>
              <a:t> </a:t>
            </a:r>
          </a:p>
          <a:p>
            <a:r>
              <a:rPr lang="ko-KR" altLang="en-US" dirty="0">
                <a:latin typeface="+mn-ea"/>
              </a:rPr>
              <a:t>마우스 왼쪽 클릭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공격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마우스 오른쪽 클릭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가드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Ctrl: </a:t>
            </a:r>
            <a:r>
              <a:rPr lang="ko-KR" altLang="en-US" dirty="0">
                <a:latin typeface="+mn-ea"/>
              </a:rPr>
              <a:t>앉기</a:t>
            </a:r>
            <a:endParaRPr lang="en-US" altLang="ko-KR" dirty="0">
              <a:latin typeface="+mn-ea"/>
            </a:endParaRPr>
          </a:p>
        </p:txBody>
      </p:sp>
      <p:pic>
        <p:nvPicPr>
          <p:cNvPr id="1040" name="Picture 16" descr="컴퓨터 마우스 - 무료 과학 기술개 아이콘">
            <a:extLst>
              <a:ext uri="{FF2B5EF4-FFF2-40B4-BE49-F238E27FC236}">
                <a16:creationId xmlns:a16="http://schemas.microsoft.com/office/drawing/2014/main" id="{E654FCE1-9D47-B6B6-D1BC-1FB1DF2F4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337" y="2670716"/>
            <a:ext cx="1480131" cy="1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커스텀 키보드에 입문해보자 &gt; 팁/노하우 | 퀘이사존 QUASARZONE">
            <a:extLst>
              <a:ext uri="{FF2B5EF4-FFF2-40B4-BE49-F238E27FC236}">
                <a16:creationId xmlns:a16="http://schemas.microsoft.com/office/drawing/2014/main" id="{36C6F200-E88D-F2F3-F233-E9FD3BEDF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846" y="2670716"/>
            <a:ext cx="4286157" cy="189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5C038440-0325-1A38-8D99-F2582D9A508A}"/>
                  </a:ext>
                </a:extLst>
              </p14:cNvPr>
              <p14:cNvContentPartPr/>
              <p14:nvPr/>
            </p14:nvContentPartPr>
            <p14:xfrm>
              <a:off x="1120657" y="2760553"/>
              <a:ext cx="10080" cy="36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5C038440-0325-1A38-8D99-F2582D9A5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7017" y="2652913"/>
                <a:ext cx="117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B395DAD1-97AC-76FA-A858-0ACE5E4AD534}"/>
                  </a:ext>
                </a:extLst>
              </p14:cNvPr>
              <p14:cNvContentPartPr/>
              <p14:nvPr/>
            </p14:nvContentPartPr>
            <p14:xfrm>
              <a:off x="1143076" y="3027834"/>
              <a:ext cx="360" cy="36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B395DAD1-97AC-76FA-A858-0ACE5E4AD5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9436" y="292019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C6DA5E15-091E-5CBE-2BC8-3FE5B02BF91B}"/>
                  </a:ext>
                </a:extLst>
              </p14:cNvPr>
              <p14:cNvContentPartPr/>
              <p14:nvPr/>
            </p14:nvContentPartPr>
            <p14:xfrm>
              <a:off x="4876537" y="3962141"/>
              <a:ext cx="443160" cy="1980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C6DA5E15-091E-5CBE-2BC8-3FE5B02BF9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822537" y="-1958059"/>
                <a:ext cx="550800" cy="11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26" name="잉크 1025">
                <a:extLst>
                  <a:ext uri="{FF2B5EF4-FFF2-40B4-BE49-F238E27FC236}">
                    <a16:creationId xmlns:a16="http://schemas.microsoft.com/office/drawing/2014/main" id="{1CF21CE7-8E0D-1B3A-CB70-2537A370A87D}"/>
                  </a:ext>
                </a:extLst>
              </p14:cNvPr>
              <p14:cNvContentPartPr/>
              <p14:nvPr/>
            </p14:nvContentPartPr>
            <p14:xfrm>
              <a:off x="5889217" y="4326101"/>
              <a:ext cx="1416240" cy="720"/>
            </p14:xfrm>
          </p:contentPart>
        </mc:Choice>
        <mc:Fallback xmlns="">
          <p:pic>
            <p:nvPicPr>
              <p:cNvPr id="1026" name="잉크 1025">
                <a:extLst>
                  <a:ext uri="{FF2B5EF4-FFF2-40B4-BE49-F238E27FC236}">
                    <a16:creationId xmlns:a16="http://schemas.microsoft.com/office/drawing/2014/main" id="{1CF21CE7-8E0D-1B3A-CB70-2537A370A8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5577" y="4110101"/>
                <a:ext cx="15238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28" name="잉크 1027">
                <a:extLst>
                  <a:ext uri="{FF2B5EF4-FFF2-40B4-BE49-F238E27FC236}">
                    <a16:creationId xmlns:a16="http://schemas.microsoft.com/office/drawing/2014/main" id="{C2654C31-06D8-E416-93F5-62FD36B624B9}"/>
                  </a:ext>
                </a:extLst>
              </p14:cNvPr>
              <p14:cNvContentPartPr/>
              <p14:nvPr/>
            </p14:nvContentPartPr>
            <p14:xfrm>
              <a:off x="5528137" y="3200381"/>
              <a:ext cx="104760" cy="102960"/>
            </p14:xfrm>
          </p:contentPart>
        </mc:Choice>
        <mc:Fallback xmlns="">
          <p:pic>
            <p:nvPicPr>
              <p:cNvPr id="1028" name="잉크 1027">
                <a:extLst>
                  <a:ext uri="{FF2B5EF4-FFF2-40B4-BE49-F238E27FC236}">
                    <a16:creationId xmlns:a16="http://schemas.microsoft.com/office/drawing/2014/main" id="{C2654C31-06D8-E416-93F5-62FD36B624B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74137" y="3092741"/>
                <a:ext cx="21240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30" name="잉크 1029">
                <a:extLst>
                  <a:ext uri="{FF2B5EF4-FFF2-40B4-BE49-F238E27FC236}">
                    <a16:creationId xmlns:a16="http://schemas.microsoft.com/office/drawing/2014/main" id="{DA190380-293C-1DDC-3C60-B3C674F2C5F8}"/>
                  </a:ext>
                </a:extLst>
              </p14:cNvPr>
              <p14:cNvContentPartPr/>
              <p14:nvPr/>
            </p14:nvContentPartPr>
            <p14:xfrm>
              <a:off x="5377657" y="3588101"/>
              <a:ext cx="630000" cy="39960"/>
            </p14:xfrm>
          </p:contentPart>
        </mc:Choice>
        <mc:Fallback xmlns="">
          <p:pic>
            <p:nvPicPr>
              <p:cNvPr id="1030" name="잉크 1029">
                <a:extLst>
                  <a:ext uri="{FF2B5EF4-FFF2-40B4-BE49-F238E27FC236}">
                    <a16:creationId xmlns:a16="http://schemas.microsoft.com/office/drawing/2014/main" id="{DA190380-293C-1DDC-3C60-B3C674F2C5F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23657" y="3480101"/>
                <a:ext cx="73764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31" name="잉크 1030">
                <a:extLst>
                  <a:ext uri="{FF2B5EF4-FFF2-40B4-BE49-F238E27FC236}">
                    <a16:creationId xmlns:a16="http://schemas.microsoft.com/office/drawing/2014/main" id="{6B25F367-1922-3E76-2D00-7BDCEEDE4442}"/>
                  </a:ext>
                </a:extLst>
              </p14:cNvPr>
              <p14:cNvContentPartPr/>
              <p14:nvPr/>
            </p14:nvContentPartPr>
            <p14:xfrm>
              <a:off x="5319337" y="3588461"/>
              <a:ext cx="190440" cy="18720"/>
            </p14:xfrm>
          </p:contentPart>
        </mc:Choice>
        <mc:Fallback xmlns="">
          <p:pic>
            <p:nvPicPr>
              <p:cNvPr id="1031" name="잉크 1030">
                <a:extLst>
                  <a:ext uri="{FF2B5EF4-FFF2-40B4-BE49-F238E27FC236}">
                    <a16:creationId xmlns:a16="http://schemas.microsoft.com/office/drawing/2014/main" id="{6B25F367-1922-3E76-2D00-7BDCEEDE44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65337" y="3480821"/>
                <a:ext cx="29808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33" name="잉크 1032">
                <a:extLst>
                  <a:ext uri="{FF2B5EF4-FFF2-40B4-BE49-F238E27FC236}">
                    <a16:creationId xmlns:a16="http://schemas.microsoft.com/office/drawing/2014/main" id="{949FD206-09DA-3EC8-C5CF-FFB7FB9F6824}"/>
                  </a:ext>
                </a:extLst>
              </p14:cNvPr>
              <p14:cNvContentPartPr/>
              <p14:nvPr/>
            </p14:nvContentPartPr>
            <p14:xfrm>
              <a:off x="5338777" y="3628061"/>
              <a:ext cx="122760" cy="360"/>
            </p14:xfrm>
          </p:contentPart>
        </mc:Choice>
        <mc:Fallback xmlns="">
          <p:pic>
            <p:nvPicPr>
              <p:cNvPr id="1033" name="잉크 1032">
                <a:extLst>
                  <a:ext uri="{FF2B5EF4-FFF2-40B4-BE49-F238E27FC236}">
                    <a16:creationId xmlns:a16="http://schemas.microsoft.com/office/drawing/2014/main" id="{949FD206-09DA-3EC8-C5CF-FFB7FB9F682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285137" y="3520061"/>
                <a:ext cx="23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37" name="잉크 1036">
                <a:extLst>
                  <a:ext uri="{FF2B5EF4-FFF2-40B4-BE49-F238E27FC236}">
                    <a16:creationId xmlns:a16="http://schemas.microsoft.com/office/drawing/2014/main" id="{0A5F89D1-FB42-CE58-DE4D-F4F3D36B7EBC}"/>
                  </a:ext>
                </a:extLst>
              </p14:cNvPr>
              <p14:cNvContentPartPr/>
              <p14:nvPr/>
            </p14:nvContentPartPr>
            <p14:xfrm>
              <a:off x="1130737" y="4080581"/>
              <a:ext cx="360" cy="360"/>
            </p14:xfrm>
          </p:contentPart>
        </mc:Choice>
        <mc:Fallback xmlns="">
          <p:pic>
            <p:nvPicPr>
              <p:cNvPr id="1037" name="잉크 1036">
                <a:extLst>
                  <a:ext uri="{FF2B5EF4-FFF2-40B4-BE49-F238E27FC236}">
                    <a16:creationId xmlns:a16="http://schemas.microsoft.com/office/drawing/2014/main" id="{0A5F89D1-FB42-CE58-DE4D-F4F3D36B7EB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7097" y="39725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39" name="잉크 1038">
                <a:extLst>
                  <a:ext uri="{FF2B5EF4-FFF2-40B4-BE49-F238E27FC236}">
                    <a16:creationId xmlns:a16="http://schemas.microsoft.com/office/drawing/2014/main" id="{27536314-BF76-CEB8-191A-2C7B87AB77AB}"/>
                  </a:ext>
                </a:extLst>
              </p14:cNvPr>
              <p14:cNvContentPartPr/>
              <p14:nvPr/>
            </p14:nvContentPartPr>
            <p14:xfrm>
              <a:off x="4857097" y="4325381"/>
              <a:ext cx="175320" cy="17280"/>
            </p14:xfrm>
          </p:contentPart>
        </mc:Choice>
        <mc:Fallback xmlns="">
          <p:pic>
            <p:nvPicPr>
              <p:cNvPr id="1039" name="잉크 1038">
                <a:extLst>
                  <a:ext uri="{FF2B5EF4-FFF2-40B4-BE49-F238E27FC236}">
                    <a16:creationId xmlns:a16="http://schemas.microsoft.com/office/drawing/2014/main" id="{27536314-BF76-CEB8-191A-2C7B87AB77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03457" y="4217741"/>
                <a:ext cx="2829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41" name="잉크 1040">
                <a:extLst>
                  <a:ext uri="{FF2B5EF4-FFF2-40B4-BE49-F238E27FC236}">
                    <a16:creationId xmlns:a16="http://schemas.microsoft.com/office/drawing/2014/main" id="{D2030649-1C20-5EB2-FCB2-81F07D16BA2D}"/>
                  </a:ext>
                </a:extLst>
              </p14:cNvPr>
              <p14:cNvContentPartPr/>
              <p14:nvPr/>
            </p14:nvContentPartPr>
            <p14:xfrm>
              <a:off x="1136427" y="3313011"/>
              <a:ext cx="360" cy="360"/>
            </p14:xfrm>
          </p:contentPart>
        </mc:Choice>
        <mc:Fallback xmlns="">
          <p:pic>
            <p:nvPicPr>
              <p:cNvPr id="1041" name="잉크 1040">
                <a:extLst>
                  <a:ext uri="{FF2B5EF4-FFF2-40B4-BE49-F238E27FC236}">
                    <a16:creationId xmlns:a16="http://schemas.microsoft.com/office/drawing/2014/main" id="{D2030649-1C20-5EB2-FCB2-81F07D16BA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2787" y="320537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51" name="잉크 1050">
                <a:extLst>
                  <a:ext uri="{FF2B5EF4-FFF2-40B4-BE49-F238E27FC236}">
                    <a16:creationId xmlns:a16="http://schemas.microsoft.com/office/drawing/2014/main" id="{DA307381-E116-0485-B28A-9BFE6599538E}"/>
                  </a:ext>
                </a:extLst>
              </p14:cNvPr>
              <p14:cNvContentPartPr/>
              <p14:nvPr/>
            </p14:nvContentPartPr>
            <p14:xfrm>
              <a:off x="1130737" y="3578741"/>
              <a:ext cx="360" cy="360"/>
            </p14:xfrm>
          </p:contentPart>
        </mc:Choice>
        <mc:Fallback xmlns="">
          <p:pic>
            <p:nvPicPr>
              <p:cNvPr id="1051" name="잉크 1050">
                <a:extLst>
                  <a:ext uri="{FF2B5EF4-FFF2-40B4-BE49-F238E27FC236}">
                    <a16:creationId xmlns:a16="http://schemas.microsoft.com/office/drawing/2014/main" id="{DA307381-E116-0485-B28A-9BFE659953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77097" y="34711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2" name="잉크 1051">
                <a:extLst>
                  <a:ext uri="{FF2B5EF4-FFF2-40B4-BE49-F238E27FC236}">
                    <a16:creationId xmlns:a16="http://schemas.microsoft.com/office/drawing/2014/main" id="{9FDF6FC7-FB0A-ADED-B721-ED0CA51C30EE}"/>
                  </a:ext>
                </a:extLst>
              </p14:cNvPr>
              <p14:cNvContentPartPr/>
              <p14:nvPr/>
            </p14:nvContentPartPr>
            <p14:xfrm>
              <a:off x="9792697" y="3156101"/>
              <a:ext cx="360" cy="360"/>
            </p14:xfrm>
          </p:contentPart>
        </mc:Choice>
        <mc:Fallback xmlns="">
          <p:pic>
            <p:nvPicPr>
              <p:cNvPr id="1052" name="잉크 1051">
                <a:extLst>
                  <a:ext uri="{FF2B5EF4-FFF2-40B4-BE49-F238E27FC236}">
                    <a16:creationId xmlns:a16="http://schemas.microsoft.com/office/drawing/2014/main" id="{9FDF6FC7-FB0A-ADED-B721-ED0CA51C30E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38697" y="30481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53" name="잉크 1052">
                <a:extLst>
                  <a:ext uri="{FF2B5EF4-FFF2-40B4-BE49-F238E27FC236}">
                    <a16:creationId xmlns:a16="http://schemas.microsoft.com/office/drawing/2014/main" id="{6498E19C-D282-557A-8C2F-1F73EBFB8ED3}"/>
                  </a:ext>
                </a:extLst>
              </p14:cNvPr>
              <p14:cNvContentPartPr/>
              <p14:nvPr/>
            </p14:nvContentPartPr>
            <p14:xfrm>
              <a:off x="10294177" y="3146381"/>
              <a:ext cx="360" cy="360"/>
            </p14:xfrm>
          </p:contentPart>
        </mc:Choice>
        <mc:Fallback xmlns="">
          <p:pic>
            <p:nvPicPr>
              <p:cNvPr id="1053" name="잉크 1052">
                <a:extLst>
                  <a:ext uri="{FF2B5EF4-FFF2-40B4-BE49-F238E27FC236}">
                    <a16:creationId xmlns:a16="http://schemas.microsoft.com/office/drawing/2014/main" id="{6498E19C-D282-557A-8C2F-1F73EBFB8ED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240537" y="30383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54" name="잉크 1053">
                <a:extLst>
                  <a:ext uri="{FF2B5EF4-FFF2-40B4-BE49-F238E27FC236}">
                    <a16:creationId xmlns:a16="http://schemas.microsoft.com/office/drawing/2014/main" id="{9F6CFBB4-0EB4-5F44-DC95-08A4C9D28B04}"/>
                  </a:ext>
                </a:extLst>
              </p14:cNvPr>
              <p14:cNvContentPartPr/>
              <p14:nvPr/>
            </p14:nvContentPartPr>
            <p14:xfrm>
              <a:off x="1130737" y="3834341"/>
              <a:ext cx="360" cy="360"/>
            </p14:xfrm>
          </p:contentPart>
        </mc:Choice>
        <mc:Fallback xmlns="">
          <p:pic>
            <p:nvPicPr>
              <p:cNvPr id="1054" name="잉크 1053">
                <a:extLst>
                  <a:ext uri="{FF2B5EF4-FFF2-40B4-BE49-F238E27FC236}">
                    <a16:creationId xmlns:a16="http://schemas.microsoft.com/office/drawing/2014/main" id="{9F6CFBB4-0EB4-5F44-DC95-08A4C9D28B0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77097" y="3726341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B6CD89D-2ACA-B886-A1F9-5623F654C281}"/>
              </a:ext>
            </a:extLst>
          </p:cNvPr>
          <p:cNvSpPr txBox="1"/>
          <p:nvPr/>
        </p:nvSpPr>
        <p:spPr>
          <a:xfrm>
            <a:off x="1075174" y="572756"/>
            <a:ext cx="5556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조작키</a:t>
            </a:r>
            <a:endParaRPr lang="en-US" altLang="ko-KR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7219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679AD-A6AB-FC26-D364-A1CD7CA7A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11846-30B7-2599-AFB1-FD00F49EDAA1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기술적 요소</a:t>
            </a:r>
            <a:endParaRPr lang="en-US" altLang="ko-KR" sz="44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4A15A-9D85-202F-3195-D6F4B2642A11}"/>
              </a:ext>
            </a:extLst>
          </p:cNvPr>
          <p:cNvSpPr txBox="1"/>
          <p:nvPr/>
        </p:nvSpPr>
        <p:spPr>
          <a:xfrm>
            <a:off x="1918944" y="2694730"/>
            <a:ext cx="10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>
                <a:latin typeface="+mn-ea"/>
              </a:rPr>
              <a:t>데이터 처리 방식 </a:t>
            </a:r>
            <a:r>
              <a:rPr lang="en-US" altLang="ko-KR" sz="2000" dirty="0">
                <a:latin typeface="+mn-ea"/>
              </a:rPr>
              <a:t>(TCP)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1B22B-C2EB-2D0A-852B-497454C31AE5}"/>
              </a:ext>
            </a:extLst>
          </p:cNvPr>
          <p:cNvSpPr txBox="1"/>
          <p:nvPr/>
        </p:nvSpPr>
        <p:spPr>
          <a:xfrm>
            <a:off x="1918944" y="3396026"/>
            <a:ext cx="102730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데이터 최적화</a:t>
            </a:r>
            <a:r>
              <a:rPr lang="en-US" altLang="ko-KR" sz="2000" dirty="0">
                <a:latin typeface="+mn-ea"/>
              </a:rPr>
              <a:t>: LZ4 </a:t>
            </a:r>
            <a:r>
              <a:rPr lang="ko-KR" altLang="en-US" sz="2000" dirty="0">
                <a:latin typeface="+mn-ea"/>
              </a:rPr>
              <a:t>압축</a:t>
            </a:r>
            <a:endParaRPr lang="en-US" altLang="ko-KR" sz="20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14B70-ACDC-470C-6985-E3210976B443}"/>
              </a:ext>
            </a:extLst>
          </p:cNvPr>
          <p:cNvSpPr txBox="1"/>
          <p:nvPr/>
        </p:nvSpPr>
        <p:spPr>
          <a:xfrm>
            <a:off x="1918944" y="4837039"/>
            <a:ext cx="1027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dirty="0"/>
              <a:t>1. </a:t>
            </a:r>
            <a:r>
              <a:rPr lang="ko-KR" altLang="en-US" sz="2000" dirty="0" err="1"/>
              <a:t>노멀매핑을</a:t>
            </a:r>
            <a:r>
              <a:rPr lang="ko-KR" altLang="en-US" sz="2000" dirty="0"/>
              <a:t> 활용하여 사실적인 캐릭터 제작</a:t>
            </a:r>
            <a:endParaRPr lang="en-US" altLang="ko-KR" sz="2000" dirty="0"/>
          </a:p>
          <a:p>
            <a:pPr latinLnBrk="1"/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5626A-8D35-C355-AFEC-334332EDDF8C}"/>
              </a:ext>
            </a:extLst>
          </p:cNvPr>
          <p:cNvSpPr txBox="1"/>
          <p:nvPr/>
        </p:nvSpPr>
        <p:spPr>
          <a:xfrm>
            <a:off x="1075174" y="1972297"/>
            <a:ext cx="1027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서버</a:t>
            </a:r>
            <a:endParaRPr lang="en-US" altLang="ko-KR" sz="280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EF521-B6B0-C53E-FE53-DF4740F76EFA}"/>
              </a:ext>
            </a:extLst>
          </p:cNvPr>
          <p:cNvSpPr txBox="1"/>
          <p:nvPr/>
        </p:nvSpPr>
        <p:spPr>
          <a:xfrm>
            <a:off x="1075174" y="4135743"/>
            <a:ext cx="1027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모델링</a:t>
            </a:r>
            <a:endParaRPr lang="en-US" altLang="ko-KR" sz="28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092F2F-AB88-8E44-DE33-03BCF55FD185}"/>
              </a:ext>
            </a:extLst>
          </p:cNvPr>
          <p:cNvSpPr txBox="1"/>
          <p:nvPr/>
        </p:nvSpPr>
        <p:spPr>
          <a:xfrm>
            <a:off x="1918944" y="5577358"/>
            <a:ext cx="10273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2000" dirty="0"/>
              <a:t>2. 3ds max </a:t>
            </a:r>
            <a:r>
              <a:rPr lang="ko-KR" altLang="en-US" sz="2000" dirty="0" err="1"/>
              <a:t>바이패드를</a:t>
            </a:r>
            <a:r>
              <a:rPr lang="ko-KR" altLang="en-US" sz="2000" dirty="0"/>
              <a:t> 사용하여 자연스러운 애니메이션 구현</a:t>
            </a:r>
            <a:endParaRPr lang="en-US" altLang="ko-KR" sz="2000" dirty="0"/>
          </a:p>
          <a:p>
            <a:pPr latinLnBrk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6570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8AFCAA-DE5C-CED0-2237-8D8E5688A7CF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중점 연구 분야</a:t>
            </a:r>
            <a:endParaRPr lang="en-US" altLang="ko-KR" sz="44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DF7CF-DD41-915A-6ECC-4E3C1BDBE33F}"/>
              </a:ext>
            </a:extLst>
          </p:cNvPr>
          <p:cNvSpPr txBox="1"/>
          <p:nvPr/>
        </p:nvSpPr>
        <p:spPr>
          <a:xfrm>
            <a:off x="1075174" y="2254260"/>
            <a:ext cx="102730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+mn-ea"/>
              </a:rPr>
              <a:t>1. </a:t>
            </a:r>
            <a:r>
              <a:rPr lang="ko-KR" altLang="en-US" sz="2000" dirty="0">
                <a:latin typeface="+mn-ea"/>
              </a:rPr>
              <a:t>기존 행동 트리의 한계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계층적 구조로 인해 복잡한 상황 대응이 어려움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우선순위 기반 행동 처리 부족 </a:t>
            </a:r>
            <a:r>
              <a:rPr lang="en-US" altLang="ko-KR" sz="2000" dirty="0">
                <a:latin typeface="+mn-ea"/>
              </a:rPr>
              <a:t>-&gt; </a:t>
            </a:r>
            <a:r>
              <a:rPr lang="ko-KR" altLang="en-US" sz="2000" dirty="0">
                <a:latin typeface="+mn-ea"/>
              </a:rPr>
              <a:t>예외 상황에 취약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2. </a:t>
            </a:r>
            <a:r>
              <a:rPr lang="ko-KR" altLang="en-US" sz="2000" dirty="0">
                <a:latin typeface="+mn-ea"/>
              </a:rPr>
              <a:t>개선 방향 </a:t>
            </a:r>
            <a:r>
              <a:rPr lang="en-US" altLang="ko-KR" sz="2000" dirty="0">
                <a:latin typeface="+mn-ea"/>
              </a:rPr>
              <a:t>– FSM + </a:t>
            </a:r>
            <a:r>
              <a:rPr lang="ko-KR" altLang="en-US" sz="2000" dirty="0">
                <a:latin typeface="+mn-ea"/>
              </a:rPr>
              <a:t>행동 트리 조합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FSM</a:t>
            </a:r>
            <a:r>
              <a:rPr lang="ko-KR" altLang="en-US" sz="2000" dirty="0">
                <a:latin typeface="+mn-ea"/>
              </a:rPr>
              <a:t>으로 봇의 상위 상태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대기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추격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공격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전이 제어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행동 트리로 각 상태 내 세부 행동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타겟 탐지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무기 사용 등</a:t>
            </a:r>
            <a:r>
              <a:rPr lang="en-US" altLang="ko-KR" sz="2000" dirty="0">
                <a:latin typeface="+mn-ea"/>
              </a:rPr>
              <a:t>)</a:t>
            </a:r>
            <a:r>
              <a:rPr lang="ko-KR" altLang="en-US" sz="2000" dirty="0">
                <a:latin typeface="+mn-ea"/>
              </a:rPr>
              <a:t> 실행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+mn-ea"/>
              </a:rPr>
              <a:t>구조적 분리를 통해 유지보수성과 확장성 향상</a:t>
            </a:r>
            <a:endParaRPr lang="en-US" altLang="ko-KR" sz="2000" dirty="0">
              <a:latin typeface="+mn-ea"/>
            </a:endParaRPr>
          </a:p>
          <a:p>
            <a:pPr lvl="1"/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3. AI</a:t>
            </a:r>
            <a:r>
              <a:rPr lang="ko-KR" altLang="en-US" sz="2000" dirty="0">
                <a:latin typeface="+mn-ea"/>
              </a:rPr>
              <a:t> 시스템 구성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IOCP</a:t>
            </a:r>
            <a:r>
              <a:rPr lang="ko-KR" altLang="en-US" sz="2000" dirty="0">
                <a:latin typeface="+mn-ea"/>
              </a:rPr>
              <a:t> 서버 </a:t>
            </a:r>
            <a:r>
              <a:rPr lang="en-US" altLang="ko-KR" sz="2000" dirty="0">
                <a:latin typeface="+mn-ea"/>
              </a:rPr>
              <a:t>– </a:t>
            </a:r>
            <a:r>
              <a:rPr lang="ko-KR" altLang="en-US" sz="2000" dirty="0">
                <a:latin typeface="+mn-ea"/>
              </a:rPr>
              <a:t>봇 상태 감지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위치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체력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적 탐지 등</a:t>
            </a:r>
            <a:r>
              <a:rPr lang="en-US" altLang="ko-KR" sz="2000" dirty="0">
                <a:latin typeface="+mn-ea"/>
              </a:rPr>
              <a:t>) </a:t>
            </a:r>
            <a:r>
              <a:rPr lang="ko-KR" altLang="en-US" sz="2000" dirty="0">
                <a:latin typeface="+mn-ea"/>
              </a:rPr>
              <a:t>및</a:t>
            </a:r>
            <a:r>
              <a:rPr lang="en-US" altLang="ko-KR" sz="2000" dirty="0">
                <a:latin typeface="+mn-ea"/>
              </a:rPr>
              <a:t> FSM </a:t>
            </a:r>
            <a:r>
              <a:rPr lang="ko-KR" altLang="en-US" sz="2000" dirty="0">
                <a:latin typeface="+mn-ea"/>
              </a:rPr>
              <a:t>상태 전이 수행</a:t>
            </a:r>
            <a:endParaRPr lang="en-US" altLang="ko-KR" sz="2000" dirty="0">
              <a:latin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+mn-ea"/>
              </a:rPr>
              <a:t>AI </a:t>
            </a:r>
            <a:r>
              <a:rPr lang="ko-KR" altLang="en-US" sz="2000" dirty="0">
                <a:latin typeface="+mn-ea"/>
              </a:rPr>
              <a:t>서버 </a:t>
            </a:r>
            <a:r>
              <a:rPr lang="en-US" altLang="ko-KR" sz="2000" dirty="0">
                <a:latin typeface="+mn-ea"/>
              </a:rPr>
              <a:t>– FSM + </a:t>
            </a:r>
            <a:r>
              <a:rPr lang="ko-KR" altLang="en-US" sz="2000" dirty="0">
                <a:latin typeface="+mn-ea"/>
              </a:rPr>
              <a:t>행동 트리를 기반으로 봇 행동 판단 및 결정</a:t>
            </a:r>
            <a:r>
              <a:rPr lang="en-US" altLang="ko-KR" sz="2000" dirty="0">
                <a:latin typeface="+mn-ea"/>
              </a:rPr>
              <a:t>(</a:t>
            </a:r>
            <a:r>
              <a:rPr lang="ko-KR" altLang="en-US" sz="2000" dirty="0">
                <a:latin typeface="+mn-ea"/>
              </a:rPr>
              <a:t>공격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이동</a:t>
            </a:r>
            <a:r>
              <a:rPr lang="en-US" altLang="ko-KR" sz="2000" dirty="0">
                <a:latin typeface="+mn-ea"/>
              </a:rPr>
              <a:t>/</a:t>
            </a:r>
            <a:r>
              <a:rPr lang="ko-KR" altLang="en-US" sz="2000" dirty="0">
                <a:latin typeface="+mn-ea"/>
              </a:rPr>
              <a:t>회피 등</a:t>
            </a:r>
            <a:r>
              <a:rPr lang="en-US" altLang="ko-KR" sz="20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7263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CBD7B-AC10-4584-2306-049F5531E930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역할 분담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4D912BB-4C8E-0EED-7A91-402D9E07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002463"/>
              </p:ext>
            </p:extLst>
          </p:nvPr>
        </p:nvGraphicFramePr>
        <p:xfrm>
          <a:off x="2032000" y="2271916"/>
          <a:ext cx="8128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721545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4863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박정환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김재혁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38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 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NPC, </a:t>
                      </a:r>
                      <a:r>
                        <a:rPr lang="ko-KR" altLang="en-US" dirty="0"/>
                        <a:t>캐릭터 모델링 및 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70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클라이언트 연결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UI/UX </a:t>
                      </a:r>
                      <a:r>
                        <a:rPr lang="ko-KR" altLang="en-US" dirty="0"/>
                        <a:t>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653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충돌 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맵 제작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7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플레이 기능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73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97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14FD-06A6-9F6B-1B19-15F1E380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17B493-662F-1C03-EC16-45F87ED8B93F}"/>
              </a:ext>
            </a:extLst>
          </p:cNvPr>
          <p:cNvSpPr txBox="1"/>
          <p:nvPr/>
        </p:nvSpPr>
        <p:spPr>
          <a:xfrm>
            <a:off x="1075174" y="572756"/>
            <a:ext cx="79459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+mj-ea"/>
                <a:ea typeface="+mj-ea"/>
              </a:rPr>
              <a:t>개발 일정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BBD84AC-4C46-9FB8-13A8-4EEC4FBFA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198383"/>
              </p:ext>
            </p:extLst>
          </p:nvPr>
        </p:nvGraphicFramePr>
        <p:xfrm>
          <a:off x="1223680" y="1861110"/>
          <a:ext cx="9744640" cy="442413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36160">
                  <a:extLst>
                    <a:ext uri="{9D8B030D-6E8A-4147-A177-3AD203B41FA5}">
                      <a16:colId xmlns:a16="http://schemas.microsoft.com/office/drawing/2014/main" val="1722189740"/>
                    </a:ext>
                  </a:extLst>
                </a:gridCol>
                <a:gridCol w="2436160">
                  <a:extLst>
                    <a:ext uri="{9D8B030D-6E8A-4147-A177-3AD203B41FA5}">
                      <a16:colId xmlns:a16="http://schemas.microsoft.com/office/drawing/2014/main" val="2609747448"/>
                    </a:ext>
                  </a:extLst>
                </a:gridCol>
                <a:gridCol w="2436160">
                  <a:extLst>
                    <a:ext uri="{9D8B030D-6E8A-4147-A177-3AD203B41FA5}">
                      <a16:colId xmlns:a16="http://schemas.microsoft.com/office/drawing/2014/main" val="1303741561"/>
                    </a:ext>
                  </a:extLst>
                </a:gridCol>
                <a:gridCol w="2436160">
                  <a:extLst>
                    <a:ext uri="{9D8B030D-6E8A-4147-A177-3AD203B41FA5}">
                      <a16:colId xmlns:a16="http://schemas.microsoft.com/office/drawing/2014/main" val="1923758578"/>
                    </a:ext>
                  </a:extLst>
                </a:gridCol>
              </a:tblGrid>
              <a:tr h="40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37621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맵 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99579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캐릭터 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62988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세부 오브젝트 리소스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47593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300" dirty="0"/>
                        <a:t>UI/UX </a:t>
                      </a:r>
                      <a:r>
                        <a:rPr lang="ko-KR" altLang="en-US" sz="1300" dirty="0"/>
                        <a:t>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490669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300" dirty="0"/>
                        <a:t>플레이어 관련 시스템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51570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게임 플레이 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69955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AI</a:t>
                      </a: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215738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110004020202020204"/>
                          <a:ea typeface="맑은 고딕" panose="020B0503020000020004" pitchFamily="50" charset="-127"/>
                          <a:cs typeface="+mn-cs"/>
                        </a:rPr>
                        <a:t>서버 로직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90647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동시 접속 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358999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dirty="0"/>
                        <a:t>버그 수정 및 최적화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61808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3C6361-654E-D12A-61F5-088D8D64C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019235"/>
              </p:ext>
            </p:extLst>
          </p:nvPr>
        </p:nvGraphicFramePr>
        <p:xfrm>
          <a:off x="11026166" y="0"/>
          <a:ext cx="116583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55">
                  <a:extLst>
                    <a:ext uri="{9D8B030D-6E8A-4147-A177-3AD203B41FA5}">
                      <a16:colId xmlns:a16="http://schemas.microsoft.com/office/drawing/2014/main" val="4165528335"/>
                    </a:ext>
                  </a:extLst>
                </a:gridCol>
                <a:gridCol w="471779">
                  <a:extLst>
                    <a:ext uri="{9D8B030D-6E8A-4147-A177-3AD203B41FA5}">
                      <a16:colId xmlns:a16="http://schemas.microsoft.com/office/drawing/2014/main" val="150469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박정환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644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김재혁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2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모두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24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876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18007</TotalTime>
  <Words>445</Words>
  <Application>Microsoft Office PowerPoint</Application>
  <PresentationFormat>와이드스크린</PresentationFormat>
  <Paragraphs>97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미디블 워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윤</dc:creator>
  <cp:lastModifiedBy>박정환(2017180011)</cp:lastModifiedBy>
  <cp:revision>47</cp:revision>
  <dcterms:created xsi:type="dcterms:W3CDTF">2024-12-09T11:36:37Z</dcterms:created>
  <dcterms:modified xsi:type="dcterms:W3CDTF">2025-05-09T06:14:01Z</dcterms:modified>
</cp:coreProperties>
</file>