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1"/>
  </p:notesMasterIdLst>
  <p:sldIdLst>
    <p:sldId id="256" r:id="rId2"/>
    <p:sldId id="293" r:id="rId3"/>
    <p:sldId id="319" r:id="rId4"/>
    <p:sldId id="257" r:id="rId5"/>
    <p:sldId id="295" r:id="rId6"/>
    <p:sldId id="349" r:id="rId7"/>
    <p:sldId id="345" r:id="rId8"/>
    <p:sldId id="350" r:id="rId9"/>
    <p:sldId id="389" r:id="rId10"/>
    <p:sldId id="351" r:id="rId11"/>
    <p:sldId id="352" r:id="rId12"/>
    <p:sldId id="369" r:id="rId13"/>
    <p:sldId id="376" r:id="rId14"/>
    <p:sldId id="372" r:id="rId15"/>
    <p:sldId id="373" r:id="rId16"/>
    <p:sldId id="374" r:id="rId17"/>
    <p:sldId id="377" r:id="rId18"/>
    <p:sldId id="367" r:id="rId19"/>
    <p:sldId id="366" r:id="rId20"/>
    <p:sldId id="355" r:id="rId21"/>
    <p:sldId id="371" r:id="rId22"/>
    <p:sldId id="359" r:id="rId23"/>
    <p:sldId id="354" r:id="rId24"/>
    <p:sldId id="357" r:id="rId25"/>
    <p:sldId id="356" r:id="rId26"/>
    <p:sldId id="358" r:id="rId27"/>
    <p:sldId id="384" r:id="rId28"/>
    <p:sldId id="385" r:id="rId29"/>
    <p:sldId id="386" r:id="rId30"/>
    <p:sldId id="321" r:id="rId31"/>
    <p:sldId id="360" r:id="rId32"/>
    <p:sldId id="361" r:id="rId33"/>
    <p:sldId id="368" r:id="rId34"/>
    <p:sldId id="363" r:id="rId35"/>
    <p:sldId id="362" r:id="rId36"/>
    <p:sldId id="378" r:id="rId37"/>
    <p:sldId id="364" r:id="rId38"/>
    <p:sldId id="381" r:id="rId39"/>
    <p:sldId id="383" r:id="rId40"/>
    <p:sldId id="380" r:id="rId41"/>
    <p:sldId id="382" r:id="rId42"/>
    <p:sldId id="365" r:id="rId43"/>
    <p:sldId id="388" r:id="rId44"/>
    <p:sldId id="276" r:id="rId45"/>
    <p:sldId id="387" r:id="rId46"/>
    <p:sldId id="329" r:id="rId47"/>
    <p:sldId id="348" r:id="rId48"/>
    <p:sldId id="275" r:id="rId49"/>
    <p:sldId id="344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6" autoAdjust="0"/>
    <p:restoredTop sz="75133" autoAdjust="0"/>
  </p:normalViewPr>
  <p:slideViewPr>
    <p:cSldViewPr snapToGrid="0">
      <p:cViewPr varScale="1">
        <p:scale>
          <a:sx n="68" d="100"/>
          <a:sy n="68" d="100"/>
        </p:scale>
        <p:origin x="804" y="3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95D94AF-96EB-487C-B939-6CE2DFBD4DC7}" type="datetime1">
              <a:rPr lang="ko-KR" altLang="en-US"/>
              <a:pPr lvl="0">
                <a:defRPr/>
              </a:pPr>
              <a:t>2025-05-25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DC154FB-B7D0-4F76-BDDE-18AD8868F6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KVS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ko-KR" altLang="en-US" dirty="0"/>
              <a:t> </a:t>
            </a:r>
            <a:r>
              <a:rPr lang="en-US" altLang="ko-KR" dirty="0"/>
              <a:t>store</a:t>
            </a:r>
          </a:p>
          <a:p>
            <a:pPr lvl="0">
              <a:defRPr/>
            </a:pPr>
            <a:r>
              <a:rPr lang="en-US" altLang="ko-KR" dirty="0"/>
              <a:t>Redis, Memcached, etc.</a:t>
            </a:r>
          </a:p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669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As professor always emphasizes, do not assume read/write returns the same bytes as </a:t>
            </a:r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nbytes.</a:t>
            </a:r>
          </a:p>
          <a:p>
            <a:r>
              <a:rPr lang="en-US" altLang="ko-KR" sz="1200">
                <a:latin typeface="Courier New" panose="02070309020205020404" pitchFamily="49" charset="0"/>
                <a:cs typeface="Courier New" panose="02070309020205020404" pitchFamily="49" charset="0"/>
              </a:rPr>
              <a:t>You need to use while loop to configure robust read/write operation.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762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Let’s see background 2. Lock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727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Simply say, spin lock checks if the lock is available using loop, and Mutex lock goes to sleep and waits until</a:t>
            </a:r>
            <a:r>
              <a:rPr lang="ko-KR" altLang="en-US"/>
              <a:t> </a:t>
            </a:r>
            <a:r>
              <a:rPr lang="en-US" altLang="ko-KR"/>
              <a:t>kernel</a:t>
            </a:r>
            <a:r>
              <a:rPr lang="ko-KR" altLang="en-US"/>
              <a:t> </a:t>
            </a:r>
            <a:r>
              <a:rPr lang="en-US" altLang="ko-KR"/>
              <a:t>sends some signal.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716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649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Here, many readers should get lock individually, so there can be overhead.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561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1507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1109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Now let me introduce the simple key-value store protocol.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572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857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In Lab5, you’re gonna experience socket programming and basic concurrent programming.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684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/>
              <a:t>Message format is simple and parsing is not your part of assignment. </a:t>
            </a:r>
          </a:p>
          <a:p>
            <a:r>
              <a:rPr lang="en-US" altLang="ko-KR" b="0"/>
              <a:t>We’ll see skeleton later.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962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When EOF</a:t>
            </a:r>
            <a:r>
              <a:rPr lang="ko-KR" altLang="en-US"/>
              <a:t> </a:t>
            </a:r>
            <a:r>
              <a:rPr lang="en-US" altLang="ko-KR"/>
              <a:t>or</a:t>
            </a:r>
            <a:r>
              <a:rPr lang="ko-KR" altLang="en-US"/>
              <a:t> </a:t>
            </a:r>
            <a:r>
              <a:rPr lang="en-US" altLang="ko-KR"/>
              <a:t>empty line is received, “client” should close connection.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07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As I mentioned before, you don’t have to care about this too much.</a:t>
            </a:r>
          </a:p>
          <a:p>
            <a:r>
              <a:rPr lang="en-US" altLang="ko-KR"/>
              <a:t>They are handled in skvslib.c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1967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For</a:t>
            </a:r>
            <a:r>
              <a:rPr lang="ko-KR" altLang="en-US"/>
              <a:t> </a:t>
            </a:r>
            <a:r>
              <a:rPr lang="en-US" altLang="ko-KR"/>
              <a:t>normal operation, server needs to access hash table, and you need to configure thread-safe access using Reader-Writer lock.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226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6277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With event-driven architecture, you can handle around a hundred-thousand requests per second.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If you are interested, take a lecture “Computer network” of professor!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7259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931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3697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8937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98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Let’s see background 1, basic server and client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1232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second part is implementing global hash table and </a:t>
            </a:r>
            <a:r>
              <a:rPr lang="en-US" altLang="ko-KR" dirty="0" err="1"/>
              <a:t>rwlock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1756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1891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978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8128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Find-grained lock means that you put lock for each buckets, not the whole Hash table.</a:t>
            </a:r>
          </a:p>
          <a:p>
            <a:r>
              <a:rPr lang="en-US" altLang="ko-KR"/>
              <a:t>So if the key’s hash value is different, then multiple request can be handled concurrently without lock.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7698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5646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325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1287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Writer_ring is queue, use </a:t>
            </a:r>
            <a:r>
              <a:rPr lang="en-US" altLang="ko-KR" b="0">
                <a:solidFill>
                  <a:srgbClr val="B392F0"/>
                </a:solidFill>
                <a:effectLst/>
                <a:latin typeface="Consolas" panose="020B0609020204030204" pitchFamily="49" charset="0"/>
              </a:rPr>
              <a:t>WRITER_RING_SIZE as number of threads.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>
              <a:solidFill>
                <a:srgbClr val="E1E4E8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3350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942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Let’s skip Background 1 for Lab session as we don’t have time.</a:t>
            </a:r>
          </a:p>
          <a:p>
            <a:r>
              <a:rPr lang="en-US" altLang="ko-KR"/>
              <a:t>I uploaded this slide to classum, so you can read this part later.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1490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9362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First of all, hello and bye have different hash value so they arrive at the same time.</a:t>
            </a:r>
          </a:p>
          <a:p>
            <a:r>
              <a:rPr lang="en-US" altLang="ko-KR"/>
              <a:t>While write lock holded for 5 sec by first request, read, update, delete, read arrives sequentially.</a:t>
            </a:r>
          </a:p>
          <a:p>
            <a:r>
              <a:rPr lang="en-US" altLang="ko-KR"/>
              <a:t>So whenever write lock is released, by read-first policy, request 3 and 6 get read lock simultaneously.</a:t>
            </a:r>
          </a:p>
          <a:p>
            <a:r>
              <a:rPr lang="en-US" altLang="ko-KR"/>
              <a:t>And then update/delete works.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810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is the summary of requirements for this assignment.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798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8961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0892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100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As it’s my first time to do TA, I’m gonna be strict. So please don’t violate these rules.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7595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483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18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858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For server,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452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270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This is needed for set up reuse option and timeout option.</a:t>
            </a:r>
          </a:p>
          <a:p>
            <a:r>
              <a:rPr lang="en-US" altLang="ko-KR"/>
              <a:t>If you don’t use reuse option and close your server with ctrl-c, there can be bind error.</a:t>
            </a:r>
          </a:p>
          <a:p>
            <a:r>
              <a:rPr lang="en-US" altLang="ko-KR"/>
              <a:t>Timeout option is needed for signal handling, as system calls are blocking mode.</a:t>
            </a:r>
          </a:p>
          <a:p>
            <a:r>
              <a:rPr lang="en-US" altLang="ko-KR"/>
              <a:t>If timeout occurs, system calls for that socket returns -1 and set errno as EAGIN or EWOULDBLOCK.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C154FB-B7D0-4F76-BDDE-18AD8868F6C3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2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A512A-69A6-4B6F-8AAB-BBC9E3F81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Bahnschrift" panose="020B0502040204020203" pitchFamily="34" charset="0"/>
                <a:ea typeface="나눔바른고딕" panose="020B0603020101020101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E287C8-CB7D-4124-B935-6DFACC3FF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3304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Bahnschrift Light" panose="020B0502040204020203" pitchFamily="34" charset="0"/>
                <a:ea typeface="나눔바른고딕 Light" panose="020B0603020101020101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378188-48EC-4439-823E-ADEBB7EC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16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C24D4D0E-B991-487F-B051-7F83A85C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3200" baseline="0">
                <a:solidFill>
                  <a:srgbClr val="002060"/>
                </a:solidFill>
                <a:latin typeface="Tahoma" panose="020B0604030504040204" pitchFamily="34" charset="0"/>
                <a:ea typeface="나눔바른고딕" panose="020B0603020101020101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A2BF3651-139C-4C2A-B50C-F1D08E6D06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400" baseline="0">
                <a:latin typeface="Tahoma" panose="020B0604030504040204" pitchFamily="34" charset="0"/>
                <a:ea typeface="나눔바른고딕" panose="020B0603020101020101"/>
                <a:cs typeface="Tahoma" panose="020B0604030504040204" pitchFamily="34" charset="0"/>
              </a:defRPr>
            </a:lvl1pPr>
            <a:lvl2pPr>
              <a:defRPr sz="2000" baseline="0">
                <a:latin typeface="Tahoma" panose="020B0604030504040204" pitchFamily="34" charset="0"/>
                <a:ea typeface="나눔바른고딕" panose="020B0603020101020101"/>
                <a:cs typeface="Tahoma" panose="020B0604030504040204" pitchFamily="34" charset="0"/>
              </a:defRPr>
            </a:lvl2pPr>
            <a:lvl3pPr>
              <a:defRPr sz="1800" baseline="0">
                <a:latin typeface="Tahoma" panose="020B0604030504040204" pitchFamily="34" charset="0"/>
                <a:ea typeface="나눔바른고딕" panose="020B0603020101020101"/>
                <a:cs typeface="Tahoma" panose="020B0604030504040204" pitchFamily="34" charset="0"/>
              </a:defRPr>
            </a:lvl3pPr>
            <a:lvl4pPr>
              <a:defRPr sz="1600" baseline="0">
                <a:latin typeface="Tahoma" panose="020B0604030504040204" pitchFamily="34" charset="0"/>
                <a:ea typeface="나눔바른고딕" panose="020B0603020101020101"/>
                <a:cs typeface="Tahoma" panose="020B0604030504040204" pitchFamily="34" charset="0"/>
              </a:defRPr>
            </a:lvl4pPr>
            <a:lvl5pPr>
              <a:defRPr sz="1600" baseline="0">
                <a:latin typeface="Tahoma" panose="020B0604030504040204" pitchFamily="34" charset="0"/>
                <a:ea typeface="나눔바른고딕" panose="020B0603020101020101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587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C3C8253-BD6E-4E99-9512-D1ABAD65749A}"/>
              </a:ext>
            </a:extLst>
          </p:cNvPr>
          <p:cNvCxnSpPr>
            <a:cxnSpLocks/>
          </p:cNvCxnSpPr>
          <p:nvPr userDrawn="1"/>
        </p:nvCxnSpPr>
        <p:spPr>
          <a:xfrm>
            <a:off x="209552" y="778386"/>
            <a:ext cx="1172527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3512CED-D7AF-4EA2-B543-7A185FE1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E6EBE8F-2CA7-4A84-87FD-E8EBE959A5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4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5682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3512CED-D7AF-4EA2-B543-7A185FE1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E6EBE8F-2CA7-4A84-87FD-E8EBE959A5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/>
            </a:lvl1pPr>
            <a:lvl2pPr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C655A9F-7736-4AB1-8EC3-D9D7FDFC6BA9}"/>
              </a:ext>
            </a:extLst>
          </p:cNvPr>
          <p:cNvCxnSpPr>
            <a:cxnSpLocks/>
          </p:cNvCxnSpPr>
          <p:nvPr userDrawn="1"/>
        </p:nvCxnSpPr>
        <p:spPr>
          <a:xfrm>
            <a:off x="209552" y="796434"/>
            <a:ext cx="1172527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27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C3C8253-BD6E-4E99-9512-D1ABAD65749A}"/>
              </a:ext>
            </a:extLst>
          </p:cNvPr>
          <p:cNvCxnSpPr>
            <a:cxnSpLocks/>
          </p:cNvCxnSpPr>
          <p:nvPr userDrawn="1"/>
        </p:nvCxnSpPr>
        <p:spPr>
          <a:xfrm>
            <a:off x="228600" y="796434"/>
            <a:ext cx="1166812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3512CED-D7AF-4EA2-B543-7A185FE1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E6EBE8F-2CA7-4A84-87FD-E8EBE959A5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/>
            </a:lvl1pPr>
            <a:lvl2pPr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198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17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E6D3D-8684-42A0-99D4-8DA89870E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buFont typeface="+mj-lt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63417E64-10DB-45FE-B3AC-8C68DD67C89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C422D9F-E06E-48CE-8264-9CF1168BF5B8}"/>
              </a:ext>
            </a:extLst>
          </p:cNvPr>
          <p:cNvCxnSpPr>
            <a:cxnSpLocks/>
          </p:cNvCxnSpPr>
          <p:nvPr userDrawn="1"/>
        </p:nvCxnSpPr>
        <p:spPr>
          <a:xfrm>
            <a:off x="219075" y="6176963"/>
            <a:ext cx="116967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B2ADC5-7002-4C2C-B999-F6F3B52EF574}"/>
              </a:ext>
            </a:extLst>
          </p:cNvPr>
          <p:cNvSpPr txBox="1"/>
          <p:nvPr userDrawn="1"/>
        </p:nvSpPr>
        <p:spPr>
          <a:xfrm>
            <a:off x="3943928" y="683491"/>
            <a:ext cx="472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8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D816668-11AD-453A-84B9-91FFACD5AD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" t="13815" r="1463" b="9645"/>
          <a:stretch/>
        </p:blipFill>
        <p:spPr>
          <a:xfrm>
            <a:off x="333375" y="6319046"/>
            <a:ext cx="1674019" cy="4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4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4" r:id="rId2"/>
    <p:sldLayoutId id="2147483665" r:id="rId3"/>
    <p:sldLayoutId id="2147483661" r:id="rId4"/>
    <p:sldLayoutId id="2147483660" r:id="rId5"/>
    <p:sldLayoutId id="2147483662" r:id="rId6"/>
  </p:sldLayoutIdLst>
  <p:hf hdr="0" ft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ej.us/guide/bg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ibm.com/docs/en/aix/7.3?topic=p-pthread-rwlock-rdlock-pthread-rwlock-tryrdlock-subroutines" TargetMode="External"/><Relationship Id="rId4" Type="http://schemas.openxmlformats.org/officeDocument/2006/relationships/hyperlink" Target="https://docs.oracle.com/cd/E37838_01/html/E61057/sync-124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B47DA59-571C-4A78-BDEA-79809B55D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687" y="1118934"/>
            <a:ext cx="9912626" cy="2387600"/>
          </a:xfrm>
        </p:spPr>
        <p:txBody>
          <a:bodyPr/>
          <a:lstStyle/>
          <a:p>
            <a:r>
              <a:rPr lang="en-US" altLang="ko-KR" sz="6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 5. Simple KVS</a:t>
            </a:r>
            <a:br>
              <a:rPr lang="en-US" altLang="ko-KR" sz="6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32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SNU System Programming Assignment</a:t>
            </a:r>
            <a:endParaRPr lang="ko-KR" altLang="en-US" dirty="0">
              <a:latin typeface="Tahoma" panose="020B0604030504040204" pitchFamily="34" charset="0"/>
              <a:ea typeface="+mj-ea"/>
              <a:cs typeface="Tahoma" panose="020B0604030504040204" pitchFamily="34" charset="0"/>
            </a:endParaRP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EA9BFC4A-9E4C-4566-A722-6791B1118F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endParaRPr lang="en-US" altLang="ko-KR" sz="4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altLang="ko-KR" sz="4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Hadong Lee</a:t>
            </a:r>
            <a:endParaRPr lang="ko-KR" altLang="en-US" sz="4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9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58252E5-D354-4FA1-A32D-89782796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10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E32BF8A-69F0-4691-BFF1-48B3C6BAD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read()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98AE37-5A85-49D2-A77C-F18A894769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ssize_t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read(int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nbytes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# of bytes read ( &gt; 0)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-1 (error, you should check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altLang="ko-KR" sz="1800" dirty="0">
                <a:ea typeface="Tahoma" panose="020B0604030504040204" pitchFamily="34" charset="0"/>
              </a:rPr>
              <a:t>)</a:t>
            </a:r>
          </a:p>
          <a:p>
            <a:pPr lvl="2"/>
            <a:r>
              <a:rPr lang="en-US" altLang="ko-KR" sz="1600" dirty="0">
                <a:ea typeface="Tahoma" panose="020B0604030504040204" pitchFamily="34" charset="0"/>
              </a:rPr>
              <a:t>No bytes read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0 (closed by the peer)</a:t>
            </a:r>
          </a:p>
          <a:p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EAGAIN, EWOULDBLOCK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Nothing to read from the TCP socket </a:t>
            </a:r>
            <a:r>
              <a:rPr lang="en-US" altLang="ko-KR" sz="1800" dirty="0" err="1">
                <a:ea typeface="Tahoma" panose="020B0604030504040204" pitchFamily="34" charset="0"/>
              </a:rPr>
              <a:t>recv</a:t>
            </a:r>
            <a:r>
              <a:rPr lang="en-US" altLang="ko-KR" sz="1800" dirty="0">
                <a:ea typeface="Tahoma" panose="020B0604030504040204" pitchFamily="34" charset="0"/>
              </a:rPr>
              <a:t> buffer, try later</a:t>
            </a:r>
          </a:p>
          <a:p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EINTR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Failed due to interrupt, try again right now</a:t>
            </a:r>
          </a:p>
          <a:p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ECONNRESET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The peer abruptly reset the connection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2399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58252E5-D354-4FA1-A32D-89782796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11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E32BF8A-69F0-4691-BFF1-48B3C6BAD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write()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98AE37-5A85-49D2-A77C-F18A894769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ssize_t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write(int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nbytes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ko-K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# of bytes wrote ( &gt; 0)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-1 (error, you should check </a:t>
            </a:r>
            <a:r>
              <a:rPr lang="en-US" altLang="ko-K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altLang="ko-KR" sz="1800" dirty="0">
                <a:ea typeface="Tahoma" panose="020B0604030504040204" pitchFamily="34" charset="0"/>
              </a:rPr>
              <a:t>)</a:t>
            </a:r>
          </a:p>
          <a:p>
            <a:pPr lvl="2"/>
            <a:r>
              <a:rPr lang="en-US" altLang="ko-KR" sz="1600" dirty="0">
                <a:ea typeface="Tahoma" panose="020B0604030504040204" pitchFamily="34" charset="0"/>
              </a:rPr>
              <a:t>No bytes wrote</a:t>
            </a:r>
          </a:p>
          <a:p>
            <a:pPr lvl="1"/>
            <a:endParaRPr lang="en-US" altLang="ko-KR" sz="1800" dirty="0">
              <a:ea typeface="Tahoma" panose="020B0604030504040204" pitchFamily="34" charset="0"/>
            </a:endParaRPr>
          </a:p>
          <a:p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EAGAIN, EWOULDBLOCK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TCP socket send buffer is full, try later</a:t>
            </a:r>
          </a:p>
          <a:p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EINTR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Failed due to interrupt, try again right now</a:t>
            </a:r>
          </a:p>
          <a:p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ECONNRESET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The peer abruptly reset the connection</a:t>
            </a:r>
          </a:p>
          <a:p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EPIPE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The peer closed the connection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013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0EF8D-8882-4B17-7D14-E09DCF569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52487"/>
          </a:xfrm>
        </p:spPr>
        <p:txBody>
          <a:bodyPr/>
          <a:lstStyle/>
          <a:p>
            <a:r>
              <a:rPr lang="en-US" altLang="ko-KR" dirty="0"/>
              <a:t>Background 2:</a:t>
            </a:r>
            <a:br>
              <a:rPr lang="en-US" altLang="ko-KR" dirty="0"/>
            </a:br>
            <a:r>
              <a:rPr lang="en-US" altLang="ko-KR" dirty="0"/>
              <a:t>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5813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779789-5CC4-4909-983C-EB5E7DBE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13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4022C9B-03D3-4943-9DF6-8AE62D0CF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Spin Lock vs. Mutex Lock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8C6C2D-0B86-48FF-ADF1-01060E6E47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Spin Lock</a:t>
            </a:r>
          </a:p>
          <a:p>
            <a:pPr lvl="1"/>
            <a:r>
              <a:rPr lang="en-US" altLang="ko-KR" dirty="0"/>
              <a:t>Continuously checks if the lock is available while consuming CPU cycles (busy-waiting)</a:t>
            </a:r>
          </a:p>
          <a:p>
            <a:pPr lvl="1"/>
            <a:r>
              <a:rPr lang="en-US" altLang="ko-KR" dirty="0"/>
              <a:t>Optimized for short wait times and multi-core environments</a:t>
            </a:r>
          </a:p>
          <a:p>
            <a:r>
              <a:rPr lang="en-US" altLang="ko-KR" dirty="0"/>
              <a:t>Mutex Lock</a:t>
            </a:r>
          </a:p>
          <a:p>
            <a:pPr lvl="1"/>
            <a:r>
              <a:rPr lang="en-US" altLang="ko-KR" dirty="0"/>
              <a:t>Puts the waiting thread to sleep, releasing the CPU until the lock becomes available</a:t>
            </a:r>
          </a:p>
          <a:p>
            <a:pPr lvl="1"/>
            <a:r>
              <a:rPr lang="en-US" altLang="ko-KR" dirty="0"/>
              <a:t>Suitable for longer wait times or resource-intensive applications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DB6878E-C704-498E-8E0E-4A8E72166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530914"/>
              </p:ext>
            </p:extLst>
          </p:nvPr>
        </p:nvGraphicFramePr>
        <p:xfrm>
          <a:off x="527145" y="3509962"/>
          <a:ext cx="111377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266">
                  <a:extLst>
                    <a:ext uri="{9D8B030D-6E8A-4147-A177-3AD203B41FA5}">
                      <a16:colId xmlns:a16="http://schemas.microsoft.com/office/drawing/2014/main" val="44125086"/>
                    </a:ext>
                  </a:extLst>
                </a:gridCol>
                <a:gridCol w="4441371">
                  <a:extLst>
                    <a:ext uri="{9D8B030D-6E8A-4147-A177-3AD203B41FA5}">
                      <a16:colId xmlns:a16="http://schemas.microsoft.com/office/drawing/2014/main" val="4190849492"/>
                    </a:ext>
                  </a:extLst>
                </a:gridCol>
                <a:gridCol w="4852073">
                  <a:extLst>
                    <a:ext uri="{9D8B030D-6E8A-4147-A177-3AD203B41FA5}">
                      <a16:colId xmlns:a16="http://schemas.microsoft.com/office/drawing/2014/main" val="1910612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Aspect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Spin Lock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Mutex Lock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860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Waiting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Busy-waiting (CPU is fully utilized)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Sleep-waiting (CPU is released)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53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Overhead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Low (no context switching)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High (context switching involved)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06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 case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Short wait times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Long wait times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0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Multi-core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Effective in multi-core systems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Works well in both single/multi-core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32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Complexity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Simple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Relies on OS support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488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92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5199D08-7DFE-4176-AAA3-F461CEBA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14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9285641-E5BE-4177-B52F-C9ADE60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Mutex Lock</a:t>
            </a:r>
            <a:endParaRPr lang="ko-KR" altLang="en-US" dirty="0"/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12556D7E-49C7-4E34-B51E-34E625D159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939800"/>
            <a:ext cx="11369963" cy="5140325"/>
          </a:xfrm>
        </p:spPr>
        <p:txBody>
          <a:bodyPr/>
          <a:lstStyle/>
          <a:p>
            <a:r>
              <a:rPr lang="en-US" altLang="ko-KR" dirty="0"/>
              <a:t>Protects shared data</a:t>
            </a:r>
          </a:p>
          <a:p>
            <a:r>
              <a:rPr lang="en-US" altLang="ko-KR" dirty="0"/>
              <a:t>Allows only one thread to access the critical section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What if most of the accesses are reads?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036BC1-B78D-42A7-96D9-002E7F8E9A64}"/>
              </a:ext>
            </a:extLst>
          </p:cNvPr>
          <p:cNvSpPr txBox="1"/>
          <p:nvPr/>
        </p:nvSpPr>
        <p:spPr>
          <a:xfrm>
            <a:off x="1105320" y="2026978"/>
            <a:ext cx="7345344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shared_data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thread_function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pthread_mutex_lock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acquire mutex lock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critical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section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access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to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the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shared data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shared_data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"Thread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incremented data: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shared_data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pthread_mutex_unlock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release mutex lock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E82550-88EC-41D9-97E7-B3565B1D7D95}"/>
              </a:ext>
            </a:extLst>
          </p:cNvPr>
          <p:cNvSpPr/>
          <p:nvPr/>
        </p:nvSpPr>
        <p:spPr>
          <a:xfrm>
            <a:off x="1587641" y="3125035"/>
            <a:ext cx="5879960" cy="12359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749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5199D08-7DFE-4176-AAA3-F461CEBA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15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9285641-E5BE-4177-B52F-C9ADE60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Many Readers &amp; Few Writers</a:t>
            </a:r>
            <a:endParaRPr lang="ko-KR" altLang="en-US" dirty="0"/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12556D7E-49C7-4E34-B51E-34E625D159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939800"/>
            <a:ext cx="11369963" cy="5140325"/>
          </a:xfrm>
        </p:spPr>
        <p:txBody>
          <a:bodyPr/>
          <a:lstStyle/>
          <a:p>
            <a:r>
              <a:rPr lang="en-US" altLang="ko-KR" dirty="0"/>
              <a:t>Contention necessary?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If there is no concurrent writer, multiple threads can concurrently read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036BC1-B78D-42A7-96D9-002E7F8E9A64}"/>
              </a:ext>
            </a:extLst>
          </p:cNvPr>
          <p:cNvSpPr txBox="1"/>
          <p:nvPr/>
        </p:nvSpPr>
        <p:spPr>
          <a:xfrm>
            <a:off x="733529" y="2430492"/>
            <a:ext cx="5144755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reader_function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pthread_mutex_lock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"Reader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read data: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shared_data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pthread_mutex_unlock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890EC2-296F-41E9-B6A0-4EF8F28C63E3}"/>
              </a:ext>
            </a:extLst>
          </p:cNvPr>
          <p:cNvSpPr txBox="1"/>
          <p:nvPr/>
        </p:nvSpPr>
        <p:spPr>
          <a:xfrm>
            <a:off x="6035533" y="2153493"/>
            <a:ext cx="5557880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v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oid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writer_function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pthread_mutex_lock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shared_data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"Writer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updated data: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shared_data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pthread_mutex_unlock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040697-BF82-489D-ADF2-FB16C1543DCA}"/>
              </a:ext>
            </a:extLst>
          </p:cNvPr>
          <p:cNvSpPr txBox="1"/>
          <p:nvPr/>
        </p:nvSpPr>
        <p:spPr>
          <a:xfrm>
            <a:off x="733528" y="2111400"/>
            <a:ext cx="5144755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shared_data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2DAFE-9941-4EA9-9633-C6B9B77D2024}"/>
              </a:ext>
            </a:extLst>
          </p:cNvPr>
          <p:cNvSpPr/>
          <p:nvPr/>
        </p:nvSpPr>
        <p:spPr>
          <a:xfrm>
            <a:off x="1245997" y="3281532"/>
            <a:ext cx="4521757" cy="59713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95A97B-9F3E-47FF-B6FB-3D80DF3C5B8F}"/>
              </a:ext>
            </a:extLst>
          </p:cNvPr>
          <p:cNvSpPr/>
          <p:nvPr/>
        </p:nvSpPr>
        <p:spPr>
          <a:xfrm>
            <a:off x="6553594" y="2985478"/>
            <a:ext cx="4904877" cy="8931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23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5199D08-7DFE-4176-AAA3-F461CEBA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16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9285641-E5BE-4177-B52F-C9ADE60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Reader-Writer Lock</a:t>
            </a:r>
            <a:endParaRPr lang="ko-KR" altLang="en-US" dirty="0"/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12556D7E-49C7-4E34-B51E-34E625D159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939800"/>
            <a:ext cx="11369963" cy="5140325"/>
          </a:xfrm>
        </p:spPr>
        <p:txBody>
          <a:bodyPr/>
          <a:lstStyle/>
          <a:p>
            <a:r>
              <a:rPr lang="en-US" altLang="ko-KR" sz="2000" dirty="0"/>
              <a:t>A specialized lock that </a:t>
            </a:r>
            <a:r>
              <a:rPr lang="en-US" altLang="ko-KR" sz="2000"/>
              <a:t>distinguishes between </a:t>
            </a:r>
            <a:r>
              <a:rPr lang="en-US" altLang="ko-KR" sz="2000" dirty="0"/>
              <a:t>read and write access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Allows concurrent multiple readers</a:t>
            </a:r>
          </a:p>
          <a:p>
            <a:pPr lvl="1"/>
            <a:r>
              <a:rPr lang="en-US" altLang="ko-KR" sz="1800" dirty="0"/>
              <a:t>Blocks writer when any readers exist</a:t>
            </a:r>
          </a:p>
          <a:p>
            <a:pPr lvl="1"/>
            <a:r>
              <a:rPr lang="en-US" altLang="ko-KR" sz="1800" dirty="0"/>
              <a:t>When there is no more readers, wake up one pending writer (Which one?)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Allows single writer only</a:t>
            </a:r>
          </a:p>
          <a:p>
            <a:pPr lvl="1"/>
            <a:r>
              <a:rPr lang="en-US" altLang="ko-KR" sz="1800" dirty="0"/>
              <a:t>Blocks other threads when writing</a:t>
            </a:r>
          </a:p>
          <a:p>
            <a:pPr lvl="1"/>
            <a:r>
              <a:rPr lang="en-US" altLang="ko-KR" sz="1800" dirty="0"/>
              <a:t>When there is no more writers, wake up all pending readers, then wake up one pending writer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endParaRPr lang="en-US" altLang="ko-KR" sz="2000" dirty="0"/>
          </a:p>
          <a:p>
            <a:r>
              <a:rPr lang="en-US" altLang="ko-KR" sz="2000" dirty="0"/>
              <a:t>By default, reader-writer lock is usually </a:t>
            </a:r>
            <a:r>
              <a:rPr lang="en-US" altLang="ko-KR" sz="2000" b="1" dirty="0"/>
              <a:t>reader-priority</a:t>
            </a: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BC37C7CF-9DA1-4FB9-A87A-01A1C445E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44980"/>
              </p:ext>
            </p:extLst>
          </p:nvPr>
        </p:nvGraphicFramePr>
        <p:xfrm>
          <a:off x="471485" y="3429000"/>
          <a:ext cx="1105397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264">
                  <a:extLst>
                    <a:ext uri="{9D8B030D-6E8A-4147-A177-3AD203B41FA5}">
                      <a16:colId xmlns:a16="http://schemas.microsoft.com/office/drawing/2014/main" val="4209320041"/>
                    </a:ext>
                  </a:extLst>
                </a:gridCol>
                <a:gridCol w="4481565">
                  <a:extLst>
                    <a:ext uri="{9D8B030D-6E8A-4147-A177-3AD203B41FA5}">
                      <a16:colId xmlns:a16="http://schemas.microsoft.com/office/drawing/2014/main" val="1215722025"/>
                    </a:ext>
                  </a:extLst>
                </a:gridCol>
                <a:gridCol w="4602145">
                  <a:extLst>
                    <a:ext uri="{9D8B030D-6E8A-4147-A177-3AD203B41FA5}">
                      <a16:colId xmlns:a16="http://schemas.microsoft.com/office/drawing/2014/main" val="3870034152"/>
                    </a:ext>
                  </a:extLst>
                </a:gridCol>
              </a:tblGrid>
              <a:tr h="1682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Aspect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Mutex Lock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Reader-Writer Lock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16433"/>
                  </a:ext>
                </a:extLst>
              </a:tr>
              <a:tr h="1682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Concurrency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Only one thread (reader or writer) at a time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Multiple readers or a single writer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09896"/>
                  </a:ext>
                </a:extLst>
              </a:tr>
              <a:tr h="1682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Performance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Suitable for low read-to-write ratio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Optimized for high read-to-write ratio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127520"/>
                  </a:ext>
                </a:extLst>
              </a:tr>
              <a:tr h="1682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Complexity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Simpler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More complex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16769"/>
                  </a:ext>
                </a:extLst>
              </a:tr>
              <a:tr h="1682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Starvation Risk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No starvation (single queue)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Writer starvation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527920"/>
                  </a:ext>
                </a:extLst>
              </a:tr>
              <a:tr h="1682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Use Case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Any critical section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Scenarios with frequent reads and rare writes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772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807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5267CB9-F23C-4A57-824B-40449F21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17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3D52E2F-7D81-46B2-9E09-66C72CB3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Reader-Priority vs. Writer-Priority (Out of Scope)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3731F3-3493-47D8-BD1B-4F042A727E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874206"/>
            <a:ext cx="11369963" cy="5205919"/>
          </a:xfrm>
        </p:spPr>
        <p:txBody>
          <a:bodyPr/>
          <a:lstStyle/>
          <a:p>
            <a:r>
              <a:rPr lang="en-US" altLang="ko-KR" sz="2000" dirty="0"/>
              <a:t>Reader-Priority RW Lock</a:t>
            </a:r>
          </a:p>
          <a:p>
            <a:pPr lvl="1"/>
            <a:r>
              <a:rPr lang="en-US" altLang="ko-KR" sz="1800" dirty="0"/>
              <a:t>A read request is granted immediately</a:t>
            </a:r>
          </a:p>
          <a:p>
            <a:pPr lvl="1"/>
            <a:r>
              <a:rPr lang="en-US" altLang="ko-KR" sz="1800" dirty="0"/>
              <a:t>A write request waits until all ongoing read operations complete</a:t>
            </a:r>
          </a:p>
          <a:p>
            <a:pPr lvl="1"/>
            <a:r>
              <a:rPr lang="en-US" altLang="ko-KR" sz="1800" dirty="0"/>
              <a:t>If new requests keep arriving, the write request can be indefinitely delayed (writer starvation)</a:t>
            </a:r>
          </a:p>
          <a:p>
            <a:r>
              <a:rPr lang="en-US" altLang="ko-KR" sz="2000" dirty="0"/>
              <a:t>Writer-Priority RW Lock</a:t>
            </a:r>
          </a:p>
          <a:p>
            <a:pPr lvl="1"/>
            <a:r>
              <a:rPr lang="en-US" altLang="ko-KR" sz="1800" dirty="0"/>
              <a:t>If a write request is waiting, any new read requests are delayed</a:t>
            </a:r>
          </a:p>
          <a:p>
            <a:pPr lvl="1"/>
            <a:r>
              <a:rPr lang="en-US" altLang="ko-KR" sz="1800" dirty="0"/>
              <a:t>Once ongoing read operations finish, the write request is executed immediately</a:t>
            </a:r>
          </a:p>
          <a:p>
            <a:pPr lvl="1"/>
            <a:r>
              <a:rPr lang="en-US" altLang="ko-KR" sz="1800" dirty="0"/>
              <a:t>After the write completes, pending read requests are processed</a:t>
            </a:r>
          </a:p>
          <a:p>
            <a:pPr lvl="1"/>
            <a:r>
              <a:rPr lang="en-US" altLang="ko-KR" sz="1800" dirty="0"/>
              <a:t>Subsequent write requests continue to take precedence over new reads</a:t>
            </a:r>
            <a:endParaRPr lang="ko-KR" altLang="en-US" sz="1800" dirty="0"/>
          </a:p>
        </p:txBody>
      </p:sp>
      <p:graphicFrame>
        <p:nvGraphicFramePr>
          <p:cNvPr id="5" name="표 9">
            <a:extLst>
              <a:ext uri="{FF2B5EF4-FFF2-40B4-BE49-F238E27FC236}">
                <a16:creationId xmlns:a16="http://schemas.microsoft.com/office/drawing/2014/main" id="{C9C560E1-167A-40C8-8A33-74CC6334C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536690"/>
              </p:ext>
            </p:extLst>
          </p:nvPr>
        </p:nvGraphicFramePr>
        <p:xfrm>
          <a:off x="569013" y="3944583"/>
          <a:ext cx="1105397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264">
                  <a:extLst>
                    <a:ext uri="{9D8B030D-6E8A-4147-A177-3AD203B41FA5}">
                      <a16:colId xmlns:a16="http://schemas.microsoft.com/office/drawing/2014/main" val="4209320041"/>
                    </a:ext>
                  </a:extLst>
                </a:gridCol>
                <a:gridCol w="4119825">
                  <a:extLst>
                    <a:ext uri="{9D8B030D-6E8A-4147-A177-3AD203B41FA5}">
                      <a16:colId xmlns:a16="http://schemas.microsoft.com/office/drawing/2014/main" val="1215722025"/>
                    </a:ext>
                  </a:extLst>
                </a:gridCol>
                <a:gridCol w="4963885">
                  <a:extLst>
                    <a:ext uri="{9D8B030D-6E8A-4147-A177-3AD203B41FA5}">
                      <a16:colId xmlns:a16="http://schemas.microsoft.com/office/drawing/2014/main" val="3870034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Aspect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Reader-Priority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Writer-Priority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1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Priority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Readers are prioritized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Writers are prioritized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09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Starvation Risk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Writers may starve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Readers may starve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127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Performance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Optimized for read-heavy workloads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Balances performance for both reads and writes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1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Complexity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Simpler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More complex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52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 Case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Best for frequent reads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Suitable for fair scheduling b/w reads and writes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772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731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0EF8D-8882-4B17-7D14-E09DCF569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0736"/>
            <a:ext cx="9144000" cy="2387600"/>
          </a:xfrm>
        </p:spPr>
        <p:txBody>
          <a:bodyPr/>
          <a:lstStyle/>
          <a:p>
            <a:r>
              <a:rPr lang="en-US" altLang="ko-KR" dirty="0"/>
              <a:t>Part 1:</a:t>
            </a:r>
            <a:br>
              <a:rPr lang="en-US" altLang="ko-KR" dirty="0"/>
            </a:br>
            <a:r>
              <a:rPr lang="en-US" altLang="ko-KR" dirty="0"/>
              <a:t>Simple Key-Value Store Protocol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366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>
            <a:extLst>
              <a:ext uri="{FF2B5EF4-FFF2-40B4-BE49-F238E27FC236}">
                <a16:creationId xmlns:a16="http://schemas.microsoft.com/office/drawing/2014/main" id="{C42EBAE2-63D6-4D6C-B7AC-5D575B3EE7F9}"/>
              </a:ext>
            </a:extLst>
          </p:cNvPr>
          <p:cNvSpPr/>
          <p:nvPr/>
        </p:nvSpPr>
        <p:spPr>
          <a:xfrm>
            <a:off x="1071796" y="5532228"/>
            <a:ext cx="4123116" cy="291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TCP Teardown</a:t>
            </a:r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42E0C2-4568-4CB4-BC60-B0097B9F24A3}"/>
              </a:ext>
            </a:extLst>
          </p:cNvPr>
          <p:cNvSpPr/>
          <p:nvPr/>
        </p:nvSpPr>
        <p:spPr>
          <a:xfrm>
            <a:off x="1071796" y="1756421"/>
            <a:ext cx="4123116" cy="291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TCP Handshake</a:t>
            </a:r>
            <a:endParaRPr lang="ko-KR" altLang="en-US" sz="1800" dirty="0">
              <a:latin typeface="Courier New"/>
              <a:ea typeface="맑은 고딕"/>
              <a:cs typeface="Courier New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8606A79-1FCA-40C3-8F0C-5EFBF7887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19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94DC5C2-5F2F-46EB-91B3-25AE6813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SKVS Protocol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59E640A-73A0-434F-9BBF-44FB06BFF275}"/>
              </a:ext>
            </a:extLst>
          </p:cNvPr>
          <p:cNvCxnSpPr>
            <a:cxnSpLocks/>
          </p:cNvCxnSpPr>
          <p:nvPr/>
        </p:nvCxnSpPr>
        <p:spPr>
          <a:xfrm>
            <a:off x="1071796" y="2521757"/>
            <a:ext cx="4123121" cy="42012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/>
            <a:tailEnd type="triangle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2A160F-D748-4EAB-BB0B-F13BF73F4D00}"/>
              </a:ext>
            </a:extLst>
          </p:cNvPr>
          <p:cNvSpPr txBox="1"/>
          <p:nvPr/>
        </p:nvSpPr>
        <p:spPr>
          <a:xfrm rot="395423">
            <a:off x="2304740" y="2474864"/>
            <a:ext cx="16296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SKVS request msg</a:t>
            </a:r>
            <a:endParaRPr lang="ko-KR" altLang="en-US" sz="1400" dirty="0">
              <a:latin typeface="Courier New"/>
              <a:ea typeface="맑은 고딕"/>
              <a:cs typeface="Courier New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95AA47-A8D4-4FB7-89B7-C7455A981CEE}"/>
              </a:ext>
            </a:extLst>
          </p:cNvPr>
          <p:cNvSpPr txBox="1"/>
          <p:nvPr/>
        </p:nvSpPr>
        <p:spPr>
          <a:xfrm rot="21148198">
            <a:off x="2107519" y="2971475"/>
            <a:ext cx="183896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Arial"/>
                <a:ea typeface="맑은 고딕"/>
                <a:cs typeface="Arial"/>
              </a:rPr>
              <a:t>SKVS response msg</a:t>
            </a:r>
            <a:endParaRPr lang="ko-KR" altLang="en-US" sz="1400" dirty="0">
              <a:latin typeface="Arial"/>
              <a:ea typeface="맑은 고딕"/>
              <a:cs typeface="Arial"/>
            </a:endParaRPr>
          </a:p>
        </p:txBody>
      </p:sp>
      <p:pic>
        <p:nvPicPr>
          <p:cNvPr id="9" name="Picture 2" descr="Web Server Png">
            <a:extLst>
              <a:ext uri="{FF2B5EF4-FFF2-40B4-BE49-F238E27FC236}">
                <a16:creationId xmlns:a16="http://schemas.microsoft.com/office/drawing/2014/main" id="{8BB6C5A6-2DCF-4E03-8BE2-C12BC81EA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046" y="942270"/>
            <a:ext cx="671742" cy="67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Laptop icon">
            <a:extLst>
              <a:ext uri="{FF2B5EF4-FFF2-40B4-BE49-F238E27FC236}">
                <a16:creationId xmlns:a16="http://schemas.microsoft.com/office/drawing/2014/main" id="{F15DC829-CBDC-4DF4-9EE7-6922BEED9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65" y="926119"/>
            <a:ext cx="697262" cy="69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7922247-1DA4-430B-BAAD-E22DCFE363A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194917" y="1614012"/>
            <a:ext cx="0" cy="4555969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none" w="med" len="med"/>
          </a:ln>
          <a:effectLst/>
        </p:spPr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FBB541B-A9EA-4EDB-96C9-0BE194DE23A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071796" y="1623381"/>
            <a:ext cx="0" cy="454660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none" w="med" len="med"/>
          </a:ln>
          <a:effectLst/>
        </p:spPr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DAB50A9-4715-4708-934C-04309D223D59}"/>
              </a:ext>
            </a:extLst>
          </p:cNvPr>
          <p:cNvCxnSpPr>
            <a:cxnSpLocks/>
          </p:cNvCxnSpPr>
          <p:nvPr/>
        </p:nvCxnSpPr>
        <p:spPr>
          <a:xfrm flipH="1">
            <a:off x="1071796" y="2938507"/>
            <a:ext cx="4123122" cy="53488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/>
            <a:tailEnd type="triangle"/>
          </a:ln>
          <a:effectLst/>
        </p:spPr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EC5D76C-11D7-426D-8B6E-974C960ED1A7}"/>
              </a:ext>
            </a:extLst>
          </p:cNvPr>
          <p:cNvCxnSpPr>
            <a:cxnSpLocks/>
          </p:cNvCxnSpPr>
          <p:nvPr/>
        </p:nvCxnSpPr>
        <p:spPr>
          <a:xfrm>
            <a:off x="1071796" y="3876217"/>
            <a:ext cx="4123121" cy="42012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/>
            <a:tailEnd type="triangle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ACF3759-6CFC-4A0F-9455-C84F88FCFC27}"/>
              </a:ext>
            </a:extLst>
          </p:cNvPr>
          <p:cNvCxnSpPr>
            <a:cxnSpLocks/>
          </p:cNvCxnSpPr>
          <p:nvPr/>
        </p:nvCxnSpPr>
        <p:spPr>
          <a:xfrm flipH="1">
            <a:off x="1071796" y="4292969"/>
            <a:ext cx="4123122" cy="53488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19D2715-AB99-414D-B9E8-BEF1965B0CE6}"/>
              </a:ext>
            </a:extLst>
          </p:cNvPr>
          <p:cNvSpPr txBox="1"/>
          <p:nvPr/>
        </p:nvSpPr>
        <p:spPr>
          <a:xfrm rot="395423">
            <a:off x="2348468" y="3851646"/>
            <a:ext cx="16296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SKVS request msg</a:t>
            </a:r>
            <a:endParaRPr lang="ko-KR" altLang="en-US" sz="1400" dirty="0">
              <a:latin typeface="Courier New"/>
              <a:ea typeface="맑은 고딕"/>
              <a:cs typeface="Courier New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61FF15-27D0-4F93-9E5E-1EF17CD14D0A}"/>
              </a:ext>
            </a:extLst>
          </p:cNvPr>
          <p:cNvSpPr txBox="1"/>
          <p:nvPr/>
        </p:nvSpPr>
        <p:spPr>
          <a:xfrm rot="21148198">
            <a:off x="2211991" y="4298540"/>
            <a:ext cx="183896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Arial"/>
                <a:ea typeface="맑은 고딕"/>
                <a:cs typeface="Arial"/>
              </a:rPr>
              <a:t>SKVS response msg</a:t>
            </a:r>
            <a:endParaRPr lang="ko-KR" altLang="en-US" sz="1400" dirty="0">
              <a:latin typeface="Arial"/>
              <a:ea typeface="맑은 고딕"/>
              <a:cs typeface="Arial"/>
            </a:endParaRPr>
          </a:p>
        </p:txBody>
      </p:sp>
      <p:sp>
        <p:nvSpPr>
          <p:cNvPr id="46" name="텍스트 개체 틀 3">
            <a:extLst>
              <a:ext uri="{FF2B5EF4-FFF2-40B4-BE49-F238E27FC236}">
                <a16:creationId xmlns:a16="http://schemas.microsoft.com/office/drawing/2014/main" id="{C9AE49E7-E5D6-4EA8-94A9-B56A504FB6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1029810"/>
            <a:ext cx="5801246" cy="5050315"/>
          </a:xfrm>
        </p:spPr>
        <p:txBody>
          <a:bodyPr/>
          <a:lstStyle/>
          <a:p>
            <a:r>
              <a:rPr lang="en-US" altLang="ko-KR" dirty="0"/>
              <a:t>One connection per one client</a:t>
            </a:r>
          </a:p>
          <a:p>
            <a:r>
              <a:rPr lang="en-US" altLang="ko-KR" b="1" dirty="0"/>
              <a:t>Keep alive </a:t>
            </a:r>
            <a:r>
              <a:rPr lang="en-US" altLang="ko-KR" dirty="0"/>
              <a:t>until typing empty line (\n) or EOF (Ctrl D)</a:t>
            </a:r>
          </a:p>
          <a:p>
            <a:r>
              <a:rPr lang="en-US" altLang="ko-KR" b="1" dirty="0"/>
              <a:t>Half-duplex</a:t>
            </a:r>
          </a:p>
          <a:p>
            <a:pPr lvl="1"/>
            <a:r>
              <a:rPr lang="en-US" altLang="ko-KR" dirty="0"/>
              <a:t>After sending request, wait for the response</a:t>
            </a:r>
          </a:p>
          <a:p>
            <a:r>
              <a:rPr lang="en-US" altLang="ko-KR" b="1" dirty="0"/>
              <a:t>Text </a:t>
            </a:r>
            <a:r>
              <a:rPr lang="en-US" altLang="ko-KR" dirty="0"/>
              <a:t>based protocol</a:t>
            </a:r>
          </a:p>
          <a:p>
            <a:pPr lvl="1"/>
            <a:r>
              <a:rPr lang="en-US" altLang="ko-KR" dirty="0"/>
              <a:t>Key and value should be also</a:t>
            </a:r>
            <a:r>
              <a:rPr lang="en-US" altLang="ko-KR" b="1" dirty="0"/>
              <a:t> </a:t>
            </a:r>
            <a:r>
              <a:rPr lang="en-US" altLang="ko-KR" dirty="0"/>
              <a:t>text</a:t>
            </a:r>
          </a:p>
          <a:p>
            <a:pPr lvl="1"/>
            <a:r>
              <a:rPr lang="en-US" altLang="ko-KR" dirty="0"/>
              <a:t>Refer to the next slide</a:t>
            </a:r>
          </a:p>
          <a:p>
            <a:r>
              <a:rPr lang="en-US" altLang="ko-KR" dirty="0"/>
              <a:t>Server should be </a:t>
            </a:r>
            <a:r>
              <a:rPr lang="en-US" altLang="ko-KR" b="1" dirty="0"/>
              <a:t>stateful</a:t>
            </a:r>
          </a:p>
          <a:p>
            <a:pPr lvl="1"/>
            <a:r>
              <a:rPr lang="en-US" altLang="ko-KR" dirty="0"/>
              <a:t>Key-value pairs should be accessible by other clients</a:t>
            </a:r>
          </a:p>
          <a:p>
            <a:r>
              <a:rPr lang="en-US" altLang="ko-KR" dirty="0"/>
              <a:t>Default service port: 8080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31C039-12FB-456C-87AA-4E4EF7BCA14E}"/>
              </a:ext>
            </a:extLst>
          </p:cNvPr>
          <p:cNvSpPr txBox="1"/>
          <p:nvPr/>
        </p:nvSpPr>
        <p:spPr>
          <a:xfrm>
            <a:off x="0" y="5316585"/>
            <a:ext cx="107179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EOF (Ctrl D)</a:t>
            </a:r>
          </a:p>
          <a:p>
            <a:pPr algn="ctr">
              <a:defRPr/>
            </a:pP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</a:t>
            </a:r>
          </a:p>
          <a:p>
            <a:pPr algn="ctr">
              <a:defRPr/>
            </a:pP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empty line</a:t>
            </a:r>
            <a:endParaRPr lang="ko-KR" altLang="en-US" sz="1400" dirty="0">
              <a:latin typeface="Courier New"/>
              <a:ea typeface="맑은 고딕"/>
              <a:cs typeface="Courier New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98C1FDC-B2F6-451E-95CD-9720C868162E}"/>
              </a:ext>
            </a:extLst>
          </p:cNvPr>
          <p:cNvSpPr txBox="1"/>
          <p:nvPr/>
        </p:nvSpPr>
        <p:spPr>
          <a:xfrm rot="5400000">
            <a:off x="3024751" y="4843158"/>
            <a:ext cx="37382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ko-KR" altLang="en-US" dirty="0">
              <a:latin typeface="Courier New"/>
              <a:ea typeface="맑은 고딕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7002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A9B27F9-6006-D4DB-15FB-4B11ED86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F882231-1726-08DA-C09D-CF83A44DE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Tahoma" panose="020B0604030504040204" pitchFamily="34" charset="0"/>
              </a:rPr>
              <a:t>What You Should Do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F5304C-D6C3-7476-D31E-51F2AF45C1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939800"/>
            <a:ext cx="11369963" cy="51666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1. Implement basic server/client</a:t>
            </a:r>
          </a:p>
          <a:p>
            <a:pPr lvl="1"/>
            <a:r>
              <a:rPr lang="en-US" altLang="ko-KR" sz="1800" dirty="0"/>
              <a:t>Use socket APIs</a:t>
            </a:r>
          </a:p>
          <a:p>
            <a:pPr lvl="1"/>
            <a:r>
              <a:rPr lang="en-US" altLang="ko-KR" sz="1800" dirty="0"/>
              <a:t>Use multiple threads</a:t>
            </a:r>
          </a:p>
          <a:p>
            <a:pPr lvl="1"/>
            <a:r>
              <a:rPr lang="en-US" altLang="ko-KR" sz="1800" dirty="0"/>
              <a:t>Use </a:t>
            </a:r>
            <a:r>
              <a:rPr lang="en-US" altLang="ko-KR" sz="1800" dirty="0" err="1"/>
              <a:t>skvs</a:t>
            </a:r>
            <a:r>
              <a:rPr lang="en-US" altLang="ko-KR" sz="1800" dirty="0"/>
              <a:t> helper function</a:t>
            </a:r>
          </a:p>
          <a:p>
            <a:pPr lvl="1"/>
            <a:endParaRPr lang="en-US" altLang="ko-KR" sz="1800" dirty="0"/>
          </a:p>
          <a:p>
            <a:pPr marL="0" indent="0">
              <a:buNone/>
            </a:pPr>
            <a:r>
              <a:rPr lang="en-US" altLang="ko-KR" sz="2000" dirty="0"/>
              <a:t>2. Implement a global hash table and </a:t>
            </a:r>
            <a:r>
              <a:rPr lang="en-US" altLang="ko-KR" sz="2000" dirty="0" err="1"/>
              <a:t>rwlock</a:t>
            </a:r>
            <a:endParaRPr lang="en-US" altLang="ko-KR" sz="2000" dirty="0"/>
          </a:p>
          <a:p>
            <a:pPr lvl="1"/>
            <a:r>
              <a:rPr lang="en-US" altLang="ko-KR" sz="1800" dirty="0"/>
              <a:t>Multiple threads may access at the same time</a:t>
            </a:r>
          </a:p>
          <a:p>
            <a:pPr lvl="1"/>
            <a:r>
              <a:rPr lang="en-US" altLang="ko-KR" sz="1800" dirty="0"/>
              <a:t>Global hash table uses </a:t>
            </a:r>
            <a:r>
              <a:rPr lang="en-US" altLang="ko-KR" sz="1800" dirty="0" err="1"/>
              <a:t>rwlock</a:t>
            </a:r>
            <a:r>
              <a:rPr lang="en-US" altLang="ko-KR" sz="1800" dirty="0"/>
              <a:t> library</a:t>
            </a:r>
          </a:p>
          <a:p>
            <a:pPr lvl="1"/>
            <a:r>
              <a:rPr lang="en-US" altLang="ko-KR" sz="1800" dirty="0" err="1"/>
              <a:t>rwlock</a:t>
            </a:r>
            <a:r>
              <a:rPr lang="en-US" altLang="ko-KR" sz="1800" dirty="0"/>
              <a:t> should support multiple concurrent readers when there is no writer</a:t>
            </a:r>
          </a:p>
          <a:p>
            <a:endParaRPr lang="en-US" altLang="ko-KR" sz="2000" dirty="0"/>
          </a:p>
          <a:p>
            <a:r>
              <a:rPr lang="en-US" altLang="ko-KR" sz="2000" dirty="0"/>
              <a:t>Reference for socket programming in C:</a:t>
            </a:r>
          </a:p>
          <a:p>
            <a:pPr lvl="1"/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hlinkClick r:id="rId3"/>
              </a:rPr>
              <a:t>https://beej.us/guide/bgnet/</a:t>
            </a:r>
            <a:endParaRPr lang="en-US" altLang="ko-K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2000" dirty="0"/>
              <a:t>Reference for </a:t>
            </a:r>
            <a:r>
              <a:rPr lang="en-US" altLang="ko-KR" sz="2000" dirty="0" err="1"/>
              <a:t>rwlock</a:t>
            </a:r>
            <a:r>
              <a:rPr lang="en-US" altLang="ko-KR" sz="2000" dirty="0"/>
              <a:t>:</a:t>
            </a:r>
          </a:p>
          <a:p>
            <a:pPr lvl="1"/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hlinkClick r:id="rId4"/>
              </a:rPr>
              <a:t>https://docs.oracle.com/cd/E37838_01/html/E61057/sync-124.html</a:t>
            </a:r>
            <a:endParaRPr lang="en-US" altLang="ko-K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ko-KR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hlinkClick r:id="rId5"/>
              </a:rPr>
              <a:t>https://www.ibm.com/docs/en/aix/7.3?topic=p-pthread-rwlock-rdlock-pthread-rwlock-tryrdlock-subroutines</a:t>
            </a:r>
            <a:endParaRPr lang="en-US" altLang="ko-KR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152423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A8CD1B-ED7A-4964-97ED-8D16F8F5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20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6FB485E-F451-4AF6-A250-8B9974EE9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SKVS Protocol (cont.)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D67D58-516A-4546-A180-BF5A007CF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939800"/>
            <a:ext cx="6503009" cy="5140325"/>
          </a:xfrm>
        </p:spPr>
        <p:txBody>
          <a:bodyPr/>
          <a:lstStyle/>
          <a:p>
            <a:r>
              <a:rPr lang="en-US" altLang="ko-KR" sz="2000" dirty="0"/>
              <a:t>Request Msg Format:</a:t>
            </a:r>
          </a:p>
          <a:p>
            <a:pPr marL="800089" lvl="1" indent="-342900">
              <a:buFont typeface="+mj-lt"/>
              <a:buAutoNum type="arabicPeriod"/>
            </a:pPr>
            <a:r>
              <a:rPr lang="en-US" altLang="ko-KR" sz="1800" dirty="0"/>
              <a:t>[CMD]</a:t>
            </a:r>
            <a:r>
              <a:rPr lang="en-US" altLang="ko-KR" sz="1800" baseline="-25000" dirty="0"/>
              <a:t>s</a:t>
            </a:r>
            <a:r>
              <a:rPr lang="en-US" altLang="ko-KR" sz="1800" dirty="0"/>
              <a:t>[key]</a:t>
            </a:r>
            <a:r>
              <a:rPr lang="en-US" altLang="ko-KR" sz="1800" baseline="-25000" dirty="0"/>
              <a:t>s</a:t>
            </a:r>
            <a:r>
              <a:rPr lang="en-US" altLang="ko-KR" sz="1800" dirty="0"/>
              <a:t>[value]</a:t>
            </a:r>
            <a:r>
              <a:rPr lang="en-US" altLang="ko-KR" sz="1800" baseline="-25000" dirty="0"/>
              <a:t>n</a:t>
            </a:r>
          </a:p>
          <a:p>
            <a:pPr marL="800089" lvl="1" indent="-342900">
              <a:buFont typeface="+mj-lt"/>
              <a:buAutoNum type="arabicPeriod"/>
            </a:pPr>
            <a:r>
              <a:rPr lang="en-US" altLang="ko-KR" sz="1800" dirty="0"/>
              <a:t>[CMD]</a:t>
            </a:r>
            <a:r>
              <a:rPr lang="en-US" altLang="ko-KR" sz="1800" baseline="-25000" dirty="0"/>
              <a:t>s</a:t>
            </a:r>
            <a:r>
              <a:rPr lang="en-US" altLang="ko-KR" sz="1800" dirty="0"/>
              <a:t>[key]</a:t>
            </a:r>
            <a:r>
              <a:rPr lang="en-US" altLang="ko-KR" sz="1800" baseline="-25000" dirty="0"/>
              <a:t>n</a:t>
            </a:r>
          </a:p>
          <a:p>
            <a:pPr lvl="1"/>
            <a:r>
              <a:rPr lang="en-US" altLang="ko-KR" sz="1800" dirty="0">
                <a:solidFill>
                  <a:schemeClr val="tx1"/>
                </a:solidFill>
                <a:ea typeface="Tahoma" panose="020B0604030504040204" pitchFamily="34" charset="0"/>
              </a:rPr>
              <a:t> “</a:t>
            </a:r>
            <a:r>
              <a:rPr lang="en-US" altLang="ko-KR" sz="1800" baseline="-25000" dirty="0">
                <a:solidFill>
                  <a:schemeClr val="tx1"/>
                </a:solidFill>
                <a:ea typeface="Tahoma" panose="020B0604030504040204" pitchFamily="34" charset="0"/>
              </a:rPr>
              <a:t>s</a:t>
            </a:r>
            <a:r>
              <a:rPr lang="en-US" altLang="ko-KR" sz="1800" dirty="0">
                <a:solidFill>
                  <a:schemeClr val="tx1"/>
                </a:solidFill>
                <a:ea typeface="Tahoma" panose="020B0604030504040204" pitchFamily="34" charset="0"/>
              </a:rPr>
              <a:t>”: a space character </a:t>
            </a:r>
          </a:p>
          <a:p>
            <a:pPr lvl="1"/>
            <a:r>
              <a:rPr lang="en-US" altLang="ko-KR" sz="1800" dirty="0">
                <a:solidFill>
                  <a:schemeClr val="tx1"/>
                </a:solidFill>
                <a:ea typeface="Tahoma" panose="020B0604030504040204" pitchFamily="34" charset="0"/>
              </a:rPr>
              <a:t> “</a:t>
            </a:r>
            <a:r>
              <a:rPr lang="en-US" altLang="ko-KR" sz="1800" baseline="-25000" dirty="0">
                <a:solidFill>
                  <a:schemeClr val="tx1"/>
                </a:solidFill>
                <a:ea typeface="Tahoma" panose="020B0604030504040204" pitchFamily="34" charset="0"/>
              </a:rPr>
              <a:t>n</a:t>
            </a:r>
            <a:r>
              <a:rPr lang="en-US" altLang="ko-KR" sz="1800" dirty="0">
                <a:solidFill>
                  <a:schemeClr val="tx1"/>
                </a:solidFill>
                <a:ea typeface="Tahoma" panose="020B0604030504040204" pitchFamily="34" charset="0"/>
              </a:rPr>
              <a:t>”: a newline character</a:t>
            </a:r>
            <a:endParaRPr lang="en-US" altLang="ko-KR" sz="1800" dirty="0">
              <a:ea typeface="Tahoma" panose="020B0604030504040204" pitchFamily="34" charset="0"/>
            </a:endParaRPr>
          </a:p>
          <a:p>
            <a:r>
              <a:rPr lang="en-US" altLang="ko-KR" sz="2000" dirty="0"/>
              <a:t>Examples</a:t>
            </a:r>
          </a:p>
          <a:p>
            <a:pPr lvl="1"/>
            <a:r>
              <a:rPr lang="en-US" altLang="ko-KR" sz="1800" dirty="0"/>
              <a:t>“CREATE hello world\n”</a:t>
            </a:r>
          </a:p>
          <a:p>
            <a:pPr lvl="1"/>
            <a:r>
              <a:rPr lang="en-US" altLang="ko-KR" sz="1800" dirty="0"/>
              <a:t>“READ hello\n”</a:t>
            </a:r>
          </a:p>
          <a:p>
            <a:pPr lvl="1"/>
            <a:r>
              <a:rPr lang="en-US" altLang="ko-KR" sz="1800" dirty="0"/>
              <a:t>“UPDATE hello </a:t>
            </a:r>
            <a:r>
              <a:rPr lang="en-US" altLang="ko-KR" sz="1800" dirty="0" err="1"/>
              <a:t>snu</a:t>
            </a:r>
            <a:r>
              <a:rPr lang="en-US" altLang="ko-KR" sz="1800" dirty="0"/>
              <a:t>\n”</a:t>
            </a:r>
          </a:p>
          <a:p>
            <a:pPr lvl="1"/>
            <a:r>
              <a:rPr lang="en-US" altLang="ko-KR" sz="1800" dirty="0"/>
              <a:t>“DELETE hello\n”</a:t>
            </a:r>
          </a:p>
          <a:p>
            <a:r>
              <a:rPr lang="en-US" altLang="ko-KR" sz="2000" dirty="0"/>
              <a:t>CMD:</a:t>
            </a:r>
            <a:r>
              <a:rPr lang="ko-KR" altLang="en-US" sz="2000" dirty="0"/>
              <a:t> </a:t>
            </a:r>
            <a:r>
              <a:rPr lang="en-US" altLang="ko-KR" sz="2000" dirty="0"/>
              <a:t>one</a:t>
            </a:r>
            <a:r>
              <a:rPr lang="ko-KR" altLang="en-US" sz="2000" dirty="0"/>
              <a:t> </a:t>
            </a:r>
            <a:r>
              <a:rPr lang="en-US" altLang="ko-KR" sz="2000" dirty="0"/>
              <a:t>of</a:t>
            </a:r>
            <a:r>
              <a:rPr lang="ko-KR" altLang="en-US" sz="2000" dirty="0"/>
              <a:t> </a:t>
            </a:r>
            <a:r>
              <a:rPr lang="en-US" altLang="ko-KR" sz="2000" dirty="0"/>
              <a:t>CREATE,</a:t>
            </a:r>
            <a:r>
              <a:rPr lang="ko-KR" altLang="en-US" sz="2000" dirty="0"/>
              <a:t> </a:t>
            </a:r>
            <a:r>
              <a:rPr lang="en-US" altLang="ko-KR" sz="2000" dirty="0"/>
              <a:t>READ,</a:t>
            </a:r>
            <a:r>
              <a:rPr lang="ko-KR" altLang="en-US" sz="2000" dirty="0"/>
              <a:t> </a:t>
            </a:r>
            <a:r>
              <a:rPr lang="en-US" altLang="ko-KR" sz="2000" dirty="0"/>
              <a:t>UPDATE,</a:t>
            </a:r>
            <a:r>
              <a:rPr lang="ko-KR" altLang="en-US" sz="2000" dirty="0"/>
              <a:t> </a:t>
            </a:r>
            <a:r>
              <a:rPr lang="en-US" altLang="ko-KR" sz="2000" dirty="0"/>
              <a:t>and</a:t>
            </a:r>
            <a:r>
              <a:rPr lang="ko-KR" altLang="en-US" sz="2000" dirty="0"/>
              <a:t> </a:t>
            </a:r>
            <a:r>
              <a:rPr lang="en-US" altLang="ko-KR" sz="2000" dirty="0"/>
              <a:t>DELETE</a:t>
            </a:r>
          </a:p>
          <a:p>
            <a:pPr lvl="1"/>
            <a:r>
              <a:rPr lang="en-US" altLang="ko-KR" sz="1800" dirty="0"/>
              <a:t>case-insensitive (e.g., </a:t>
            </a:r>
            <a:r>
              <a:rPr lang="en-US" altLang="ko-KR" sz="1800" dirty="0" err="1"/>
              <a:t>rEAd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cReAtE</a:t>
            </a:r>
            <a:r>
              <a:rPr lang="en-US" altLang="ko-KR" sz="1800" dirty="0"/>
              <a:t> are okay)</a:t>
            </a:r>
          </a:p>
          <a:p>
            <a:r>
              <a:rPr lang="en-US" altLang="ko-KR" sz="2000" dirty="0"/>
              <a:t>Key, value: string without </a:t>
            </a:r>
            <a:r>
              <a:rPr lang="en-US" altLang="ko-KR" sz="2000" baseline="-25000" dirty="0"/>
              <a:t>s </a:t>
            </a:r>
            <a:r>
              <a:rPr lang="en-US" altLang="ko-KR" sz="2000" dirty="0"/>
              <a:t>nor </a:t>
            </a:r>
            <a:r>
              <a:rPr lang="en-US" altLang="ko-KR" sz="2000" baseline="-25000" dirty="0"/>
              <a:t>n</a:t>
            </a:r>
          </a:p>
          <a:p>
            <a:pPr lvl="1"/>
            <a:r>
              <a:rPr lang="en-US" altLang="ko-KR" sz="1800" dirty="0"/>
              <a:t>No binary, only text, case-sensitive</a:t>
            </a:r>
          </a:p>
          <a:p>
            <a:pPr lvl="1"/>
            <a:r>
              <a:rPr lang="en-US" altLang="ko-KR" sz="1800" dirty="0" err="1"/>
              <a:t>len</a:t>
            </a:r>
            <a:r>
              <a:rPr lang="en-US" altLang="ko-KR" sz="1800" dirty="0"/>
              <a:t>(key) &lt;= 32B, </a:t>
            </a:r>
            <a:r>
              <a:rPr lang="en-US" altLang="ko-KR" sz="1800" dirty="0" err="1"/>
              <a:t>len</a:t>
            </a:r>
            <a:r>
              <a:rPr lang="en-US" altLang="ko-KR" sz="1800" dirty="0"/>
              <a:t>(SKVS msg) &lt;= 4096B</a:t>
            </a:r>
          </a:p>
          <a:p>
            <a:pPr lvl="2"/>
            <a:r>
              <a:rPr lang="en-US" altLang="ko-KR" sz="1600" dirty="0"/>
              <a:t>Including </a:t>
            </a:r>
            <a:r>
              <a:rPr lang="en-US" altLang="ko-KR" sz="1600" baseline="-25000" dirty="0"/>
              <a:t>n</a:t>
            </a:r>
            <a:endParaRPr lang="en-US" altLang="ko-KR" sz="1600" dirty="0"/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C426F34F-4332-4EDB-B12D-AD0E7DB87C6C}"/>
              </a:ext>
            </a:extLst>
          </p:cNvPr>
          <p:cNvSpPr txBox="1">
            <a:spLocks/>
          </p:cNvSpPr>
          <p:nvPr/>
        </p:nvSpPr>
        <p:spPr>
          <a:xfrm>
            <a:off x="6772589" y="939800"/>
            <a:ext cx="5295481" cy="5140325"/>
          </a:xfrm>
          <a:prstGeom prst="rect">
            <a:avLst/>
          </a:prstGeom>
          <a:solidFill>
            <a:schemeClr val="lt1"/>
          </a:solidFill>
          <a:ln w="12700" cap="flat" cmpd="sng" algn="ctr">
            <a:noFill/>
            <a:prstDash val="solid"/>
            <a:miter/>
          </a:ln>
          <a:effectLst/>
        </p:spPr>
        <p:txBody>
          <a:bodyPr/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Response Msg Format: </a:t>
            </a:r>
          </a:p>
          <a:p>
            <a:pPr lvl="1"/>
            <a:r>
              <a:rPr lang="en-US" altLang="ko-KR" sz="1600" dirty="0" err="1"/>
              <a:t>CREATE</a:t>
            </a:r>
            <a:r>
              <a:rPr lang="en-US" altLang="ko-KR" sz="1600" baseline="-25000" dirty="0" err="1"/>
              <a:t>s</a:t>
            </a:r>
            <a:r>
              <a:rPr lang="en-US" altLang="ko-KR" sz="1600" dirty="0" err="1"/>
              <a:t>OK</a:t>
            </a:r>
            <a:r>
              <a:rPr lang="en-US" altLang="ko-KR" sz="1600" baseline="-25000" dirty="0" err="1"/>
              <a:t>n</a:t>
            </a:r>
            <a:endParaRPr lang="en-US" altLang="ko-KR" sz="1600" dirty="0"/>
          </a:p>
          <a:p>
            <a:pPr lvl="1"/>
            <a:r>
              <a:rPr lang="en-US" altLang="ko-KR" sz="1600" dirty="0"/>
              <a:t>[value]</a:t>
            </a:r>
            <a:r>
              <a:rPr lang="en-US" altLang="ko-KR" sz="1600" baseline="-25000" dirty="0"/>
              <a:t>n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UPDATE</a:t>
            </a:r>
            <a:r>
              <a:rPr lang="en-US" altLang="ko-KR" sz="1600" baseline="-25000" dirty="0" err="1"/>
              <a:t>s</a:t>
            </a:r>
            <a:r>
              <a:rPr lang="en-US" altLang="ko-KR" sz="1600" dirty="0" err="1"/>
              <a:t>OK</a:t>
            </a:r>
            <a:r>
              <a:rPr lang="en-US" altLang="ko-KR" sz="1600" baseline="-25000" dirty="0" err="1"/>
              <a:t>n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DELETE</a:t>
            </a:r>
            <a:r>
              <a:rPr lang="en-US" altLang="ko-KR" sz="1600" baseline="-25000" dirty="0" err="1"/>
              <a:t>s</a:t>
            </a:r>
            <a:r>
              <a:rPr lang="en-US" altLang="ko-KR" sz="1600" dirty="0" err="1"/>
              <a:t>OK</a:t>
            </a:r>
            <a:r>
              <a:rPr lang="en-US" altLang="ko-KR" sz="1600" baseline="-25000" dirty="0" err="1"/>
              <a:t>n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COLLISION</a:t>
            </a:r>
            <a:r>
              <a:rPr lang="en-US" altLang="ko-KR" sz="1600" baseline="-25000" dirty="0" err="1"/>
              <a:t>n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NOT</a:t>
            </a:r>
            <a:r>
              <a:rPr lang="en-US" altLang="ko-KR" sz="1600" baseline="-25000" dirty="0" err="1"/>
              <a:t>s</a:t>
            </a:r>
            <a:r>
              <a:rPr lang="en-US" altLang="ko-KR" sz="1600" dirty="0" err="1"/>
              <a:t>FOUND</a:t>
            </a:r>
            <a:r>
              <a:rPr lang="en-US" altLang="ko-KR" sz="1600" baseline="-25000" dirty="0" err="1"/>
              <a:t>n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INVALID</a:t>
            </a:r>
            <a:r>
              <a:rPr lang="en-US" altLang="ko-KR" sz="1600" baseline="-25000" dirty="0" err="1"/>
              <a:t>s</a:t>
            </a:r>
            <a:r>
              <a:rPr lang="en-US" altLang="ko-KR" sz="1600" dirty="0" err="1"/>
              <a:t>CMD</a:t>
            </a:r>
            <a:r>
              <a:rPr lang="en-US" altLang="ko-KR" sz="1600" baseline="-25000" dirty="0" err="1"/>
              <a:t>n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INTERNAL</a:t>
            </a:r>
            <a:r>
              <a:rPr lang="en-US" altLang="ko-KR" sz="1600" baseline="-25000" dirty="0" err="1"/>
              <a:t>s</a:t>
            </a:r>
            <a:r>
              <a:rPr lang="en-US" altLang="ko-KR" sz="1600" dirty="0" err="1"/>
              <a:t>ERR</a:t>
            </a:r>
            <a:r>
              <a:rPr lang="en-US" altLang="ko-KR" sz="1600" baseline="-25000" dirty="0" err="1"/>
              <a:t>n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en-US" altLang="ko-KR" sz="2000" dirty="0"/>
              <a:t>EOF or empty line on client</a:t>
            </a:r>
          </a:p>
          <a:p>
            <a:pPr lvl="1"/>
            <a:r>
              <a:rPr lang="en-US" altLang="ko-KR" sz="1800" dirty="0"/>
              <a:t>Close the connection</a:t>
            </a:r>
          </a:p>
          <a:p>
            <a:pPr lvl="1"/>
            <a:r>
              <a:rPr lang="en-US" altLang="ko-KR" sz="1800" dirty="0"/>
              <a:t>Exit client program</a:t>
            </a:r>
            <a:endParaRPr lang="en-US" altLang="ko-KR" sz="2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9F4A415-29F0-4CE3-9F81-2A27FA9F79F2}"/>
              </a:ext>
            </a:extLst>
          </p:cNvPr>
          <p:cNvCxnSpPr>
            <a:cxnSpLocks/>
          </p:cNvCxnSpPr>
          <p:nvPr/>
        </p:nvCxnSpPr>
        <p:spPr>
          <a:xfrm flipV="1">
            <a:off x="3567165" y="1410086"/>
            <a:ext cx="3819056" cy="16848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F4BC7BE-BFB6-440D-B9F9-9A435079CE63}"/>
              </a:ext>
            </a:extLst>
          </p:cNvPr>
          <p:cNvCxnSpPr>
            <a:cxnSpLocks/>
          </p:cNvCxnSpPr>
          <p:nvPr/>
        </p:nvCxnSpPr>
        <p:spPr>
          <a:xfrm flipV="1">
            <a:off x="3567165" y="2565648"/>
            <a:ext cx="3819056" cy="52924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131B072-4B11-404E-B8B4-5BFFFC9948E2}"/>
              </a:ext>
            </a:extLst>
          </p:cNvPr>
          <p:cNvCxnSpPr>
            <a:cxnSpLocks/>
          </p:cNvCxnSpPr>
          <p:nvPr/>
        </p:nvCxnSpPr>
        <p:spPr>
          <a:xfrm flipV="1">
            <a:off x="2723103" y="1689732"/>
            <a:ext cx="4663118" cy="17392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2069CCF-6F29-427A-9EB5-05B37C871C28}"/>
              </a:ext>
            </a:extLst>
          </p:cNvPr>
          <p:cNvCxnSpPr>
            <a:cxnSpLocks/>
          </p:cNvCxnSpPr>
          <p:nvPr/>
        </p:nvCxnSpPr>
        <p:spPr>
          <a:xfrm flipV="1">
            <a:off x="2723103" y="2849732"/>
            <a:ext cx="4663118" cy="579268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F0DB0A3-850E-45CE-A6D0-5F0E952E446F}"/>
              </a:ext>
            </a:extLst>
          </p:cNvPr>
          <p:cNvCxnSpPr>
            <a:cxnSpLocks/>
          </p:cNvCxnSpPr>
          <p:nvPr/>
        </p:nvCxnSpPr>
        <p:spPr>
          <a:xfrm flipV="1">
            <a:off x="3396343" y="1989675"/>
            <a:ext cx="3989878" cy="174782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95477AE-A513-4A8D-8C15-E8E5B29CA683}"/>
              </a:ext>
            </a:extLst>
          </p:cNvPr>
          <p:cNvCxnSpPr>
            <a:cxnSpLocks/>
          </p:cNvCxnSpPr>
          <p:nvPr/>
        </p:nvCxnSpPr>
        <p:spPr>
          <a:xfrm flipV="1">
            <a:off x="3396343" y="2849733"/>
            <a:ext cx="3989878" cy="88776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DC3E021-D1E3-47BA-AECF-B30462663ED6}"/>
              </a:ext>
            </a:extLst>
          </p:cNvPr>
          <p:cNvCxnSpPr>
            <a:cxnSpLocks/>
          </p:cNvCxnSpPr>
          <p:nvPr/>
        </p:nvCxnSpPr>
        <p:spPr>
          <a:xfrm flipV="1">
            <a:off x="2944167" y="2291513"/>
            <a:ext cx="4442054" cy="171675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14FBDF3-8082-4C02-9326-9D2B249B1C54}"/>
              </a:ext>
            </a:extLst>
          </p:cNvPr>
          <p:cNvCxnSpPr>
            <a:cxnSpLocks/>
          </p:cNvCxnSpPr>
          <p:nvPr/>
        </p:nvCxnSpPr>
        <p:spPr>
          <a:xfrm flipV="1">
            <a:off x="2944167" y="2849733"/>
            <a:ext cx="4442054" cy="115853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90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9C42E0C2-4568-4CB4-BC60-B0097B9F24A3}"/>
              </a:ext>
            </a:extLst>
          </p:cNvPr>
          <p:cNvSpPr/>
          <p:nvPr/>
        </p:nvSpPr>
        <p:spPr>
          <a:xfrm>
            <a:off x="1071796" y="1756421"/>
            <a:ext cx="4123116" cy="291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TCP Handshake</a:t>
            </a:r>
            <a:endParaRPr lang="ko-KR" altLang="en-US" sz="1800" dirty="0">
              <a:latin typeface="Courier New"/>
              <a:ea typeface="맑은 고딕"/>
              <a:cs typeface="Courier New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8606A79-1FCA-40C3-8F0C-5EFBF7887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21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94DC5C2-5F2F-46EB-91B3-25AE6813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59E640A-73A0-434F-9BBF-44FB06BFF275}"/>
              </a:ext>
            </a:extLst>
          </p:cNvPr>
          <p:cNvCxnSpPr>
            <a:cxnSpLocks/>
          </p:cNvCxnSpPr>
          <p:nvPr/>
        </p:nvCxnSpPr>
        <p:spPr>
          <a:xfrm>
            <a:off x="1071796" y="2521757"/>
            <a:ext cx="4123121" cy="42012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/>
            <a:tailEnd type="triangle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2A160F-D748-4EAB-BB0B-F13BF73F4D00}"/>
              </a:ext>
            </a:extLst>
          </p:cNvPr>
          <p:cNvSpPr txBox="1"/>
          <p:nvPr/>
        </p:nvSpPr>
        <p:spPr>
          <a:xfrm rot="395423">
            <a:off x="1880816" y="2474864"/>
            <a:ext cx="247753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“CREATE </a:t>
            </a:r>
            <a:r>
              <a:rPr lang="en-US" altLang="ko-K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seongjong</a:t>
            </a: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ENTP\n”</a:t>
            </a:r>
            <a:endParaRPr lang="ko-KR" altLang="en-US" sz="1400" dirty="0">
              <a:latin typeface="Courier New"/>
              <a:ea typeface="맑은 고딕"/>
              <a:cs typeface="Courier New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95AA47-A8D4-4FB7-89B7-C7455A981CEE}"/>
              </a:ext>
            </a:extLst>
          </p:cNvPr>
          <p:cNvSpPr txBox="1"/>
          <p:nvPr/>
        </p:nvSpPr>
        <p:spPr>
          <a:xfrm rot="21148198">
            <a:off x="2285709" y="2971475"/>
            <a:ext cx="148258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Arial"/>
                <a:ea typeface="맑은 고딕"/>
                <a:cs typeface="Arial"/>
              </a:rPr>
              <a:t>“CREATE OK\n”</a:t>
            </a:r>
            <a:endParaRPr lang="ko-KR" altLang="en-US" sz="1400" dirty="0">
              <a:latin typeface="Arial"/>
              <a:ea typeface="맑은 고딕"/>
              <a:cs typeface="Arial"/>
            </a:endParaRPr>
          </a:p>
        </p:txBody>
      </p:sp>
      <p:pic>
        <p:nvPicPr>
          <p:cNvPr id="9" name="Picture 2" descr="Web Server Png">
            <a:extLst>
              <a:ext uri="{FF2B5EF4-FFF2-40B4-BE49-F238E27FC236}">
                <a16:creationId xmlns:a16="http://schemas.microsoft.com/office/drawing/2014/main" id="{8BB6C5A6-2DCF-4E03-8BE2-C12BC81EA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046" y="942270"/>
            <a:ext cx="671742" cy="67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Laptop icon">
            <a:extLst>
              <a:ext uri="{FF2B5EF4-FFF2-40B4-BE49-F238E27FC236}">
                <a16:creationId xmlns:a16="http://schemas.microsoft.com/office/drawing/2014/main" id="{F15DC829-CBDC-4DF4-9EE7-6922BEED9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65" y="926119"/>
            <a:ext cx="697262" cy="69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7922247-1DA4-430B-BAAD-E22DCFE363A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194917" y="1614012"/>
            <a:ext cx="0" cy="4555969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none" w="med" len="med"/>
          </a:ln>
          <a:effectLst/>
        </p:spPr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FBB541B-A9EA-4EDB-96C9-0BE194DE23A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071796" y="1623381"/>
            <a:ext cx="0" cy="454660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none" w="med" len="med"/>
          </a:ln>
          <a:effectLst/>
        </p:spPr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DAB50A9-4715-4708-934C-04309D223D59}"/>
              </a:ext>
            </a:extLst>
          </p:cNvPr>
          <p:cNvCxnSpPr>
            <a:cxnSpLocks/>
          </p:cNvCxnSpPr>
          <p:nvPr/>
        </p:nvCxnSpPr>
        <p:spPr>
          <a:xfrm flipH="1">
            <a:off x="1071796" y="2938507"/>
            <a:ext cx="4123122" cy="53488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/>
            <a:tailEnd type="triangle"/>
          </a:ln>
          <a:effectLst/>
        </p:spPr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EC5D76C-11D7-426D-8B6E-974C960ED1A7}"/>
              </a:ext>
            </a:extLst>
          </p:cNvPr>
          <p:cNvCxnSpPr>
            <a:cxnSpLocks/>
          </p:cNvCxnSpPr>
          <p:nvPr/>
        </p:nvCxnSpPr>
        <p:spPr>
          <a:xfrm>
            <a:off x="1071796" y="3785785"/>
            <a:ext cx="4123121" cy="42012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/>
            <a:tailEnd type="triangle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ACF3759-6CFC-4A0F-9455-C84F88FCFC27}"/>
              </a:ext>
            </a:extLst>
          </p:cNvPr>
          <p:cNvCxnSpPr>
            <a:cxnSpLocks/>
          </p:cNvCxnSpPr>
          <p:nvPr/>
        </p:nvCxnSpPr>
        <p:spPr>
          <a:xfrm flipH="1">
            <a:off x="1071796" y="4202537"/>
            <a:ext cx="4123122" cy="53488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19D2715-AB99-414D-B9E8-BEF1965B0CE6}"/>
              </a:ext>
            </a:extLst>
          </p:cNvPr>
          <p:cNvSpPr txBox="1"/>
          <p:nvPr/>
        </p:nvSpPr>
        <p:spPr>
          <a:xfrm rot="395423">
            <a:off x="2266592" y="3761214"/>
            <a:ext cx="179344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altLang="ko-K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</a:t>
            </a: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seongjong</a:t>
            </a: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\n”</a:t>
            </a:r>
            <a:endParaRPr lang="ko-KR" altLang="en-US" sz="1400" dirty="0">
              <a:latin typeface="Courier New"/>
              <a:ea typeface="맑은 고딕"/>
              <a:cs typeface="Courier New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61FF15-27D0-4F93-9E5E-1EF17CD14D0A}"/>
              </a:ext>
            </a:extLst>
          </p:cNvPr>
          <p:cNvSpPr txBox="1"/>
          <p:nvPr/>
        </p:nvSpPr>
        <p:spPr>
          <a:xfrm rot="21148198">
            <a:off x="2665640" y="4208108"/>
            <a:ext cx="93166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Arial"/>
                <a:ea typeface="맑은 고딕"/>
                <a:cs typeface="Arial"/>
              </a:rPr>
              <a:t>“ENTP\n”</a:t>
            </a:r>
            <a:endParaRPr lang="ko-KR" altLang="en-US" sz="1400" dirty="0">
              <a:latin typeface="Arial"/>
              <a:ea typeface="맑은 고딕"/>
              <a:cs typeface="Arial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0B5848-2CFA-4B18-9E05-0741EDA56E2C}"/>
              </a:ext>
            </a:extLst>
          </p:cNvPr>
          <p:cNvSpPr/>
          <p:nvPr/>
        </p:nvSpPr>
        <p:spPr>
          <a:xfrm>
            <a:off x="6804950" y="5792805"/>
            <a:ext cx="4123116" cy="291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TCP Teardown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0499F82-84A5-4518-AA59-724E474F6028}"/>
              </a:ext>
            </a:extLst>
          </p:cNvPr>
          <p:cNvCxnSpPr>
            <a:cxnSpLocks/>
          </p:cNvCxnSpPr>
          <p:nvPr/>
        </p:nvCxnSpPr>
        <p:spPr>
          <a:xfrm>
            <a:off x="6804950" y="903294"/>
            <a:ext cx="4123121" cy="42012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6013312-99AB-47D9-8499-4C1551A5F3D4}"/>
              </a:ext>
            </a:extLst>
          </p:cNvPr>
          <p:cNvSpPr txBox="1"/>
          <p:nvPr/>
        </p:nvSpPr>
        <p:spPr>
          <a:xfrm rot="395423">
            <a:off x="7817775" y="856401"/>
            <a:ext cx="206992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“read </a:t>
            </a:r>
            <a:r>
              <a:rPr lang="en-US" altLang="ko-K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seongjong</a:t>
            </a: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bae\n”</a:t>
            </a:r>
            <a:endParaRPr lang="ko-KR" altLang="en-US" sz="1400" dirty="0">
              <a:latin typeface="Courier New"/>
              <a:ea typeface="맑은 고딕"/>
              <a:cs typeface="Courier New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D88EBA-E3E3-491C-AD63-CFE51BBA8AD2}"/>
              </a:ext>
            </a:extLst>
          </p:cNvPr>
          <p:cNvSpPr txBox="1"/>
          <p:nvPr/>
        </p:nvSpPr>
        <p:spPr>
          <a:xfrm rot="21148198">
            <a:off x="7961957" y="1353012"/>
            <a:ext cx="1596399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Arial"/>
                <a:ea typeface="맑은 고딕"/>
                <a:cs typeface="Arial"/>
              </a:rPr>
              <a:t>“INVALID CMD\n”</a:t>
            </a:r>
            <a:endParaRPr lang="ko-KR" altLang="en-US" sz="1400" dirty="0">
              <a:latin typeface="Arial"/>
              <a:ea typeface="맑은 고딕"/>
              <a:cs typeface="Arial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B226934-FCD2-4BD3-AFFD-722BD050AB5B}"/>
              </a:ext>
            </a:extLst>
          </p:cNvPr>
          <p:cNvCxnSpPr>
            <a:cxnSpLocks/>
          </p:cNvCxnSpPr>
          <p:nvPr/>
        </p:nvCxnSpPr>
        <p:spPr>
          <a:xfrm>
            <a:off x="10928066" y="747051"/>
            <a:ext cx="5" cy="5432299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none" w="med" len="med"/>
          </a:ln>
          <a:effectLst/>
        </p:spPr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16CD307-106A-4423-9394-716F1391380F}"/>
              </a:ext>
            </a:extLst>
          </p:cNvPr>
          <p:cNvCxnSpPr>
            <a:cxnSpLocks/>
          </p:cNvCxnSpPr>
          <p:nvPr/>
        </p:nvCxnSpPr>
        <p:spPr>
          <a:xfrm>
            <a:off x="6804950" y="747051"/>
            <a:ext cx="0" cy="5432299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/>
            <a:headEnd type="none" w="med" len="med"/>
            <a:tailEnd type="none" w="med" len="med"/>
          </a:ln>
          <a:effectLst/>
        </p:spPr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CA63CE4-0AC7-4D7D-B903-966988B244AC}"/>
              </a:ext>
            </a:extLst>
          </p:cNvPr>
          <p:cNvCxnSpPr>
            <a:cxnSpLocks/>
          </p:cNvCxnSpPr>
          <p:nvPr/>
        </p:nvCxnSpPr>
        <p:spPr>
          <a:xfrm flipH="1">
            <a:off x="6804950" y="1320044"/>
            <a:ext cx="4123122" cy="53488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/>
            <a:tailEnd type="triangle"/>
          </a:ln>
          <a:effectLst/>
        </p:spPr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942344F-1398-4EE7-BA2E-99292C6E06FB}"/>
              </a:ext>
            </a:extLst>
          </p:cNvPr>
          <p:cNvCxnSpPr>
            <a:cxnSpLocks/>
          </p:cNvCxnSpPr>
          <p:nvPr/>
        </p:nvCxnSpPr>
        <p:spPr>
          <a:xfrm>
            <a:off x="6804950" y="2177368"/>
            <a:ext cx="4123121" cy="42012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/>
            <a:tailEnd type="triangle"/>
          </a:ln>
          <a:effectLst/>
        </p:spPr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6DC6CA4-1374-4104-B511-DDDCA6F7A43C}"/>
              </a:ext>
            </a:extLst>
          </p:cNvPr>
          <p:cNvCxnSpPr>
            <a:cxnSpLocks/>
          </p:cNvCxnSpPr>
          <p:nvPr/>
        </p:nvCxnSpPr>
        <p:spPr>
          <a:xfrm flipH="1">
            <a:off x="6804950" y="2594120"/>
            <a:ext cx="4123122" cy="53488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/>
            <a:tailEnd type="triangle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61807B-1949-4F48-9A13-B2B48BE9BB91}"/>
              </a:ext>
            </a:extLst>
          </p:cNvPr>
          <p:cNvSpPr txBox="1"/>
          <p:nvPr/>
        </p:nvSpPr>
        <p:spPr>
          <a:xfrm rot="395423">
            <a:off x="7988491" y="2152797"/>
            <a:ext cx="181594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“READ </a:t>
            </a:r>
            <a:r>
              <a:rPr lang="en-US" altLang="ko-K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seongjong</a:t>
            </a: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\n”</a:t>
            </a:r>
            <a:endParaRPr lang="ko-KR" altLang="en-US" sz="1400" dirty="0">
              <a:latin typeface="Courier New"/>
              <a:ea typeface="맑은 고딕"/>
              <a:cs typeface="Courier New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17DBFD-A9D7-4046-AA01-5A9B2ED49AA1}"/>
              </a:ext>
            </a:extLst>
          </p:cNvPr>
          <p:cNvSpPr txBox="1"/>
          <p:nvPr/>
        </p:nvSpPr>
        <p:spPr>
          <a:xfrm rot="21148198">
            <a:off x="8393985" y="2599691"/>
            <a:ext cx="94128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Arial"/>
                <a:ea typeface="맑은 고딕"/>
                <a:cs typeface="Arial"/>
              </a:rPr>
              <a:t>“CUTE\n”</a:t>
            </a:r>
            <a:endParaRPr lang="ko-KR" altLang="en-US" sz="1400" dirty="0">
              <a:latin typeface="Arial"/>
              <a:ea typeface="맑은 고딕"/>
              <a:cs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B9D501-4EDA-43FC-9F86-FC8D0A4FF915}"/>
              </a:ext>
            </a:extLst>
          </p:cNvPr>
          <p:cNvSpPr txBox="1"/>
          <p:nvPr/>
        </p:nvSpPr>
        <p:spPr>
          <a:xfrm>
            <a:off x="5733154" y="5577162"/>
            <a:ext cx="107179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EOF (Ctrl D)</a:t>
            </a:r>
          </a:p>
          <a:p>
            <a:pPr algn="ctr">
              <a:defRPr/>
            </a:pP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</a:t>
            </a:r>
          </a:p>
          <a:p>
            <a:pPr algn="ctr">
              <a:defRPr/>
            </a:pP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empty line</a:t>
            </a:r>
            <a:endParaRPr lang="ko-KR" altLang="en-US" sz="1400" dirty="0">
              <a:latin typeface="Courier New"/>
              <a:ea typeface="맑은 고딕"/>
              <a:cs typeface="Courier New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8FF1BCB-121F-4506-80BC-64A30BF1D72E}"/>
              </a:ext>
            </a:extLst>
          </p:cNvPr>
          <p:cNvCxnSpPr>
            <a:cxnSpLocks/>
          </p:cNvCxnSpPr>
          <p:nvPr/>
        </p:nvCxnSpPr>
        <p:spPr>
          <a:xfrm>
            <a:off x="1074134" y="5067690"/>
            <a:ext cx="4123121" cy="42012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/>
            <a:tailEnd type="triangle"/>
          </a:ln>
          <a:effectLst/>
        </p:spPr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991610F-DB15-437A-B1C3-B9B239FE30F3}"/>
              </a:ext>
            </a:extLst>
          </p:cNvPr>
          <p:cNvCxnSpPr>
            <a:cxnSpLocks/>
          </p:cNvCxnSpPr>
          <p:nvPr/>
        </p:nvCxnSpPr>
        <p:spPr>
          <a:xfrm flipH="1">
            <a:off x="1074134" y="5484442"/>
            <a:ext cx="4123122" cy="53488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/>
            <a:tailEnd type="triangle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A47DCD1-B0D5-499C-84E5-AE61B7EBE329}"/>
              </a:ext>
            </a:extLst>
          </p:cNvPr>
          <p:cNvSpPr txBox="1"/>
          <p:nvPr/>
        </p:nvSpPr>
        <p:spPr>
          <a:xfrm rot="395423">
            <a:off x="1915662" y="5043119"/>
            <a:ext cx="249998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altLang="ko-K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</a:t>
            </a: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seongjong</a:t>
            </a: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CUTE\n”</a:t>
            </a:r>
            <a:endParaRPr lang="ko-KR" altLang="en-US" sz="1400" dirty="0">
              <a:latin typeface="Courier New"/>
              <a:ea typeface="맑은 고딕"/>
              <a:cs typeface="Courier New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B87CC1C-CA9C-40B3-A423-EC1A1377803E}"/>
              </a:ext>
            </a:extLst>
          </p:cNvPr>
          <p:cNvSpPr txBox="1"/>
          <p:nvPr/>
        </p:nvSpPr>
        <p:spPr>
          <a:xfrm rot="21148198">
            <a:off x="2394924" y="5490013"/>
            <a:ext cx="14777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Arial"/>
                <a:ea typeface="맑은 고딕"/>
                <a:cs typeface="Arial"/>
              </a:rPr>
              <a:t>“UPDATE OK\n”</a:t>
            </a:r>
            <a:endParaRPr lang="ko-KR" altLang="en-US" sz="1400" dirty="0">
              <a:latin typeface="Arial"/>
              <a:ea typeface="맑은 고딕"/>
              <a:cs typeface="Arial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0F370F5-9D80-46D0-8356-952F717DB1FF}"/>
              </a:ext>
            </a:extLst>
          </p:cNvPr>
          <p:cNvCxnSpPr>
            <a:cxnSpLocks/>
          </p:cNvCxnSpPr>
          <p:nvPr/>
        </p:nvCxnSpPr>
        <p:spPr>
          <a:xfrm>
            <a:off x="6804950" y="3425822"/>
            <a:ext cx="4123121" cy="42012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/>
            <a:tailEnd type="triangle"/>
          </a:ln>
          <a:effectLst/>
        </p:spPr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C5D1DBA-1FBE-45CC-973D-4EC8C5E43740}"/>
              </a:ext>
            </a:extLst>
          </p:cNvPr>
          <p:cNvCxnSpPr>
            <a:cxnSpLocks/>
          </p:cNvCxnSpPr>
          <p:nvPr/>
        </p:nvCxnSpPr>
        <p:spPr>
          <a:xfrm flipH="1">
            <a:off x="6804950" y="3842574"/>
            <a:ext cx="4123122" cy="53488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/>
            <a:tailEnd type="triangle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D482874-74B0-446A-8827-C62848EC3107}"/>
              </a:ext>
            </a:extLst>
          </p:cNvPr>
          <p:cNvSpPr txBox="1"/>
          <p:nvPr/>
        </p:nvSpPr>
        <p:spPr>
          <a:xfrm rot="395423">
            <a:off x="7947616" y="3401251"/>
            <a:ext cx="189770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“DELETE </a:t>
            </a:r>
            <a:r>
              <a:rPr lang="en-US" altLang="ko-K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songjong</a:t>
            </a: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\n”</a:t>
            </a:r>
            <a:endParaRPr lang="ko-KR" altLang="en-US" sz="1400" dirty="0">
              <a:latin typeface="Courier New"/>
              <a:ea typeface="맑은 고딕"/>
              <a:cs typeface="Courier New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50708B-2831-4753-AD45-BA99B5F9B04A}"/>
              </a:ext>
            </a:extLst>
          </p:cNvPr>
          <p:cNvSpPr txBox="1"/>
          <p:nvPr/>
        </p:nvSpPr>
        <p:spPr>
          <a:xfrm rot="21148198">
            <a:off x="8107084" y="3848145"/>
            <a:ext cx="151509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Arial"/>
                <a:ea typeface="맑은 고딕"/>
                <a:cs typeface="Arial"/>
              </a:rPr>
              <a:t>“NOT FOUND\n”</a:t>
            </a:r>
            <a:endParaRPr lang="ko-KR" altLang="en-US" sz="1400" dirty="0">
              <a:latin typeface="Arial"/>
              <a:ea typeface="맑은 고딕"/>
              <a:cs typeface="Arial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78A7E45-708B-4417-8AB0-524C9B0AE9B4}"/>
              </a:ext>
            </a:extLst>
          </p:cNvPr>
          <p:cNvCxnSpPr>
            <a:cxnSpLocks/>
          </p:cNvCxnSpPr>
          <p:nvPr/>
        </p:nvCxnSpPr>
        <p:spPr>
          <a:xfrm>
            <a:off x="6804947" y="4663155"/>
            <a:ext cx="4123121" cy="42012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/>
            <a:tailEnd type="triangle"/>
          </a:ln>
          <a:effectLst/>
        </p:spPr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6EF84DD-84E3-4E81-A7C2-A08699D4C71C}"/>
              </a:ext>
            </a:extLst>
          </p:cNvPr>
          <p:cNvCxnSpPr>
            <a:cxnSpLocks/>
          </p:cNvCxnSpPr>
          <p:nvPr/>
        </p:nvCxnSpPr>
        <p:spPr>
          <a:xfrm flipH="1">
            <a:off x="6804947" y="5079907"/>
            <a:ext cx="4123122" cy="53488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/>
            <a:tailEnd type="triangle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FB219DF-83AF-4DF3-BA66-7F850E9F3117}"/>
              </a:ext>
            </a:extLst>
          </p:cNvPr>
          <p:cNvSpPr txBox="1"/>
          <p:nvPr/>
        </p:nvSpPr>
        <p:spPr>
          <a:xfrm rot="395423">
            <a:off x="7900325" y="4638584"/>
            <a:ext cx="19922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“DELETE </a:t>
            </a:r>
            <a:r>
              <a:rPr lang="en-US" altLang="ko-KR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seongjong</a:t>
            </a: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\n”</a:t>
            </a:r>
            <a:endParaRPr lang="ko-KR" altLang="en-US" sz="1400" dirty="0">
              <a:latin typeface="Courier New"/>
              <a:ea typeface="맑은 고딕"/>
              <a:cs typeface="Courier New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C248D43-F97F-408B-B25F-7FD7BB0AADFF}"/>
              </a:ext>
            </a:extLst>
          </p:cNvPr>
          <p:cNvSpPr txBox="1"/>
          <p:nvPr/>
        </p:nvSpPr>
        <p:spPr>
          <a:xfrm rot="21148198">
            <a:off x="8134298" y="5085478"/>
            <a:ext cx="146065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Arial"/>
                <a:ea typeface="맑은 고딕"/>
                <a:cs typeface="Arial"/>
              </a:rPr>
              <a:t>“DELETE OK\n”</a:t>
            </a:r>
            <a:endParaRPr lang="ko-KR" altLang="en-US" sz="1400" dirty="0">
              <a:latin typeface="Arial"/>
              <a:ea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220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44" grpId="0"/>
      <p:bldP spid="45" grpId="0"/>
      <p:bldP spid="23" grpId="0" animBg="1"/>
      <p:bldP spid="26" grpId="0"/>
      <p:bldP spid="27" grpId="0"/>
      <p:bldP spid="36" grpId="0"/>
      <p:bldP spid="38" grpId="0"/>
      <p:bldP spid="39" grpId="0"/>
      <p:bldP spid="49" grpId="0"/>
      <p:bldP spid="50" grpId="0"/>
      <p:bldP spid="53" grpId="0"/>
      <p:bldP spid="54" grpId="0"/>
      <p:bldP spid="57" grpId="0"/>
      <p:bldP spid="5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CCA54A8-1889-4D40-853E-ED003E6E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22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5308B25-C770-441C-997D-13E9ECAF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Handling Errors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C13B2D-6019-4938-9722-595487C1EB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If SKVS request is in invalid format?</a:t>
            </a:r>
          </a:p>
          <a:p>
            <a:pPr lvl="1"/>
            <a:r>
              <a:rPr lang="en-US" altLang="ko-KR" dirty="0"/>
              <a:t>Responds “INVALID CMD\n”</a:t>
            </a:r>
          </a:p>
          <a:p>
            <a:r>
              <a:rPr lang="en-US" altLang="ko-KR" dirty="0"/>
              <a:t>If the length of SKVS msg &gt; 4096</a:t>
            </a:r>
          </a:p>
          <a:p>
            <a:pPr lvl="1"/>
            <a:r>
              <a:rPr lang="en-US" altLang="ko-KR" dirty="0"/>
              <a:t>Responds “INVALID CMD\n”</a:t>
            </a:r>
          </a:p>
          <a:p>
            <a:r>
              <a:rPr lang="en-US" altLang="ko-KR" dirty="0"/>
              <a:t>If the length of [key] &gt; 32</a:t>
            </a:r>
          </a:p>
          <a:p>
            <a:pPr lvl="1"/>
            <a:r>
              <a:rPr lang="en-US" altLang="ko-KR" dirty="0"/>
              <a:t>Responds “INVALID CMD\n”</a:t>
            </a:r>
          </a:p>
          <a:p>
            <a:r>
              <a:rPr lang="en-US" altLang="ko-KR" dirty="0"/>
              <a:t>Received CREATE msg, but key-value pair already exists?</a:t>
            </a:r>
          </a:p>
          <a:p>
            <a:pPr lvl="1"/>
            <a:r>
              <a:rPr lang="en-US" altLang="ko-KR" dirty="0"/>
              <a:t>Responds “COLLISION\n”</a:t>
            </a:r>
          </a:p>
          <a:p>
            <a:r>
              <a:rPr lang="en-US" altLang="ko-KR" dirty="0"/>
              <a:t>Received READ/UPDATE/DELETE msg, but no such key exists?</a:t>
            </a:r>
          </a:p>
          <a:p>
            <a:pPr lvl="1"/>
            <a:r>
              <a:rPr lang="en-US" altLang="ko-KR" dirty="0"/>
              <a:t>Responds “NOT FOUND\n”</a:t>
            </a:r>
          </a:p>
          <a:p>
            <a:r>
              <a:rPr lang="en-US" altLang="ko-KR" dirty="0"/>
              <a:t>If any internal error occurs, so cannot serve the request?</a:t>
            </a:r>
          </a:p>
          <a:p>
            <a:pPr lvl="1"/>
            <a:r>
              <a:rPr lang="en-US" altLang="ko-KR" dirty="0"/>
              <a:t>Responds “INTERNAL ERR\n”</a:t>
            </a:r>
          </a:p>
        </p:txBody>
      </p:sp>
    </p:spTree>
    <p:extLst>
      <p:ext uri="{BB962C8B-B14F-4D97-AF65-F5344CB8AC3E}">
        <p14:creationId xmlns:p14="http://schemas.microsoft.com/office/powerpoint/2010/main" val="3821312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A924C0-1BA1-4377-B8CD-A7C9641D1F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939800"/>
            <a:ext cx="3638341" cy="5140325"/>
          </a:xfrm>
        </p:spPr>
        <p:txBody>
          <a:bodyPr/>
          <a:lstStyle/>
          <a:p>
            <a:r>
              <a:rPr lang="en-US" altLang="ko-KR" dirty="0"/>
              <a:t>Global HT should support </a:t>
            </a:r>
            <a:r>
              <a:rPr lang="en-US" altLang="ko-KR" dirty="0">
                <a:solidFill>
                  <a:srgbClr val="FF0000"/>
                </a:solidFill>
              </a:rPr>
              <a:t>thread-safe access</a:t>
            </a:r>
            <a:r>
              <a:rPr lang="en-US" altLang="ko-KR" dirty="0"/>
              <a:t> to both read and write operations</a:t>
            </a:r>
          </a:p>
          <a:p>
            <a:endParaRPr lang="en-US" altLang="ko-KR" dirty="0"/>
          </a:p>
          <a:p>
            <a:r>
              <a:rPr lang="en-US" altLang="ko-KR" dirty="0"/>
              <a:t>Use </a:t>
            </a:r>
            <a:r>
              <a:rPr lang="en-US" altLang="ko-KR" dirty="0">
                <a:solidFill>
                  <a:srgbClr val="FF0000"/>
                </a:solidFill>
              </a:rPr>
              <a:t>10 </a:t>
            </a:r>
            <a:r>
              <a:rPr lang="en-US" altLang="ko-KR" dirty="0"/>
              <a:t>worker threads</a:t>
            </a:r>
            <a:endParaRPr lang="ko-KR" altLang="en-US" dirty="0"/>
          </a:p>
        </p:txBody>
      </p:sp>
      <p:grpSp>
        <p:nvGrpSpPr>
          <p:cNvPr id="53" name="Group 56">
            <a:extLst>
              <a:ext uri="{FF2B5EF4-FFF2-40B4-BE49-F238E27FC236}">
                <a16:creationId xmlns:a16="http://schemas.microsoft.com/office/drawing/2014/main" id="{270C2C02-7E60-4435-9966-9A30661C7F83}"/>
              </a:ext>
            </a:extLst>
          </p:cNvPr>
          <p:cNvGrpSpPr/>
          <p:nvPr/>
        </p:nvGrpSpPr>
        <p:grpSpPr>
          <a:xfrm>
            <a:off x="2846728" y="4037588"/>
            <a:ext cx="6400800" cy="1371600"/>
            <a:chOff x="457200" y="4132968"/>
            <a:chExt cx="6400800" cy="1371600"/>
          </a:xfrm>
        </p:grpSpPr>
        <p:sp>
          <p:nvSpPr>
            <p:cNvPr id="54" name="Rectangle 55">
              <a:extLst>
                <a:ext uri="{FF2B5EF4-FFF2-40B4-BE49-F238E27FC236}">
                  <a16:creationId xmlns:a16="http://schemas.microsoft.com/office/drawing/2014/main" id="{16CF085F-CDF4-4F45-8373-9BF213E7B2A7}"/>
                </a:ext>
              </a:extLst>
            </p:cNvPr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4">
              <a:extLst>
                <a:ext uri="{FF2B5EF4-FFF2-40B4-BE49-F238E27FC236}">
                  <a16:creationId xmlns:a16="http://schemas.microsoft.com/office/drawing/2014/main" id="{794249B8-8EAC-48D7-8F3A-74CC4CFFAF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61" name="Line 5">
                <a:extLst>
                  <a:ext uri="{FF2B5EF4-FFF2-40B4-BE49-F238E27FC236}">
                    <a16:creationId xmlns:a16="http://schemas.microsoft.com/office/drawing/2014/main" id="{8402E16B-8F12-4D00-A969-70839F39F4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2" name="Line 6">
                <a:extLst>
                  <a:ext uri="{FF2B5EF4-FFF2-40B4-BE49-F238E27FC236}">
                    <a16:creationId xmlns:a16="http://schemas.microsoft.com/office/drawing/2014/main" id="{EDC8A145-29A9-4B77-94FD-484441532B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3" name="Line 7">
                <a:extLst>
                  <a:ext uri="{FF2B5EF4-FFF2-40B4-BE49-F238E27FC236}">
                    <a16:creationId xmlns:a16="http://schemas.microsoft.com/office/drawing/2014/main" id="{04954334-31AF-4524-B654-C1B78AA3DB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56" name="Group 8">
              <a:extLst>
                <a:ext uri="{FF2B5EF4-FFF2-40B4-BE49-F238E27FC236}">
                  <a16:creationId xmlns:a16="http://schemas.microsoft.com/office/drawing/2014/main" id="{5AAE8DFA-6B46-481C-945E-A00C26257F79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58" name="Line 9">
                <a:extLst>
                  <a:ext uri="{FF2B5EF4-FFF2-40B4-BE49-F238E27FC236}">
                    <a16:creationId xmlns:a16="http://schemas.microsoft.com/office/drawing/2014/main" id="{33F25A27-AF52-4027-B5C8-7655DF4A54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59" name="Line 10">
                <a:extLst>
                  <a:ext uri="{FF2B5EF4-FFF2-40B4-BE49-F238E27FC236}">
                    <a16:creationId xmlns:a16="http://schemas.microsoft.com/office/drawing/2014/main" id="{7C9CFC03-4501-4AFF-B5BC-97C9EC5984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0" name="Line 11">
                <a:extLst>
                  <a:ext uri="{FF2B5EF4-FFF2-40B4-BE49-F238E27FC236}">
                    <a16:creationId xmlns:a16="http://schemas.microsoft.com/office/drawing/2014/main" id="{11192CD9-37CA-4EF6-A122-E6F79D349D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57" name="Text Box 12">
              <a:extLst>
                <a:ext uri="{FF2B5EF4-FFF2-40B4-BE49-F238E27FC236}">
                  <a16:creationId xmlns:a16="http://schemas.microsoft.com/office/drawing/2014/main" id="{936D1CBF-97E1-4E20-86AB-E95A88D7DC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180C20-9FEA-4CE6-8F56-566DAEDB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23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60657F8-34B2-4263-A68F-E3A1C321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SKVS Semantics</a:t>
            </a:r>
            <a:endParaRPr lang="ko-KR" altLang="en-US" dirty="0"/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3DF05F15-8072-43EB-B3FC-D51E2A9E8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6926" y="355461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A08AF867-429B-49C7-A37B-DEC2C6B16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4487" y="401627"/>
            <a:ext cx="184403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SKVS main thread</a:t>
            </a:r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87A39127-C6FB-4F32-9EB8-0FBDD5702F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4126" y="1931281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6D4D3AF7-351D-4006-A634-123BF2122874}"/>
              </a:ext>
            </a:extLst>
          </p:cNvPr>
          <p:cNvSpPr>
            <a:spLocks noChangeShapeType="1"/>
          </p:cNvSpPr>
          <p:nvPr/>
        </p:nvSpPr>
        <p:spPr bwMode="auto">
          <a:xfrm>
            <a:off x="9882328" y="18709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" name="Line 18">
            <a:extLst>
              <a:ext uri="{FF2B5EF4-FFF2-40B4-BE49-F238E27FC236}">
                <a16:creationId xmlns:a16="http://schemas.microsoft.com/office/drawing/2014/main" id="{D243F9FE-75D0-4432-8D97-87816F9E0573}"/>
              </a:ext>
            </a:extLst>
          </p:cNvPr>
          <p:cNvSpPr>
            <a:spLocks noChangeShapeType="1"/>
          </p:cNvSpPr>
          <p:nvPr/>
        </p:nvSpPr>
        <p:spPr bwMode="auto">
          <a:xfrm>
            <a:off x="9882328" y="25567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1FFDF83F-4DA2-466C-8D20-B8E11C4C8BD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3526" y="32425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29F6BDD1-F9DA-4B39-92D7-7CA3E7A87E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2726" y="3760081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86C719AF-3DA3-4F1F-ABAA-1064A5529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2126" y="1532819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D5EB59B4-4B01-483D-AB01-0FA2B1AE5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328" y="1532819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1AE48E40-BAAB-4BD6-AABB-46D64362E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328" y="2207506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9D7309C7-D80F-4831-AE6A-4645EF67F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328" y="2882194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22" name="Group 25">
            <a:extLst>
              <a:ext uri="{FF2B5EF4-FFF2-40B4-BE49-F238E27FC236}">
                <a16:creationId xmlns:a16="http://schemas.microsoft.com/office/drawing/2014/main" id="{63498B43-1426-4097-AA9E-D7B227CDE964}"/>
              </a:ext>
            </a:extLst>
          </p:cNvPr>
          <p:cNvGrpSpPr>
            <a:grpSpLocks/>
          </p:cNvGrpSpPr>
          <p:nvPr/>
        </p:nvGrpSpPr>
        <p:grpSpPr bwMode="auto">
          <a:xfrm>
            <a:off x="4472126" y="3928356"/>
            <a:ext cx="4267200" cy="1392238"/>
            <a:chOff x="1296" y="2506"/>
            <a:chExt cx="2688" cy="877"/>
          </a:xfrm>
        </p:grpSpPr>
        <p:sp>
          <p:nvSpPr>
            <p:cNvPr id="23" name="Line 26">
              <a:extLst>
                <a:ext uri="{FF2B5EF4-FFF2-40B4-BE49-F238E27FC236}">
                  <a16:creationId xmlns:a16="http://schemas.microsoft.com/office/drawing/2014/main" id="{BE533C86-358E-4608-9E8A-00881EC18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4" name="Line 27">
              <a:extLst>
                <a:ext uri="{FF2B5EF4-FFF2-40B4-BE49-F238E27FC236}">
                  <a16:creationId xmlns:a16="http://schemas.microsoft.com/office/drawing/2014/main" id="{999F757F-C83D-4940-B294-0F29B2486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5" name="Line 28">
              <a:extLst>
                <a:ext uri="{FF2B5EF4-FFF2-40B4-BE49-F238E27FC236}">
                  <a16:creationId xmlns:a16="http://schemas.microsoft.com/office/drawing/2014/main" id="{54A20264-8C9D-44E6-9089-896AE64EB4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6" name="Line 29">
              <a:extLst>
                <a:ext uri="{FF2B5EF4-FFF2-40B4-BE49-F238E27FC236}">
                  <a16:creationId xmlns:a16="http://schemas.microsoft.com/office/drawing/2014/main" id="{3E3DF509-B68B-4C99-B9FD-0E8808402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7" name="Line 30">
              <a:extLst>
                <a:ext uri="{FF2B5EF4-FFF2-40B4-BE49-F238E27FC236}">
                  <a16:creationId xmlns:a16="http://schemas.microsoft.com/office/drawing/2014/main" id="{1B7259DF-03D0-4FE2-91B5-C91F8B6BBD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8" name="Line 31">
              <a:extLst>
                <a:ext uri="{FF2B5EF4-FFF2-40B4-BE49-F238E27FC236}">
                  <a16:creationId xmlns:a16="http://schemas.microsoft.com/office/drawing/2014/main" id="{80627679-DB93-40F6-BA80-18F0F031ED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9" name="Rectangle 32">
              <a:extLst>
                <a:ext uri="{FF2B5EF4-FFF2-40B4-BE49-F238E27FC236}">
                  <a16:creationId xmlns:a16="http://schemas.microsoft.com/office/drawing/2014/main" id="{195C5E07-B3F4-44AE-9C3C-DFE2C0950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read</a:t>
              </a:r>
            </a:p>
          </p:txBody>
        </p:sp>
        <p:sp>
          <p:nvSpPr>
            <p:cNvPr id="30" name="Rectangle 33">
              <a:extLst>
                <a:ext uri="{FF2B5EF4-FFF2-40B4-BE49-F238E27FC236}">
                  <a16:creationId xmlns:a16="http://schemas.microsoft.com/office/drawing/2014/main" id="{F5AA4883-B53B-4D44-9AF1-7DCF83F2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write</a:t>
              </a:r>
            </a:p>
          </p:txBody>
        </p:sp>
        <p:sp>
          <p:nvSpPr>
            <p:cNvPr id="31" name="Rectangle 34">
              <a:extLst>
                <a:ext uri="{FF2B5EF4-FFF2-40B4-BE49-F238E27FC236}">
                  <a16:creationId xmlns:a16="http://schemas.microsoft.com/office/drawing/2014/main" id="{D18C1956-578F-464A-8821-FAB143329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read</a:t>
              </a:r>
            </a:p>
          </p:txBody>
        </p:sp>
        <p:sp>
          <p:nvSpPr>
            <p:cNvPr id="32" name="Rectangle 35">
              <a:extLst>
                <a:ext uri="{FF2B5EF4-FFF2-40B4-BE49-F238E27FC236}">
                  <a16:creationId xmlns:a16="http://schemas.microsoft.com/office/drawing/2014/main" id="{A5B8237B-FCBF-45D7-AFBE-B77078ACC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write</a:t>
              </a:r>
            </a:p>
          </p:txBody>
        </p:sp>
      </p:grpSp>
      <p:sp>
        <p:nvSpPr>
          <p:cNvPr id="33" name="Text Box 36">
            <a:extLst>
              <a:ext uri="{FF2B5EF4-FFF2-40B4-BE49-F238E27FC236}">
                <a16:creationId xmlns:a16="http://schemas.microsoft.com/office/drawing/2014/main" id="{F2CCCAA2-A439-4D51-A4E1-AFD0EFFE8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7128" y="3150481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34" name="Group 37">
            <a:extLst>
              <a:ext uri="{FF2B5EF4-FFF2-40B4-BE49-F238E27FC236}">
                <a16:creationId xmlns:a16="http://schemas.microsoft.com/office/drawing/2014/main" id="{7297488F-F16C-4FE1-B1E6-124165147430}"/>
              </a:ext>
            </a:extLst>
          </p:cNvPr>
          <p:cNvGrpSpPr>
            <a:grpSpLocks/>
          </p:cNvGrpSpPr>
          <p:nvPr/>
        </p:nvGrpSpPr>
        <p:grpSpPr bwMode="auto">
          <a:xfrm>
            <a:off x="4472126" y="3773051"/>
            <a:ext cx="5105400" cy="2911475"/>
            <a:chOff x="1296" y="2400"/>
            <a:chExt cx="3216" cy="1834"/>
          </a:xfrm>
        </p:grpSpPr>
        <p:sp>
          <p:nvSpPr>
            <p:cNvPr id="35" name="Line 38">
              <a:extLst>
                <a:ext uri="{FF2B5EF4-FFF2-40B4-BE49-F238E27FC236}">
                  <a16:creationId xmlns:a16="http://schemas.microsoft.com/office/drawing/2014/main" id="{7546587C-599F-4668-9F2F-135E9FC48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Line 39">
              <a:extLst>
                <a:ext uri="{FF2B5EF4-FFF2-40B4-BE49-F238E27FC236}">
                  <a16:creationId xmlns:a16="http://schemas.microsoft.com/office/drawing/2014/main" id="{78AF1981-FE81-4181-8747-B85769F2D4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7" name="Line 40">
              <a:extLst>
                <a:ext uri="{FF2B5EF4-FFF2-40B4-BE49-F238E27FC236}">
                  <a16:creationId xmlns:a16="http://schemas.microsoft.com/office/drawing/2014/main" id="{35971F51-378B-46DE-8A00-D9C1011410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8" name="Line 41">
              <a:extLst>
                <a:ext uri="{FF2B5EF4-FFF2-40B4-BE49-F238E27FC236}">
                  <a16:creationId xmlns:a16="http://schemas.microsoft.com/office/drawing/2014/main" id="{C09B9160-2394-4E0B-9510-54B219C7FE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9" name="Rectangle 42">
              <a:extLst>
                <a:ext uri="{FF2B5EF4-FFF2-40B4-BE49-F238E27FC236}">
                  <a16:creationId xmlns:a16="http://schemas.microsoft.com/office/drawing/2014/main" id="{2BF24620-CD19-4072-A1CC-15A321FEA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read</a:t>
              </a:r>
            </a:p>
          </p:txBody>
        </p:sp>
        <p:sp>
          <p:nvSpPr>
            <p:cNvPr id="40" name="Rectangle 43">
              <a:extLst>
                <a:ext uri="{FF2B5EF4-FFF2-40B4-BE49-F238E27FC236}">
                  <a16:creationId xmlns:a16="http://schemas.microsoft.com/office/drawing/2014/main" id="{34E1A758-8AA9-4AE1-BD55-3073F1CC2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41" name="Rectangle 44">
              <a:extLst>
                <a:ext uri="{FF2B5EF4-FFF2-40B4-BE49-F238E27FC236}">
                  <a16:creationId xmlns:a16="http://schemas.microsoft.com/office/drawing/2014/main" id="{86CAF4AB-45B3-4BFD-BB72-187BFB303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42" name="Text Box 45">
              <a:extLst>
                <a:ext uri="{FF2B5EF4-FFF2-40B4-BE49-F238E27FC236}">
                  <a16:creationId xmlns:a16="http://schemas.microsoft.com/office/drawing/2014/main" id="{16CFF2ED-9813-4B37-AD75-3B3E487440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43" name="Line 46">
              <a:extLst>
                <a:ext uri="{FF2B5EF4-FFF2-40B4-BE49-F238E27FC236}">
                  <a16:creationId xmlns:a16="http://schemas.microsoft.com/office/drawing/2014/main" id="{3BE5B45D-25F6-4BC8-8891-E11AE7205D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4" name="Line 47">
              <a:extLst>
                <a:ext uri="{FF2B5EF4-FFF2-40B4-BE49-F238E27FC236}">
                  <a16:creationId xmlns:a16="http://schemas.microsoft.com/office/drawing/2014/main" id="{71706A8E-C268-4A7E-B399-321F7D86E2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5" name="Line 48">
              <a:extLst>
                <a:ext uri="{FF2B5EF4-FFF2-40B4-BE49-F238E27FC236}">
                  <a16:creationId xmlns:a16="http://schemas.microsoft.com/office/drawing/2014/main" id="{01291363-DF30-45CA-A2A3-F3C305A6B1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47" name="Rectangle 54">
            <a:extLst>
              <a:ext uri="{FF2B5EF4-FFF2-40B4-BE49-F238E27FC236}">
                <a16:creationId xmlns:a16="http://schemas.microsoft.com/office/drawing/2014/main" id="{67109CB3-299C-4143-B683-903D2EFAE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1526" y="3590219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48" name="Rectangle 55">
            <a:extLst>
              <a:ext uri="{FF2B5EF4-FFF2-40B4-BE49-F238E27FC236}">
                <a16:creationId xmlns:a16="http://schemas.microsoft.com/office/drawing/2014/main" id="{1428DEAE-2C13-4BA2-BC52-8F9256FAF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2126" y="3590219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49" name="Line 17">
            <a:extLst>
              <a:ext uri="{FF2B5EF4-FFF2-40B4-BE49-F238E27FC236}">
                <a16:creationId xmlns:a16="http://schemas.microsoft.com/office/drawing/2014/main" id="{B4AE4693-14D4-4030-B823-ED8FE1B54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9882328" y="119336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" name="Rectangle 22">
            <a:extLst>
              <a:ext uri="{FF2B5EF4-FFF2-40B4-BE49-F238E27FC236}">
                <a16:creationId xmlns:a16="http://schemas.microsoft.com/office/drawing/2014/main" id="{D48939B0-8B91-4B22-A4D6-A650317DE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328" y="855226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51" name="Line 17">
            <a:extLst>
              <a:ext uri="{FF2B5EF4-FFF2-40B4-BE49-F238E27FC236}">
                <a16:creationId xmlns:a16="http://schemas.microsoft.com/office/drawing/2014/main" id="{119C3BA4-8D8E-49A5-9FB1-5CFD5E6359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4127" y="119336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" name="Rectangle 22">
            <a:extLst>
              <a:ext uri="{FF2B5EF4-FFF2-40B4-BE49-F238E27FC236}">
                <a16:creationId xmlns:a16="http://schemas.microsoft.com/office/drawing/2014/main" id="{C1E5CD74-9FD4-41C6-AC7C-6AE8C2FC3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2127" y="855226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4" name="Line 6">
            <a:extLst>
              <a:ext uri="{FF2B5EF4-FFF2-40B4-BE49-F238E27FC236}">
                <a16:creationId xmlns:a16="http://schemas.microsoft.com/office/drawing/2014/main" id="{25E12CE4-587D-478F-A61A-7BA446C213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53524" y="3084948"/>
            <a:ext cx="1066791" cy="15760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" name="Line 6">
            <a:extLst>
              <a:ext uri="{FF2B5EF4-FFF2-40B4-BE49-F238E27FC236}">
                <a16:creationId xmlns:a16="http://schemas.microsoft.com/office/drawing/2014/main" id="{2D6842CC-0B62-4B6A-8C3B-67C24756FE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88063" y="1380419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Line 6">
            <a:extLst>
              <a:ext uri="{FF2B5EF4-FFF2-40B4-BE49-F238E27FC236}">
                <a16:creationId xmlns:a16="http://schemas.microsoft.com/office/drawing/2014/main" id="{FDBE848E-972B-4DDC-88C3-18CBD4C96AE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88063" y="1537406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" name="Line 6">
            <a:extLst>
              <a:ext uri="{FF2B5EF4-FFF2-40B4-BE49-F238E27FC236}">
                <a16:creationId xmlns:a16="http://schemas.microsoft.com/office/drawing/2014/main" id="{1EAE09B9-05F5-4E76-86C1-7D8C1F9C4B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88063" y="1692651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" name="Line 6">
            <a:extLst>
              <a:ext uri="{FF2B5EF4-FFF2-40B4-BE49-F238E27FC236}">
                <a16:creationId xmlns:a16="http://schemas.microsoft.com/office/drawing/2014/main" id="{D6466D9A-7382-4F53-A74D-A0E07CBE738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88063" y="1825363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" name="Line 6">
            <a:extLst>
              <a:ext uri="{FF2B5EF4-FFF2-40B4-BE49-F238E27FC236}">
                <a16:creationId xmlns:a16="http://schemas.microsoft.com/office/drawing/2014/main" id="{4B61A5DC-68FB-4186-9720-EA36448C10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88063" y="1980608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" name="Line 6">
            <a:extLst>
              <a:ext uri="{FF2B5EF4-FFF2-40B4-BE49-F238E27FC236}">
                <a16:creationId xmlns:a16="http://schemas.microsoft.com/office/drawing/2014/main" id="{2DA3A09D-A59A-4357-BC1D-741B260AA2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33112" y="1374141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2" name="Line 6">
            <a:extLst>
              <a:ext uri="{FF2B5EF4-FFF2-40B4-BE49-F238E27FC236}">
                <a16:creationId xmlns:a16="http://schemas.microsoft.com/office/drawing/2014/main" id="{6ECC331A-EEA6-4C41-AE68-F11541188BD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33112" y="1531128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3" name="Line 6">
            <a:extLst>
              <a:ext uri="{FF2B5EF4-FFF2-40B4-BE49-F238E27FC236}">
                <a16:creationId xmlns:a16="http://schemas.microsoft.com/office/drawing/2014/main" id="{500EAF10-86B0-4BE8-9074-9A84F03FB1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33112" y="1686373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" name="Line 6">
            <a:extLst>
              <a:ext uri="{FF2B5EF4-FFF2-40B4-BE49-F238E27FC236}">
                <a16:creationId xmlns:a16="http://schemas.microsoft.com/office/drawing/2014/main" id="{3FB24EC8-56AE-4414-8304-DA6DFCE7843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33112" y="1819085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" name="Line 6">
            <a:extLst>
              <a:ext uri="{FF2B5EF4-FFF2-40B4-BE49-F238E27FC236}">
                <a16:creationId xmlns:a16="http://schemas.microsoft.com/office/drawing/2014/main" id="{E718EAAA-294E-4A8B-A105-42C0450E39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33112" y="1974330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" name="Line 6">
            <a:extLst>
              <a:ext uri="{FF2B5EF4-FFF2-40B4-BE49-F238E27FC236}">
                <a16:creationId xmlns:a16="http://schemas.microsoft.com/office/drawing/2014/main" id="{68801BDF-8414-4F25-8786-E98CB3D68D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76126" y="1374141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7" name="Line 6">
            <a:extLst>
              <a:ext uri="{FF2B5EF4-FFF2-40B4-BE49-F238E27FC236}">
                <a16:creationId xmlns:a16="http://schemas.microsoft.com/office/drawing/2014/main" id="{04BF70FA-38BD-43E7-91BF-95A82D2CAA7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76126" y="1531128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" name="Line 6">
            <a:extLst>
              <a:ext uri="{FF2B5EF4-FFF2-40B4-BE49-F238E27FC236}">
                <a16:creationId xmlns:a16="http://schemas.microsoft.com/office/drawing/2014/main" id="{39077D72-79DE-4612-8211-4FCC692C87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76126" y="1686373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9" name="Line 6">
            <a:extLst>
              <a:ext uri="{FF2B5EF4-FFF2-40B4-BE49-F238E27FC236}">
                <a16:creationId xmlns:a16="http://schemas.microsoft.com/office/drawing/2014/main" id="{70633955-78E4-4AD2-8AD0-724D6637626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76126" y="1819085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" name="Line 6">
            <a:extLst>
              <a:ext uri="{FF2B5EF4-FFF2-40B4-BE49-F238E27FC236}">
                <a16:creationId xmlns:a16="http://schemas.microsoft.com/office/drawing/2014/main" id="{45621663-ED0F-4AD1-82D2-E57414BCFE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76126" y="1974330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1" name="Line 6">
            <a:extLst>
              <a:ext uri="{FF2B5EF4-FFF2-40B4-BE49-F238E27FC236}">
                <a16:creationId xmlns:a16="http://schemas.microsoft.com/office/drawing/2014/main" id="{F9947B52-41BD-485E-A9F6-5DFA0B30AF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04025" y="1374141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2" name="Line 6">
            <a:extLst>
              <a:ext uri="{FF2B5EF4-FFF2-40B4-BE49-F238E27FC236}">
                <a16:creationId xmlns:a16="http://schemas.microsoft.com/office/drawing/2014/main" id="{B56DFC14-F01F-4BF9-ACFD-33D3125A63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04025" y="1531128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3" name="Line 6">
            <a:extLst>
              <a:ext uri="{FF2B5EF4-FFF2-40B4-BE49-F238E27FC236}">
                <a16:creationId xmlns:a16="http://schemas.microsoft.com/office/drawing/2014/main" id="{3064ECB8-D2F6-4EA8-A05C-F885778BF3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04025" y="1686373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4" name="Line 6">
            <a:extLst>
              <a:ext uri="{FF2B5EF4-FFF2-40B4-BE49-F238E27FC236}">
                <a16:creationId xmlns:a16="http://schemas.microsoft.com/office/drawing/2014/main" id="{A3D1AB85-144D-4D85-9085-B26EA1F4AD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04025" y="1819085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5" name="Line 6">
            <a:extLst>
              <a:ext uri="{FF2B5EF4-FFF2-40B4-BE49-F238E27FC236}">
                <a16:creationId xmlns:a16="http://schemas.microsoft.com/office/drawing/2014/main" id="{2B31CD92-0BAD-4759-BF5E-523183528A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04025" y="1974330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1542BB-A5B6-43DC-80DF-4340871C9B34}"/>
              </a:ext>
            </a:extLst>
          </p:cNvPr>
          <p:cNvSpPr txBox="1"/>
          <p:nvPr/>
        </p:nvSpPr>
        <p:spPr>
          <a:xfrm>
            <a:off x="7412715" y="151666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86" name="Line 6">
            <a:extLst>
              <a:ext uri="{FF2B5EF4-FFF2-40B4-BE49-F238E27FC236}">
                <a16:creationId xmlns:a16="http://schemas.microsoft.com/office/drawing/2014/main" id="{3BA10577-D119-49DD-BD8E-125CAB638B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17150" y="1374141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7" name="Line 6">
            <a:extLst>
              <a:ext uri="{FF2B5EF4-FFF2-40B4-BE49-F238E27FC236}">
                <a16:creationId xmlns:a16="http://schemas.microsoft.com/office/drawing/2014/main" id="{453BF660-BC31-4887-92FA-5A7CAC6D48E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17150" y="1531128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8" name="Line 6">
            <a:extLst>
              <a:ext uri="{FF2B5EF4-FFF2-40B4-BE49-F238E27FC236}">
                <a16:creationId xmlns:a16="http://schemas.microsoft.com/office/drawing/2014/main" id="{49B346CA-25BB-4330-8272-0B383AC359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17150" y="1686373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9" name="Line 6">
            <a:extLst>
              <a:ext uri="{FF2B5EF4-FFF2-40B4-BE49-F238E27FC236}">
                <a16:creationId xmlns:a16="http://schemas.microsoft.com/office/drawing/2014/main" id="{F325348B-E787-4308-BBAA-02E302F0859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17150" y="1819085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0" name="Line 6">
            <a:extLst>
              <a:ext uri="{FF2B5EF4-FFF2-40B4-BE49-F238E27FC236}">
                <a16:creationId xmlns:a16="http://schemas.microsoft.com/office/drawing/2014/main" id="{B75D1388-A17C-4DA3-915E-360830B1C9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17150" y="1974330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1" name="Text Box 15">
            <a:extLst>
              <a:ext uri="{FF2B5EF4-FFF2-40B4-BE49-F238E27FC236}">
                <a16:creationId xmlns:a16="http://schemas.microsoft.com/office/drawing/2014/main" id="{0A793CF5-7CF2-45FE-806A-8D69A91AA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704" y="988418"/>
            <a:ext cx="210884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SKVS worker threads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88268A5-C4FD-4875-BF6E-7CF61F352EFA}"/>
              </a:ext>
            </a:extLst>
          </p:cNvPr>
          <p:cNvSpPr/>
          <p:nvPr/>
        </p:nvSpPr>
        <p:spPr>
          <a:xfrm>
            <a:off x="10085033" y="3928356"/>
            <a:ext cx="1381617" cy="1698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Global</a:t>
            </a:r>
          </a:p>
          <a:p>
            <a:pPr algn="ctr"/>
            <a:r>
              <a:rPr lang="en-US" altLang="ko-KR" dirty="0"/>
              <a:t>Hash Table</a:t>
            </a:r>
          </a:p>
          <a:p>
            <a:pPr algn="ctr"/>
            <a:r>
              <a:rPr lang="en-US" altLang="ko-KR" dirty="0"/>
              <a:t>for Key-Value pairs</a:t>
            </a:r>
            <a:endParaRPr lang="ko-KR" altLang="en-US" dirty="0"/>
          </a:p>
        </p:txBody>
      </p:sp>
      <p:sp>
        <p:nvSpPr>
          <p:cNvPr id="93" name="화살표: 왼쪽/오른쪽 92">
            <a:extLst>
              <a:ext uri="{FF2B5EF4-FFF2-40B4-BE49-F238E27FC236}">
                <a16:creationId xmlns:a16="http://schemas.microsoft.com/office/drawing/2014/main" id="{B445017B-6CD7-4B00-A981-8583988D4399}"/>
              </a:ext>
            </a:extLst>
          </p:cNvPr>
          <p:cNvSpPr/>
          <p:nvPr/>
        </p:nvSpPr>
        <p:spPr>
          <a:xfrm>
            <a:off x="9357064" y="4527612"/>
            <a:ext cx="652460" cy="3809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 Box 36">
            <a:extLst>
              <a:ext uri="{FF2B5EF4-FFF2-40B4-BE49-F238E27FC236}">
                <a16:creationId xmlns:a16="http://schemas.microsoft.com/office/drawing/2014/main" id="{7E65E55E-D65F-4F8A-9BD9-AAE250F61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745" y="2849214"/>
            <a:ext cx="89941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alibri" pitchFamily="34" charset="0"/>
              </a:rPr>
              <a:t>listen_fd</a:t>
            </a:r>
            <a:endParaRPr lang="en-US" sz="16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718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81342A5-882D-4F9B-8483-7867325AC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24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0BE814B-0C62-4066-BFDF-C7E4C06A0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Static 10 Threads? Any Other Ways for Concurrency?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9EE6D5-5F8C-4DC6-B06E-BF654C0BAB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What you have learned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accept(), read(), and write() </a:t>
            </a:r>
            <a:r>
              <a:rPr lang="en-US" altLang="ko-KR" dirty="0"/>
              <a:t>are blocking..</a:t>
            </a:r>
          </a:p>
          <a:p>
            <a:pPr lvl="1"/>
            <a:r>
              <a:rPr lang="en-US" altLang="ko-KR" dirty="0"/>
              <a:t>What if dynamically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fork() /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dirty="0"/>
              <a:t>for every clients?</a:t>
            </a:r>
          </a:p>
          <a:p>
            <a:pPr marL="457189" lvl="1" indent="0">
              <a:buNone/>
            </a:pPr>
            <a:r>
              <a:rPr lang="en-US" altLang="ko-KR" dirty="0"/>
              <a:t>(+) Easy to implement</a:t>
            </a:r>
          </a:p>
          <a:p>
            <a:pPr marL="457189" lvl="1" indent="0">
              <a:buNone/>
            </a:pPr>
            <a:r>
              <a:rPr lang="en-US" altLang="ko-KR" dirty="0"/>
              <a:t>(+) Easy to leverage multiple cores</a:t>
            </a:r>
          </a:p>
          <a:p>
            <a:endParaRPr lang="en-US" altLang="ko-KR" dirty="0"/>
          </a:p>
          <a:p>
            <a:r>
              <a:rPr lang="en-US" altLang="ko-KR" dirty="0"/>
              <a:t>Reality..</a:t>
            </a:r>
          </a:p>
          <a:p>
            <a:pPr marL="457189" lvl="1" indent="0">
              <a:buNone/>
            </a:pPr>
            <a:r>
              <a:rPr lang="en-US" altLang="ko-KR" dirty="0"/>
              <a:t>(--) Wastes system resources</a:t>
            </a:r>
          </a:p>
          <a:p>
            <a:pPr marL="457189" lvl="1" indent="0">
              <a:buNone/>
            </a:pPr>
            <a:r>
              <a:rPr lang="en-US" altLang="ko-KR" dirty="0"/>
              <a:t>(--) Poor performance due to creating processes or threads</a:t>
            </a:r>
          </a:p>
          <a:p>
            <a:pPr marL="457189" lvl="1" indent="0">
              <a:buNone/>
            </a:pPr>
            <a:r>
              <a:rPr lang="en-US" altLang="ko-KR" dirty="0"/>
              <a:t>(--) Poor performance due to context switching</a:t>
            </a:r>
          </a:p>
          <a:p>
            <a:pPr lvl="1"/>
            <a:r>
              <a:rPr lang="en-US" altLang="ko-KR" dirty="0"/>
              <a:t>Using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fork() /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dirty="0"/>
              <a:t>for each request is inefficient (fork()/</a:t>
            </a:r>
            <a:r>
              <a:rPr lang="en-US" altLang="ko-KR" dirty="0" err="1"/>
              <a:t>pthread_create</a:t>
            </a:r>
            <a:r>
              <a:rPr lang="en-US" altLang="ko-KR" dirty="0"/>
              <a:t>() is heavyweight)</a:t>
            </a:r>
          </a:p>
        </p:txBody>
      </p:sp>
    </p:spTree>
    <p:extLst>
      <p:ext uri="{BB962C8B-B14F-4D97-AF65-F5344CB8AC3E}">
        <p14:creationId xmlns:p14="http://schemas.microsoft.com/office/powerpoint/2010/main" val="759661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81342A5-882D-4F9B-8483-7867325AC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25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0BE814B-0C62-4066-BFDF-C7E4C06A0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Event-Driven Socket Programming (Out of Scope)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9EE6D5-5F8C-4DC6-B06E-BF654C0BAB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Set the sockets non-blocking</a:t>
            </a:r>
          </a:p>
          <a:p>
            <a:r>
              <a:rPr lang="en-US" altLang="ko-KR" dirty="0"/>
              <a:t>Use event-driven API (e.g., </a:t>
            </a:r>
            <a:r>
              <a:rPr lang="en-US" altLang="ko-KR" dirty="0" err="1"/>
              <a:t>epoll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Static threads to leverage multiple cores</a:t>
            </a:r>
          </a:p>
          <a:p>
            <a:r>
              <a:rPr lang="en-US" altLang="ko-KR" dirty="0"/>
              <a:t>Then,</a:t>
            </a:r>
          </a:p>
          <a:p>
            <a:pPr marL="457189" lvl="1" indent="0">
              <a:buNone/>
            </a:pPr>
            <a:r>
              <a:rPr lang="en-US" altLang="ko-KR" dirty="0"/>
              <a:t>(+) Best performance</a:t>
            </a:r>
          </a:p>
          <a:p>
            <a:pPr lvl="2"/>
            <a:r>
              <a:rPr lang="en-US" altLang="ko-KR" dirty="0"/>
              <a:t>Supports concurrency without context switching</a:t>
            </a:r>
          </a:p>
          <a:p>
            <a:pPr lvl="2"/>
            <a:r>
              <a:rPr lang="en-US" altLang="ko-KR" dirty="0"/>
              <a:t>Small number of threads</a:t>
            </a:r>
          </a:p>
          <a:p>
            <a:pPr marL="457189" lvl="1" indent="0">
              <a:buNone/>
            </a:pPr>
            <a:r>
              <a:rPr lang="en-US" altLang="ko-KR" dirty="0"/>
              <a:t>(--) Hard to implement using event-driven APIs</a:t>
            </a:r>
          </a:p>
          <a:p>
            <a:pPr marL="457189" lvl="1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Workaround: Simply use static threads for this assignment! </a:t>
            </a:r>
          </a:p>
        </p:txBody>
      </p:sp>
    </p:spTree>
    <p:extLst>
      <p:ext uri="{BB962C8B-B14F-4D97-AF65-F5344CB8AC3E}">
        <p14:creationId xmlns:p14="http://schemas.microsoft.com/office/powerpoint/2010/main" val="11559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6B6035A-85A9-49B0-BA50-B4F161A0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26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B1E9A9-DE2B-40CE-902F-C1AB87C8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SKVS API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8E0A3D-A575-46B4-8BA1-F97F690AB2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Helper API for parsing and processing the SKVS requests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skvs_ctx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skvs_init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hash_size</a:t>
            </a:r>
            <a:r>
              <a:rPr lang="en-US" altLang="ko-K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int delay)</a:t>
            </a:r>
          </a:p>
          <a:p>
            <a:pPr lvl="1"/>
            <a:r>
              <a:rPr lang="en-US" altLang="ko-KR" dirty="0"/>
              <a:t>Initiates SKVS context</a:t>
            </a: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skvs_destroy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skvs_ctx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int dump)</a:t>
            </a:r>
          </a:p>
          <a:p>
            <a:pPr lvl="1"/>
            <a:r>
              <a:rPr lang="en-US" altLang="ko-KR" dirty="0"/>
              <a:t>Destroys SKVS context</a:t>
            </a: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skvs_serve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skvs_ctx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rbuf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rlen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wbuf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wlen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ko-KR" dirty="0">
                <a:ea typeface="Tahoma" panose="020B0604030504040204" pitchFamily="34" charset="0"/>
              </a:rPr>
              <a:t>Writes a complete response to </a:t>
            </a:r>
            <a:r>
              <a:rPr lang="en-US" altLang="ko-KR" dirty="0" err="1">
                <a:ea typeface="Tahoma" panose="020B0604030504040204" pitchFamily="34" charset="0"/>
              </a:rPr>
              <a:t>wbuf</a:t>
            </a:r>
            <a:r>
              <a:rPr lang="en-US" altLang="ko-KR" dirty="0">
                <a:ea typeface="Tahoma" panose="020B0604030504040204" pitchFamily="34" charset="0"/>
              </a:rPr>
              <a:t> for the given SKVS request in </a:t>
            </a:r>
            <a:r>
              <a:rPr lang="en-US" altLang="ko-KR" dirty="0" err="1">
                <a:ea typeface="Tahoma" panose="020B0604030504040204" pitchFamily="34" charset="0"/>
              </a:rPr>
              <a:t>rbuf</a:t>
            </a:r>
            <a:endParaRPr lang="en-US" altLang="ko-KR" dirty="0">
              <a:ea typeface="Tahoma" panose="020B0604030504040204" pitchFamily="34" charset="0"/>
            </a:endParaRPr>
          </a:p>
          <a:p>
            <a:pPr lvl="1"/>
            <a:r>
              <a:rPr lang="en-US" altLang="ko-KR" dirty="0">
                <a:ea typeface="Tahoma" panose="020B0604030504040204" pitchFamily="34" charset="0"/>
              </a:rPr>
              <a:t>e.g., [value]\n, “INVALID CMD\n”, “CREATE OK\n”, “UPDATE OK\n”, “COLLISION\n”, …</a:t>
            </a:r>
          </a:p>
        </p:txBody>
      </p:sp>
    </p:spTree>
    <p:extLst>
      <p:ext uri="{BB962C8B-B14F-4D97-AF65-F5344CB8AC3E}">
        <p14:creationId xmlns:p14="http://schemas.microsoft.com/office/powerpoint/2010/main" val="3948869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784344-EF46-4397-AB25-1B9853FA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27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10E5F1C-2CE1-469E-9362-053DCABA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Client &amp; Server Requirement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3991D-704E-4D3C-871B-AA1B271CBD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Your client should connect </a:t>
            </a:r>
            <a:r>
              <a:rPr lang="en-US" altLang="ko-KR" dirty="0">
                <a:solidFill>
                  <a:srgbClr val="FF0000"/>
                </a:solidFill>
              </a:rPr>
              <a:t>remote server</a:t>
            </a:r>
            <a:r>
              <a:rPr lang="en-US" altLang="ko-KR" dirty="0"/>
              <a:t> using domain name with arbitrary port</a:t>
            </a:r>
          </a:p>
          <a:p>
            <a:pPr lvl="1"/>
            <a:r>
              <a:rPr lang="en-US" altLang="ko-KR" dirty="0"/>
              <a:t>e.g., client on sp03.snucse.org </a:t>
            </a:r>
            <a:r>
              <a:rPr lang="en-US" altLang="ko-KR" dirty="0">
                <a:sym typeface="Wingdings" panose="05000000000000000000" pitchFamily="2" charset="2"/>
              </a:rPr>
              <a:t> server on sp04.snucse.org:8080</a:t>
            </a:r>
          </a:p>
          <a:p>
            <a:pPr marL="457189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./server [-p port (8080)] [-t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num_threads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(10)] [-d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rwlock_delay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(0)] [-s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hash_size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(1024)]</a:t>
            </a:r>
          </a:p>
          <a:p>
            <a:pPr marL="457189" lvl="1" indent="0">
              <a:buNone/>
            </a:pPr>
            <a:r>
              <a:rPr lang="fr-FR" altLang="ko-K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./client [-i server_ip_or_domain (127.0.0.1)] [-p port (8080)] [-t]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/>
              <a:t>Your server should serve </a:t>
            </a:r>
            <a:r>
              <a:rPr lang="en-US" altLang="ko-KR" dirty="0">
                <a:solidFill>
                  <a:srgbClr val="FF0000"/>
                </a:solidFill>
              </a:rPr>
              <a:t>~10 </a:t>
            </a:r>
            <a:r>
              <a:rPr lang="en-US" altLang="ko-KR" dirty="0"/>
              <a:t>concurrent clients</a:t>
            </a:r>
          </a:p>
          <a:p>
            <a:pPr lvl="1"/>
            <a:r>
              <a:rPr lang="en-US" altLang="ko-KR" dirty="0"/>
              <a:t>Your server and client should </a:t>
            </a:r>
            <a:r>
              <a:rPr lang="en-US" altLang="ko-KR" dirty="0">
                <a:solidFill>
                  <a:srgbClr val="FF0000"/>
                </a:solidFill>
              </a:rPr>
              <a:t>interoperate with reference client and server, respectively</a:t>
            </a:r>
          </a:p>
          <a:p>
            <a:r>
              <a:rPr lang="en-US" altLang="ko-KR" dirty="0"/>
              <a:t>Your server should serve large key-value pair (~32B key, ~4096B SKVS msg)</a:t>
            </a:r>
          </a:p>
          <a:p>
            <a:endParaRPr lang="en-US" altLang="ko-KR" dirty="0"/>
          </a:p>
          <a:p>
            <a:pPr>
              <a:defRPr/>
            </a:pPr>
            <a:r>
              <a:rPr lang="en-US" altLang="ko-KR" b="0" i="0" dirty="0">
                <a:solidFill>
                  <a:srgbClr val="1F1F1F"/>
                </a:solidFill>
                <a:effectLst/>
                <a:ea typeface="Tahoma" panose="020B0604030504040204" pitchFamily="34" charset="0"/>
              </a:rPr>
              <a:t>Reference server/client binaries will be provided</a:t>
            </a:r>
          </a:p>
          <a:p>
            <a:pPr lvl="1">
              <a:defRPr/>
            </a:pPr>
            <a:r>
              <a:rPr lang="en-US" altLang="ko-KR" dirty="0">
                <a:solidFill>
                  <a:srgbClr val="1F1F1F"/>
                </a:solidFill>
                <a:ea typeface="Tahoma" panose="020B0604030504040204" pitchFamily="34" charset="0"/>
              </a:rPr>
              <a:t>No support for Mac, windows</a:t>
            </a:r>
          </a:p>
          <a:p>
            <a:pPr>
              <a:defRPr/>
            </a:pPr>
            <a:r>
              <a:rPr lang="en-US" altLang="ko-KR" dirty="0">
                <a:solidFill>
                  <a:srgbClr val="1F1F1F"/>
                </a:solidFill>
                <a:ea typeface="Tahoma" panose="020B0604030504040204" pitchFamily="34" charset="0"/>
              </a:rPr>
              <a:t>For usage, refer to the reference server/client</a:t>
            </a:r>
            <a:endParaRPr lang="en-US" altLang="ko-KR" dirty="0"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727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462D8EF7-A41B-4DC9-B8C6-08E6E1264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939800"/>
            <a:ext cx="11369963" cy="5140325"/>
          </a:xfrm>
        </p:spPr>
        <p:txBody>
          <a:bodyPr/>
          <a:lstStyle/>
          <a:p>
            <a:r>
              <a:rPr lang="en-US" altLang="ko-KR" dirty="0">
                <a:ea typeface="Tahoma" panose="020B0604030504040204" pitchFamily="34" charset="0"/>
              </a:rPr>
              <a:t>Interactive mode for your better understanding and testing</a:t>
            </a:r>
          </a:p>
          <a:p>
            <a:pPr lvl="1"/>
            <a:r>
              <a:rPr lang="en-US" altLang="ko-KR" dirty="0">
                <a:ea typeface="Tahoma" panose="020B0604030504040204" pitchFamily="34" charset="0"/>
              </a:rPr>
              <a:t>Try it on using our reference client</a:t>
            </a:r>
          </a:p>
          <a:p>
            <a:r>
              <a:rPr lang="en-US" altLang="ko-KR" dirty="0">
                <a:ea typeface="Tahoma" panose="020B0604030504040204" pitchFamily="34" charset="0"/>
              </a:rPr>
              <a:t>We will not use this mode for grading</a:t>
            </a:r>
          </a:p>
          <a:p>
            <a:pPr lvl="1"/>
            <a:r>
              <a:rPr lang="en-US" altLang="ko-KR" dirty="0">
                <a:ea typeface="Tahoma" panose="020B0604030504040204" pitchFamily="34" charset="0"/>
              </a:rPr>
              <a:t>No deduction due to –t option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784344-EF46-4397-AB25-1B9853FA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28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10E5F1C-2CE1-469E-9362-053DCABA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Usage Example for Interactive Mode (client w/ -t)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F81560-0109-45E2-935B-FC20FDDE9F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105"/>
          <a:stretch/>
        </p:blipFill>
        <p:spPr>
          <a:xfrm>
            <a:off x="3065088" y="2976800"/>
            <a:ext cx="5582429" cy="9560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92CFA9-879E-4BEF-8D5E-22C1866927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358"/>
          <a:stretch/>
        </p:blipFill>
        <p:spPr>
          <a:xfrm>
            <a:off x="3065088" y="4000525"/>
            <a:ext cx="5582429" cy="81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48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B0936DC5-3F4E-45D9-AAD6-980571302E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939800"/>
            <a:ext cx="11369963" cy="5140325"/>
          </a:xfrm>
        </p:spPr>
        <p:txBody>
          <a:bodyPr/>
          <a:lstStyle/>
          <a:p>
            <a:r>
              <a:rPr lang="en-US" altLang="ko-KR" dirty="0">
                <a:ea typeface="Tahoma" panose="020B0604030504040204" pitchFamily="34" charset="0"/>
              </a:rPr>
              <a:t>We will use this mode for grading</a:t>
            </a:r>
          </a:p>
          <a:p>
            <a:pPr lvl="1"/>
            <a:r>
              <a:rPr lang="en-US" altLang="ko-KR" dirty="0">
                <a:ea typeface="Tahoma" panose="020B0604030504040204" pitchFamily="34" charset="0"/>
              </a:rPr>
              <a:t>On the client, SKVS responses should be printed out to </a:t>
            </a:r>
            <a:r>
              <a:rPr lang="en-US" altLang="ko-KR" dirty="0" err="1">
                <a:ea typeface="Tahoma" panose="020B0604030504040204" pitchFamily="34" charset="0"/>
              </a:rPr>
              <a:t>stdout</a:t>
            </a:r>
            <a:endParaRPr lang="en-US" altLang="ko-KR" dirty="0">
              <a:ea typeface="Tahoma" panose="020B0604030504040204" pitchFamily="34" charset="0"/>
            </a:endParaRPr>
          </a:p>
          <a:p>
            <a:pPr lvl="1"/>
            <a:r>
              <a:rPr lang="en-US" altLang="ko-KR" dirty="0">
                <a:ea typeface="Tahoma" panose="020B0604030504040204" pitchFamily="34" charset="0"/>
              </a:rPr>
              <a:t>No any other messages allowed on the client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784344-EF46-4397-AB25-1B9853FA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29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10E5F1C-2CE1-469E-9362-053DCABA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Usage Example for Silent Mode (client w/o -t)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4493ED6-EFEA-436E-BB67-F867B3EB0C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266"/>
          <a:stretch/>
        </p:blipFill>
        <p:spPr>
          <a:xfrm>
            <a:off x="3142838" y="2850215"/>
            <a:ext cx="5906324" cy="94383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2A1C717-AFE0-4EFB-BD2D-FFC7CB395D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395" b="1"/>
          <a:stretch/>
        </p:blipFill>
        <p:spPr>
          <a:xfrm>
            <a:off x="3142838" y="3891702"/>
            <a:ext cx="5906324" cy="79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6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0EF8D-8882-4B17-7D14-E09DCF569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52487"/>
          </a:xfrm>
        </p:spPr>
        <p:txBody>
          <a:bodyPr/>
          <a:lstStyle/>
          <a:p>
            <a:r>
              <a:rPr lang="en-US" altLang="ko-KR" dirty="0"/>
              <a:t>Background 1:</a:t>
            </a:r>
            <a:br>
              <a:rPr lang="en-US" altLang="ko-KR" dirty="0"/>
            </a:br>
            <a:r>
              <a:rPr lang="en-US" altLang="ko-KR" dirty="0"/>
              <a:t>Basic</a:t>
            </a:r>
            <a:r>
              <a:rPr lang="ko-KR" altLang="en-US" dirty="0"/>
              <a:t> </a:t>
            </a:r>
            <a:r>
              <a:rPr lang="en-US" altLang="ko-KR" dirty="0"/>
              <a:t>Server/Client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4474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2FFB6-2EBC-AC79-F019-DA38A104F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23378-34A9-35AE-4D2D-F937C0689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62701"/>
          </a:xfrm>
        </p:spPr>
        <p:txBody>
          <a:bodyPr/>
          <a:lstStyle/>
          <a:p>
            <a:r>
              <a:rPr lang="en-US" altLang="ko-KR" dirty="0"/>
              <a:t>Part 2:</a:t>
            </a:r>
            <a:br>
              <a:rPr lang="en-US" altLang="ko-KR" dirty="0"/>
            </a:br>
            <a:r>
              <a:rPr lang="en-US" altLang="ko-KR" dirty="0"/>
              <a:t>Global Hash Table</a:t>
            </a:r>
            <a:br>
              <a:rPr lang="en-US" altLang="ko-KR" dirty="0"/>
            </a:br>
            <a:r>
              <a:rPr lang="en-US" altLang="ko-KR" dirty="0"/>
              <a:t>and</a:t>
            </a:r>
            <a:br>
              <a:rPr lang="en-US" altLang="ko-KR" dirty="0"/>
            </a:br>
            <a:r>
              <a:rPr lang="en-US" altLang="ko-KR" dirty="0" err="1"/>
              <a:t>rwlock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53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9D5B8F-8E03-4DF6-B144-A6225E24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31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A625B80-332F-4A25-B380-3EE88B35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hashtable.c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AEC16C-EAA8-4FDC-8DC5-AAA5E58DAC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981" y="939800"/>
            <a:ext cx="11369963" cy="5140325"/>
          </a:xfrm>
        </p:spPr>
        <p:txBody>
          <a:bodyPr/>
          <a:lstStyle/>
          <a:p>
            <a:r>
              <a:rPr lang="en-US" altLang="ko-KR" dirty="0"/>
              <a:t>SKVS library depends on hash table functions</a:t>
            </a:r>
          </a:p>
          <a:p>
            <a:r>
              <a:rPr lang="en-US" altLang="ko-KR" dirty="0"/>
              <a:t>Hash table functions depend on </a:t>
            </a:r>
            <a:r>
              <a:rPr lang="en-US" altLang="ko-KR" dirty="0" err="1"/>
              <a:t>rwlock</a:t>
            </a:r>
            <a:r>
              <a:rPr lang="en-US" altLang="ko-KR" dirty="0"/>
              <a:t> functions</a:t>
            </a:r>
          </a:p>
          <a:p>
            <a:r>
              <a:rPr lang="en-US" altLang="ko-KR" dirty="0"/>
              <a:t>Currently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hashtable.c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rwlock.c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/>
              <a:t>are empty, but you should fill them</a:t>
            </a:r>
          </a:p>
          <a:p>
            <a:endParaRPr lang="en-US" altLang="ko-KR" dirty="0"/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hash_insert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hashtable_t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*table, char *key, char *value)</a:t>
            </a:r>
          </a:p>
          <a:p>
            <a:pPr lvl="1"/>
            <a:r>
              <a:rPr lang="en-US" altLang="ko-KR" dirty="0">
                <a:ea typeface="Tahoma" panose="020B0604030504040204" pitchFamily="34" charset="0"/>
              </a:rPr>
              <a:t>Needs a </a:t>
            </a:r>
            <a:r>
              <a:rPr lang="en-US" altLang="ko-KR" b="1" dirty="0">
                <a:ea typeface="Tahoma" panose="020B0604030504040204" pitchFamily="34" charset="0"/>
              </a:rPr>
              <a:t>write lock</a:t>
            </a:r>
          </a:p>
          <a:p>
            <a:pPr lvl="1"/>
            <a:r>
              <a:rPr lang="en-US" altLang="ko-KR" dirty="0">
                <a:ea typeface="Tahoma" panose="020B0604030504040204" pitchFamily="34" charset="0"/>
              </a:rPr>
              <a:t>Duplicates key and value</a:t>
            </a:r>
          </a:p>
          <a:p>
            <a:pPr lvl="1"/>
            <a:r>
              <a:rPr lang="en-US" altLang="ko-KR" dirty="0"/>
              <a:t>Fills node structure and inserts node to the</a:t>
            </a:r>
            <a:r>
              <a:rPr lang="ko-KR" altLang="en-US" dirty="0"/>
              <a:t> </a:t>
            </a:r>
            <a:r>
              <a:rPr lang="en-US" altLang="ko-KR" dirty="0"/>
              <a:t>table</a:t>
            </a:r>
          </a:p>
          <a:p>
            <a:pPr lvl="1"/>
            <a:r>
              <a:rPr lang="en-US" altLang="ko-KR" dirty="0"/>
              <a:t>Returns 0 if collision, 1 if inserted, -1 if any internal error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hash_search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hashtable_t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*table, char *key, char *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ko-KR" dirty="0"/>
              <a:t>Needs a </a:t>
            </a:r>
            <a:r>
              <a:rPr lang="en-US" altLang="ko-KR" b="1" dirty="0"/>
              <a:t>read lock</a:t>
            </a:r>
          </a:p>
          <a:p>
            <a:pPr lvl="1"/>
            <a:r>
              <a:rPr lang="en-US" altLang="ko-KR" dirty="0"/>
              <a:t>Returns 0 if not found, 1 (and outputs to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ko-KR" dirty="0"/>
              <a:t>) if found, -1 if any internal error</a:t>
            </a:r>
          </a:p>
          <a:p>
            <a:pPr lvl="1"/>
            <a:r>
              <a:rPr lang="en-US" altLang="ko-KR" dirty="0"/>
              <a:t>If found, </a:t>
            </a:r>
            <a:r>
              <a:rPr lang="en-US" altLang="ko-KR" b="1" dirty="0"/>
              <a:t>copy the value to </a:t>
            </a:r>
            <a:r>
              <a:rPr lang="en-US" altLang="ko-KR" b="1" dirty="0" err="1"/>
              <a:t>dst</a:t>
            </a:r>
            <a:r>
              <a:rPr lang="en-US" altLang="ko-KR" b="1" dirty="0"/>
              <a:t> before releasing </a:t>
            </a:r>
            <a:r>
              <a:rPr lang="en-US" altLang="ko-KR" b="1" dirty="0" err="1"/>
              <a:t>rlock</a:t>
            </a:r>
            <a:endParaRPr lang="en-US" altLang="ko-KR" b="1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4215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CB82F76-C07E-44B0-93E2-F2900B54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32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DF8F597-2933-4083-A449-18574868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hashtable.c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8761DF-782D-4AC9-84C5-D32DD25AA3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hash_update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hashtable_t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*table, char *key, char *value)</a:t>
            </a:r>
          </a:p>
          <a:p>
            <a:pPr lvl="1"/>
            <a:r>
              <a:rPr lang="en-US" altLang="ko-KR" dirty="0">
                <a:ea typeface="Tahoma" panose="020B0604030504040204" pitchFamily="34" charset="0"/>
              </a:rPr>
              <a:t>Needs a </a:t>
            </a:r>
            <a:r>
              <a:rPr lang="en-US" altLang="ko-KR" b="1" dirty="0">
                <a:ea typeface="Tahoma" panose="020B0604030504040204" pitchFamily="34" charset="0"/>
              </a:rPr>
              <a:t>write lock</a:t>
            </a:r>
          </a:p>
          <a:p>
            <a:pPr lvl="1"/>
            <a:r>
              <a:rPr lang="en-US" altLang="ko-KR" dirty="0">
                <a:ea typeface="Tahoma" panose="020B0604030504040204" pitchFamily="34" charset="0"/>
              </a:rPr>
              <a:t>Duplicates value</a:t>
            </a:r>
          </a:p>
          <a:p>
            <a:pPr lvl="1"/>
            <a:r>
              <a:rPr lang="en-US" altLang="ko-KR" dirty="0"/>
              <a:t>Updates node-&gt;value to new one</a:t>
            </a:r>
          </a:p>
          <a:p>
            <a:pPr lvl="1"/>
            <a:r>
              <a:rPr lang="en-US" altLang="ko-KR" dirty="0"/>
              <a:t>Free old value</a:t>
            </a:r>
          </a:p>
          <a:p>
            <a:pPr lvl="1"/>
            <a:r>
              <a:rPr lang="en-US" altLang="ko-KR" dirty="0"/>
              <a:t>Returns 0 if not found, 1 if updated, -1 if any internal error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hash_delete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hashtable_t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*table, char *key)</a:t>
            </a:r>
          </a:p>
          <a:p>
            <a:pPr lvl="1"/>
            <a:r>
              <a:rPr lang="en-US" altLang="ko-KR" dirty="0">
                <a:ea typeface="Tahoma" panose="020B0604030504040204" pitchFamily="34" charset="0"/>
              </a:rPr>
              <a:t>Needs a </a:t>
            </a:r>
            <a:r>
              <a:rPr lang="en-US" altLang="ko-KR" b="1" dirty="0">
                <a:ea typeface="Tahoma" panose="020B0604030504040204" pitchFamily="34" charset="0"/>
              </a:rPr>
              <a:t>write lock</a:t>
            </a:r>
          </a:p>
          <a:p>
            <a:pPr lvl="1"/>
            <a:r>
              <a:rPr lang="en-US" altLang="ko-KR" dirty="0">
                <a:ea typeface="Tahoma" panose="020B0604030504040204" pitchFamily="34" charset="0"/>
              </a:rPr>
              <a:t>Frees key and value</a:t>
            </a:r>
          </a:p>
          <a:p>
            <a:pPr lvl="1"/>
            <a:r>
              <a:rPr lang="en-US" altLang="ko-KR" dirty="0">
                <a:ea typeface="Tahoma" panose="020B0604030504040204" pitchFamily="34" charset="0"/>
              </a:rPr>
              <a:t>Evicts from the table</a:t>
            </a:r>
          </a:p>
          <a:p>
            <a:pPr lvl="1"/>
            <a:r>
              <a:rPr lang="en-US" altLang="ko-KR" dirty="0">
                <a:ea typeface="Tahoma" panose="020B0604030504040204" pitchFamily="34" charset="0"/>
              </a:rPr>
              <a:t>Returns 0 if not found, 1 if deleted, -1 if any internal error</a:t>
            </a:r>
          </a:p>
        </p:txBody>
      </p:sp>
    </p:spTree>
    <p:extLst>
      <p:ext uri="{BB962C8B-B14F-4D97-AF65-F5344CB8AC3E}">
        <p14:creationId xmlns:p14="http://schemas.microsoft.com/office/powerpoint/2010/main" val="1430792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CBF8FF9-D8B8-457F-B15C-056573A5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33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F375956-1EEA-40A7-AAA8-609A0214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Dumping Global Hash Table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905C74-CE6F-494E-BE96-2F6E3BE523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Your SKVS server should dump the hash table using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skvs_destroy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1) </a:t>
            </a:r>
            <a:r>
              <a:rPr lang="en-US" altLang="ko-KR" dirty="0"/>
              <a:t>before exit on SIGINT</a:t>
            </a:r>
          </a:p>
          <a:p>
            <a:r>
              <a:rPr lang="en-US" altLang="ko-KR" dirty="0"/>
              <a:t>Register SIGINT handler for dump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6386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AA19430-AD26-43E4-8B8A-99CA04EC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34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71EEB1E-7D32-4697-BF81-2347CBCA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Lock?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BB7A2F-F87E-4A66-9909-94DB74283F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000" dirty="0"/>
              <a:t>SKVS uses global </a:t>
            </a:r>
            <a:r>
              <a:rPr lang="en-US" altLang="ko-KR" sz="2000" dirty="0" err="1"/>
              <a:t>hashtable</a:t>
            </a:r>
            <a:endParaRPr lang="en-US" altLang="ko-KR" sz="2000" dirty="0"/>
          </a:p>
          <a:p>
            <a:pPr lvl="1"/>
            <a:r>
              <a:rPr lang="en-US" altLang="ko-KR" sz="1800" dirty="0"/>
              <a:t>Any threads consistently access the key-value pair</a:t>
            </a:r>
          </a:p>
          <a:p>
            <a:pPr lvl="1"/>
            <a:r>
              <a:rPr lang="en-US" altLang="ko-KR" sz="1800" dirty="0"/>
              <a:t>Accesses to the </a:t>
            </a:r>
            <a:r>
              <a:rPr lang="en-US" altLang="ko-KR" sz="1800" dirty="0" err="1"/>
              <a:t>hashtable</a:t>
            </a:r>
            <a:r>
              <a:rPr lang="en-US" altLang="ko-KR" sz="1800" dirty="0"/>
              <a:t> needs mutex lock</a:t>
            </a:r>
          </a:p>
          <a:p>
            <a:endParaRPr lang="en-US" altLang="ko-KR" sz="2000" dirty="0"/>
          </a:p>
          <a:p>
            <a:r>
              <a:rPr lang="en-US" altLang="ko-KR" sz="2000" dirty="0"/>
              <a:t>But, lock contention leads to poor performance..</a:t>
            </a:r>
          </a:p>
          <a:p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Fine-grained lock</a:t>
            </a:r>
          </a:p>
          <a:p>
            <a:pPr lvl="1"/>
            <a:r>
              <a:rPr lang="en-US" altLang="ko-KR" sz="1800" b="1" dirty="0"/>
              <a:t>For each bucket</a:t>
            </a:r>
          </a:p>
          <a:p>
            <a:pPr lvl="1"/>
            <a:r>
              <a:rPr lang="en-US" altLang="ko-KR" sz="1800" dirty="0"/>
              <a:t>Less contention compared to course-grained lock</a:t>
            </a:r>
          </a:p>
          <a:p>
            <a:pPr lvl="1"/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Reader-writer lock (reader-priority)</a:t>
            </a:r>
          </a:p>
          <a:p>
            <a:pPr lvl="1"/>
            <a:r>
              <a:rPr lang="en-US" altLang="ko-KR" sz="1800" dirty="0"/>
              <a:t>Assumes many readers, few writers</a:t>
            </a:r>
          </a:p>
          <a:p>
            <a:pPr lvl="1"/>
            <a:r>
              <a:rPr lang="en-US" altLang="ko-KR" sz="1800" b="1" dirty="0"/>
              <a:t>Multiple readers are allowed at the same time</a:t>
            </a:r>
          </a:p>
          <a:p>
            <a:pPr lvl="1"/>
            <a:r>
              <a:rPr lang="en-US" altLang="ko-KR" sz="1800" dirty="0"/>
              <a:t>Wakes up readers first, then the </a:t>
            </a:r>
            <a:r>
              <a:rPr lang="en-US" altLang="ko-KR" sz="1800" b="1" dirty="0"/>
              <a:t>oldest writer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7411AD-02E7-4624-B934-9CBECB22D66A}"/>
              </a:ext>
            </a:extLst>
          </p:cNvPr>
          <p:cNvSpPr/>
          <p:nvPr/>
        </p:nvSpPr>
        <p:spPr>
          <a:xfrm>
            <a:off x="9942990" y="874437"/>
            <a:ext cx="1381617" cy="1698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Global</a:t>
            </a:r>
          </a:p>
          <a:p>
            <a:pPr algn="ctr"/>
            <a:r>
              <a:rPr lang="en-US" altLang="ko-KR" dirty="0"/>
              <a:t>Hash Table</a:t>
            </a:r>
          </a:p>
          <a:p>
            <a:pPr algn="ctr"/>
            <a:r>
              <a:rPr lang="en-US" altLang="ko-KR" dirty="0"/>
              <a:t>for Key-Value pairs</a:t>
            </a:r>
            <a:endParaRPr lang="ko-KR" altLang="en-US" dirty="0"/>
          </a:p>
        </p:txBody>
      </p:sp>
      <p:sp>
        <p:nvSpPr>
          <p:cNvPr id="6" name="화살표: 왼쪽/오른쪽 5">
            <a:extLst>
              <a:ext uri="{FF2B5EF4-FFF2-40B4-BE49-F238E27FC236}">
                <a16:creationId xmlns:a16="http://schemas.microsoft.com/office/drawing/2014/main" id="{12303A0C-5D6D-4531-89C2-B3F244DC4D70}"/>
              </a:ext>
            </a:extLst>
          </p:cNvPr>
          <p:cNvSpPr/>
          <p:nvPr/>
        </p:nvSpPr>
        <p:spPr>
          <a:xfrm>
            <a:off x="9215021" y="1473693"/>
            <a:ext cx="652460" cy="3809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58627AC1-AAA2-4813-8B32-AC684E262F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07154" y="1344908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D59836F7-7738-4F21-9316-07F37C8EE7C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07154" y="1501895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DE3A8714-9F82-4905-BC08-04332F26BD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07154" y="1657140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0F796B9A-3171-4234-80DB-B0020CF573D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07154" y="1789852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E7D51417-0AB4-4BB6-8AB8-D4363D6ED0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07154" y="1945097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Line 6">
            <a:extLst>
              <a:ext uri="{FF2B5EF4-FFF2-40B4-BE49-F238E27FC236}">
                <a16:creationId xmlns:a16="http://schemas.microsoft.com/office/drawing/2014/main" id="{E8FCD5EC-CB1A-420A-B07B-3161E26FF2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2203" y="1338630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Line 6">
            <a:extLst>
              <a:ext uri="{FF2B5EF4-FFF2-40B4-BE49-F238E27FC236}">
                <a16:creationId xmlns:a16="http://schemas.microsoft.com/office/drawing/2014/main" id="{DF528B24-A804-47DB-853C-F9D2DA802C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52203" y="1495617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" name="Line 6">
            <a:extLst>
              <a:ext uri="{FF2B5EF4-FFF2-40B4-BE49-F238E27FC236}">
                <a16:creationId xmlns:a16="http://schemas.microsoft.com/office/drawing/2014/main" id="{F7BA5DCA-CEF0-4169-829B-2CE716BAB9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2203" y="1650862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3ED8201A-0BCC-4F5E-90FF-1FFF8E3B771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52203" y="1783574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6" name="Line 6">
            <a:extLst>
              <a:ext uri="{FF2B5EF4-FFF2-40B4-BE49-F238E27FC236}">
                <a16:creationId xmlns:a16="http://schemas.microsoft.com/office/drawing/2014/main" id="{9DA40589-BD79-4432-8B56-3BA85DD36F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2203" y="1938819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" name="Line 6">
            <a:extLst>
              <a:ext uri="{FF2B5EF4-FFF2-40B4-BE49-F238E27FC236}">
                <a16:creationId xmlns:a16="http://schemas.microsoft.com/office/drawing/2014/main" id="{184A33BD-3FA6-4743-B103-22B99B5220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95217" y="1338630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5353E849-67B5-4344-8369-CC62E27295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95217" y="1495617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" name="Line 6">
            <a:extLst>
              <a:ext uri="{FF2B5EF4-FFF2-40B4-BE49-F238E27FC236}">
                <a16:creationId xmlns:a16="http://schemas.microsoft.com/office/drawing/2014/main" id="{65F7CF9E-C0D8-4FAB-98DB-AA520F30D8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95217" y="1650862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Line 6">
            <a:extLst>
              <a:ext uri="{FF2B5EF4-FFF2-40B4-BE49-F238E27FC236}">
                <a16:creationId xmlns:a16="http://schemas.microsoft.com/office/drawing/2014/main" id="{9CF0BC15-AD03-4E89-B521-A98C620E7CF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95217" y="1783574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Line 6">
            <a:extLst>
              <a:ext uri="{FF2B5EF4-FFF2-40B4-BE49-F238E27FC236}">
                <a16:creationId xmlns:a16="http://schemas.microsoft.com/office/drawing/2014/main" id="{6DBC038A-5412-43B0-917B-48D1BCBB10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95217" y="1938819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2" name="Line 6">
            <a:extLst>
              <a:ext uri="{FF2B5EF4-FFF2-40B4-BE49-F238E27FC236}">
                <a16:creationId xmlns:a16="http://schemas.microsoft.com/office/drawing/2014/main" id="{5783034F-9C52-41EA-B860-06C021EB8A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3116" y="1338630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3" name="Line 6">
            <a:extLst>
              <a:ext uri="{FF2B5EF4-FFF2-40B4-BE49-F238E27FC236}">
                <a16:creationId xmlns:a16="http://schemas.microsoft.com/office/drawing/2014/main" id="{5CEAB04E-D616-4148-B7F2-266A09F974C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23116" y="1495617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4" name="Line 6">
            <a:extLst>
              <a:ext uri="{FF2B5EF4-FFF2-40B4-BE49-F238E27FC236}">
                <a16:creationId xmlns:a16="http://schemas.microsoft.com/office/drawing/2014/main" id="{3CBEFC56-6814-4BD2-A87C-C330A10142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3116" y="1650862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Line 6">
            <a:extLst>
              <a:ext uri="{FF2B5EF4-FFF2-40B4-BE49-F238E27FC236}">
                <a16:creationId xmlns:a16="http://schemas.microsoft.com/office/drawing/2014/main" id="{F9153F8B-9960-4491-9F8F-A011CED3B0F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23116" y="1783574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6" name="Line 6">
            <a:extLst>
              <a:ext uri="{FF2B5EF4-FFF2-40B4-BE49-F238E27FC236}">
                <a16:creationId xmlns:a16="http://schemas.microsoft.com/office/drawing/2014/main" id="{C3886A66-20CC-44B5-B9A1-D5E122425B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3116" y="1938819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11C125-599A-4F7C-8188-91918C0B66E7}"/>
              </a:ext>
            </a:extLst>
          </p:cNvPr>
          <p:cNvSpPr txBox="1"/>
          <p:nvPr/>
        </p:nvSpPr>
        <p:spPr>
          <a:xfrm>
            <a:off x="8131806" y="148115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8" name="Line 6">
            <a:extLst>
              <a:ext uri="{FF2B5EF4-FFF2-40B4-BE49-F238E27FC236}">
                <a16:creationId xmlns:a16="http://schemas.microsoft.com/office/drawing/2014/main" id="{7BE9E57D-2CDE-44B5-9668-76A0E91176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6241" y="1338630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9" name="Line 6">
            <a:extLst>
              <a:ext uri="{FF2B5EF4-FFF2-40B4-BE49-F238E27FC236}">
                <a16:creationId xmlns:a16="http://schemas.microsoft.com/office/drawing/2014/main" id="{A3BA2678-5ABD-4ACB-B7B3-257EB8E15E8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836241" y="1495617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0" name="Line 6">
            <a:extLst>
              <a:ext uri="{FF2B5EF4-FFF2-40B4-BE49-F238E27FC236}">
                <a16:creationId xmlns:a16="http://schemas.microsoft.com/office/drawing/2014/main" id="{5222D43A-BE6E-4604-81D7-CE85EE29D1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6241" y="1650862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1" name="Line 6">
            <a:extLst>
              <a:ext uri="{FF2B5EF4-FFF2-40B4-BE49-F238E27FC236}">
                <a16:creationId xmlns:a16="http://schemas.microsoft.com/office/drawing/2014/main" id="{E474AE71-BE87-442A-8DF5-52368B1581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836241" y="1783574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2" name="Line 6">
            <a:extLst>
              <a:ext uri="{FF2B5EF4-FFF2-40B4-BE49-F238E27FC236}">
                <a16:creationId xmlns:a16="http://schemas.microsoft.com/office/drawing/2014/main" id="{D49720B2-28CC-40DC-B760-BA4B7D7EC6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6241" y="1938819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3" name="Text Box 15">
            <a:extLst>
              <a:ext uri="{FF2B5EF4-FFF2-40B4-BE49-F238E27FC236}">
                <a16:creationId xmlns:a16="http://schemas.microsoft.com/office/drawing/2014/main" id="{04DFF158-C80D-4EE0-9736-89120B209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0795" y="952907"/>
            <a:ext cx="210884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SKVS worker threads</a:t>
            </a:r>
          </a:p>
        </p:txBody>
      </p:sp>
      <p:pic>
        <p:nvPicPr>
          <p:cNvPr id="35" name="그래픽 34" descr="자물쇠 단색으로 채워진">
            <a:extLst>
              <a:ext uri="{FF2B5EF4-FFF2-40B4-BE49-F238E27FC236}">
                <a16:creationId xmlns:a16="http://schemas.microsoft.com/office/drawing/2014/main" id="{DEBA4150-7AA3-4E33-90F0-7692D0035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63308" y="1318102"/>
            <a:ext cx="637735" cy="637735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0A94EFFB-72A3-47B9-9309-4595EEA6F529}"/>
              </a:ext>
            </a:extLst>
          </p:cNvPr>
          <p:cNvSpPr/>
          <p:nvPr/>
        </p:nvSpPr>
        <p:spPr>
          <a:xfrm>
            <a:off x="9942990" y="2908022"/>
            <a:ext cx="1381617" cy="1698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Global</a:t>
            </a:r>
          </a:p>
          <a:p>
            <a:pPr algn="ctr"/>
            <a:r>
              <a:rPr lang="en-US" altLang="ko-KR" dirty="0"/>
              <a:t>Hash Table</a:t>
            </a:r>
          </a:p>
          <a:p>
            <a:pPr algn="ctr"/>
            <a:r>
              <a:rPr lang="en-US" altLang="ko-KR" dirty="0"/>
              <a:t>for Key-Value pairs</a:t>
            </a:r>
            <a:endParaRPr lang="ko-KR" altLang="en-US" dirty="0"/>
          </a:p>
        </p:txBody>
      </p:sp>
      <p:sp>
        <p:nvSpPr>
          <p:cNvPr id="37" name="화살표: 왼쪽/오른쪽 36">
            <a:extLst>
              <a:ext uri="{FF2B5EF4-FFF2-40B4-BE49-F238E27FC236}">
                <a16:creationId xmlns:a16="http://schemas.microsoft.com/office/drawing/2014/main" id="{BA39A2E4-18E9-4C43-B2DA-2FF8DFF4CA15}"/>
              </a:ext>
            </a:extLst>
          </p:cNvPr>
          <p:cNvSpPr/>
          <p:nvPr/>
        </p:nvSpPr>
        <p:spPr>
          <a:xfrm>
            <a:off x="9215021" y="3507278"/>
            <a:ext cx="652460" cy="3809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Line 6">
            <a:extLst>
              <a:ext uri="{FF2B5EF4-FFF2-40B4-BE49-F238E27FC236}">
                <a16:creationId xmlns:a16="http://schemas.microsoft.com/office/drawing/2014/main" id="{319A68C2-A2F8-442E-9B57-A397D8DD9C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07154" y="3378493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Line 6">
            <a:extLst>
              <a:ext uri="{FF2B5EF4-FFF2-40B4-BE49-F238E27FC236}">
                <a16:creationId xmlns:a16="http://schemas.microsoft.com/office/drawing/2014/main" id="{5B518F14-F6D7-41CA-81F0-2CEC51C7C5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07154" y="3535480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Line 6">
            <a:extLst>
              <a:ext uri="{FF2B5EF4-FFF2-40B4-BE49-F238E27FC236}">
                <a16:creationId xmlns:a16="http://schemas.microsoft.com/office/drawing/2014/main" id="{83918DB3-D58F-485B-ADD0-57CE927C74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07154" y="3690725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Line 6">
            <a:extLst>
              <a:ext uri="{FF2B5EF4-FFF2-40B4-BE49-F238E27FC236}">
                <a16:creationId xmlns:a16="http://schemas.microsoft.com/office/drawing/2014/main" id="{38E70A47-8655-4114-BA07-257621D2917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07154" y="3823437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Line 6">
            <a:extLst>
              <a:ext uri="{FF2B5EF4-FFF2-40B4-BE49-F238E27FC236}">
                <a16:creationId xmlns:a16="http://schemas.microsoft.com/office/drawing/2014/main" id="{67F7A288-C9D3-4B83-9743-B6D994B030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07154" y="3978682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Line 6">
            <a:extLst>
              <a:ext uri="{FF2B5EF4-FFF2-40B4-BE49-F238E27FC236}">
                <a16:creationId xmlns:a16="http://schemas.microsoft.com/office/drawing/2014/main" id="{3BA8230F-F8BE-49A2-A370-3F33A51272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2203" y="3372215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Line 6">
            <a:extLst>
              <a:ext uri="{FF2B5EF4-FFF2-40B4-BE49-F238E27FC236}">
                <a16:creationId xmlns:a16="http://schemas.microsoft.com/office/drawing/2014/main" id="{46BFD46C-606E-443E-9FA2-7DB736E915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52203" y="3529202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Line 6">
            <a:extLst>
              <a:ext uri="{FF2B5EF4-FFF2-40B4-BE49-F238E27FC236}">
                <a16:creationId xmlns:a16="http://schemas.microsoft.com/office/drawing/2014/main" id="{C140FE12-06BC-4F10-8689-CBF3066B09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2203" y="3684447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Line 6">
            <a:extLst>
              <a:ext uri="{FF2B5EF4-FFF2-40B4-BE49-F238E27FC236}">
                <a16:creationId xmlns:a16="http://schemas.microsoft.com/office/drawing/2014/main" id="{6F85ACB6-196C-4DCB-92F1-B12AED6AE3C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52203" y="3817159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" name="Line 6">
            <a:extLst>
              <a:ext uri="{FF2B5EF4-FFF2-40B4-BE49-F238E27FC236}">
                <a16:creationId xmlns:a16="http://schemas.microsoft.com/office/drawing/2014/main" id="{3112373F-5110-41D1-B328-CE10159EC7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2203" y="3972404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" name="Line 6">
            <a:extLst>
              <a:ext uri="{FF2B5EF4-FFF2-40B4-BE49-F238E27FC236}">
                <a16:creationId xmlns:a16="http://schemas.microsoft.com/office/drawing/2014/main" id="{685C02CB-44CB-4A52-8B26-2A2A2ABB54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95217" y="3372215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9" name="Line 6">
            <a:extLst>
              <a:ext uri="{FF2B5EF4-FFF2-40B4-BE49-F238E27FC236}">
                <a16:creationId xmlns:a16="http://schemas.microsoft.com/office/drawing/2014/main" id="{E9779BE8-F124-4A86-ABF0-356465A8068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95217" y="3529202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" name="Line 6">
            <a:extLst>
              <a:ext uri="{FF2B5EF4-FFF2-40B4-BE49-F238E27FC236}">
                <a16:creationId xmlns:a16="http://schemas.microsoft.com/office/drawing/2014/main" id="{15563849-F08E-4F2B-8FEE-95767C44ED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95217" y="3684447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1" name="Line 6">
            <a:extLst>
              <a:ext uri="{FF2B5EF4-FFF2-40B4-BE49-F238E27FC236}">
                <a16:creationId xmlns:a16="http://schemas.microsoft.com/office/drawing/2014/main" id="{FC4DE778-80EF-426A-8594-B5F1BDC80F8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95217" y="3817159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" name="Line 6">
            <a:extLst>
              <a:ext uri="{FF2B5EF4-FFF2-40B4-BE49-F238E27FC236}">
                <a16:creationId xmlns:a16="http://schemas.microsoft.com/office/drawing/2014/main" id="{F7ABAA48-C882-48A4-94B9-8B472DD98B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95217" y="3972404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3" name="Line 6">
            <a:extLst>
              <a:ext uri="{FF2B5EF4-FFF2-40B4-BE49-F238E27FC236}">
                <a16:creationId xmlns:a16="http://schemas.microsoft.com/office/drawing/2014/main" id="{69A34471-10DA-4A41-944E-F58379401C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3116" y="3372215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4" name="Line 6">
            <a:extLst>
              <a:ext uri="{FF2B5EF4-FFF2-40B4-BE49-F238E27FC236}">
                <a16:creationId xmlns:a16="http://schemas.microsoft.com/office/drawing/2014/main" id="{7669D73D-9215-402C-80C3-6BCE8702D92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23116" y="3529202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" name="Line 6">
            <a:extLst>
              <a:ext uri="{FF2B5EF4-FFF2-40B4-BE49-F238E27FC236}">
                <a16:creationId xmlns:a16="http://schemas.microsoft.com/office/drawing/2014/main" id="{64D312E8-8EB9-4732-AC4B-6561AB581F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3116" y="3684447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Line 6">
            <a:extLst>
              <a:ext uri="{FF2B5EF4-FFF2-40B4-BE49-F238E27FC236}">
                <a16:creationId xmlns:a16="http://schemas.microsoft.com/office/drawing/2014/main" id="{7771B285-4093-4E43-99C3-DBD5652021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23116" y="3817159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7" name="Line 6">
            <a:extLst>
              <a:ext uri="{FF2B5EF4-FFF2-40B4-BE49-F238E27FC236}">
                <a16:creationId xmlns:a16="http://schemas.microsoft.com/office/drawing/2014/main" id="{E12E6FA8-4407-4E17-9828-D455B0AF7C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3116" y="3972404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5814E1-16B1-49C7-A265-4FEE7CA2C0BF}"/>
              </a:ext>
            </a:extLst>
          </p:cNvPr>
          <p:cNvSpPr txBox="1"/>
          <p:nvPr/>
        </p:nvSpPr>
        <p:spPr>
          <a:xfrm>
            <a:off x="8131806" y="351473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9" name="Line 6">
            <a:extLst>
              <a:ext uri="{FF2B5EF4-FFF2-40B4-BE49-F238E27FC236}">
                <a16:creationId xmlns:a16="http://schemas.microsoft.com/office/drawing/2014/main" id="{F11B496B-76F6-407F-AE76-09476C6541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6241" y="3372215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Line 6">
            <a:extLst>
              <a:ext uri="{FF2B5EF4-FFF2-40B4-BE49-F238E27FC236}">
                <a16:creationId xmlns:a16="http://schemas.microsoft.com/office/drawing/2014/main" id="{878E1CD0-5F0F-405A-A9BD-985F8E7547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836241" y="3529202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1" name="Line 6">
            <a:extLst>
              <a:ext uri="{FF2B5EF4-FFF2-40B4-BE49-F238E27FC236}">
                <a16:creationId xmlns:a16="http://schemas.microsoft.com/office/drawing/2014/main" id="{B25BE677-C206-432D-B324-C37C813B6D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6241" y="3684447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Line 6">
            <a:extLst>
              <a:ext uri="{FF2B5EF4-FFF2-40B4-BE49-F238E27FC236}">
                <a16:creationId xmlns:a16="http://schemas.microsoft.com/office/drawing/2014/main" id="{D1C1C423-C025-456A-A65E-7E6263A6115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836241" y="3817159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3" name="Line 6">
            <a:extLst>
              <a:ext uri="{FF2B5EF4-FFF2-40B4-BE49-F238E27FC236}">
                <a16:creationId xmlns:a16="http://schemas.microsoft.com/office/drawing/2014/main" id="{82D5DB93-0F7B-4F9F-850E-20F6D7DA2C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6241" y="3972404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pic>
        <p:nvPicPr>
          <p:cNvPr id="65" name="그래픽 64" descr="자물쇠 단색으로 채워진">
            <a:extLst>
              <a:ext uri="{FF2B5EF4-FFF2-40B4-BE49-F238E27FC236}">
                <a16:creationId xmlns:a16="http://schemas.microsoft.com/office/drawing/2014/main" id="{D603C662-E725-4950-9084-7D3293CF92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2990" y="2888580"/>
            <a:ext cx="228956" cy="228956"/>
          </a:xfrm>
          <a:prstGeom prst="rect">
            <a:avLst/>
          </a:prstGeom>
        </p:spPr>
      </p:pic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F0CCBB17-D27C-44E7-8A4C-8F24AE86FDAB}"/>
              </a:ext>
            </a:extLst>
          </p:cNvPr>
          <p:cNvCxnSpPr>
            <a:cxnSpLocks/>
            <a:stCxn id="36" idx="1"/>
            <a:endCxn id="36" idx="3"/>
          </p:cNvCxnSpPr>
          <p:nvPr/>
        </p:nvCxnSpPr>
        <p:spPr>
          <a:xfrm>
            <a:off x="9942990" y="3757470"/>
            <a:ext cx="138161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27FA9A3-B6D1-4C20-89C2-FCE826B66636}"/>
              </a:ext>
            </a:extLst>
          </p:cNvPr>
          <p:cNvCxnSpPr>
            <a:cxnSpLocks/>
          </p:cNvCxnSpPr>
          <p:nvPr/>
        </p:nvCxnSpPr>
        <p:spPr>
          <a:xfrm>
            <a:off x="9942990" y="3332887"/>
            <a:ext cx="138161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563A3C0-028D-44ED-AC04-8581F33B059B}"/>
              </a:ext>
            </a:extLst>
          </p:cNvPr>
          <p:cNvCxnSpPr>
            <a:cxnSpLocks/>
          </p:cNvCxnSpPr>
          <p:nvPr/>
        </p:nvCxnSpPr>
        <p:spPr>
          <a:xfrm>
            <a:off x="9942990" y="3114695"/>
            <a:ext cx="138161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18D44D1-556D-4D32-B33E-2ECB0D325CBA}"/>
              </a:ext>
            </a:extLst>
          </p:cNvPr>
          <p:cNvCxnSpPr>
            <a:cxnSpLocks/>
          </p:cNvCxnSpPr>
          <p:nvPr/>
        </p:nvCxnSpPr>
        <p:spPr>
          <a:xfrm>
            <a:off x="9942990" y="3539755"/>
            <a:ext cx="138161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B47B37E-7269-46D1-AD13-6700DA0AB57F}"/>
              </a:ext>
            </a:extLst>
          </p:cNvPr>
          <p:cNvCxnSpPr>
            <a:cxnSpLocks/>
          </p:cNvCxnSpPr>
          <p:nvPr/>
        </p:nvCxnSpPr>
        <p:spPr>
          <a:xfrm>
            <a:off x="9942990" y="4167207"/>
            <a:ext cx="138161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4AA3278A-F5B2-44C5-85D6-BA5F414A9D20}"/>
              </a:ext>
            </a:extLst>
          </p:cNvPr>
          <p:cNvCxnSpPr>
            <a:cxnSpLocks/>
          </p:cNvCxnSpPr>
          <p:nvPr/>
        </p:nvCxnSpPr>
        <p:spPr>
          <a:xfrm>
            <a:off x="9942990" y="3962879"/>
            <a:ext cx="138161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19755F4-3B19-4EDE-8A1C-612488DE1043}"/>
              </a:ext>
            </a:extLst>
          </p:cNvPr>
          <p:cNvCxnSpPr>
            <a:cxnSpLocks/>
          </p:cNvCxnSpPr>
          <p:nvPr/>
        </p:nvCxnSpPr>
        <p:spPr>
          <a:xfrm>
            <a:off x="9942990" y="4381520"/>
            <a:ext cx="138161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6" name="그래픽 75" descr="자물쇠 단색으로 채워진">
            <a:extLst>
              <a:ext uri="{FF2B5EF4-FFF2-40B4-BE49-F238E27FC236}">
                <a16:creationId xmlns:a16="http://schemas.microsoft.com/office/drawing/2014/main" id="{D55736CA-B202-4EA0-8204-7335C5653A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9165" y="3126868"/>
            <a:ext cx="228956" cy="228956"/>
          </a:xfrm>
          <a:prstGeom prst="rect">
            <a:avLst/>
          </a:prstGeom>
        </p:spPr>
      </p:pic>
      <p:pic>
        <p:nvPicPr>
          <p:cNvPr id="77" name="그래픽 76" descr="자물쇠 단색으로 채워진">
            <a:extLst>
              <a:ext uri="{FF2B5EF4-FFF2-40B4-BE49-F238E27FC236}">
                <a16:creationId xmlns:a16="http://schemas.microsoft.com/office/drawing/2014/main" id="{5DA99616-1D16-4597-B55D-AD42B45FB2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50957" y="3331195"/>
            <a:ext cx="228956" cy="228956"/>
          </a:xfrm>
          <a:prstGeom prst="rect">
            <a:avLst/>
          </a:prstGeom>
        </p:spPr>
      </p:pic>
      <p:pic>
        <p:nvPicPr>
          <p:cNvPr id="78" name="그래픽 77" descr="자물쇠 단색으로 채워진">
            <a:extLst>
              <a:ext uri="{FF2B5EF4-FFF2-40B4-BE49-F238E27FC236}">
                <a16:creationId xmlns:a16="http://schemas.microsoft.com/office/drawing/2014/main" id="{59902D97-EE8B-4C52-8448-DA3026DC7D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58924" y="3554530"/>
            <a:ext cx="228956" cy="228956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C9E66836-F4C6-4CC1-9169-2A4F93EFF242}"/>
              </a:ext>
            </a:extLst>
          </p:cNvPr>
          <p:cNvSpPr/>
          <p:nvPr/>
        </p:nvSpPr>
        <p:spPr>
          <a:xfrm>
            <a:off x="9942990" y="4950938"/>
            <a:ext cx="1381617" cy="1698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Global</a:t>
            </a:r>
          </a:p>
          <a:p>
            <a:pPr algn="ctr"/>
            <a:r>
              <a:rPr lang="en-US" altLang="ko-KR" dirty="0"/>
              <a:t>Hash Table</a:t>
            </a:r>
          </a:p>
          <a:p>
            <a:pPr algn="ctr"/>
            <a:r>
              <a:rPr lang="en-US" altLang="ko-KR" dirty="0"/>
              <a:t>for Key-Value pairs</a:t>
            </a:r>
            <a:endParaRPr lang="ko-KR" altLang="en-US" dirty="0"/>
          </a:p>
        </p:txBody>
      </p:sp>
      <p:sp>
        <p:nvSpPr>
          <p:cNvPr id="81" name="Line 6">
            <a:extLst>
              <a:ext uri="{FF2B5EF4-FFF2-40B4-BE49-F238E27FC236}">
                <a16:creationId xmlns:a16="http://schemas.microsoft.com/office/drawing/2014/main" id="{3832F2FD-4F5C-46F5-A56A-063933CA4A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07154" y="5421409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2" name="Line 6">
            <a:extLst>
              <a:ext uri="{FF2B5EF4-FFF2-40B4-BE49-F238E27FC236}">
                <a16:creationId xmlns:a16="http://schemas.microsoft.com/office/drawing/2014/main" id="{3DB5DE66-4B9F-498E-B715-E06647C1CB9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07154" y="5578396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3" name="Line 6">
            <a:extLst>
              <a:ext uri="{FF2B5EF4-FFF2-40B4-BE49-F238E27FC236}">
                <a16:creationId xmlns:a16="http://schemas.microsoft.com/office/drawing/2014/main" id="{AB62BB22-9233-49D0-9724-27BBFADA5F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07154" y="5733641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4" name="Line 6">
            <a:extLst>
              <a:ext uri="{FF2B5EF4-FFF2-40B4-BE49-F238E27FC236}">
                <a16:creationId xmlns:a16="http://schemas.microsoft.com/office/drawing/2014/main" id="{3D2A4106-6675-417A-A129-66114826141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07154" y="5866353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5" name="Line 6">
            <a:extLst>
              <a:ext uri="{FF2B5EF4-FFF2-40B4-BE49-F238E27FC236}">
                <a16:creationId xmlns:a16="http://schemas.microsoft.com/office/drawing/2014/main" id="{822BAC5E-2B32-40E2-BB66-ECB15A0C5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07154" y="6021598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6" name="Line 6">
            <a:extLst>
              <a:ext uri="{FF2B5EF4-FFF2-40B4-BE49-F238E27FC236}">
                <a16:creationId xmlns:a16="http://schemas.microsoft.com/office/drawing/2014/main" id="{60AB210F-4F20-41DC-835A-427765E39E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2203" y="5415131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7" name="Line 6">
            <a:extLst>
              <a:ext uri="{FF2B5EF4-FFF2-40B4-BE49-F238E27FC236}">
                <a16:creationId xmlns:a16="http://schemas.microsoft.com/office/drawing/2014/main" id="{009EA499-20D5-4307-B014-CD4B04214A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52203" y="5572118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8" name="Line 6">
            <a:extLst>
              <a:ext uri="{FF2B5EF4-FFF2-40B4-BE49-F238E27FC236}">
                <a16:creationId xmlns:a16="http://schemas.microsoft.com/office/drawing/2014/main" id="{BFCF71DE-C47A-4958-8061-C30B12CC50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2203" y="5727363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9" name="Line 6">
            <a:extLst>
              <a:ext uri="{FF2B5EF4-FFF2-40B4-BE49-F238E27FC236}">
                <a16:creationId xmlns:a16="http://schemas.microsoft.com/office/drawing/2014/main" id="{BF1A8489-3726-43EB-A217-DBFB80A1ABE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52203" y="5860075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0" name="Line 6">
            <a:extLst>
              <a:ext uri="{FF2B5EF4-FFF2-40B4-BE49-F238E27FC236}">
                <a16:creationId xmlns:a16="http://schemas.microsoft.com/office/drawing/2014/main" id="{364FB8EA-CDE8-4F7B-A09D-3902034B87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2203" y="6015320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1" name="Line 6">
            <a:extLst>
              <a:ext uri="{FF2B5EF4-FFF2-40B4-BE49-F238E27FC236}">
                <a16:creationId xmlns:a16="http://schemas.microsoft.com/office/drawing/2014/main" id="{C3B01351-1BDE-40F1-9AD3-112A1C4097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95217" y="5415131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2" name="Line 6">
            <a:extLst>
              <a:ext uri="{FF2B5EF4-FFF2-40B4-BE49-F238E27FC236}">
                <a16:creationId xmlns:a16="http://schemas.microsoft.com/office/drawing/2014/main" id="{F581709D-7427-48FD-B6F9-9F4E986ABC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95217" y="5572118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" name="Line 6">
            <a:extLst>
              <a:ext uri="{FF2B5EF4-FFF2-40B4-BE49-F238E27FC236}">
                <a16:creationId xmlns:a16="http://schemas.microsoft.com/office/drawing/2014/main" id="{589D7EFB-754B-4E75-8BC5-2FD31024E3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95217" y="5727363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4" name="Line 6">
            <a:extLst>
              <a:ext uri="{FF2B5EF4-FFF2-40B4-BE49-F238E27FC236}">
                <a16:creationId xmlns:a16="http://schemas.microsoft.com/office/drawing/2014/main" id="{73FDC39A-B60D-40F4-BF3B-B329DBE6C7E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95217" y="5860075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5" name="Line 6">
            <a:extLst>
              <a:ext uri="{FF2B5EF4-FFF2-40B4-BE49-F238E27FC236}">
                <a16:creationId xmlns:a16="http://schemas.microsoft.com/office/drawing/2014/main" id="{41F3E0BD-8AB4-462D-AFF4-03F4290CB6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95217" y="6015320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6" name="Line 6">
            <a:extLst>
              <a:ext uri="{FF2B5EF4-FFF2-40B4-BE49-F238E27FC236}">
                <a16:creationId xmlns:a16="http://schemas.microsoft.com/office/drawing/2014/main" id="{A1882C02-D3C7-4DF1-8A9B-2C1DBD8485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3116" y="5415131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7" name="Line 6">
            <a:extLst>
              <a:ext uri="{FF2B5EF4-FFF2-40B4-BE49-F238E27FC236}">
                <a16:creationId xmlns:a16="http://schemas.microsoft.com/office/drawing/2014/main" id="{81FB6A33-FE6E-4BF4-8971-9B8891340B9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23116" y="5572118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8" name="Line 6">
            <a:extLst>
              <a:ext uri="{FF2B5EF4-FFF2-40B4-BE49-F238E27FC236}">
                <a16:creationId xmlns:a16="http://schemas.microsoft.com/office/drawing/2014/main" id="{63E7B37A-2BE6-4809-B744-0692C6F3AF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3116" y="5727363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9" name="Line 6">
            <a:extLst>
              <a:ext uri="{FF2B5EF4-FFF2-40B4-BE49-F238E27FC236}">
                <a16:creationId xmlns:a16="http://schemas.microsoft.com/office/drawing/2014/main" id="{20A7338E-A497-480F-AABE-8C77C5F280F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23116" y="5860075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0" name="Line 6">
            <a:extLst>
              <a:ext uri="{FF2B5EF4-FFF2-40B4-BE49-F238E27FC236}">
                <a16:creationId xmlns:a16="http://schemas.microsoft.com/office/drawing/2014/main" id="{9A9103FC-A080-4286-87BA-18A24907A4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3116" y="6015320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9B750B7-AD73-4E28-8619-DC8B88D33A82}"/>
              </a:ext>
            </a:extLst>
          </p:cNvPr>
          <p:cNvSpPr txBox="1"/>
          <p:nvPr/>
        </p:nvSpPr>
        <p:spPr>
          <a:xfrm>
            <a:off x="8131806" y="555765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02" name="Line 6">
            <a:extLst>
              <a:ext uri="{FF2B5EF4-FFF2-40B4-BE49-F238E27FC236}">
                <a16:creationId xmlns:a16="http://schemas.microsoft.com/office/drawing/2014/main" id="{8B85CB12-E14A-4402-A87D-F73805E1AA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6241" y="5415131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3" name="Line 6">
            <a:extLst>
              <a:ext uri="{FF2B5EF4-FFF2-40B4-BE49-F238E27FC236}">
                <a16:creationId xmlns:a16="http://schemas.microsoft.com/office/drawing/2014/main" id="{286806C6-04FC-425F-BF53-AF056148D01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836241" y="5572118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4" name="Line 6">
            <a:extLst>
              <a:ext uri="{FF2B5EF4-FFF2-40B4-BE49-F238E27FC236}">
                <a16:creationId xmlns:a16="http://schemas.microsoft.com/office/drawing/2014/main" id="{3516920D-F460-4A8D-8F39-3A33051ABB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6241" y="5727363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5" name="Line 6">
            <a:extLst>
              <a:ext uri="{FF2B5EF4-FFF2-40B4-BE49-F238E27FC236}">
                <a16:creationId xmlns:a16="http://schemas.microsoft.com/office/drawing/2014/main" id="{5B782EBA-7D68-4A55-8AE3-343BB89F09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836241" y="5860075"/>
            <a:ext cx="68016" cy="14572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6" name="Line 6">
            <a:extLst>
              <a:ext uri="{FF2B5EF4-FFF2-40B4-BE49-F238E27FC236}">
                <a16:creationId xmlns:a16="http://schemas.microsoft.com/office/drawing/2014/main" id="{E2F8D8F3-EF31-4155-937A-C7176396A6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6241" y="6015320"/>
            <a:ext cx="68016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pic>
        <p:nvPicPr>
          <p:cNvPr id="107" name="그래픽 106" descr="자물쇠 단색으로 채워진">
            <a:extLst>
              <a:ext uri="{FF2B5EF4-FFF2-40B4-BE49-F238E27FC236}">
                <a16:creationId xmlns:a16="http://schemas.microsoft.com/office/drawing/2014/main" id="{CEB346E8-083D-4156-AE02-80638C4456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2990" y="4931496"/>
            <a:ext cx="228956" cy="228956"/>
          </a:xfrm>
          <a:prstGeom prst="rect">
            <a:avLst/>
          </a:prstGeom>
        </p:spPr>
      </p:pic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5D69F68D-3E0B-4F4A-929F-CF80DDE58EF3}"/>
              </a:ext>
            </a:extLst>
          </p:cNvPr>
          <p:cNvCxnSpPr>
            <a:cxnSpLocks/>
            <a:stCxn id="79" idx="1"/>
            <a:endCxn id="79" idx="3"/>
          </p:cNvCxnSpPr>
          <p:nvPr/>
        </p:nvCxnSpPr>
        <p:spPr>
          <a:xfrm>
            <a:off x="9942990" y="5800386"/>
            <a:ext cx="138161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24A1E0F6-2C6B-4C27-9710-96C00EE31785}"/>
              </a:ext>
            </a:extLst>
          </p:cNvPr>
          <p:cNvCxnSpPr>
            <a:cxnSpLocks/>
          </p:cNvCxnSpPr>
          <p:nvPr/>
        </p:nvCxnSpPr>
        <p:spPr>
          <a:xfrm>
            <a:off x="9942990" y="5375803"/>
            <a:ext cx="138161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A2FABC8C-B027-4B83-AE8D-813DC6D69B2B}"/>
              </a:ext>
            </a:extLst>
          </p:cNvPr>
          <p:cNvCxnSpPr>
            <a:cxnSpLocks/>
          </p:cNvCxnSpPr>
          <p:nvPr/>
        </p:nvCxnSpPr>
        <p:spPr>
          <a:xfrm>
            <a:off x="9942990" y="5157611"/>
            <a:ext cx="138161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659B9AE9-A7B8-4C78-989F-A12E1EBF63CF}"/>
              </a:ext>
            </a:extLst>
          </p:cNvPr>
          <p:cNvCxnSpPr>
            <a:cxnSpLocks/>
          </p:cNvCxnSpPr>
          <p:nvPr/>
        </p:nvCxnSpPr>
        <p:spPr>
          <a:xfrm>
            <a:off x="9942990" y="5582671"/>
            <a:ext cx="138161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CAF6BB09-291C-4FCA-A0CD-0FE6F64A2FAE}"/>
              </a:ext>
            </a:extLst>
          </p:cNvPr>
          <p:cNvCxnSpPr>
            <a:cxnSpLocks/>
          </p:cNvCxnSpPr>
          <p:nvPr/>
        </p:nvCxnSpPr>
        <p:spPr>
          <a:xfrm>
            <a:off x="9942990" y="6210123"/>
            <a:ext cx="138161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D8973118-6923-465C-8055-43983B13FD31}"/>
              </a:ext>
            </a:extLst>
          </p:cNvPr>
          <p:cNvCxnSpPr>
            <a:cxnSpLocks/>
          </p:cNvCxnSpPr>
          <p:nvPr/>
        </p:nvCxnSpPr>
        <p:spPr>
          <a:xfrm>
            <a:off x="9942990" y="6005795"/>
            <a:ext cx="138161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1D3FD817-805C-470E-AEBE-2CD5C492A26D}"/>
              </a:ext>
            </a:extLst>
          </p:cNvPr>
          <p:cNvCxnSpPr>
            <a:cxnSpLocks/>
          </p:cNvCxnSpPr>
          <p:nvPr/>
        </p:nvCxnSpPr>
        <p:spPr>
          <a:xfrm>
            <a:off x="9942990" y="6424436"/>
            <a:ext cx="138161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5" name="그래픽 114" descr="자물쇠 단색으로 채워진">
            <a:extLst>
              <a:ext uri="{FF2B5EF4-FFF2-40B4-BE49-F238E27FC236}">
                <a16:creationId xmlns:a16="http://schemas.microsoft.com/office/drawing/2014/main" id="{A6B8331D-BDFF-4B8B-A3F8-C0D61002F3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9165" y="5169784"/>
            <a:ext cx="228956" cy="228956"/>
          </a:xfrm>
          <a:prstGeom prst="rect">
            <a:avLst/>
          </a:prstGeom>
        </p:spPr>
      </p:pic>
      <p:pic>
        <p:nvPicPr>
          <p:cNvPr id="116" name="그래픽 115" descr="자물쇠 단색으로 채워진">
            <a:extLst>
              <a:ext uri="{FF2B5EF4-FFF2-40B4-BE49-F238E27FC236}">
                <a16:creationId xmlns:a16="http://schemas.microsoft.com/office/drawing/2014/main" id="{AF7C040F-C4B5-4622-872A-891E8A72B5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50957" y="5374111"/>
            <a:ext cx="228956" cy="228956"/>
          </a:xfrm>
          <a:prstGeom prst="rect">
            <a:avLst/>
          </a:prstGeom>
        </p:spPr>
      </p:pic>
      <p:pic>
        <p:nvPicPr>
          <p:cNvPr id="117" name="그래픽 116" descr="자물쇠 단색으로 채워진">
            <a:extLst>
              <a:ext uri="{FF2B5EF4-FFF2-40B4-BE49-F238E27FC236}">
                <a16:creationId xmlns:a16="http://schemas.microsoft.com/office/drawing/2014/main" id="{E068A99C-9E26-4A70-AEF6-0E92D3382F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58924" y="5597446"/>
            <a:ext cx="228956" cy="228956"/>
          </a:xfrm>
          <a:prstGeom prst="rect">
            <a:avLst/>
          </a:prstGeom>
        </p:spPr>
      </p:pic>
      <p:sp>
        <p:nvSpPr>
          <p:cNvPr id="118" name="Line 6">
            <a:extLst>
              <a:ext uri="{FF2B5EF4-FFF2-40B4-BE49-F238E27FC236}">
                <a16:creationId xmlns:a16="http://schemas.microsoft.com/office/drawing/2014/main" id="{AAD0DEC3-4C42-41FA-A8C5-E4EC3B6B09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20279" y="5070377"/>
            <a:ext cx="747202" cy="3809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9" name="Line 6">
            <a:extLst>
              <a:ext uri="{FF2B5EF4-FFF2-40B4-BE49-F238E27FC236}">
                <a16:creationId xmlns:a16="http://schemas.microsoft.com/office/drawing/2014/main" id="{934839CB-989A-4936-ABF2-AAC0B13FAE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20279" y="5070378"/>
            <a:ext cx="747202" cy="52706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0" name="Line 6">
            <a:extLst>
              <a:ext uri="{FF2B5EF4-FFF2-40B4-BE49-F238E27FC236}">
                <a16:creationId xmlns:a16="http://schemas.microsoft.com/office/drawing/2014/main" id="{037CCD6A-71B3-449F-9072-617CED900E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20279" y="5070377"/>
            <a:ext cx="747202" cy="65698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1" name="Line 6">
            <a:extLst>
              <a:ext uri="{FF2B5EF4-FFF2-40B4-BE49-F238E27FC236}">
                <a16:creationId xmlns:a16="http://schemas.microsoft.com/office/drawing/2014/main" id="{69F70872-F0FF-4DCB-AD2B-CA509B51D9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20279" y="5070377"/>
            <a:ext cx="747202" cy="7896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82EA4F2-4B57-4177-A657-477A2379F6BA}"/>
              </a:ext>
            </a:extLst>
          </p:cNvPr>
          <p:cNvSpPr txBox="1"/>
          <p:nvPr/>
        </p:nvSpPr>
        <p:spPr>
          <a:xfrm rot="20330666">
            <a:off x="9099490" y="4985117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7949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ECD38FE-15ED-4CA5-8485-761E6B54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35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0CB9643-6A35-49D3-84AF-B61C723D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rwlock.c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837466-725C-456F-B94F-56B7F0D3BC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Reader-priority reader-writer lock</a:t>
            </a:r>
          </a:p>
          <a:p>
            <a:r>
              <a:rPr lang="en-US" altLang="ko-KR" b="1" dirty="0"/>
              <a:t>Not </a:t>
            </a:r>
            <a:r>
              <a:rPr lang="en-US" altLang="ko-KR" dirty="0"/>
              <a:t>allowed to use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pthread_rwlock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/>
              <a:t>API</a:t>
            </a:r>
          </a:p>
          <a:p>
            <a:r>
              <a:rPr lang="en-US" altLang="ko-KR" dirty="0"/>
              <a:t>Implement your </a:t>
            </a:r>
            <a:r>
              <a:rPr lang="en-US" altLang="ko-KR" b="1" dirty="0"/>
              <a:t>own </a:t>
            </a:r>
            <a:r>
              <a:rPr lang="en-US" altLang="ko-KR" dirty="0"/>
              <a:t>one</a:t>
            </a:r>
            <a:r>
              <a:rPr lang="en-US" altLang="ko-KR" b="1" dirty="0"/>
              <a:t> </a:t>
            </a:r>
            <a:r>
              <a:rPr lang="en-US" altLang="ko-KR" dirty="0"/>
              <a:t>in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rwlock.c</a:t>
            </a:r>
            <a:r>
              <a:rPr lang="en-US" altLang="ko-KR" dirty="0"/>
              <a:t> using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/>
              <a:t>and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</a:t>
            </a:r>
            <a:r>
              <a:rPr lang="en-US" altLang="ko-KR" dirty="0"/>
              <a:t> API</a:t>
            </a:r>
          </a:p>
          <a:p>
            <a:endParaRPr lang="en-US" altLang="ko-KR" dirty="0"/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rwlock_init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int delay)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rwlock_read_lock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rwlock_read_unlock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rwlock_write_lock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rwlock_write_unlock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rwlock_destroy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64140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E06B2AF-0A37-4C8B-9F9E-A1A84DDC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36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09A67FE-1ADF-4D8C-B1D7-77B3FA36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Wake Up using Condition Variables</a:t>
            </a:r>
            <a:endParaRPr lang="ko-KR" altLang="en-US" dirty="0"/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47A68E56-F3BC-4D3E-B831-1644EC39E7D8}"/>
              </a:ext>
            </a:extLst>
          </p:cNvPr>
          <p:cNvSpPr txBox="1">
            <a:spLocks/>
          </p:cNvSpPr>
          <p:nvPr/>
        </p:nvSpPr>
        <p:spPr>
          <a:xfrm>
            <a:off x="350981" y="985910"/>
            <a:ext cx="11556316" cy="2862611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tx1"/>
            </a:solidFill>
            <a:prstDash val="solid"/>
            <a:miter/>
          </a:ln>
          <a:effectLst/>
        </p:spPr>
        <p:txBody>
          <a:bodyPr/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read_count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// number of current readers and waiting readers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write_count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// number of current writers w/o waiting writers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lock;   // mutex lock for protecting other fields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readers; //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condvar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for threads waiting read</a:t>
            </a:r>
          </a:p>
          <a:p>
            <a:pPr marL="0" indent="0"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writers; //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condvar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for threads waiting write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rwlock_t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1CCBAD3C-2D6A-4881-85E1-F957DEE315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3" y="4087379"/>
            <a:ext cx="11490466" cy="1992745"/>
          </a:xfrm>
        </p:spPr>
        <p:txBody>
          <a:bodyPr/>
          <a:lstStyle/>
          <a:p>
            <a:r>
              <a:rPr lang="en-US" altLang="ko-KR" dirty="0"/>
              <a:t>Example for waking up other threads using condition variables</a:t>
            </a:r>
          </a:p>
          <a:p>
            <a:pPr marL="0" indent="0">
              <a:buNone/>
            </a:pPr>
            <a:r>
              <a:rPr lang="en-US" altLang="ko-KR" dirty="0"/>
              <a:t>Thread 1: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pthread_cond_wait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condvar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, &amp;mutex);</a:t>
            </a:r>
          </a:p>
          <a:p>
            <a:pPr marL="0" indent="0">
              <a:buNone/>
            </a:pPr>
            <a:r>
              <a:rPr lang="en-US" altLang="ko-KR" dirty="0"/>
              <a:t>Thread 2: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pthread_cond_signal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condvar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dirty="0"/>
              <a:t>You should distinguish reader threads and writer threads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214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66AC90F-125F-4A29-97EA-4BA88CE9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37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252B253-2183-441D-A7E7-9C8B6A29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rwlock_read_lock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118FF1-BF74-49BE-B7B5-D6D70007FA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3" y="939800"/>
            <a:ext cx="6289944" cy="51403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rwlock_read_lock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ea typeface="Tahoma" panose="020B0604030504040204" pitchFamily="34" charset="0"/>
              </a:rPr>
              <a:t>Acquire mutex 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lock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ea typeface="Tahoma" panose="020B0604030504040204" pitchFamily="34" charset="0"/>
              </a:rPr>
              <a:t>Increment </a:t>
            </a: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read_count</a:t>
            </a:r>
            <a:endParaRPr lang="en-US" altLang="ko-KR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ea typeface="Tahoma" panose="020B0604030504040204" pitchFamily="34" charset="0"/>
              </a:rPr>
              <a:t>Wait if any threads are writing</a:t>
            </a:r>
          </a:p>
          <a:p>
            <a:pPr lvl="1"/>
            <a:r>
              <a:rPr lang="en-US" altLang="ko-KR" dirty="0">
                <a:ea typeface="Tahoma" panose="020B0604030504040204" pitchFamily="34" charset="0"/>
              </a:rPr>
              <a:t>By waiting for reader </a:t>
            </a:r>
            <a:r>
              <a:rPr lang="en-US" altLang="ko-KR" dirty="0" err="1">
                <a:ea typeface="Tahoma" panose="020B0604030504040204" pitchFamily="34" charset="0"/>
              </a:rPr>
              <a:t>condvar</a:t>
            </a:r>
            <a:r>
              <a:rPr lang="en-US" altLang="ko-KR" dirty="0">
                <a:ea typeface="Tahoma" panose="020B0604030504040204" pitchFamily="34" charset="0"/>
              </a:rPr>
              <a:t>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readers</a:t>
            </a:r>
            <a:endParaRPr lang="en-US" altLang="ko-KR" dirty="0">
              <a:ea typeface="Tahoma" panose="020B0604030504040204" pitchFamily="34" charset="0"/>
            </a:endParaRPr>
          </a:p>
          <a:p>
            <a:r>
              <a:rPr lang="en-US" altLang="ko-KR" dirty="0">
                <a:ea typeface="Tahoma" panose="020B0604030504040204" pitchFamily="34" charset="0"/>
              </a:rPr>
              <a:t>Wake up!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altLang="ko-KR" dirty="0">
                <a:ea typeface="Tahoma" panose="020B0604030504040204" pitchFamily="34" charset="0"/>
              </a:rPr>
              <a:t>Release mutex 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lock</a:t>
            </a:r>
            <a:endParaRPr lang="ko-KR" altLang="en-US" dirty="0"/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D8826462-D2F5-4C13-82E6-622E553A1E70}"/>
              </a:ext>
            </a:extLst>
          </p:cNvPr>
          <p:cNvSpPr txBox="1">
            <a:spLocks/>
          </p:cNvSpPr>
          <p:nvPr/>
        </p:nvSpPr>
        <p:spPr>
          <a:xfrm>
            <a:off x="6096000" y="1649098"/>
            <a:ext cx="5575177" cy="2843003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tx1"/>
            </a:solidFill>
            <a:prstDash val="solid"/>
            <a:miter/>
          </a:ln>
          <a:effectLst/>
        </p:spPr>
        <p:txBody>
          <a:bodyPr/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read_count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write_count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lock;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readers;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writers;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rwlock_t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8181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66AC90F-125F-4A29-97EA-4BA88CE9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38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252B253-2183-441D-A7E7-9C8B6A29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rwlock_write_lock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118FF1-BF74-49BE-B7B5-D6D70007FA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3" y="939800"/>
            <a:ext cx="8056600" cy="51403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rwlock_write_lock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ea typeface="Tahoma" panose="020B0604030504040204" pitchFamily="34" charset="0"/>
              </a:rPr>
              <a:t>Acquire mutex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endParaRPr lang="en-US" altLang="ko-KR" dirty="0">
              <a:ea typeface="Tahom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ea typeface="Tahoma" panose="020B0604030504040204" pitchFamily="34" charset="0"/>
              </a:rPr>
              <a:t>Insert this thread to 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writer_ring</a:t>
            </a:r>
            <a:endParaRPr lang="en-US" altLang="ko-KR" dirty="0">
              <a:ea typeface="Tahom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ea typeface="Tahoma" panose="020B0604030504040204" pitchFamily="34" charset="0"/>
              </a:rPr>
              <a:t>Wait if any threads exist</a:t>
            </a:r>
          </a:p>
          <a:p>
            <a:pPr lvl="1"/>
            <a:r>
              <a:rPr lang="en-US" altLang="ko-KR" dirty="0">
                <a:ea typeface="Tahoma" panose="020B0604030504040204" pitchFamily="34" charset="0"/>
              </a:rPr>
              <a:t>By waiting for writer </a:t>
            </a:r>
            <a:r>
              <a:rPr lang="en-US" altLang="ko-KR" dirty="0" err="1">
                <a:ea typeface="Tahoma" panose="020B0604030504040204" pitchFamily="34" charset="0"/>
              </a:rPr>
              <a:t>condvar</a:t>
            </a:r>
            <a:r>
              <a:rPr lang="en-US" altLang="ko-KR" dirty="0">
                <a:ea typeface="Tahoma" panose="020B0604030504040204" pitchFamily="34" charset="0"/>
              </a:rPr>
              <a:t>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writers</a:t>
            </a:r>
            <a:endParaRPr lang="en-US" altLang="ko-KR" dirty="0">
              <a:ea typeface="Tahoma" panose="020B0604030504040204" pitchFamily="34" charset="0"/>
            </a:endParaRPr>
          </a:p>
          <a:p>
            <a:r>
              <a:rPr lang="en-US" altLang="ko-KR" dirty="0">
                <a:ea typeface="Tahoma" panose="020B0604030504040204" pitchFamily="34" charset="0"/>
              </a:rPr>
              <a:t>Wake up!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altLang="ko-KR" dirty="0">
                <a:ea typeface="Tahoma" panose="020B0604030504040204" pitchFamily="34" charset="0"/>
              </a:rPr>
              <a:t>Check if this thread is the oldest</a:t>
            </a:r>
          </a:p>
          <a:p>
            <a:pPr lvl="1"/>
            <a:r>
              <a:rPr lang="en-US" altLang="ko-KR" dirty="0">
                <a:ea typeface="Tahoma" panose="020B0604030504040204" pitchFamily="34" charset="0"/>
              </a:rPr>
              <a:t>If not, wait again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altLang="ko-KR" dirty="0">
                <a:ea typeface="Tahoma" panose="020B0604030504040204" pitchFamily="34" charset="0"/>
              </a:rPr>
              <a:t>Increment </a:t>
            </a:r>
            <a:r>
              <a:rPr lang="en-US" altLang="ko-KR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write_count</a:t>
            </a:r>
            <a:endParaRPr lang="en-US" altLang="ko-KR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ko-KR" dirty="0">
                <a:ea typeface="Tahoma" panose="020B0604030504040204" pitchFamily="34" charset="0"/>
              </a:rPr>
              <a:t>Evict this thread from </a:t>
            </a:r>
            <a:r>
              <a:rPr lang="en-US" altLang="ko-K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writer_ring</a:t>
            </a:r>
            <a:endParaRPr lang="en-US" altLang="ko-KR" dirty="0">
              <a:ea typeface="Tahoma" panose="020B0604030504040204" pitchFamily="34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altLang="ko-KR" dirty="0">
                <a:ea typeface="Tahoma" panose="020B0604030504040204" pitchFamily="34" charset="0"/>
              </a:rPr>
              <a:t>Release mutex 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lock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DC4C8D8-C24E-4ACE-A3AB-BA3664568083}"/>
              </a:ext>
            </a:extLst>
          </p:cNvPr>
          <p:cNvSpPr/>
          <p:nvPr/>
        </p:nvSpPr>
        <p:spPr>
          <a:xfrm>
            <a:off x="10120544" y="4145872"/>
            <a:ext cx="1349406" cy="13572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FEBFC4C-BAC3-468F-BA57-40F5CC7CEB30}"/>
              </a:ext>
            </a:extLst>
          </p:cNvPr>
          <p:cNvSpPr/>
          <p:nvPr/>
        </p:nvSpPr>
        <p:spPr>
          <a:xfrm>
            <a:off x="10537794" y="4562583"/>
            <a:ext cx="514905" cy="5237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6F625A9-C916-46CD-8840-630621C72B00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>
            <a:off x="10795247" y="4145872"/>
            <a:ext cx="0" cy="416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E597E8B-4029-4698-B224-AC07C164D011}"/>
              </a:ext>
            </a:extLst>
          </p:cNvPr>
          <p:cNvCxnSpPr>
            <a:cxnSpLocks/>
            <a:stCxn id="6" idx="6"/>
            <a:endCxn id="7" idx="6"/>
          </p:cNvCxnSpPr>
          <p:nvPr/>
        </p:nvCxnSpPr>
        <p:spPr>
          <a:xfrm flipH="1" flipV="1">
            <a:off x="11052699" y="4824474"/>
            <a:ext cx="41725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2583A07-B045-4913-9E11-F9E6C54EE02A}"/>
              </a:ext>
            </a:extLst>
          </p:cNvPr>
          <p:cNvCxnSpPr>
            <a:cxnSpLocks/>
            <a:stCxn id="6" idx="4"/>
            <a:endCxn id="7" idx="4"/>
          </p:cNvCxnSpPr>
          <p:nvPr/>
        </p:nvCxnSpPr>
        <p:spPr>
          <a:xfrm flipV="1">
            <a:off x="10795247" y="5086365"/>
            <a:ext cx="0" cy="41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6BF531D-7597-4E98-8E26-A6A540EE9353}"/>
              </a:ext>
            </a:extLst>
          </p:cNvPr>
          <p:cNvCxnSpPr>
            <a:cxnSpLocks/>
            <a:stCxn id="6" idx="2"/>
            <a:endCxn id="7" idx="2"/>
          </p:cNvCxnSpPr>
          <p:nvPr/>
        </p:nvCxnSpPr>
        <p:spPr>
          <a:xfrm flipV="1">
            <a:off x="10120544" y="4824474"/>
            <a:ext cx="4172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50EB203-51AF-4BAE-8544-2B1A501F992B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>
            <a:off x="10318160" y="4344630"/>
            <a:ext cx="295040" cy="294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CEF9BD3-F75E-4025-820F-DF2B455F2B7E}"/>
              </a:ext>
            </a:extLst>
          </p:cNvPr>
          <p:cNvCxnSpPr>
            <a:cxnSpLocks/>
            <a:stCxn id="6" idx="7"/>
            <a:endCxn id="7" idx="7"/>
          </p:cNvCxnSpPr>
          <p:nvPr/>
        </p:nvCxnSpPr>
        <p:spPr>
          <a:xfrm flipH="1">
            <a:off x="10977293" y="4344630"/>
            <a:ext cx="295041" cy="294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2F4893F-46B9-46A0-A2AF-64522E68C555}"/>
              </a:ext>
            </a:extLst>
          </p:cNvPr>
          <p:cNvCxnSpPr>
            <a:cxnSpLocks/>
            <a:stCxn id="6" idx="5"/>
            <a:endCxn id="7" idx="5"/>
          </p:cNvCxnSpPr>
          <p:nvPr/>
        </p:nvCxnSpPr>
        <p:spPr>
          <a:xfrm flipH="1" flipV="1">
            <a:off x="10977293" y="5009659"/>
            <a:ext cx="295041" cy="294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B27B26F-6148-4F25-9D37-F76B434DBB7C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>
          <a:xfrm flipV="1">
            <a:off x="10318160" y="5009659"/>
            <a:ext cx="295040" cy="294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막힌 원호 34">
            <a:extLst>
              <a:ext uri="{FF2B5EF4-FFF2-40B4-BE49-F238E27FC236}">
                <a16:creationId xmlns:a16="http://schemas.microsoft.com/office/drawing/2014/main" id="{34BD5EB2-23F8-44A4-AAD5-34EA09D04A12}"/>
              </a:ext>
            </a:extLst>
          </p:cNvPr>
          <p:cNvSpPr/>
          <p:nvPr/>
        </p:nvSpPr>
        <p:spPr>
          <a:xfrm>
            <a:off x="10120544" y="4151018"/>
            <a:ext cx="1349404" cy="1352060"/>
          </a:xfrm>
          <a:prstGeom prst="blockArc">
            <a:avLst>
              <a:gd name="adj1" fmla="val 16200006"/>
              <a:gd name="adj2" fmla="val 18899965"/>
              <a:gd name="adj3" fmla="val 295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막힌 원호 35">
            <a:extLst>
              <a:ext uri="{FF2B5EF4-FFF2-40B4-BE49-F238E27FC236}">
                <a16:creationId xmlns:a16="http://schemas.microsoft.com/office/drawing/2014/main" id="{555AAF11-80A2-478A-9E63-14B1B4A5A4CE}"/>
              </a:ext>
            </a:extLst>
          </p:cNvPr>
          <p:cNvSpPr/>
          <p:nvPr/>
        </p:nvSpPr>
        <p:spPr>
          <a:xfrm>
            <a:off x="10120544" y="4151017"/>
            <a:ext cx="1349404" cy="1352060"/>
          </a:xfrm>
          <a:prstGeom prst="blockArc">
            <a:avLst>
              <a:gd name="adj1" fmla="val 18963520"/>
              <a:gd name="adj2" fmla="val 21479597"/>
              <a:gd name="adj3" fmla="val 30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막힌 원호 36">
            <a:extLst>
              <a:ext uri="{FF2B5EF4-FFF2-40B4-BE49-F238E27FC236}">
                <a16:creationId xmlns:a16="http://schemas.microsoft.com/office/drawing/2014/main" id="{C5482FDC-BA21-47BD-BF9E-1043AA7DAE5E}"/>
              </a:ext>
            </a:extLst>
          </p:cNvPr>
          <p:cNvSpPr/>
          <p:nvPr/>
        </p:nvSpPr>
        <p:spPr>
          <a:xfrm>
            <a:off x="10120542" y="4151017"/>
            <a:ext cx="1349404" cy="1352060"/>
          </a:xfrm>
          <a:prstGeom prst="blockArc">
            <a:avLst>
              <a:gd name="adj1" fmla="val 21517820"/>
              <a:gd name="adj2" fmla="val 2613561"/>
              <a:gd name="adj3" fmla="val 309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FDF9CD1-D576-4CB8-A38C-A12398858C99}"/>
              </a:ext>
            </a:extLst>
          </p:cNvPr>
          <p:cNvCxnSpPr>
            <a:cxnSpLocks/>
            <a:endCxn id="35" idx="0"/>
          </p:cNvCxnSpPr>
          <p:nvPr/>
        </p:nvCxnSpPr>
        <p:spPr>
          <a:xfrm flipV="1">
            <a:off x="9712171" y="4350264"/>
            <a:ext cx="1083076" cy="582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6EFB000-6D9A-440C-9D1D-52F4CD015682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9718747" y="5148503"/>
            <a:ext cx="1414539" cy="91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D8826462-D2F5-4C13-82E6-622E553A1E70}"/>
              </a:ext>
            </a:extLst>
          </p:cNvPr>
          <p:cNvSpPr txBox="1">
            <a:spLocks/>
          </p:cNvSpPr>
          <p:nvPr/>
        </p:nvSpPr>
        <p:spPr>
          <a:xfrm>
            <a:off x="6096000" y="1649097"/>
            <a:ext cx="5575177" cy="419240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/>
          </a:ln>
          <a:effectLst/>
        </p:spPr>
        <p:txBody>
          <a:bodyPr/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read_count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write_count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lock;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readers;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writers;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pending writer ring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writer_ring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writer_ring_head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writer_ring_tail</a:t>
            </a: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ko-K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rwlock_t</a:t>
            </a:r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7918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9508F2-0BD0-4FAC-827F-90104104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39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C844149-13E8-4497-9A87-8297E683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Test Write Lock?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578A61-C227-4573-B67A-4037C0C7EE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939800"/>
            <a:ext cx="11625425" cy="5140325"/>
          </a:xfrm>
        </p:spPr>
        <p:txBody>
          <a:bodyPr/>
          <a:lstStyle/>
          <a:p>
            <a:r>
              <a:rPr lang="en-US" altLang="ko-KR" sz="1600" dirty="0"/>
              <a:t>Before testing, check below</a:t>
            </a:r>
          </a:p>
          <a:p>
            <a:pPr marL="914389" lvl="1" indent="-457200">
              <a:buFont typeface="+mj-lt"/>
              <a:buAutoNum type="arabicPeriod"/>
            </a:pPr>
            <a:r>
              <a:rPr lang="en-US" altLang="ko-KR" sz="1400" dirty="0"/>
              <a:t>Implement server/client first with </a:t>
            </a:r>
            <a:r>
              <a:rPr lang="en-US" altLang="ko-KR" sz="1400" b="1" dirty="0"/>
              <a:t>robust read/write</a:t>
            </a:r>
          </a:p>
          <a:p>
            <a:pPr marL="914389" lvl="1" indent="-457200">
              <a:buFont typeface="+mj-lt"/>
              <a:buAutoNum type="arabicPeriod"/>
            </a:pPr>
            <a:r>
              <a:rPr lang="en-US" altLang="ko-KR" sz="1400" dirty="0"/>
              <a:t>Your server </a:t>
            </a:r>
            <a:r>
              <a:rPr lang="en-US" altLang="ko-KR" sz="1400" b="1" dirty="0"/>
              <a:t>must </a:t>
            </a:r>
            <a:r>
              <a:rPr lang="en-US" altLang="ko-KR" sz="1400" dirty="0"/>
              <a:t>be ready for concurrency first</a:t>
            </a:r>
          </a:p>
          <a:p>
            <a:pPr marL="914389" lvl="1" indent="-457200">
              <a:buFont typeface="+mj-lt"/>
              <a:buAutoNum type="arabicPeriod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./server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–d 5</a:t>
            </a:r>
          </a:p>
          <a:p>
            <a:pPr lvl="2"/>
            <a:r>
              <a:rPr lang="en-US" altLang="ko-KR" sz="1200" dirty="0"/>
              <a:t>Add 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sleep(5) </a:t>
            </a:r>
            <a:r>
              <a:rPr lang="en-US" altLang="ko-KR" sz="1200" dirty="0"/>
              <a:t>in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rwlock_write_unlock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altLang="ko-KR" sz="1200" dirty="0"/>
              <a:t>Add 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sleep(5) </a:t>
            </a:r>
            <a:r>
              <a:rPr lang="en-US" altLang="ko-KR" sz="1200" dirty="0"/>
              <a:t>in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rwlock_read_unlock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389" lvl="1" indent="-457200">
              <a:buFont typeface="+mj-lt"/>
              <a:buAutoNum type="arabicPeriod"/>
            </a:pPr>
            <a:endParaRPr lang="en-US" altLang="ko-KR" sz="1400" dirty="0"/>
          </a:p>
          <a:p>
            <a:r>
              <a:rPr lang="en-US" altLang="ko-KR" sz="1600" dirty="0"/>
              <a:t>Example test scenario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Send “CREATE hello 1\n” on client 1</a:t>
            </a:r>
          </a:p>
          <a:p>
            <a:pPr lvl="1"/>
            <a:r>
              <a:rPr lang="en-US" altLang="ko-KR" sz="1400" dirty="0"/>
              <a:t>It will hold a write lock for 5 seconds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Send “CREATE hello 2\n” on client 2</a:t>
            </a:r>
          </a:p>
          <a:p>
            <a:pPr lvl="1"/>
            <a:r>
              <a:rPr lang="en-US" altLang="ko-KR" sz="1400" dirty="0"/>
              <a:t>Check whether client 2 gets stuck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Send “CREATE hello 3\n” on client 3</a:t>
            </a:r>
          </a:p>
          <a:p>
            <a:pPr lvl="1"/>
            <a:r>
              <a:rPr lang="en-US" altLang="ko-KR" sz="1400" dirty="0"/>
              <a:t>Check whether client 3 gets stuck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Send “CREATE hello 4\n” on client 4</a:t>
            </a:r>
          </a:p>
          <a:p>
            <a:pPr lvl="1"/>
            <a:r>
              <a:rPr lang="en-US" altLang="ko-KR" sz="1400" dirty="0"/>
              <a:t>Check whether client 4 gets stuck</a:t>
            </a:r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2C0B42C0-05B5-4EA0-A8AC-EF29F3B1E406}"/>
              </a:ext>
            </a:extLst>
          </p:cNvPr>
          <p:cNvSpPr txBox="1">
            <a:spLocks/>
          </p:cNvSpPr>
          <p:nvPr/>
        </p:nvSpPr>
        <p:spPr>
          <a:xfrm>
            <a:off x="6312023" y="940713"/>
            <a:ext cx="5761608" cy="5140325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  <a:effectLst/>
        </p:spPr>
        <p:txBody>
          <a:bodyPr/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7"/>
            </a:pPr>
            <a:r>
              <a:rPr lang="en-US" altLang="ko-KR" sz="1600" dirty="0"/>
              <a:t>After 5 seconds…</a:t>
            </a:r>
          </a:p>
          <a:p>
            <a:pPr lvl="1"/>
            <a:r>
              <a:rPr lang="en-US" altLang="ko-KR" sz="1400" dirty="0"/>
              <a:t>Check whether client 1 receives “CREATE OK\n”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altLang="ko-KR" sz="1600" dirty="0"/>
              <a:t>After 5 seconds…</a:t>
            </a:r>
          </a:p>
          <a:p>
            <a:pPr lvl="1"/>
            <a:r>
              <a:rPr lang="en-US" altLang="ko-KR" sz="1400" dirty="0"/>
              <a:t>Check whether client 2 receives “COLLISION\n”</a:t>
            </a:r>
          </a:p>
          <a:p>
            <a:pPr marL="342900" indent="-342900">
              <a:buFont typeface="+mj-lt"/>
              <a:buAutoNum type="arabicPeriod" startAt="9"/>
            </a:pPr>
            <a:r>
              <a:rPr lang="en-US" altLang="ko-KR" sz="1600" dirty="0"/>
              <a:t>After 5 seconds…</a:t>
            </a:r>
          </a:p>
          <a:p>
            <a:pPr lvl="1"/>
            <a:r>
              <a:rPr lang="en-US" altLang="ko-KR" sz="1400" dirty="0"/>
              <a:t>Check whether client 3 receives “COLLISION\n”</a:t>
            </a:r>
          </a:p>
          <a:p>
            <a:pPr marL="342900" indent="-342900">
              <a:buFont typeface="+mj-lt"/>
              <a:buAutoNum type="arabicPeriod" startAt="10"/>
            </a:pPr>
            <a:r>
              <a:rPr lang="en-US" altLang="ko-KR" sz="1600" dirty="0"/>
              <a:t>After 5 seconds…</a:t>
            </a:r>
          </a:p>
          <a:p>
            <a:pPr lvl="1"/>
            <a:r>
              <a:rPr lang="en-US" altLang="ko-KR" sz="1400" dirty="0"/>
              <a:t>Check whether client 4 receives “COLLISION\n”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3F1BC72-C7F9-4165-B316-15CBF5064B76}"/>
              </a:ext>
            </a:extLst>
          </p:cNvPr>
          <p:cNvCxnSpPr>
            <a:cxnSpLocks/>
          </p:cNvCxnSpPr>
          <p:nvPr/>
        </p:nvCxnSpPr>
        <p:spPr>
          <a:xfrm flipV="1">
            <a:off x="3835153" y="1949380"/>
            <a:ext cx="2927388" cy="1947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BE69378-9FFF-4CDD-872C-0151ED9BBC77}"/>
              </a:ext>
            </a:extLst>
          </p:cNvPr>
          <p:cNvCxnSpPr>
            <a:cxnSpLocks/>
          </p:cNvCxnSpPr>
          <p:nvPr/>
        </p:nvCxnSpPr>
        <p:spPr>
          <a:xfrm flipV="1">
            <a:off x="3835153" y="2562330"/>
            <a:ext cx="2927388" cy="195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3953384-D115-4536-8189-4FFD84566122}"/>
              </a:ext>
            </a:extLst>
          </p:cNvPr>
          <p:cNvCxnSpPr>
            <a:cxnSpLocks/>
          </p:cNvCxnSpPr>
          <p:nvPr/>
        </p:nvCxnSpPr>
        <p:spPr>
          <a:xfrm flipV="1">
            <a:off x="3835153" y="3145134"/>
            <a:ext cx="2927388" cy="201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33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-</a:t>
            </a:r>
            <a:fld id="{3D16D23B-24D6-455E-BBD7-6975BEA16FD4}" type="slidenum">
              <a:rPr lang="en-US" altLang="en-US"/>
              <a:pPr lvl="0">
                <a:defRPr/>
              </a:pPr>
              <a:t>4</a:t>
            </a:fld>
            <a:r>
              <a:rPr lang="en-US" altLang="ko-KR"/>
              <a:t>-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What is the Client-Server Model?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 dirty="0"/>
              <a:t>Definition</a:t>
            </a:r>
            <a:r>
              <a:rPr lang="en-US" altLang="ko-KR" dirty="0"/>
              <a:t>: A distributed computing architecture where a </a:t>
            </a:r>
            <a:r>
              <a:rPr lang="en-US" altLang="ko-KR" b="1" dirty="0"/>
              <a:t>client</a:t>
            </a:r>
            <a:r>
              <a:rPr lang="en-US" altLang="ko-KR" dirty="0"/>
              <a:t> requests services, and a </a:t>
            </a:r>
            <a:r>
              <a:rPr lang="en-US" altLang="ko-KR" b="1" dirty="0"/>
              <a:t>server</a:t>
            </a:r>
            <a:r>
              <a:rPr lang="en-US" altLang="ko-KR" dirty="0"/>
              <a:t> provides them.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Structure</a:t>
            </a:r>
            <a:r>
              <a:rPr lang="en-US" altLang="ko-KR" dirty="0"/>
              <a:t>: Typically involves multiple clients connecting to a centralized server.</a:t>
            </a:r>
            <a:endParaRPr lang="en-US" altLang="ko-KR" dirty="0">
              <a:ea typeface="Tahoma" panose="020B0604030504040204" pitchFamily="34" charset="0"/>
            </a:endParaRPr>
          </a:p>
        </p:txBody>
      </p:sp>
      <p:cxnSp>
        <p:nvCxnSpPr>
          <p:cNvPr id="9" name="직선 화살표 연결선 8"/>
          <p:cNvCxnSpPr>
            <a:cxnSpLocks/>
          </p:cNvCxnSpPr>
          <p:nvPr/>
        </p:nvCxnSpPr>
        <p:spPr>
          <a:xfrm>
            <a:off x="4074850" y="3032530"/>
            <a:ext cx="1960683" cy="44169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 rot="740222">
            <a:off x="4303631" y="2955646"/>
            <a:ext cx="171886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 for Service</a:t>
            </a:r>
            <a:endParaRPr lang="ko-KR" altLang="en-US" sz="1400" dirty="0">
              <a:latin typeface="Courier New"/>
              <a:ea typeface="맑은 고딕"/>
              <a:cs typeface="Courier New"/>
            </a:endParaRPr>
          </a:p>
        </p:txBody>
      </p:sp>
      <p:cxnSp>
        <p:nvCxnSpPr>
          <p:cNvPr id="19" name="직선 화살표 연결선 18"/>
          <p:cNvCxnSpPr>
            <a:cxnSpLocks/>
          </p:cNvCxnSpPr>
          <p:nvPr/>
        </p:nvCxnSpPr>
        <p:spPr>
          <a:xfrm flipH="1" flipV="1">
            <a:off x="4074850" y="3268759"/>
            <a:ext cx="1960683" cy="41093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 rot="705528">
            <a:off x="4423130" y="3513088"/>
            <a:ext cx="99097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dirty="0">
                <a:latin typeface="Arial"/>
                <a:ea typeface="맑은 고딕"/>
                <a:cs typeface="Arial"/>
              </a:rPr>
              <a:t>Response</a:t>
            </a:r>
            <a:endParaRPr lang="ko-KR" altLang="en-US" sz="1400" dirty="0">
              <a:latin typeface="Arial"/>
              <a:ea typeface="맑은 고딕"/>
              <a:cs typeface="Arial"/>
            </a:endParaRPr>
          </a:p>
        </p:txBody>
      </p:sp>
      <p:pic>
        <p:nvPicPr>
          <p:cNvPr id="1026" name="Picture 2" descr="Web Server Png">
            <a:extLst>
              <a:ext uri="{FF2B5EF4-FFF2-40B4-BE49-F238E27FC236}">
                <a16:creationId xmlns:a16="http://schemas.microsoft.com/office/drawing/2014/main" id="{7C9E08E9-2681-40F2-BBC1-0C10F6E61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019" y="2828134"/>
            <a:ext cx="1386376" cy="138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ptop icon">
            <a:extLst>
              <a:ext uri="{FF2B5EF4-FFF2-40B4-BE49-F238E27FC236}">
                <a16:creationId xmlns:a16="http://schemas.microsoft.com/office/drawing/2014/main" id="{F1451363-2A65-430B-A4DD-E1F3ED038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323" y="2585374"/>
            <a:ext cx="894312" cy="89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martphone-icon - GeoPoll">
            <a:extLst>
              <a:ext uri="{FF2B5EF4-FFF2-40B4-BE49-F238E27FC236}">
                <a16:creationId xmlns:a16="http://schemas.microsoft.com/office/drawing/2014/main" id="{8DFC68A7-4795-4225-BD49-79CA0E0C2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658" y="5587947"/>
            <a:ext cx="611819" cy="61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97A4FC7-6B5C-42C4-88AA-A9CF8B594760}"/>
              </a:ext>
            </a:extLst>
          </p:cNvPr>
          <p:cNvCxnSpPr>
            <a:cxnSpLocks/>
          </p:cNvCxnSpPr>
          <p:nvPr/>
        </p:nvCxnSpPr>
        <p:spPr>
          <a:xfrm flipV="1">
            <a:off x="4118654" y="4111362"/>
            <a:ext cx="1916879" cy="38017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/>
            <a:tailEnd type="triangle"/>
          </a:ln>
          <a:effectLst/>
        </p:spPr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30AA69A-5C00-4279-A1DF-0F1AF1C51265}"/>
              </a:ext>
            </a:extLst>
          </p:cNvPr>
          <p:cNvCxnSpPr>
            <a:cxnSpLocks/>
          </p:cNvCxnSpPr>
          <p:nvPr/>
        </p:nvCxnSpPr>
        <p:spPr>
          <a:xfrm flipH="1">
            <a:off x="4109776" y="4308927"/>
            <a:ext cx="1977346" cy="40397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/>
            <a:tailEnd type="triangle"/>
          </a:ln>
          <a:effectLst/>
        </p:spPr>
      </p:cxnSp>
      <p:pic>
        <p:nvPicPr>
          <p:cNvPr id="36" name="Picture 4" descr="Laptop icon">
            <a:extLst>
              <a:ext uri="{FF2B5EF4-FFF2-40B4-BE49-F238E27FC236}">
                <a16:creationId xmlns:a16="http://schemas.microsoft.com/office/drawing/2014/main" id="{AE006A5F-9F26-434A-BDDC-F6A312540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453" y="4411773"/>
            <a:ext cx="894312" cy="89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D342316-82E8-4CB6-A983-937F29F980B0}"/>
              </a:ext>
            </a:extLst>
          </p:cNvPr>
          <p:cNvCxnSpPr>
            <a:cxnSpLocks/>
          </p:cNvCxnSpPr>
          <p:nvPr/>
        </p:nvCxnSpPr>
        <p:spPr>
          <a:xfrm flipV="1">
            <a:off x="5604477" y="4429994"/>
            <a:ext cx="1058189" cy="94489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/>
            <a:tailEnd type="triangle"/>
          </a:ln>
          <a:effectLst/>
        </p:spPr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BEC0056-151D-46D1-8780-A8053AD8EDD8}"/>
              </a:ext>
            </a:extLst>
          </p:cNvPr>
          <p:cNvCxnSpPr>
            <a:cxnSpLocks/>
          </p:cNvCxnSpPr>
          <p:nvPr/>
        </p:nvCxnSpPr>
        <p:spPr>
          <a:xfrm flipH="1">
            <a:off x="5797118" y="4583804"/>
            <a:ext cx="1051350" cy="95242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/>
            <a:tailEnd type="triangle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9508F2-0BD0-4FAC-827F-90104104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40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C844149-13E8-4497-9A87-8297E683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Test Read Lock?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578A61-C227-4573-B67A-4037C0C7EE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939800"/>
            <a:ext cx="11625425" cy="5140325"/>
          </a:xfrm>
        </p:spPr>
        <p:txBody>
          <a:bodyPr/>
          <a:lstStyle/>
          <a:p>
            <a:r>
              <a:rPr lang="en-US" altLang="ko-KR" sz="1600" dirty="0"/>
              <a:t>Before testing, check below</a:t>
            </a:r>
          </a:p>
          <a:p>
            <a:pPr marL="914389" lvl="1" indent="-457200">
              <a:buFont typeface="+mj-lt"/>
              <a:buAutoNum type="arabicPeriod"/>
            </a:pPr>
            <a:r>
              <a:rPr lang="en-US" altLang="ko-KR" sz="1400" dirty="0"/>
              <a:t>Implement server/client first with </a:t>
            </a:r>
            <a:r>
              <a:rPr lang="en-US" altLang="ko-KR" sz="1400" b="1" dirty="0"/>
              <a:t>robust read/write</a:t>
            </a:r>
          </a:p>
          <a:p>
            <a:pPr marL="914389" lvl="1" indent="-457200">
              <a:buFont typeface="+mj-lt"/>
              <a:buAutoNum type="arabicPeriod"/>
            </a:pPr>
            <a:r>
              <a:rPr lang="en-US" altLang="ko-KR" sz="1400" dirty="0"/>
              <a:t>Your server </a:t>
            </a:r>
            <a:r>
              <a:rPr lang="en-US" altLang="ko-KR" sz="1400" b="1" dirty="0"/>
              <a:t>must </a:t>
            </a:r>
            <a:r>
              <a:rPr lang="en-US" altLang="ko-KR" sz="1400" dirty="0"/>
              <a:t>be ready for concurrency first</a:t>
            </a:r>
          </a:p>
          <a:p>
            <a:pPr marL="914389" lvl="1" indent="-457200">
              <a:buFont typeface="+mj-lt"/>
              <a:buAutoNum type="arabicPeriod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./server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–d 5</a:t>
            </a:r>
          </a:p>
          <a:p>
            <a:pPr lvl="2"/>
            <a:r>
              <a:rPr lang="en-US" altLang="ko-KR" sz="1200" dirty="0"/>
              <a:t>Add 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sleep(5) </a:t>
            </a:r>
            <a:r>
              <a:rPr lang="en-US" altLang="ko-KR" sz="1200" dirty="0"/>
              <a:t>in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rwlock_write_unlock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altLang="ko-KR" sz="1200" dirty="0"/>
              <a:t>Add 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sleep(5) </a:t>
            </a:r>
            <a:r>
              <a:rPr lang="en-US" altLang="ko-KR" sz="1200" dirty="0"/>
              <a:t>in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rwlock_read_unlock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389" lvl="1" indent="-457200">
              <a:buFont typeface="+mj-lt"/>
              <a:buAutoNum type="arabicPeriod"/>
            </a:pPr>
            <a:endParaRPr lang="en-US" altLang="ko-KR" sz="1400" dirty="0"/>
          </a:p>
          <a:p>
            <a:r>
              <a:rPr lang="en-US" altLang="ko-KR" sz="1600" dirty="0"/>
              <a:t>Example test scenario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Send “CREATE hello world\n” on client 1</a:t>
            </a:r>
          </a:p>
          <a:p>
            <a:pPr lvl="1"/>
            <a:r>
              <a:rPr lang="en-US" altLang="ko-KR" sz="1400" dirty="0"/>
              <a:t>It will hold a write lock for 5 seconds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Send “READ hello\n” on client 2</a:t>
            </a:r>
          </a:p>
          <a:p>
            <a:pPr lvl="1"/>
            <a:r>
              <a:rPr lang="en-US" altLang="ko-KR" sz="1400" dirty="0"/>
              <a:t>Check whether client 2 gets stuck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Send “READ hello\n” on client 3</a:t>
            </a:r>
          </a:p>
          <a:p>
            <a:pPr lvl="1"/>
            <a:r>
              <a:rPr lang="en-US" altLang="ko-KR" sz="1400" dirty="0"/>
              <a:t>Check whether client 3 gets stuck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Send “READ hello\n” on client 4</a:t>
            </a:r>
          </a:p>
          <a:p>
            <a:pPr lvl="1"/>
            <a:r>
              <a:rPr lang="en-US" altLang="ko-KR" sz="1400" dirty="0"/>
              <a:t>Check whether client 4 gets stuck</a:t>
            </a:r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2C0B42C0-05B5-4EA0-A8AC-EF29F3B1E406}"/>
              </a:ext>
            </a:extLst>
          </p:cNvPr>
          <p:cNvSpPr txBox="1">
            <a:spLocks/>
          </p:cNvSpPr>
          <p:nvPr/>
        </p:nvSpPr>
        <p:spPr>
          <a:xfrm>
            <a:off x="6312023" y="940713"/>
            <a:ext cx="5761608" cy="5140325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  <a:effectLst/>
        </p:spPr>
        <p:txBody>
          <a:bodyPr/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7"/>
            </a:pPr>
            <a:r>
              <a:rPr lang="en-US" altLang="ko-KR" sz="1600" dirty="0"/>
              <a:t>After 5 seconds…</a:t>
            </a:r>
          </a:p>
          <a:p>
            <a:pPr lvl="1"/>
            <a:r>
              <a:rPr lang="en-US" altLang="ko-KR" sz="1400" dirty="0"/>
              <a:t>Check whether client 1 receives “CREATE OK\n”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altLang="ko-KR" sz="1600" dirty="0"/>
              <a:t>After 5 seconds…</a:t>
            </a:r>
          </a:p>
          <a:p>
            <a:pPr lvl="1"/>
            <a:r>
              <a:rPr lang="en-US" altLang="ko-KR" sz="1400" dirty="0"/>
              <a:t>Check whether client 2 receives “world\n”</a:t>
            </a:r>
          </a:p>
          <a:p>
            <a:pPr lvl="1"/>
            <a:r>
              <a:rPr lang="en-US" altLang="ko-KR" sz="1400" dirty="0"/>
              <a:t>Check whether client 3 receives “world\n”</a:t>
            </a:r>
          </a:p>
          <a:p>
            <a:pPr lvl="1"/>
            <a:r>
              <a:rPr lang="en-US" altLang="ko-KR" sz="1400" dirty="0"/>
              <a:t>Check whether client 4 receives “world\n”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3F1BC72-C7F9-4165-B316-15CBF5064B76}"/>
              </a:ext>
            </a:extLst>
          </p:cNvPr>
          <p:cNvCxnSpPr>
            <a:cxnSpLocks/>
          </p:cNvCxnSpPr>
          <p:nvPr/>
        </p:nvCxnSpPr>
        <p:spPr>
          <a:xfrm flipV="1">
            <a:off x="3835153" y="1970843"/>
            <a:ext cx="3000653" cy="1926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BE69378-9FFF-4CDD-872C-0151ED9BBC77}"/>
              </a:ext>
            </a:extLst>
          </p:cNvPr>
          <p:cNvCxnSpPr>
            <a:cxnSpLocks/>
          </p:cNvCxnSpPr>
          <p:nvPr/>
        </p:nvCxnSpPr>
        <p:spPr>
          <a:xfrm flipV="1">
            <a:off x="3835153" y="2228295"/>
            <a:ext cx="3000653" cy="2290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3953384-D115-4536-8189-4FFD84566122}"/>
              </a:ext>
            </a:extLst>
          </p:cNvPr>
          <p:cNvCxnSpPr>
            <a:cxnSpLocks/>
          </p:cNvCxnSpPr>
          <p:nvPr/>
        </p:nvCxnSpPr>
        <p:spPr>
          <a:xfrm flipV="1">
            <a:off x="3835153" y="2485748"/>
            <a:ext cx="3000653" cy="2672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90A34FD-8363-4DA6-B966-5FD16A08DB35}"/>
              </a:ext>
            </a:extLst>
          </p:cNvPr>
          <p:cNvSpPr txBox="1"/>
          <p:nvPr/>
        </p:nvSpPr>
        <p:spPr>
          <a:xfrm rot="19374662">
            <a:off x="4487426" y="3244333"/>
            <a:ext cx="159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simultaneously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559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9508F2-0BD0-4FAC-827F-90104104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41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C844149-13E8-4497-9A87-8297E683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Complex Scenario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578A61-C227-4573-B67A-4037C0C7EE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939800"/>
            <a:ext cx="11625425" cy="5140325"/>
          </a:xfrm>
        </p:spPr>
        <p:txBody>
          <a:bodyPr/>
          <a:lstStyle/>
          <a:p>
            <a:r>
              <a:rPr lang="en-US" altLang="ko-KR" sz="1600" dirty="0"/>
              <a:t>Before testing, check below</a:t>
            </a:r>
          </a:p>
          <a:p>
            <a:pPr marL="914389" lvl="1" indent="-457200">
              <a:buFont typeface="+mj-lt"/>
              <a:buAutoNum type="arabicPeriod"/>
            </a:pPr>
            <a:r>
              <a:rPr lang="en-US" altLang="ko-KR" sz="1400" dirty="0"/>
              <a:t>Implement server/client first with </a:t>
            </a:r>
            <a:r>
              <a:rPr lang="en-US" altLang="ko-KR" sz="1400" b="1" dirty="0"/>
              <a:t>robust read/write</a:t>
            </a:r>
          </a:p>
          <a:p>
            <a:pPr marL="914389" lvl="1" indent="-457200">
              <a:buFont typeface="+mj-lt"/>
              <a:buAutoNum type="arabicPeriod"/>
            </a:pPr>
            <a:r>
              <a:rPr lang="en-US" altLang="ko-KR" sz="1400" dirty="0"/>
              <a:t>Your server </a:t>
            </a:r>
            <a:r>
              <a:rPr lang="en-US" altLang="ko-KR" sz="1400" b="1" dirty="0"/>
              <a:t>must </a:t>
            </a:r>
            <a:r>
              <a:rPr lang="en-US" altLang="ko-KR" sz="1400" dirty="0"/>
              <a:t>be ready for concurrency first</a:t>
            </a:r>
          </a:p>
          <a:p>
            <a:pPr marL="914389" lvl="1" indent="-457200">
              <a:buFont typeface="+mj-lt"/>
              <a:buAutoNum type="arabicPeriod"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./server </a:t>
            </a: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–d 5</a:t>
            </a:r>
          </a:p>
          <a:p>
            <a:pPr lvl="2"/>
            <a:r>
              <a:rPr lang="en-US" altLang="ko-KR" sz="1200" dirty="0"/>
              <a:t>Add 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sleep(5) </a:t>
            </a:r>
            <a:r>
              <a:rPr lang="en-US" altLang="ko-KR" sz="1200" dirty="0"/>
              <a:t>in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rwlock_write_unlock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altLang="ko-KR" sz="1200" dirty="0"/>
              <a:t>Add 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sleep(5) </a:t>
            </a:r>
            <a:r>
              <a:rPr lang="en-US" altLang="ko-KR" sz="1200" dirty="0"/>
              <a:t>in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rwlock_read_unlock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/>
              <a:t>Example test scenario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Send “CREATE hello world\n” on client 1</a:t>
            </a:r>
          </a:p>
          <a:p>
            <a:pPr lvl="1"/>
            <a:r>
              <a:rPr lang="en-US" altLang="ko-KR" sz="1400" dirty="0"/>
              <a:t>It will hold a write lock for 5 seconds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Send “DELETE bye\n” on client 2</a:t>
            </a:r>
          </a:p>
          <a:p>
            <a:pPr lvl="1"/>
            <a:r>
              <a:rPr lang="en-US" altLang="ko-KR" sz="1400" dirty="0"/>
              <a:t>Check whether client 2 gets stuck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Send “READ hello\n” on client 3</a:t>
            </a:r>
          </a:p>
          <a:p>
            <a:pPr lvl="1"/>
            <a:r>
              <a:rPr lang="en-US" altLang="ko-KR" sz="1400" dirty="0"/>
              <a:t>Check whether client 3 gets stuck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Send “UPDATE hello </a:t>
            </a:r>
            <a:r>
              <a:rPr lang="en-US" altLang="ko-KR" sz="1600" dirty="0" err="1"/>
              <a:t>snu</a:t>
            </a:r>
            <a:r>
              <a:rPr lang="en-US" altLang="ko-KR" sz="1600" dirty="0"/>
              <a:t>\n” on client 4</a:t>
            </a:r>
          </a:p>
          <a:p>
            <a:pPr lvl="1"/>
            <a:r>
              <a:rPr lang="en-US" altLang="ko-KR" sz="1400" dirty="0"/>
              <a:t>Check whether client 4 gets stuck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Send “DELETE hello\n” on client 5</a:t>
            </a:r>
          </a:p>
          <a:p>
            <a:pPr lvl="1"/>
            <a:r>
              <a:rPr lang="en-US" altLang="ko-KR" sz="1400" dirty="0"/>
              <a:t>Check whether client 5 gets stuck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1600" dirty="0"/>
              <a:t>Send “READ hello\n” on client 6</a:t>
            </a:r>
          </a:p>
          <a:p>
            <a:pPr lvl="1"/>
            <a:r>
              <a:rPr lang="en-US" altLang="ko-KR" sz="1400" dirty="0"/>
              <a:t>Check whether client 6 gets stuck</a:t>
            </a:r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2C0B42C0-05B5-4EA0-A8AC-EF29F3B1E406}"/>
              </a:ext>
            </a:extLst>
          </p:cNvPr>
          <p:cNvSpPr txBox="1">
            <a:spLocks/>
          </p:cNvSpPr>
          <p:nvPr/>
        </p:nvSpPr>
        <p:spPr>
          <a:xfrm>
            <a:off x="6312023" y="940713"/>
            <a:ext cx="5761608" cy="5140325"/>
          </a:xfrm>
          <a:prstGeom prst="rect">
            <a:avLst/>
          </a:prstGeom>
          <a:noFill/>
          <a:ln w="12700" cap="flat" cmpd="sng" algn="ctr">
            <a:noFill/>
            <a:prstDash val="solid"/>
            <a:miter/>
          </a:ln>
          <a:effectLst/>
        </p:spPr>
        <p:txBody>
          <a:bodyPr/>
          <a:lstStyle>
            <a:lvl1pPr marL="228594" indent="-228594" algn="l" defTabSz="914377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7"/>
            </a:pPr>
            <a:r>
              <a:rPr lang="en-US" altLang="ko-KR" sz="1600" dirty="0"/>
              <a:t>After 5 seconds…</a:t>
            </a:r>
          </a:p>
          <a:p>
            <a:pPr lvl="1"/>
            <a:r>
              <a:rPr lang="en-US" altLang="ko-KR" sz="1400" dirty="0"/>
              <a:t>Check whether client 1 receives “CREATE OK\n”</a:t>
            </a:r>
          </a:p>
          <a:p>
            <a:pPr lvl="1"/>
            <a:r>
              <a:rPr lang="en-US" altLang="ko-KR" sz="1400" dirty="0"/>
              <a:t>Check whether client 2 receives “NOT FOUND\n” (why?)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altLang="ko-KR" sz="1600" dirty="0"/>
              <a:t>After 5 seconds…</a:t>
            </a:r>
          </a:p>
          <a:p>
            <a:pPr lvl="1"/>
            <a:r>
              <a:rPr lang="en-US" altLang="ko-KR" sz="1400" dirty="0"/>
              <a:t>Check whether client 3 receives “world\n”</a:t>
            </a:r>
          </a:p>
          <a:p>
            <a:pPr lvl="1"/>
            <a:r>
              <a:rPr lang="en-US" altLang="ko-KR" sz="1400" dirty="0"/>
              <a:t>Check whether client 6 receives “world\n”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US" altLang="ko-KR" sz="1600" dirty="0"/>
              <a:t>After 5 seconds…</a:t>
            </a:r>
          </a:p>
          <a:p>
            <a:pPr lvl="1"/>
            <a:r>
              <a:rPr lang="en-US" altLang="ko-KR" sz="1400" dirty="0"/>
              <a:t>Check whether client 4 receives “UPDATE OK\n”</a:t>
            </a:r>
          </a:p>
          <a:p>
            <a:pPr marL="342900" indent="-342900">
              <a:buFont typeface="+mj-lt"/>
              <a:buAutoNum type="arabicPeriod" startAt="10"/>
            </a:pPr>
            <a:r>
              <a:rPr lang="en-US" altLang="ko-KR" sz="1600" dirty="0"/>
              <a:t>After 5 seconds…</a:t>
            </a:r>
          </a:p>
          <a:p>
            <a:pPr lvl="1"/>
            <a:r>
              <a:rPr lang="en-US" altLang="ko-KR" sz="1400" dirty="0"/>
              <a:t>Check whether client 5 receives “DELETE OK\n”</a:t>
            </a:r>
          </a:p>
          <a:p>
            <a:pPr lvl="1"/>
            <a:endParaRPr lang="en-US" altLang="ko-KR" sz="1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3F1BC72-C7F9-4165-B316-15CBF5064B76}"/>
              </a:ext>
            </a:extLst>
          </p:cNvPr>
          <p:cNvCxnSpPr>
            <a:cxnSpLocks/>
          </p:cNvCxnSpPr>
          <p:nvPr/>
        </p:nvCxnSpPr>
        <p:spPr>
          <a:xfrm flipV="1">
            <a:off x="3835153" y="2215299"/>
            <a:ext cx="3000653" cy="203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BE69378-9FFF-4CDD-872C-0151ED9BBC77}"/>
              </a:ext>
            </a:extLst>
          </p:cNvPr>
          <p:cNvCxnSpPr>
            <a:cxnSpLocks/>
          </p:cNvCxnSpPr>
          <p:nvPr/>
        </p:nvCxnSpPr>
        <p:spPr>
          <a:xfrm flipV="1">
            <a:off x="3835153" y="2498103"/>
            <a:ext cx="3000653" cy="358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3953384-D115-4536-8189-4FFD84566122}"/>
              </a:ext>
            </a:extLst>
          </p:cNvPr>
          <p:cNvCxnSpPr>
            <a:cxnSpLocks/>
          </p:cNvCxnSpPr>
          <p:nvPr/>
        </p:nvCxnSpPr>
        <p:spPr>
          <a:xfrm flipV="1">
            <a:off x="4401178" y="3073138"/>
            <a:ext cx="2434628" cy="1679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3549D8B-C939-4948-8F61-38557DE7CAE7}"/>
              </a:ext>
            </a:extLst>
          </p:cNvPr>
          <p:cNvCxnSpPr>
            <a:cxnSpLocks/>
          </p:cNvCxnSpPr>
          <p:nvPr/>
        </p:nvCxnSpPr>
        <p:spPr>
          <a:xfrm flipV="1">
            <a:off x="4039437" y="3667027"/>
            <a:ext cx="2796369" cy="1728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740E8C4-BF99-4069-B3FB-76DBB9B2FA64}"/>
              </a:ext>
            </a:extLst>
          </p:cNvPr>
          <p:cNvCxnSpPr>
            <a:cxnSpLocks/>
          </p:cNvCxnSpPr>
          <p:nvPr/>
        </p:nvCxnSpPr>
        <p:spPr>
          <a:xfrm flipV="1">
            <a:off x="3937294" y="1640264"/>
            <a:ext cx="2898512" cy="1969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3AEE632-B615-4FF3-8D02-D739CCF2606B}"/>
              </a:ext>
            </a:extLst>
          </p:cNvPr>
          <p:cNvCxnSpPr>
            <a:cxnSpLocks/>
          </p:cNvCxnSpPr>
          <p:nvPr/>
        </p:nvCxnSpPr>
        <p:spPr>
          <a:xfrm flipV="1">
            <a:off x="4600280" y="1400983"/>
            <a:ext cx="2235526" cy="1545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83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63CAC18-9E55-4F0F-A556-70A6A325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42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8700A46-9034-4EB9-921C-E2A3CBAB1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Requirements Summary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B010FE-620B-4FA7-BEA2-2D2BAC4EE5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Your client should connect remote server using domain name with arbitrary port</a:t>
            </a:r>
          </a:p>
          <a:p>
            <a:pPr lvl="1"/>
            <a:r>
              <a:rPr lang="en-US" altLang="ko-KR" dirty="0"/>
              <a:t>e.g., client on sp03.snucse.org </a:t>
            </a:r>
            <a:r>
              <a:rPr lang="en-US" altLang="ko-KR" dirty="0">
                <a:sym typeface="Wingdings" panose="05000000000000000000" pitchFamily="2" charset="2"/>
              </a:rPr>
              <a:t> server on sp04.snucse.org:8080</a:t>
            </a:r>
          </a:p>
          <a:p>
            <a:pPr marL="457189" lvl="1" indent="0">
              <a:buNone/>
            </a:pP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./server [-p port (8080)] [-t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num_threads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(10)] [-d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rwlock_delay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(0)] [-s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hash_size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(1024)]</a:t>
            </a:r>
          </a:p>
          <a:p>
            <a:pPr marL="457189" lvl="1" indent="0">
              <a:buNone/>
            </a:pPr>
            <a:r>
              <a:rPr lang="fr-FR" altLang="ko-KR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./client [-i server_ip_or_domain (127.0.0.1)] [-p port (8080)] [-t]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/>
              <a:t>Your server should serve ~10 concurrent clients</a:t>
            </a:r>
          </a:p>
          <a:p>
            <a:pPr lvl="1"/>
            <a:r>
              <a:rPr lang="en-US" altLang="ko-KR" dirty="0"/>
              <a:t>Your server and client should interoperate with reference client and server, respectively</a:t>
            </a:r>
          </a:p>
          <a:p>
            <a:r>
              <a:rPr lang="en-US" altLang="ko-KR" dirty="0"/>
              <a:t>Your server should serve large key-value pair (~32B key, ~4096B SKVS msg)</a:t>
            </a:r>
          </a:p>
          <a:p>
            <a:r>
              <a:rPr lang="en-US" altLang="ko-KR" dirty="0"/>
              <a:t>Print the entries in the global hash table using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hash_dump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ko-KR" dirty="0"/>
              <a:t>Do not modify this function</a:t>
            </a:r>
          </a:p>
          <a:p>
            <a:r>
              <a:rPr lang="en-US" altLang="ko-KR" dirty="0"/>
              <a:t>Concurrent multiple readers’ access to the global hash table</a:t>
            </a:r>
          </a:p>
          <a:p>
            <a:r>
              <a:rPr lang="en-US" altLang="ko-KR" dirty="0"/>
              <a:t>Correct reader-priority RW lock semantic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Do not modify other files than </a:t>
            </a:r>
            <a:r>
              <a:rPr lang="en-US" altLang="ko-K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client.c</a:t>
            </a: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server.c</a:t>
            </a: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hashtable.c</a:t>
            </a:r>
            <a:r>
              <a:rPr lang="en-US" altLang="ko-K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and </a:t>
            </a:r>
            <a:r>
              <a:rPr lang="en-US" altLang="ko-KR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rwlock.c</a:t>
            </a:r>
            <a:endParaRPr lang="en-US" altLang="ko-KR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81895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104B8-43B1-7A6D-647C-178F289952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Debugging and Testing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9017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-</a:t>
            </a:r>
            <a:fld id="{3D16D23B-24D6-455E-BBD7-6975BEA16FD4}" type="slidenum">
              <a:rPr lang="en-US" altLang="en-US"/>
              <a:pPr lvl="0">
                <a:defRPr/>
              </a:pPr>
              <a:t>44</a:t>
            </a:fld>
            <a:r>
              <a:rPr lang="en-US" altLang="ko-KR"/>
              <a:t>-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Reference Binaries for self-checking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350981" y="939800"/>
            <a:ext cx="11369963" cy="5140325"/>
          </a:xfrm>
        </p:spPr>
        <p:txBody>
          <a:bodyPr/>
          <a:lstStyle/>
          <a:p>
            <a:pPr>
              <a:defRPr/>
            </a:pPr>
            <a:r>
              <a:rPr lang="en-US" altLang="ko-KR" b="0" i="0" dirty="0">
                <a:solidFill>
                  <a:srgbClr val="1F1F1F"/>
                </a:solidFill>
                <a:effectLst/>
                <a:ea typeface="Tahoma" panose="020B0604030504040204" pitchFamily="34" charset="0"/>
              </a:rPr>
              <a:t>Reference server/client binaries will be provided</a:t>
            </a:r>
          </a:p>
          <a:p>
            <a:pPr lvl="1">
              <a:defRPr/>
            </a:pPr>
            <a:r>
              <a:rPr lang="en-US" altLang="ko-KR" dirty="0">
                <a:solidFill>
                  <a:srgbClr val="1F1F1F"/>
                </a:solidFill>
                <a:ea typeface="Tahoma" panose="020B0604030504040204" pitchFamily="34" charset="0"/>
              </a:rPr>
              <a:t>No support for Mac, windows</a:t>
            </a:r>
          </a:p>
          <a:p>
            <a:pPr>
              <a:defRPr/>
            </a:pPr>
            <a:r>
              <a:rPr lang="en-US" altLang="ko-KR" dirty="0">
                <a:solidFill>
                  <a:srgbClr val="1F1F1F"/>
                </a:solidFill>
                <a:ea typeface="Tahoma" panose="020B0604030504040204" pitchFamily="34" charset="0"/>
              </a:rPr>
              <a:t>For any ambiguities, please refer to the reference server/client</a:t>
            </a:r>
            <a:endParaRPr lang="en-US" altLang="ko-KR" dirty="0">
              <a:ea typeface="Tahoma" panose="020B0604030504040204" pitchFamily="34" charset="0"/>
            </a:endParaRPr>
          </a:p>
          <a:p>
            <a:pPr lvl="0">
              <a:defRPr/>
            </a:pPr>
            <a:endParaRPr lang="en-US" altLang="ko-KR" dirty="0">
              <a:ea typeface="Tahoma" panose="020B0604030504040204" pitchFamily="34" charset="0"/>
            </a:endParaRPr>
          </a:p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You may use 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TRACE_PRINT()</a:t>
            </a:r>
            <a:r>
              <a:rPr lang="en-US" altLang="ko-KR" dirty="0">
                <a:ea typeface="Tahoma" panose="020B0604030504040204" pitchFamily="34" charset="0"/>
              </a:rPr>
              <a:t> and </a:t>
            </a: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DEBUG_PRINT() </a:t>
            </a:r>
            <a:r>
              <a:rPr lang="en-US" altLang="ko-KR" dirty="0">
                <a:ea typeface="Tahoma" panose="020B0604030504040204" pitchFamily="34" charset="0"/>
              </a:rPr>
              <a:t>for debugging</a:t>
            </a:r>
          </a:p>
          <a:p>
            <a:pPr marL="457189" lvl="1" indent="0">
              <a:buNone/>
              <a:defRPr/>
            </a:pP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CFLAGS += -DTRACE</a:t>
            </a:r>
          </a:p>
          <a:p>
            <a:pPr marL="457189" lvl="1" indent="0">
              <a:buNone/>
              <a:defRPr/>
            </a:pPr>
            <a:r>
              <a:rPr lang="en-US" altLang="ko-KR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CFLAGS += -DDEBUG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F60128-9D19-4610-93BC-B34FAD55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45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C616932-4A97-4E3B-B439-BDA723E96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45338"/>
            <a:ext cx="11369963" cy="573577"/>
          </a:xfrm>
        </p:spPr>
        <p:txBody>
          <a:bodyPr/>
          <a:lstStyle/>
          <a:p>
            <a:r>
              <a:rPr lang="en-US" altLang="ko-KR" dirty="0"/>
              <a:t>Self-testing for </a:t>
            </a:r>
            <a:r>
              <a:rPr lang="en-US" altLang="ko-KR" dirty="0" err="1"/>
              <a:t>rwlock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05B7A7-2DCD-4B45-9893-9F3579D687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911664"/>
            <a:ext cx="11369963" cy="5140325"/>
          </a:xfrm>
        </p:spPr>
        <p:txBody>
          <a:bodyPr/>
          <a:lstStyle/>
          <a:p>
            <a:r>
              <a:rPr lang="en-US" altLang="ko-KR" dirty="0"/>
              <a:t>Run your server with delay 5 first, and run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rwlock.sh </a:t>
            </a:r>
            <a:r>
              <a:rPr lang="en-US" altLang="ko-KR" dirty="0"/>
              <a:t>on another terminal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There are 4 default tests, but you can extend them for more complex </a:t>
            </a:r>
            <a:r>
              <a:rPr lang="en-US" altLang="ko-KR"/>
              <a:t>test cases</a:t>
            </a:r>
          </a:p>
          <a:p>
            <a:r>
              <a:rPr lang="en-US" altLang="ko-KR"/>
              <a:t>To run rwlock.sh, you need to install timestamp. It’s already installed in VM. </a:t>
            </a:r>
          </a:p>
          <a:p>
            <a:r>
              <a:rPr lang="en-US" altLang="ko-KR"/>
              <a:t>If you want to run in your local environment, “sudo apt install moreutils.”</a:t>
            </a:r>
            <a:br>
              <a:rPr lang="en-US" altLang="ko-KR"/>
            </a:b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EDCDFE-0853-40F1-B66B-90C582B4C3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08"/>
          <a:stretch/>
        </p:blipFill>
        <p:spPr>
          <a:xfrm>
            <a:off x="2105922" y="1404656"/>
            <a:ext cx="5477981" cy="266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740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104B8-43B1-7A6D-647C-178F289952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Guidelines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8860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BF21AD6-61DA-B0EE-02FF-1968BADC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47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470A013-3B5A-D5E9-1245-D17E30C2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Notice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D5BC24-1DC7-5F03-8CF0-9E70C1B6A3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tx1"/>
                </a:solidFill>
                <a:ea typeface="Tahoma" panose="020B0604030504040204" pitchFamily="34" charset="0"/>
              </a:rPr>
              <a:t>Do not change the name and the prototype of the </a:t>
            </a:r>
            <a:r>
              <a:rPr lang="en-US" altLang="ko-KR" sz="2400">
                <a:solidFill>
                  <a:schemeClr val="tx1"/>
                </a:solidFill>
                <a:ea typeface="Tahoma" panose="020B0604030504040204" pitchFamily="34" charset="0"/>
              </a:rPr>
              <a:t>skeleton code</a:t>
            </a:r>
          </a:p>
          <a:p>
            <a:r>
              <a:rPr lang="en-US" altLang="ko-KR" sz="2400">
                <a:solidFill>
                  <a:schemeClr val="tx1"/>
                </a:solidFill>
                <a:ea typeface="Tahoma" panose="020B0604030504040204" pitchFamily="34" charset="0"/>
              </a:rPr>
              <a:t>Do not modify header files, skvslib.c, and Makefile</a:t>
            </a:r>
          </a:p>
          <a:p>
            <a:r>
              <a:rPr lang="en-US" altLang="ko-KR">
                <a:solidFill>
                  <a:schemeClr val="tx1"/>
                </a:solidFill>
                <a:ea typeface="Tahoma" panose="020B0604030504040204" pitchFamily="34" charset="0"/>
              </a:rPr>
              <a:t>Carefully read slides, readme, and header files.</a:t>
            </a:r>
            <a:endParaRPr lang="en-US" altLang="ko-KR" sz="2400" dirty="0">
              <a:solidFill>
                <a:schemeClr val="tx1"/>
              </a:solidFill>
              <a:ea typeface="Tahoma" panose="020B0604030504040204" pitchFamily="34" charset="0"/>
            </a:endParaRPr>
          </a:p>
          <a:p>
            <a:endParaRPr lang="en-US" altLang="ko-KR" dirty="0">
              <a:solidFill>
                <a:schemeClr val="tx1"/>
              </a:solidFill>
              <a:ea typeface="Tahoma" panose="020B0604030504040204" pitchFamily="34" charset="0"/>
            </a:endParaRPr>
          </a:p>
          <a:p>
            <a:r>
              <a:rPr lang="en-US" altLang="ko-KR" sz="2400" dirty="0">
                <a:solidFill>
                  <a:schemeClr val="tx1"/>
                </a:solidFill>
                <a:ea typeface="Tahoma" panose="020B0604030504040204" pitchFamily="34" charset="0"/>
              </a:rPr>
              <a:t>What to submit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ea typeface="Tahoma" panose="020B0604030504040204" pitchFamily="34" charset="0"/>
              </a:rPr>
              <a:t>A </a:t>
            </a:r>
            <a:r>
              <a:rPr lang="en-US" altLang="ko-KR" dirty="0" err="1">
                <a:solidFill>
                  <a:schemeClr val="tx1"/>
                </a:solidFill>
                <a:ea typeface="Tahoma" panose="020B0604030504040204" pitchFamily="34" charset="0"/>
              </a:rPr>
              <a:t>tarball</a:t>
            </a:r>
            <a:r>
              <a:rPr lang="en-US" altLang="ko-KR" dirty="0">
                <a:solidFill>
                  <a:schemeClr val="tx1"/>
                </a:solidFill>
                <a:ea typeface="Tahoma" panose="020B0604030504040204" pitchFamily="34" charset="0"/>
              </a:rPr>
              <a:t> named 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202412345_assign5</a:t>
            </a:r>
            <a:r>
              <a:rPr lang="en-US" altLang="ko-KR" dirty="0">
                <a:solidFill>
                  <a:schemeClr val="tx1"/>
                </a:solidFill>
                <a:ea typeface="Tahoma" panose="020B0604030504040204" pitchFamily="34" charset="0"/>
              </a:rPr>
              <a:t> including </a:t>
            </a:r>
            <a:r>
              <a:rPr lang="en-US" altLang="ko-KR" dirty="0" err="1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server.c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client.c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hashtable.c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rwlock.c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ko-KR" dirty="0">
              <a:solidFill>
                <a:schemeClr val="tx1"/>
              </a:solidFill>
              <a:ea typeface="Tahoma" panose="020B0604030504040204" pitchFamily="34" charset="0"/>
            </a:endParaRPr>
          </a:p>
          <a:p>
            <a:pPr marL="457189" lvl="1" indent="0">
              <a:buNone/>
            </a:pP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cd assign5/</a:t>
            </a:r>
            <a:r>
              <a:rPr lang="en-US" altLang="ko-KR" dirty="0" err="1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src</a:t>
            </a:r>
            <a:endParaRPr lang="en-US" altLang="ko-KR" dirty="0">
              <a:solidFill>
                <a:schemeClr val="tx1"/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make submit ID=202412345</a:t>
            </a:r>
          </a:p>
          <a:p>
            <a:endParaRPr lang="en-US" altLang="ko-KR" dirty="0">
              <a:solidFill>
                <a:schemeClr val="tx1"/>
              </a:solidFill>
              <a:ea typeface="Tahoma" panose="020B0604030504040204" pitchFamily="34" charset="0"/>
            </a:endParaRPr>
          </a:p>
          <a:p>
            <a:r>
              <a:rPr lang="en-US" altLang="ko-KR" dirty="0">
                <a:solidFill>
                  <a:schemeClr val="tx1"/>
                </a:solidFill>
                <a:ea typeface="Tahoma" panose="020B0604030504040204" pitchFamily="34" charset="0"/>
              </a:rPr>
              <a:t>Replace 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202412345 </a:t>
            </a:r>
            <a:r>
              <a:rPr lang="en-US" altLang="ko-KR" dirty="0">
                <a:solidFill>
                  <a:schemeClr val="tx1"/>
                </a:solidFill>
                <a:ea typeface="Tahoma" panose="020B0604030504040204" pitchFamily="34" charset="0"/>
              </a:rPr>
              <a:t>to your student ID without dash</a:t>
            </a:r>
          </a:p>
        </p:txBody>
      </p:sp>
    </p:spTree>
    <p:extLst>
      <p:ext uri="{BB962C8B-B14F-4D97-AF65-F5344CB8AC3E}">
        <p14:creationId xmlns:p14="http://schemas.microsoft.com/office/powerpoint/2010/main" val="2895378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-</a:t>
            </a:r>
            <a:fld id="{3D16D23B-24D6-455E-BBD7-6975BEA16FD4}" type="slidenum">
              <a:rPr lang="en-US" altLang="en-US"/>
              <a:pPr lvl="0">
                <a:defRPr/>
              </a:pPr>
              <a:t>48</a:t>
            </a:fld>
            <a:r>
              <a:rPr lang="en-US" altLang="ko-KR" dirty="0"/>
              <a:t>-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ea typeface="Tahoma" panose="020B0604030504040204" pitchFamily="34" charset="0"/>
              </a:rPr>
              <a:t>Deadline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FF0000"/>
                </a:solidFill>
                <a:ea typeface="Tahoma" panose="020B0604030504040204" pitchFamily="34" charset="0"/>
              </a:rPr>
              <a:t>Deadline: </a:t>
            </a:r>
            <a:r>
              <a:rPr lang="en-US" altLang="ko-KR">
                <a:solidFill>
                  <a:srgbClr val="FF0000"/>
                </a:solidFill>
                <a:ea typeface="Tahoma" panose="020B0604030504040204" pitchFamily="34" charset="0"/>
              </a:rPr>
              <a:t>~ 2025. 6. 16 22:00</a:t>
            </a:r>
            <a:r>
              <a:rPr lang="ko-KR" altLang="en-US">
                <a:solidFill>
                  <a:srgbClr val="FF0000"/>
                </a:solidFill>
                <a:ea typeface="Tahoma" panose="020B0604030504040204" pitchFamily="34" charset="0"/>
              </a:rPr>
              <a:t> </a:t>
            </a:r>
            <a:endParaRPr lang="en-US" altLang="ko-KR" dirty="0">
              <a:solidFill>
                <a:srgbClr val="FF0000"/>
              </a:solidFill>
              <a:ea typeface="Tahoma" panose="020B0604030504040204" pitchFamily="34" charset="0"/>
            </a:endParaRP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0 Points</a:t>
            </a:r>
            <a:r>
              <a:rPr lang="ko-KR" altLang="en-US" dirty="0">
                <a:ea typeface="Tahoma" panose="020B0604030504040204" pitchFamily="34" charset="0"/>
              </a:rPr>
              <a:t> </a:t>
            </a:r>
            <a:r>
              <a:rPr lang="en-US" altLang="ko-KR" dirty="0">
                <a:ea typeface="Tahoma" panose="020B0604030504040204" pitchFamily="34" charset="0"/>
              </a:rPr>
              <a:t>if</a:t>
            </a:r>
            <a:r>
              <a:rPr lang="ko-KR" altLang="en-US" dirty="0">
                <a:ea typeface="Tahoma" panose="020B0604030504040204" pitchFamily="34" charset="0"/>
              </a:rPr>
              <a:t> </a:t>
            </a:r>
            <a:r>
              <a:rPr lang="en-US" altLang="ko-KR" dirty="0">
                <a:ea typeface="Tahoma" panose="020B0604030504040204" pitchFamily="34" charset="0"/>
              </a:rPr>
              <a:t>deadline is missed</a:t>
            </a:r>
          </a:p>
          <a:p>
            <a:pPr lvl="1">
              <a:defRPr/>
            </a:pPr>
            <a:r>
              <a:rPr lang="en-US" altLang="ko-KR" dirty="0">
                <a:ea typeface="Tahoma" panose="020B0604030504040204" pitchFamily="34" charset="0"/>
              </a:rPr>
              <a:t>0 Points for copying</a:t>
            </a:r>
          </a:p>
          <a:p>
            <a:pPr lvl="0">
              <a:defRPr/>
            </a:pPr>
            <a:r>
              <a:rPr lang="en-US" altLang="ko-KR">
                <a:ea typeface="Tahoma" panose="020B0604030504040204" pitchFamily="34" charset="0"/>
              </a:rPr>
              <a:t>Contact</a:t>
            </a:r>
          </a:p>
          <a:p>
            <a:pPr lvl="1">
              <a:defRPr/>
            </a:pPr>
            <a:r>
              <a:rPr lang="en-US" altLang="ko-KR">
                <a:ea typeface="Tahoma" panose="020B0604030504040204" pitchFamily="34" charset="0"/>
              </a:rPr>
              <a:t>Please use Classum for normal Q&amp;A.</a:t>
            </a:r>
          </a:p>
          <a:p>
            <a:pPr lvl="1">
              <a:defRPr/>
            </a:pPr>
            <a:r>
              <a:rPr lang="en-US" altLang="ko-KR">
                <a:ea typeface="Tahoma" panose="020B0604030504040204" pitchFamily="34" charset="0"/>
              </a:rPr>
              <a:t>If you need to contact TA via Email, please attach [LAB 5] as a prefix of title.</a:t>
            </a:r>
          </a:p>
          <a:p>
            <a:pPr lvl="1">
              <a:defRPr/>
            </a:pPr>
            <a:endParaRPr lang="en-US" altLang="ko-KR" dirty="0">
              <a:ea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15EC4-6A25-41BE-F0FD-41615F1A0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632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A3E193-5F21-8F2B-9F38-027E4AE8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5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DC7BF8A-C7C0-E8A7-6725-2B8AF6A3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Programmer’s View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49E1E7-34A1-ADF6-6FC4-F278A1782C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552" y="5241043"/>
            <a:ext cx="11369963" cy="839082"/>
          </a:xfrm>
        </p:spPr>
        <p:txBody>
          <a:bodyPr/>
          <a:lstStyle/>
          <a:p>
            <a:r>
              <a:rPr lang="en-US" altLang="ko-KR" dirty="0"/>
              <a:t>Both client and server use socket interface!</a:t>
            </a:r>
          </a:p>
          <a:p>
            <a:r>
              <a:rPr lang="en-US" altLang="ko-KR" dirty="0"/>
              <a:t>Not only for TCP, but also for UDP</a:t>
            </a: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38758B7-E04E-40D3-8568-835F0D777995}"/>
              </a:ext>
            </a:extLst>
          </p:cNvPr>
          <p:cNvGrpSpPr/>
          <p:nvPr/>
        </p:nvGrpSpPr>
        <p:grpSpPr>
          <a:xfrm>
            <a:off x="3134679" y="1254275"/>
            <a:ext cx="5801707" cy="3781911"/>
            <a:chOff x="1632735" y="2204185"/>
            <a:chExt cx="5801707" cy="3781911"/>
          </a:xfrm>
        </p:grpSpPr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D2CEEF0D-B442-435F-B932-F6BE4D2A1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635" y="2531696"/>
              <a:ext cx="1447800" cy="28194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 dirty="0">
                <a:latin typeface="+mn-lt"/>
              </a:endParaRPr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8A68C728-232A-4201-BEAB-758B9EB44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7535" y="2531696"/>
              <a:ext cx="1447800" cy="28194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 dirty="0">
                <a:latin typeface="+mn-lt"/>
              </a:endParaRPr>
            </a:p>
          </p:txBody>
        </p:sp>
        <p:sp>
          <p:nvSpPr>
            <p:cNvPr id="28" name="Rectangle 3">
              <a:extLst>
                <a:ext uri="{FF2B5EF4-FFF2-40B4-BE49-F238E27FC236}">
                  <a16:creationId xmlns:a16="http://schemas.microsoft.com/office/drawing/2014/main" id="{1AB42A02-2B12-4A9E-A64A-0B902CCB4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7535" y="3598496"/>
              <a:ext cx="1284287" cy="6096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+mn-lt"/>
                </a:rPr>
                <a:t>TCP/IP</a:t>
              </a:r>
            </a:p>
          </p:txBody>
        </p:sp>
        <p:sp>
          <p:nvSpPr>
            <p:cNvPr id="29" name="Line 4">
              <a:extLst>
                <a:ext uri="{FF2B5EF4-FFF2-40B4-BE49-F238E27FC236}">
                  <a16:creationId xmlns:a16="http://schemas.microsoft.com/office/drawing/2014/main" id="{46FE2CE6-9B9F-4C18-BD61-72D7BBC82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5235" y="3217496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600" dirty="0">
                <a:latin typeface="+mn-lt"/>
              </a:endParaRPr>
            </a:p>
          </p:txBody>
        </p:sp>
        <p:sp>
          <p:nvSpPr>
            <p:cNvPr id="30" name="Line 5">
              <a:extLst>
                <a:ext uri="{FF2B5EF4-FFF2-40B4-BE49-F238E27FC236}">
                  <a16:creationId xmlns:a16="http://schemas.microsoft.com/office/drawing/2014/main" id="{4FF0700E-D7B0-43E7-B4F3-208867392D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5235" y="4208096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600" dirty="0">
                <a:latin typeface="+mn-lt"/>
              </a:endParaRPr>
            </a:p>
          </p:txBody>
        </p:sp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CEB73A2B-17F1-4890-B021-B58D4EBFD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7535" y="2607896"/>
              <a:ext cx="1284287" cy="609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+mn-lt"/>
                </a:rPr>
                <a:t>client</a:t>
              </a:r>
            </a:p>
          </p:txBody>
        </p: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25F5F8F3-A2B1-46A9-9A75-94793A9CE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7535" y="4589096"/>
              <a:ext cx="1284287" cy="6096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+mn-lt"/>
                </a:rPr>
                <a:t>Network</a:t>
              </a:r>
            </a:p>
            <a:p>
              <a:pPr algn="ctr"/>
              <a:r>
                <a:rPr lang="en-US" sz="1600" dirty="0">
                  <a:latin typeface="+mn-lt"/>
                </a:rPr>
                <a:t>adapter</a:t>
              </a:r>
            </a:p>
          </p:txBody>
        </p:sp>
        <p:sp>
          <p:nvSpPr>
            <p:cNvPr id="33" name="Line 8">
              <a:extLst>
                <a:ext uri="{FF2B5EF4-FFF2-40B4-BE49-F238E27FC236}">
                  <a16:creationId xmlns:a16="http://schemas.microsoft.com/office/drawing/2014/main" id="{588003BE-6B83-45C5-96D0-6C4C892BB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5235" y="5198696"/>
              <a:ext cx="12700" cy="431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600" dirty="0">
                <a:latin typeface="+mn-lt"/>
              </a:endParaRPr>
            </a:p>
          </p:txBody>
        </p:sp>
        <p:sp>
          <p:nvSpPr>
            <p:cNvPr id="34" name="AutoShape 9">
              <a:extLst>
                <a:ext uri="{FF2B5EF4-FFF2-40B4-BE49-F238E27FC236}">
                  <a16:creationId xmlns:a16="http://schemas.microsoft.com/office/drawing/2014/main" id="{A829D9EF-8BC0-4C6E-AE92-2F3F19E5C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3235" y="5630496"/>
              <a:ext cx="5448300" cy="355600"/>
            </a:xfrm>
            <a:prstGeom prst="roundRect">
              <a:avLst>
                <a:gd name="adj" fmla="val 16667"/>
              </a:avLst>
            </a:prstGeom>
            <a:solidFill>
              <a:srgbClr val="F1C7C7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+mn-lt"/>
                </a:rPr>
                <a:t>Global IP Internet</a:t>
              </a:r>
            </a:p>
          </p:txBody>
        </p:sp>
        <p:sp>
          <p:nvSpPr>
            <p:cNvPr id="35" name="Rectangle 10">
              <a:extLst>
                <a:ext uri="{FF2B5EF4-FFF2-40B4-BE49-F238E27FC236}">
                  <a16:creationId xmlns:a16="http://schemas.microsoft.com/office/drawing/2014/main" id="{B41BD5F8-4EC9-48B6-8C35-E9EECF797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735" y="3598496"/>
              <a:ext cx="1284287" cy="6096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 dirty="0">
                  <a:latin typeface="+mn-lt"/>
                </a:rPr>
                <a:t>TCP/IP</a:t>
              </a:r>
            </a:p>
          </p:txBody>
        </p:sp>
        <p:sp>
          <p:nvSpPr>
            <p:cNvPr id="36" name="Line 11">
              <a:extLst>
                <a:ext uri="{FF2B5EF4-FFF2-40B4-BE49-F238E27FC236}">
                  <a16:creationId xmlns:a16="http://schemas.microsoft.com/office/drawing/2014/main" id="{3BFBD087-B2A1-4D45-A3BC-67FD1BA9BC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9535" y="3217496"/>
              <a:ext cx="1587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600" dirty="0">
                <a:latin typeface="+mn-lt"/>
              </a:endParaRPr>
            </a:p>
          </p:txBody>
        </p:sp>
        <p:sp>
          <p:nvSpPr>
            <p:cNvPr id="37" name="Line 12">
              <a:extLst>
                <a:ext uri="{FF2B5EF4-FFF2-40B4-BE49-F238E27FC236}">
                  <a16:creationId xmlns:a16="http://schemas.microsoft.com/office/drawing/2014/main" id="{17721566-5176-45D7-A553-0966389B5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9535" y="4208096"/>
              <a:ext cx="1587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600" dirty="0">
                <a:latin typeface="+mn-lt"/>
              </a:endParaRPr>
            </a:p>
          </p:txBody>
        </p:sp>
        <p:sp>
          <p:nvSpPr>
            <p:cNvPr id="38" name="Rectangle 13">
              <a:extLst>
                <a:ext uri="{FF2B5EF4-FFF2-40B4-BE49-F238E27FC236}">
                  <a16:creationId xmlns:a16="http://schemas.microsoft.com/office/drawing/2014/main" id="{ACEF5D24-06E9-48CC-9C9E-3D2DD8B3F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735" y="2607896"/>
              <a:ext cx="1284287" cy="609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+mn-lt"/>
                </a:rPr>
                <a:t>server</a:t>
              </a:r>
            </a:p>
          </p:txBody>
        </p:sp>
        <p:sp>
          <p:nvSpPr>
            <p:cNvPr id="39" name="Rectangle 14">
              <a:extLst>
                <a:ext uri="{FF2B5EF4-FFF2-40B4-BE49-F238E27FC236}">
                  <a16:creationId xmlns:a16="http://schemas.microsoft.com/office/drawing/2014/main" id="{0CD15410-2974-4844-8EE8-1FBE7443B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735" y="4589096"/>
              <a:ext cx="1284287" cy="6096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sz="1600" dirty="0">
                  <a:latin typeface="+mn-lt"/>
                </a:rPr>
                <a:t>Network</a:t>
              </a:r>
            </a:p>
            <a:p>
              <a:pPr algn="ctr"/>
              <a:r>
                <a:rPr lang="en-US" altLang="ko-KR" sz="1600" dirty="0">
                  <a:latin typeface="+mn-lt"/>
                </a:rPr>
                <a:t>adapter</a:t>
              </a:r>
            </a:p>
          </p:txBody>
        </p:sp>
        <p:sp>
          <p:nvSpPr>
            <p:cNvPr id="40" name="Line 15">
              <a:extLst>
                <a:ext uri="{FF2B5EF4-FFF2-40B4-BE49-F238E27FC236}">
                  <a16:creationId xmlns:a16="http://schemas.microsoft.com/office/drawing/2014/main" id="{14F8EADD-52F7-4E19-A77E-D8263B4CC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9535" y="5198696"/>
              <a:ext cx="0" cy="419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600" dirty="0">
                <a:latin typeface="+mn-lt"/>
              </a:endParaRPr>
            </a:p>
          </p:txBody>
        </p:sp>
        <p:sp>
          <p:nvSpPr>
            <p:cNvPr id="41" name="Text Box 16">
              <a:extLst>
                <a:ext uri="{FF2B5EF4-FFF2-40B4-BE49-F238E27FC236}">
                  <a16:creationId xmlns:a16="http://schemas.microsoft.com/office/drawing/2014/main" id="{DEA9A1DB-2D92-425D-AF51-F119959A7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7393" y="2204185"/>
              <a:ext cx="1863011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Internet client host</a:t>
              </a:r>
            </a:p>
          </p:txBody>
        </p:sp>
        <p:sp>
          <p:nvSpPr>
            <p:cNvPr id="42" name="Text Box 17">
              <a:extLst>
                <a:ext uri="{FF2B5EF4-FFF2-40B4-BE49-F238E27FC236}">
                  <a16:creationId xmlns:a16="http://schemas.microsoft.com/office/drawing/2014/main" id="{99B93462-391B-4FC5-A92C-26FD44CE4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8457" y="2204185"/>
              <a:ext cx="1955985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</a:rPr>
                <a:t>Internet server host</a:t>
              </a:r>
            </a:p>
          </p:txBody>
        </p:sp>
        <p:sp>
          <p:nvSpPr>
            <p:cNvPr id="43" name="Text Box 20">
              <a:extLst>
                <a:ext uri="{FF2B5EF4-FFF2-40B4-BE49-F238E27FC236}">
                  <a16:creationId xmlns:a16="http://schemas.microsoft.com/office/drawing/2014/main" id="{B83F45AF-7614-4F18-A383-6FB3F731B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5889" y="2745523"/>
              <a:ext cx="997260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user code</a:t>
              </a:r>
            </a:p>
          </p:txBody>
        </p:sp>
        <p:sp>
          <p:nvSpPr>
            <p:cNvPr id="44" name="Text Box 21">
              <a:extLst>
                <a:ext uri="{FF2B5EF4-FFF2-40B4-BE49-F238E27FC236}">
                  <a16:creationId xmlns:a16="http://schemas.microsoft.com/office/drawing/2014/main" id="{4A6CAAF2-5AF5-4A6B-8D0A-8D4F887D5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8239" y="3734535"/>
              <a:ext cx="1152560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kernel code</a:t>
              </a:r>
            </a:p>
          </p:txBody>
        </p:sp>
        <p:sp>
          <p:nvSpPr>
            <p:cNvPr id="45" name="Line 23">
              <a:extLst>
                <a:ext uri="{FF2B5EF4-FFF2-40B4-BE49-F238E27FC236}">
                  <a16:creationId xmlns:a16="http://schemas.microsoft.com/office/drawing/2014/main" id="{0081570C-8D89-4188-8816-EE3D647BC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735" y="3382596"/>
              <a:ext cx="5757200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 dirty="0">
                <a:latin typeface="+mn-lt"/>
              </a:endParaRPr>
            </a:p>
          </p:txBody>
        </p:sp>
        <p:sp>
          <p:nvSpPr>
            <p:cNvPr id="46" name="Line 26">
              <a:extLst>
                <a:ext uri="{FF2B5EF4-FFF2-40B4-BE49-F238E27FC236}">
                  <a16:creationId xmlns:a16="http://schemas.microsoft.com/office/drawing/2014/main" id="{FE9B195D-0A31-4394-AE7C-39300CF63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735" y="4385896"/>
              <a:ext cx="5761596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00" dirty="0">
                <a:latin typeface="+mn-lt"/>
              </a:endParaRPr>
            </a:p>
          </p:txBody>
        </p:sp>
        <p:sp>
          <p:nvSpPr>
            <p:cNvPr id="47" name="Text Box 18">
              <a:extLst>
                <a:ext uri="{FF2B5EF4-FFF2-40B4-BE49-F238E27FC236}">
                  <a16:creationId xmlns:a16="http://schemas.microsoft.com/office/drawing/2014/main" id="{8683941E-AA48-441C-B550-E4D3D2958A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3182" y="3086648"/>
              <a:ext cx="1582676" cy="58477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sockets interface</a:t>
              </a:r>
            </a:p>
            <a:p>
              <a:pPr algn="ctr"/>
              <a:r>
                <a:rPr lang="en-US" sz="1600" dirty="0">
                  <a:latin typeface="+mn-lt"/>
                </a:rPr>
                <a:t>(system calls)</a:t>
              </a:r>
            </a:p>
          </p:txBody>
        </p:sp>
        <p:sp>
          <p:nvSpPr>
            <p:cNvPr id="48" name="Text Box 19">
              <a:extLst>
                <a:ext uri="{FF2B5EF4-FFF2-40B4-BE49-F238E27FC236}">
                  <a16:creationId xmlns:a16="http://schemas.microsoft.com/office/drawing/2014/main" id="{439111BC-22A0-4FBE-B777-C873F13B8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1073" y="4098573"/>
              <a:ext cx="1766894" cy="58477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dirty="0">
                  <a:latin typeface="+mn-lt"/>
                </a:rPr>
                <a:t>hardware interface</a:t>
              </a:r>
            </a:p>
            <a:p>
              <a:pPr algn="ctr"/>
              <a:r>
                <a:rPr lang="en-US" sz="1600" dirty="0">
                  <a:latin typeface="+mn-lt"/>
                </a:rPr>
                <a:t>(interrupts)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A4605FA-D372-4735-BC77-05EBFF617236}"/>
              </a:ext>
            </a:extLst>
          </p:cNvPr>
          <p:cNvSpPr txBox="1"/>
          <p:nvPr/>
        </p:nvSpPr>
        <p:spPr>
          <a:xfrm>
            <a:off x="9777046" y="5369736"/>
            <a:ext cx="121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TCP? UDP?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551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3">
            <a:extLst>
              <a:ext uri="{FF2B5EF4-FFF2-40B4-BE49-F238E27FC236}">
                <a16:creationId xmlns:a16="http://schemas.microsoft.com/office/drawing/2014/main" id="{4DE30DE8-CD1C-4B78-BB7B-16C6A93D019F}"/>
              </a:ext>
            </a:extLst>
          </p:cNvPr>
          <p:cNvSpPr/>
          <p:nvPr/>
        </p:nvSpPr>
        <p:spPr bwMode="auto">
          <a:xfrm>
            <a:off x="3695727" y="3971220"/>
            <a:ext cx="5704199" cy="15861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r"/>
            <a:r>
              <a:rPr lang="en-US" sz="1800" dirty="0"/>
              <a:t>3</a:t>
            </a:r>
            <a:r>
              <a:rPr lang="en-US" sz="1800" i="1" dirty="0"/>
              <a:t>. Exchange data</a:t>
            </a:r>
          </a:p>
        </p:txBody>
      </p:sp>
      <p:grpSp>
        <p:nvGrpSpPr>
          <p:cNvPr id="53" name="Group 56">
            <a:extLst>
              <a:ext uri="{FF2B5EF4-FFF2-40B4-BE49-F238E27FC236}">
                <a16:creationId xmlns:a16="http://schemas.microsoft.com/office/drawing/2014/main" id="{270C2C02-7E60-4435-9966-9A30661C7F83}"/>
              </a:ext>
            </a:extLst>
          </p:cNvPr>
          <p:cNvGrpSpPr/>
          <p:nvPr/>
        </p:nvGrpSpPr>
        <p:grpSpPr>
          <a:xfrm>
            <a:off x="2846728" y="4037588"/>
            <a:ext cx="6400800" cy="1371600"/>
            <a:chOff x="457200" y="4132968"/>
            <a:chExt cx="6400800" cy="1371600"/>
          </a:xfrm>
        </p:grpSpPr>
        <p:sp>
          <p:nvSpPr>
            <p:cNvPr id="54" name="Rectangle 55">
              <a:extLst>
                <a:ext uri="{FF2B5EF4-FFF2-40B4-BE49-F238E27FC236}">
                  <a16:creationId xmlns:a16="http://schemas.microsoft.com/office/drawing/2014/main" id="{16CF085F-CDF4-4F45-8373-9BF213E7B2A7}"/>
                </a:ext>
              </a:extLst>
            </p:cNvPr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4">
              <a:extLst>
                <a:ext uri="{FF2B5EF4-FFF2-40B4-BE49-F238E27FC236}">
                  <a16:creationId xmlns:a16="http://schemas.microsoft.com/office/drawing/2014/main" id="{794249B8-8EAC-48D7-8F3A-74CC4CFFAF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61" name="Line 5">
                <a:extLst>
                  <a:ext uri="{FF2B5EF4-FFF2-40B4-BE49-F238E27FC236}">
                    <a16:creationId xmlns:a16="http://schemas.microsoft.com/office/drawing/2014/main" id="{8402E16B-8F12-4D00-A969-70839F39F4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2" name="Line 6">
                <a:extLst>
                  <a:ext uri="{FF2B5EF4-FFF2-40B4-BE49-F238E27FC236}">
                    <a16:creationId xmlns:a16="http://schemas.microsoft.com/office/drawing/2014/main" id="{EDC8A145-29A9-4B77-94FD-484441532B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3" name="Line 7">
                <a:extLst>
                  <a:ext uri="{FF2B5EF4-FFF2-40B4-BE49-F238E27FC236}">
                    <a16:creationId xmlns:a16="http://schemas.microsoft.com/office/drawing/2014/main" id="{04954334-31AF-4524-B654-C1B78AA3DB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56" name="Group 8">
              <a:extLst>
                <a:ext uri="{FF2B5EF4-FFF2-40B4-BE49-F238E27FC236}">
                  <a16:creationId xmlns:a16="http://schemas.microsoft.com/office/drawing/2014/main" id="{5AAE8DFA-6B46-481C-945E-A00C26257F79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58" name="Line 9">
                <a:extLst>
                  <a:ext uri="{FF2B5EF4-FFF2-40B4-BE49-F238E27FC236}">
                    <a16:creationId xmlns:a16="http://schemas.microsoft.com/office/drawing/2014/main" id="{33F25A27-AF52-4027-B5C8-7655DF4A54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59" name="Line 10">
                <a:extLst>
                  <a:ext uri="{FF2B5EF4-FFF2-40B4-BE49-F238E27FC236}">
                    <a16:creationId xmlns:a16="http://schemas.microsoft.com/office/drawing/2014/main" id="{7C9CFC03-4501-4AFF-B5BC-97C9EC5984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0" name="Line 11">
                <a:extLst>
                  <a:ext uri="{FF2B5EF4-FFF2-40B4-BE49-F238E27FC236}">
                    <a16:creationId xmlns:a16="http://schemas.microsoft.com/office/drawing/2014/main" id="{11192CD9-37CA-4EF6-A122-E6F79D349D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57" name="Text Box 12">
              <a:extLst>
                <a:ext uri="{FF2B5EF4-FFF2-40B4-BE49-F238E27FC236}">
                  <a16:creationId xmlns:a16="http://schemas.microsoft.com/office/drawing/2014/main" id="{936D1CBF-97E1-4E20-86AB-E95A88D7DC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180C20-9FEA-4CE6-8F56-566DAEDB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6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60657F8-34B2-4263-A68F-E3A1C321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Socket Interface</a:t>
            </a:r>
            <a:endParaRPr lang="ko-KR" altLang="en-US" dirty="0"/>
          </a:p>
        </p:txBody>
      </p:sp>
      <p:sp>
        <p:nvSpPr>
          <p:cNvPr id="5" name="Rounded Rectangle 65">
            <a:extLst>
              <a:ext uri="{FF2B5EF4-FFF2-40B4-BE49-F238E27FC236}">
                <a16:creationId xmlns:a16="http://schemas.microsoft.com/office/drawing/2014/main" id="{0CBD1E03-F962-47C8-BFA2-60460E291FB1}"/>
              </a:ext>
            </a:extLst>
          </p:cNvPr>
          <p:cNvSpPr/>
          <p:nvPr/>
        </p:nvSpPr>
        <p:spPr bwMode="auto">
          <a:xfrm>
            <a:off x="7176035" y="5581678"/>
            <a:ext cx="1960166" cy="1179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r"/>
            <a:r>
              <a:rPr lang="en-US" sz="1800" dirty="0"/>
              <a:t>5</a:t>
            </a:r>
            <a:r>
              <a:rPr lang="en-US" sz="1800" i="1" dirty="0"/>
              <a:t>. Drop client</a:t>
            </a:r>
          </a:p>
        </p:txBody>
      </p:sp>
      <p:sp>
        <p:nvSpPr>
          <p:cNvPr id="6" name="Rounded Rectangle 64">
            <a:extLst>
              <a:ext uri="{FF2B5EF4-FFF2-40B4-BE49-F238E27FC236}">
                <a16:creationId xmlns:a16="http://schemas.microsoft.com/office/drawing/2014/main" id="{EAAC0269-9A63-4135-84CC-6EBA8A2C5B72}"/>
              </a:ext>
            </a:extLst>
          </p:cNvPr>
          <p:cNvSpPr/>
          <p:nvPr/>
        </p:nvSpPr>
        <p:spPr bwMode="auto">
          <a:xfrm>
            <a:off x="4091126" y="5564820"/>
            <a:ext cx="2308256" cy="9514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b" anchorCtr="0"/>
          <a:lstStyle/>
          <a:p>
            <a:pPr algn="ctr"/>
            <a:r>
              <a:rPr lang="en-US" sz="1800" dirty="0"/>
              <a:t>4</a:t>
            </a:r>
            <a:r>
              <a:rPr lang="en-US" sz="1800" i="1" dirty="0"/>
              <a:t>. Disconnect client</a:t>
            </a:r>
          </a:p>
        </p:txBody>
      </p:sp>
      <p:sp>
        <p:nvSpPr>
          <p:cNvPr id="8" name="Rounded Rectangle 62">
            <a:extLst>
              <a:ext uri="{FF2B5EF4-FFF2-40B4-BE49-F238E27FC236}">
                <a16:creationId xmlns:a16="http://schemas.microsoft.com/office/drawing/2014/main" id="{8601C236-87F6-48E6-A8AD-E005BB97BA50}"/>
              </a:ext>
            </a:extLst>
          </p:cNvPr>
          <p:cNvSpPr/>
          <p:nvPr/>
        </p:nvSpPr>
        <p:spPr bwMode="auto">
          <a:xfrm>
            <a:off x="4167326" y="131326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2</a:t>
            </a:r>
            <a:r>
              <a:rPr lang="en-US" sz="1800" i="1" dirty="0"/>
              <a:t>. Start client</a:t>
            </a:r>
          </a:p>
        </p:txBody>
      </p:sp>
      <p:sp>
        <p:nvSpPr>
          <p:cNvPr id="9" name="Rounded Rectangle 1">
            <a:extLst>
              <a:ext uri="{FF2B5EF4-FFF2-40B4-BE49-F238E27FC236}">
                <a16:creationId xmlns:a16="http://schemas.microsoft.com/office/drawing/2014/main" id="{66D0C922-B61B-4B31-AD3A-8A4AA509CB07}"/>
              </a:ext>
            </a:extLst>
          </p:cNvPr>
          <p:cNvSpPr/>
          <p:nvPr/>
        </p:nvSpPr>
        <p:spPr bwMode="auto">
          <a:xfrm>
            <a:off x="6986726" y="131326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1</a:t>
            </a:r>
            <a:r>
              <a:rPr lang="en-US" sz="1800" i="1" dirty="0"/>
              <a:t>. Start server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3DF05F15-8072-43EB-B3FC-D51E2A9E8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6926" y="355461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A08AF867-429B-49C7-A37B-DEC2C6B16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0864" y="355461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87A39127-C6FB-4F32-9EB8-0FBDD5702F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4126" y="1931281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6D4D3AF7-351D-4006-A634-123BF212287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3526" y="18709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" name="Line 18">
            <a:extLst>
              <a:ext uri="{FF2B5EF4-FFF2-40B4-BE49-F238E27FC236}">
                <a16:creationId xmlns:a16="http://schemas.microsoft.com/office/drawing/2014/main" id="{D243F9FE-75D0-4432-8D97-87816F9E057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3526" y="25567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1FFDF83F-4DA2-466C-8D20-B8E11C4C8BD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3526" y="32425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29F6BDD1-F9DA-4B39-92D7-7CA3E7A87E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2726" y="3760081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86C719AF-3DA3-4F1F-ABAA-1064A5529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2126" y="1532819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D5EB59B4-4B01-483D-AB01-0FA2B1AE5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1526" y="1532819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1AE48E40-BAAB-4BD6-AABB-46D64362E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1526" y="2207506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9D7309C7-D80F-4831-AE6A-4645EF67F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1526" y="2882194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22" name="Group 25">
            <a:extLst>
              <a:ext uri="{FF2B5EF4-FFF2-40B4-BE49-F238E27FC236}">
                <a16:creationId xmlns:a16="http://schemas.microsoft.com/office/drawing/2014/main" id="{63498B43-1426-4097-AA9E-D7B227CDE964}"/>
              </a:ext>
            </a:extLst>
          </p:cNvPr>
          <p:cNvGrpSpPr>
            <a:grpSpLocks/>
          </p:cNvGrpSpPr>
          <p:nvPr/>
        </p:nvGrpSpPr>
        <p:grpSpPr bwMode="auto">
          <a:xfrm>
            <a:off x="4472126" y="3928356"/>
            <a:ext cx="4267200" cy="1392238"/>
            <a:chOff x="1296" y="2506"/>
            <a:chExt cx="2688" cy="877"/>
          </a:xfrm>
        </p:grpSpPr>
        <p:sp>
          <p:nvSpPr>
            <p:cNvPr id="23" name="Line 26">
              <a:extLst>
                <a:ext uri="{FF2B5EF4-FFF2-40B4-BE49-F238E27FC236}">
                  <a16:creationId xmlns:a16="http://schemas.microsoft.com/office/drawing/2014/main" id="{BE533C86-358E-4608-9E8A-00881EC18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4" name="Line 27">
              <a:extLst>
                <a:ext uri="{FF2B5EF4-FFF2-40B4-BE49-F238E27FC236}">
                  <a16:creationId xmlns:a16="http://schemas.microsoft.com/office/drawing/2014/main" id="{999F757F-C83D-4940-B294-0F29B2486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5" name="Line 28">
              <a:extLst>
                <a:ext uri="{FF2B5EF4-FFF2-40B4-BE49-F238E27FC236}">
                  <a16:creationId xmlns:a16="http://schemas.microsoft.com/office/drawing/2014/main" id="{54A20264-8C9D-44E6-9089-896AE64EB4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6" name="Line 29">
              <a:extLst>
                <a:ext uri="{FF2B5EF4-FFF2-40B4-BE49-F238E27FC236}">
                  <a16:creationId xmlns:a16="http://schemas.microsoft.com/office/drawing/2014/main" id="{3E3DF509-B68B-4C99-B9FD-0E8808402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7" name="Line 30">
              <a:extLst>
                <a:ext uri="{FF2B5EF4-FFF2-40B4-BE49-F238E27FC236}">
                  <a16:creationId xmlns:a16="http://schemas.microsoft.com/office/drawing/2014/main" id="{1B7259DF-03D0-4FE2-91B5-C91F8B6BBD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8" name="Line 31">
              <a:extLst>
                <a:ext uri="{FF2B5EF4-FFF2-40B4-BE49-F238E27FC236}">
                  <a16:creationId xmlns:a16="http://schemas.microsoft.com/office/drawing/2014/main" id="{80627679-DB93-40F6-BA80-18F0F031ED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9" name="Rectangle 32">
              <a:extLst>
                <a:ext uri="{FF2B5EF4-FFF2-40B4-BE49-F238E27FC236}">
                  <a16:creationId xmlns:a16="http://schemas.microsoft.com/office/drawing/2014/main" id="{195C5E07-B3F4-44AE-9C3C-DFE2C0950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read</a:t>
              </a:r>
            </a:p>
          </p:txBody>
        </p:sp>
        <p:sp>
          <p:nvSpPr>
            <p:cNvPr id="30" name="Rectangle 33">
              <a:extLst>
                <a:ext uri="{FF2B5EF4-FFF2-40B4-BE49-F238E27FC236}">
                  <a16:creationId xmlns:a16="http://schemas.microsoft.com/office/drawing/2014/main" id="{F5AA4883-B53B-4D44-9AF1-7DCF83F2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write</a:t>
              </a:r>
            </a:p>
          </p:txBody>
        </p:sp>
        <p:sp>
          <p:nvSpPr>
            <p:cNvPr id="31" name="Rectangle 34">
              <a:extLst>
                <a:ext uri="{FF2B5EF4-FFF2-40B4-BE49-F238E27FC236}">
                  <a16:creationId xmlns:a16="http://schemas.microsoft.com/office/drawing/2014/main" id="{D18C1956-578F-464A-8821-FAB143329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read</a:t>
              </a:r>
            </a:p>
          </p:txBody>
        </p:sp>
        <p:sp>
          <p:nvSpPr>
            <p:cNvPr id="32" name="Rectangle 35">
              <a:extLst>
                <a:ext uri="{FF2B5EF4-FFF2-40B4-BE49-F238E27FC236}">
                  <a16:creationId xmlns:a16="http://schemas.microsoft.com/office/drawing/2014/main" id="{A5B8237B-FCBF-45D7-AFBE-B77078ACC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write</a:t>
              </a:r>
            </a:p>
          </p:txBody>
        </p:sp>
      </p:grpSp>
      <p:sp>
        <p:nvSpPr>
          <p:cNvPr id="33" name="Text Box 36">
            <a:extLst>
              <a:ext uri="{FF2B5EF4-FFF2-40B4-BE49-F238E27FC236}">
                <a16:creationId xmlns:a16="http://schemas.microsoft.com/office/drawing/2014/main" id="{F2CCCAA2-A439-4D51-A4E1-AFD0EFFE8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7128" y="3150481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34" name="Group 37">
            <a:extLst>
              <a:ext uri="{FF2B5EF4-FFF2-40B4-BE49-F238E27FC236}">
                <a16:creationId xmlns:a16="http://schemas.microsoft.com/office/drawing/2014/main" id="{7297488F-F16C-4FE1-B1E6-124165147430}"/>
              </a:ext>
            </a:extLst>
          </p:cNvPr>
          <p:cNvGrpSpPr>
            <a:grpSpLocks/>
          </p:cNvGrpSpPr>
          <p:nvPr/>
        </p:nvGrpSpPr>
        <p:grpSpPr bwMode="auto">
          <a:xfrm>
            <a:off x="4472126" y="3773051"/>
            <a:ext cx="5105400" cy="2911475"/>
            <a:chOff x="1296" y="2400"/>
            <a:chExt cx="3216" cy="1834"/>
          </a:xfrm>
        </p:grpSpPr>
        <p:sp>
          <p:nvSpPr>
            <p:cNvPr id="35" name="Line 38">
              <a:extLst>
                <a:ext uri="{FF2B5EF4-FFF2-40B4-BE49-F238E27FC236}">
                  <a16:creationId xmlns:a16="http://schemas.microsoft.com/office/drawing/2014/main" id="{7546587C-599F-4668-9F2F-135E9FC48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Line 39">
              <a:extLst>
                <a:ext uri="{FF2B5EF4-FFF2-40B4-BE49-F238E27FC236}">
                  <a16:creationId xmlns:a16="http://schemas.microsoft.com/office/drawing/2014/main" id="{78AF1981-FE81-4181-8747-B85769F2D4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7" name="Line 40">
              <a:extLst>
                <a:ext uri="{FF2B5EF4-FFF2-40B4-BE49-F238E27FC236}">
                  <a16:creationId xmlns:a16="http://schemas.microsoft.com/office/drawing/2014/main" id="{35971F51-378B-46DE-8A00-D9C1011410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8" name="Line 41">
              <a:extLst>
                <a:ext uri="{FF2B5EF4-FFF2-40B4-BE49-F238E27FC236}">
                  <a16:creationId xmlns:a16="http://schemas.microsoft.com/office/drawing/2014/main" id="{C09B9160-2394-4E0B-9510-54B219C7FE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9" name="Rectangle 42">
              <a:extLst>
                <a:ext uri="{FF2B5EF4-FFF2-40B4-BE49-F238E27FC236}">
                  <a16:creationId xmlns:a16="http://schemas.microsoft.com/office/drawing/2014/main" id="{2BF24620-CD19-4072-A1CC-15A321FEA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read</a:t>
              </a:r>
            </a:p>
          </p:txBody>
        </p:sp>
        <p:sp>
          <p:nvSpPr>
            <p:cNvPr id="40" name="Rectangle 43">
              <a:extLst>
                <a:ext uri="{FF2B5EF4-FFF2-40B4-BE49-F238E27FC236}">
                  <a16:creationId xmlns:a16="http://schemas.microsoft.com/office/drawing/2014/main" id="{34E1A758-8AA9-4AE1-BD55-3073F1CC2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41" name="Rectangle 44">
              <a:extLst>
                <a:ext uri="{FF2B5EF4-FFF2-40B4-BE49-F238E27FC236}">
                  <a16:creationId xmlns:a16="http://schemas.microsoft.com/office/drawing/2014/main" id="{86CAF4AB-45B3-4BFD-BB72-187BFB303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42" name="Text Box 45">
              <a:extLst>
                <a:ext uri="{FF2B5EF4-FFF2-40B4-BE49-F238E27FC236}">
                  <a16:creationId xmlns:a16="http://schemas.microsoft.com/office/drawing/2014/main" id="{16CFF2ED-9813-4B37-AD75-3B3E487440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43" name="Line 46">
              <a:extLst>
                <a:ext uri="{FF2B5EF4-FFF2-40B4-BE49-F238E27FC236}">
                  <a16:creationId xmlns:a16="http://schemas.microsoft.com/office/drawing/2014/main" id="{3BE5B45D-25F6-4BC8-8891-E11AE7205D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4" name="Line 47">
              <a:extLst>
                <a:ext uri="{FF2B5EF4-FFF2-40B4-BE49-F238E27FC236}">
                  <a16:creationId xmlns:a16="http://schemas.microsoft.com/office/drawing/2014/main" id="{71706A8E-C268-4A7E-B399-321F7D86E2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5" name="Line 48">
              <a:extLst>
                <a:ext uri="{FF2B5EF4-FFF2-40B4-BE49-F238E27FC236}">
                  <a16:creationId xmlns:a16="http://schemas.microsoft.com/office/drawing/2014/main" id="{01291363-DF30-45CA-A2A3-F3C305A6B1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46" name="Text Box 49">
            <a:extLst>
              <a:ext uri="{FF2B5EF4-FFF2-40B4-BE49-F238E27FC236}">
                <a16:creationId xmlns:a16="http://schemas.microsoft.com/office/drawing/2014/main" id="{5F4C29FF-E3DB-48FF-B096-891A8AF8C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8326" y="4716182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47" name="Rectangle 54">
            <a:extLst>
              <a:ext uri="{FF2B5EF4-FFF2-40B4-BE49-F238E27FC236}">
                <a16:creationId xmlns:a16="http://schemas.microsoft.com/office/drawing/2014/main" id="{67109CB3-299C-4143-B683-903D2EFAE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1526" y="3590219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48" name="Rectangle 55">
            <a:extLst>
              <a:ext uri="{FF2B5EF4-FFF2-40B4-BE49-F238E27FC236}">
                <a16:creationId xmlns:a16="http://schemas.microsoft.com/office/drawing/2014/main" id="{1428DEAE-2C13-4BA2-BC52-8F9256FAF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2126" y="3590219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49" name="Line 17">
            <a:extLst>
              <a:ext uri="{FF2B5EF4-FFF2-40B4-BE49-F238E27FC236}">
                <a16:creationId xmlns:a16="http://schemas.microsoft.com/office/drawing/2014/main" id="{B4AE4693-14D4-4030-B823-ED8FE1B54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3526" y="119336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0" name="Rectangle 22">
            <a:extLst>
              <a:ext uri="{FF2B5EF4-FFF2-40B4-BE49-F238E27FC236}">
                <a16:creationId xmlns:a16="http://schemas.microsoft.com/office/drawing/2014/main" id="{D48939B0-8B91-4B22-A4D6-A650317DE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1526" y="855226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51" name="Line 17">
            <a:extLst>
              <a:ext uri="{FF2B5EF4-FFF2-40B4-BE49-F238E27FC236}">
                <a16:creationId xmlns:a16="http://schemas.microsoft.com/office/drawing/2014/main" id="{119C3BA4-8D8E-49A5-9FB1-5CFD5E6359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4127" y="119336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" name="Rectangle 22">
            <a:extLst>
              <a:ext uri="{FF2B5EF4-FFF2-40B4-BE49-F238E27FC236}">
                <a16:creationId xmlns:a16="http://schemas.microsoft.com/office/drawing/2014/main" id="{C1E5CD74-9FD4-41C6-AC7C-6AE8C2FC3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2127" y="855226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23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5DE29-E071-32AC-DEA3-28B8CC04A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CF3BF6-B4EE-3A3B-34FC-84F0EC97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7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0B2FC05-0C6F-2456-4CFA-7CBABD83D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 for Basic Server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8A66F1-77D2-E103-5F36-6BB005C2E6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981" y="942971"/>
            <a:ext cx="11580607" cy="5140325"/>
          </a:xfrm>
        </p:spPr>
        <p:txBody>
          <a:bodyPr/>
          <a:lstStyle/>
          <a:p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getaddrinfo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&amp;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freeaddrinfo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Helper function for IP lookup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You</a:t>
            </a:r>
            <a:r>
              <a:rPr lang="ko-KR" altLang="en-US" sz="1800" dirty="0">
                <a:ea typeface="Tahoma" panose="020B0604030504040204" pitchFamily="34" charset="0"/>
              </a:rPr>
              <a:t> </a:t>
            </a:r>
            <a:r>
              <a:rPr lang="en-US" altLang="ko-KR" sz="1800" dirty="0">
                <a:ea typeface="Tahoma" panose="020B0604030504040204" pitchFamily="34" charset="0"/>
              </a:rPr>
              <a:t>may</a:t>
            </a:r>
            <a:r>
              <a:rPr lang="ko-KR" altLang="en-US" sz="1800" dirty="0">
                <a:ea typeface="Tahoma" panose="020B0604030504040204" pitchFamily="34" charset="0"/>
              </a:rPr>
              <a:t> </a:t>
            </a:r>
            <a:r>
              <a:rPr lang="en-US" altLang="ko-KR" sz="1800" dirty="0">
                <a:ea typeface="Tahoma" panose="020B0604030504040204" pitchFamily="34" charset="0"/>
              </a:rPr>
              <a:t>use</a:t>
            </a:r>
            <a:r>
              <a:rPr lang="ko-KR" altLang="en-US" sz="1800" dirty="0">
                <a:ea typeface="Tahoma" panose="020B0604030504040204" pitchFamily="34" charset="0"/>
              </a:rPr>
              <a:t> </a:t>
            </a:r>
            <a:r>
              <a:rPr lang="en-US" altLang="ko-KR" sz="18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gethostbyname</a:t>
            </a:r>
            <a:r>
              <a:rPr lang="en-US" altLang="ko-KR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 </a:t>
            </a:r>
            <a:r>
              <a:rPr lang="en-US" altLang="ko-KR" sz="1800" dirty="0">
                <a:ea typeface="Tahoma" panose="020B0604030504040204" pitchFamily="34" charset="0"/>
              </a:rPr>
              <a:t>or </a:t>
            </a:r>
            <a:r>
              <a:rPr lang="en-US" altLang="ko-KR" sz="18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gethostbyname_r</a:t>
            </a:r>
            <a:r>
              <a:rPr lang="en-US" altLang="ko-KR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Usually not used in server</a:t>
            </a: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socket()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Makes a socket and allocates system resources for the socket</a:t>
            </a: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bind()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Binds IP address</a:t>
            </a:r>
            <a:r>
              <a:rPr lang="ko-KR" altLang="en-US" sz="1800" dirty="0">
                <a:ea typeface="Tahoma" panose="020B0604030504040204" pitchFamily="34" charset="0"/>
              </a:rPr>
              <a:t> </a:t>
            </a:r>
            <a:r>
              <a:rPr lang="en-US" altLang="ko-KR" sz="1800" dirty="0">
                <a:ea typeface="Tahoma" panose="020B0604030504040204" pitchFamily="34" charset="0"/>
              </a:rPr>
              <a:t>and port to the socket</a:t>
            </a: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listen()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Creates a connection queue to allow connections from clients</a:t>
            </a: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accept()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Retrieves a connection from the connection queue and </a:t>
            </a:r>
            <a:r>
              <a:rPr lang="en-US" altLang="ko-KR" sz="1800" b="1" dirty="0">
                <a:ea typeface="Tahoma" panose="020B0604030504040204" pitchFamily="34" charset="0"/>
              </a:rPr>
              <a:t>returns a socket</a:t>
            </a:r>
            <a:r>
              <a:rPr lang="en-US" altLang="ko-KR" sz="1800" dirty="0">
                <a:ea typeface="Tahoma" panose="020B0604030504040204" pitchFamily="34" charset="0"/>
              </a:rPr>
              <a:t> for an established connection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read() &amp; write()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Next slide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close()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Close the socket and cleans up resources</a:t>
            </a:r>
            <a:endParaRPr lang="en-US" altLang="ko-KR" sz="2400" dirty="0">
              <a:ea typeface="Tahoma" panose="020B0604030504040204" pitchFamily="34" charset="0"/>
            </a:endParaRPr>
          </a:p>
          <a:p>
            <a:pPr lvl="1"/>
            <a:endParaRPr lang="en-US" altLang="ko-KR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26DEA-9D54-491C-8949-56284316896A}"/>
              </a:ext>
            </a:extLst>
          </p:cNvPr>
          <p:cNvSpPr txBox="1"/>
          <p:nvPr/>
        </p:nvSpPr>
        <p:spPr>
          <a:xfrm>
            <a:off x="7874493" y="2032987"/>
            <a:ext cx="3035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Socket descriptor,</a:t>
            </a:r>
          </a:p>
          <a:p>
            <a:r>
              <a:rPr lang="en-US" altLang="ko-KR" dirty="0"/>
              <a:t>Socket structure for metadata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C35D30-7C8A-4C86-BF46-1FFEEC0FFAEB}"/>
              </a:ext>
            </a:extLst>
          </p:cNvPr>
          <p:cNvSpPr txBox="1"/>
          <p:nvPr/>
        </p:nvSpPr>
        <p:spPr>
          <a:xfrm>
            <a:off x="7874493" y="3429000"/>
            <a:ext cx="2457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Listen, accept: for TCP</a:t>
            </a:r>
          </a:p>
          <a:p>
            <a:r>
              <a:rPr lang="en-US" altLang="ko-KR" dirty="0"/>
              <a:t>TCP server has 2 sockets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B3945-D775-4850-877E-9DCAF53D316E}"/>
              </a:ext>
            </a:extLst>
          </p:cNvPr>
          <p:cNvSpPr txBox="1"/>
          <p:nvPr/>
        </p:nvSpPr>
        <p:spPr>
          <a:xfrm>
            <a:off x="7874492" y="959370"/>
            <a:ext cx="3138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 this assignment, use 0.0.0.0</a:t>
            </a:r>
          </a:p>
          <a:p>
            <a:r>
              <a:rPr lang="en-US" altLang="ko-KR" dirty="0"/>
              <a:t>for binding server IP address</a:t>
            </a:r>
          </a:p>
        </p:txBody>
      </p:sp>
    </p:spTree>
    <p:extLst>
      <p:ext uri="{BB962C8B-B14F-4D97-AF65-F5344CB8AC3E}">
        <p14:creationId xmlns:p14="http://schemas.microsoft.com/office/powerpoint/2010/main" val="377222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5FC598D-6347-4BDC-AB94-8A518B76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8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169FD51-2CCD-4BBF-BA6D-20BCA2E6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Calls for Basic Client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55C472-8F32-4B2B-99FA-CCD378D9F5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getaddrinfo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&amp;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freeaddrinfo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Helper function for IP lookup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You</a:t>
            </a:r>
            <a:r>
              <a:rPr lang="ko-KR" altLang="en-US" sz="1800" dirty="0">
                <a:ea typeface="Tahoma" panose="020B0604030504040204" pitchFamily="34" charset="0"/>
              </a:rPr>
              <a:t> </a:t>
            </a:r>
            <a:r>
              <a:rPr lang="en-US" altLang="ko-KR" sz="1800" dirty="0">
                <a:ea typeface="Tahoma" panose="020B0604030504040204" pitchFamily="34" charset="0"/>
              </a:rPr>
              <a:t>may</a:t>
            </a:r>
            <a:r>
              <a:rPr lang="ko-KR" altLang="en-US" sz="1800" dirty="0">
                <a:ea typeface="Tahoma" panose="020B0604030504040204" pitchFamily="34" charset="0"/>
              </a:rPr>
              <a:t> </a:t>
            </a:r>
            <a:r>
              <a:rPr lang="en-US" altLang="ko-KR" sz="1800" dirty="0">
                <a:ea typeface="Tahoma" panose="020B0604030504040204" pitchFamily="34" charset="0"/>
              </a:rPr>
              <a:t>use</a:t>
            </a:r>
            <a:r>
              <a:rPr lang="ko-KR" altLang="en-US" sz="1800" dirty="0">
                <a:ea typeface="Tahoma" panose="020B0604030504040204" pitchFamily="34" charset="0"/>
              </a:rPr>
              <a:t> </a:t>
            </a:r>
            <a:r>
              <a:rPr lang="en-US" altLang="ko-KR" sz="18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gethostbyname</a:t>
            </a:r>
            <a:r>
              <a:rPr lang="en-US" altLang="ko-KR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 </a:t>
            </a:r>
            <a:r>
              <a:rPr lang="en-US" altLang="ko-KR" sz="1800" dirty="0">
                <a:ea typeface="Tahoma" panose="020B0604030504040204" pitchFamily="34" charset="0"/>
              </a:rPr>
              <a:t>or </a:t>
            </a:r>
            <a:r>
              <a:rPr lang="en-US" altLang="ko-KR" sz="18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gethostbyname_r</a:t>
            </a:r>
            <a:r>
              <a:rPr lang="en-US" altLang="ko-KR" sz="18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  <a:endParaRPr lang="en-US" altLang="ko-KR" sz="1800" dirty="0">
              <a:ea typeface="Tahoma" panose="020B0604030504040204" pitchFamily="34" charset="0"/>
            </a:endParaRP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socket()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Makes a socket and allocates system resources for the socket</a:t>
            </a: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bind()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Binds IP address</a:t>
            </a:r>
            <a:r>
              <a:rPr lang="ko-KR" altLang="en-US" sz="1800" dirty="0">
                <a:ea typeface="Tahoma" panose="020B0604030504040204" pitchFamily="34" charset="0"/>
              </a:rPr>
              <a:t> </a:t>
            </a:r>
            <a:r>
              <a:rPr lang="en-US" altLang="ko-KR" sz="1800" dirty="0">
                <a:ea typeface="Tahoma" panose="020B0604030504040204" pitchFamily="34" charset="0"/>
              </a:rPr>
              <a:t>and port to the socket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Usually not used in client</a:t>
            </a: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connect()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Creates a connection to the specified </a:t>
            </a:r>
            <a:r>
              <a:rPr lang="en-US" altLang="ko-KR" sz="1800" dirty="0" err="1">
                <a:ea typeface="Tahoma" panose="020B0604030504040204" pitchFamily="34" charset="0"/>
              </a:rPr>
              <a:t>address:port</a:t>
            </a:r>
            <a:r>
              <a:rPr lang="en-US" altLang="ko-KR" sz="1800" dirty="0">
                <a:ea typeface="Tahoma" panose="020B0604030504040204" pitchFamily="34" charset="0"/>
              </a:rPr>
              <a:t> (starts TCP handshake)</a:t>
            </a: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read() &amp; write()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Next slide</a:t>
            </a:r>
            <a:endParaRPr lang="en-US" altLang="ko-K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close()</a:t>
            </a:r>
          </a:p>
          <a:p>
            <a:pPr lvl="1"/>
            <a:r>
              <a:rPr lang="en-US" altLang="ko-KR" sz="1800" dirty="0">
                <a:ea typeface="Tahoma" panose="020B0604030504040204" pitchFamily="34" charset="0"/>
              </a:rPr>
              <a:t>Close the socket and cleans up resources</a:t>
            </a:r>
            <a:endParaRPr lang="en-US" altLang="ko-KR" sz="2400" dirty="0">
              <a:ea typeface="Tahoma" panose="020B0604030504040204" pitchFamily="34" charset="0"/>
            </a:endParaRP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D5727-767B-405A-96FD-229B76A689B4}"/>
              </a:ext>
            </a:extLst>
          </p:cNvPr>
          <p:cNvSpPr txBox="1"/>
          <p:nvPr/>
        </p:nvSpPr>
        <p:spPr>
          <a:xfrm>
            <a:off x="9001957" y="3521059"/>
            <a:ext cx="2297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connect: for TCP</a:t>
            </a:r>
          </a:p>
          <a:p>
            <a:r>
              <a:rPr lang="en-US" altLang="ko-KR" dirty="0"/>
              <a:t>TCP client has 1 socket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22C5EC-AA72-43DA-8666-6B475BBBBCA5}"/>
              </a:ext>
            </a:extLst>
          </p:cNvPr>
          <p:cNvSpPr txBox="1"/>
          <p:nvPr/>
        </p:nvSpPr>
        <p:spPr>
          <a:xfrm>
            <a:off x="7874493" y="2032987"/>
            <a:ext cx="297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Socket descriptor,</a:t>
            </a:r>
          </a:p>
          <a:p>
            <a:r>
              <a:rPr lang="en-US" altLang="ko-KR" dirty="0"/>
              <a:t>Socket structure for metadata</a:t>
            </a:r>
          </a:p>
        </p:txBody>
      </p:sp>
    </p:spTree>
    <p:extLst>
      <p:ext uri="{BB962C8B-B14F-4D97-AF65-F5344CB8AC3E}">
        <p14:creationId xmlns:p14="http://schemas.microsoft.com/office/powerpoint/2010/main" val="160335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5FC598D-6347-4BDC-AB94-8A518B76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9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169FD51-2CCD-4BBF-BA6D-20BCA2E6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System Call for set socket option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55C472-8F32-4B2B-99FA-CCD378D9F5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int setsockopt(int sockfd, int level, int optname, const void *optval, socklen_t optlen);</a:t>
            </a:r>
          </a:p>
          <a:p>
            <a:r>
              <a:rPr lang="en-US" altLang="ko-KR"/>
              <a:t>For address/port reuse and timeout setting</a:t>
            </a:r>
          </a:p>
          <a:p>
            <a:r>
              <a:rPr lang="en-US" altLang="ko-KR"/>
              <a:t>level: Specifies the protocol layer for the option</a:t>
            </a:r>
          </a:p>
          <a:p>
            <a:pPr lvl="1"/>
            <a:r>
              <a:rPr lang="en-US" altLang="ko-KR"/>
              <a:t>SOL_SOCKET: Socket layer (e.g., SO_REUSEADDR) &lt;- use this</a:t>
            </a:r>
          </a:p>
          <a:p>
            <a:pPr lvl="1"/>
            <a:r>
              <a:rPr lang="en-US" altLang="ko-KR"/>
              <a:t>IPPROTO_TCP  : TCP layer (e.g., TCP_NODELAY)</a:t>
            </a:r>
          </a:p>
          <a:p>
            <a:pPr lvl="1"/>
            <a:r>
              <a:rPr lang="en-US" altLang="ko-KR"/>
              <a:t>IPPROTO_IP   : IP layer (e.g., IP_TTL)</a:t>
            </a:r>
          </a:p>
          <a:p>
            <a:r>
              <a:rPr lang="en-US" altLang="ko-KR"/>
              <a:t>optname: SO_REUSEADDR, SO_REUSEPORT, SO_RCVTIMEO</a:t>
            </a:r>
          </a:p>
          <a:p>
            <a:r>
              <a:rPr lang="en-US" altLang="ko-KR"/>
              <a:t>optval: different by optname.</a:t>
            </a:r>
          </a:p>
          <a:p>
            <a:pPr lvl="1"/>
            <a:r>
              <a:rPr lang="en-US" altLang="ko-KR"/>
              <a:t>SO_REUSEADDR, SO_REUSEPORT: int value, 1 means on / 0 means off</a:t>
            </a:r>
          </a:p>
          <a:p>
            <a:pPr lvl="1"/>
            <a:r>
              <a:rPr lang="en-US" altLang="ko-KR"/>
              <a:t>SO_RCVTIMEO: struct timeval to, set  to.tv_sec = TIMEOUT;</a:t>
            </a:r>
          </a:p>
          <a:p>
            <a:pPr lvl="1"/>
            <a:endParaRPr lang="en-US" altLang="ko-KR"/>
          </a:p>
          <a:p>
            <a:r>
              <a:rPr lang="en-US" altLang="ko-KR"/>
              <a:t>You can check out its usage in skeleton code!</a:t>
            </a:r>
          </a:p>
        </p:txBody>
      </p:sp>
    </p:spTree>
    <p:extLst>
      <p:ext uri="{BB962C8B-B14F-4D97-AF65-F5344CB8AC3E}">
        <p14:creationId xmlns:p14="http://schemas.microsoft.com/office/powerpoint/2010/main" val="269046093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맑은 고딕">
      <a:majorFont>
        <a:latin typeface="Calibri" panose="20000000000000000000"/>
        <a:ea typeface=""/>
        <a:cs typeface=""/>
        <a:font script="Jpan" typeface="メイリオ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メイリオ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10129</TotalTime>
  <Words>5128</Words>
  <Application>Microsoft Office PowerPoint</Application>
  <PresentationFormat>와이드스크린</PresentationFormat>
  <Paragraphs>859</Paragraphs>
  <Slides>49</Slides>
  <Notes>47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9" baseType="lpstr">
      <vt:lpstr>맑은 고딕</vt:lpstr>
      <vt:lpstr>Arial</vt:lpstr>
      <vt:lpstr>Bahnschrift</vt:lpstr>
      <vt:lpstr>Bahnschrift Light</vt:lpstr>
      <vt:lpstr>Calibri</vt:lpstr>
      <vt:lpstr>Consolas</vt:lpstr>
      <vt:lpstr>Courier New</vt:lpstr>
      <vt:lpstr>Tahoma</vt:lpstr>
      <vt:lpstr>Wingdings</vt:lpstr>
      <vt:lpstr>1_Office 테마</vt:lpstr>
      <vt:lpstr>Lab 5. Simple KVS SNU System Programming Assignment</vt:lpstr>
      <vt:lpstr>What You Should Do</vt:lpstr>
      <vt:lpstr>Background 1: Basic Server/Client</vt:lpstr>
      <vt:lpstr>What is the Client-Server Model?</vt:lpstr>
      <vt:lpstr>Programmer’s View</vt:lpstr>
      <vt:lpstr>TCP Socket Interface</vt:lpstr>
      <vt:lpstr>System Calls for Basic Server</vt:lpstr>
      <vt:lpstr>System Calls for Basic Client</vt:lpstr>
      <vt:lpstr>System Call for set socket option</vt:lpstr>
      <vt:lpstr>read()</vt:lpstr>
      <vt:lpstr>write()</vt:lpstr>
      <vt:lpstr>Background 2: Lock</vt:lpstr>
      <vt:lpstr>Spin Lock vs. Mutex Lock</vt:lpstr>
      <vt:lpstr>Mutex Lock</vt:lpstr>
      <vt:lpstr>Many Readers &amp; Few Writers</vt:lpstr>
      <vt:lpstr>Reader-Writer Lock</vt:lpstr>
      <vt:lpstr>Reader-Priority vs. Writer-Priority (Out of Scope)</vt:lpstr>
      <vt:lpstr>Part 1: Simple Key-Value Store Protocol</vt:lpstr>
      <vt:lpstr>SKVS Protocol</vt:lpstr>
      <vt:lpstr>SKVS Protocol (cont.)</vt:lpstr>
      <vt:lpstr>Example</vt:lpstr>
      <vt:lpstr>Handling Errors</vt:lpstr>
      <vt:lpstr>SKVS Semantics</vt:lpstr>
      <vt:lpstr>Why Static 10 Threads? Any Other Ways for Concurrency?</vt:lpstr>
      <vt:lpstr>Event-Driven Socket Programming (Out of Scope)</vt:lpstr>
      <vt:lpstr>SKVS API</vt:lpstr>
      <vt:lpstr>Client &amp; Server Requirement</vt:lpstr>
      <vt:lpstr>Usage Example for Interactive Mode (client w/ -t)</vt:lpstr>
      <vt:lpstr>Usage Example for Silent Mode (client w/o -t)</vt:lpstr>
      <vt:lpstr>Part 2: Global Hash Table and rwlock</vt:lpstr>
      <vt:lpstr>hashtable.c</vt:lpstr>
      <vt:lpstr>hashtable.c</vt:lpstr>
      <vt:lpstr>Dumping Global Hash Table</vt:lpstr>
      <vt:lpstr>Lock?</vt:lpstr>
      <vt:lpstr>rwlock.c</vt:lpstr>
      <vt:lpstr>Wake Up using Condition Variables</vt:lpstr>
      <vt:lpstr>rwlock_read_lock</vt:lpstr>
      <vt:lpstr>rwlock_write_lock</vt:lpstr>
      <vt:lpstr>How to Test Write Lock?</vt:lpstr>
      <vt:lpstr>How to Test Read Lock?</vt:lpstr>
      <vt:lpstr>Complex Scenario</vt:lpstr>
      <vt:lpstr>Requirements Summary</vt:lpstr>
      <vt:lpstr> Debugging and Testing</vt:lpstr>
      <vt:lpstr>Reference Binaries for self-checking</vt:lpstr>
      <vt:lpstr>Self-testing for rwlock</vt:lpstr>
      <vt:lpstr> Guidelines</vt:lpstr>
      <vt:lpstr>Notice</vt:lpstr>
      <vt:lpstr>Deadline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labs</dc:title>
  <dc:creator>Jongki Park</dc:creator>
  <cp:lastModifiedBy>이하동</cp:lastModifiedBy>
  <cp:revision>1996</cp:revision>
  <dcterms:created xsi:type="dcterms:W3CDTF">2024-06-13T02:16:16Z</dcterms:created>
  <dcterms:modified xsi:type="dcterms:W3CDTF">2025-05-25T10:41:49Z</dcterms:modified>
  <cp:version>1000.0000.01</cp:version>
</cp:coreProperties>
</file>