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2"/>
  </p:notesMasterIdLst>
  <p:sldIdLst>
    <p:sldId id="282" r:id="rId5"/>
    <p:sldId id="316" r:id="rId6"/>
    <p:sldId id="327" r:id="rId7"/>
    <p:sldId id="317" r:id="rId8"/>
    <p:sldId id="328" r:id="rId9"/>
    <p:sldId id="334" r:id="rId10"/>
    <p:sldId id="319" r:id="rId11"/>
    <p:sldId id="320" r:id="rId12"/>
    <p:sldId id="321" r:id="rId13"/>
    <p:sldId id="322" r:id="rId14"/>
    <p:sldId id="323" r:id="rId15"/>
    <p:sldId id="324" r:id="rId16"/>
    <p:sldId id="333" r:id="rId17"/>
    <p:sldId id="331" r:id="rId18"/>
    <p:sldId id="329" r:id="rId19"/>
    <p:sldId id="330" r:id="rId20"/>
    <p:sldId id="332" r:id="rId21"/>
  </p:sldIdLst>
  <p:sldSz cx="12192000" cy="6858000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Bahnschrift Light" panose="020B0502040204020203" pitchFamily="34" charset="0"/>
      <p:regular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66466" autoAdjust="0"/>
  </p:normalViewPr>
  <p:slideViewPr>
    <p:cSldViewPr snapToGrid="0">
      <p:cViewPr varScale="1">
        <p:scale>
          <a:sx n="108" d="100"/>
          <a:sy n="108" d="100"/>
        </p:scale>
        <p:origin x="197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3E48-AADA-EB78-09EE-178D5AD2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7A7319-9E1B-3C6D-9C82-47EB2CEC9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61770-9689-BC8B-63DD-05C34872A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089A4-9F40-7E85-AA97-50F94095D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A6976-C98D-ED91-5821-4DAAA9CA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5161D0-97CF-ECE8-AFEE-30C4DB06A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7F129B-A6C5-62AC-04C7-77353CA22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5BA23-9BA6-D0DD-5E97-B6BDE695C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2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758C-4AAD-DF46-E8F0-2A013FFD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B6F1B-D19B-03DD-7E16-71B47DD4B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1279BB-8895-2F50-A847-ADAA7ED6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3D2C1-4261-1619-936C-A3F6996F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15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48F5-FC51-ED74-3AD6-8725674C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36C42-3DF1-077E-AC18-56013D0A2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C69230-B3A2-7404-3902-0DDEC665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22F3-800F-5DAA-C0FC-B6F1BE4E4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04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25E2-6361-7BEA-F0BC-F4CC398D2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CF7B9-386B-6A41-CD2A-3E41530B1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5D9E3-BAC3-87CE-911E-33D13B503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14639-58D1-622E-BBF8-08AC9D0C0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9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1AD1-BDE7-8138-2CFB-2C9C674F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05CA-E6AE-B3C0-8798-B0FDD599E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D36C89-2A34-9A74-E97F-431C71E2C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921E-7149-FEAD-1954-1717A3426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7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B200-ED85-72B1-6DA8-A153395A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0FB23-69F5-D674-7957-78BDC0488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F83DB8-D34E-9E6E-EA23-D28974F28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6E608-4B71-EEDF-5786-30E0E97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CCFB-B6FC-5F3A-A80C-124DAC8D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9D4282-85C4-967A-C504-C019EE925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691C2E-617B-8182-62A0-012962952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09E3D-67A2-3A5F-5202-F02B4FAB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6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4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45DC-A640-2AA3-87F1-998AE718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46A70C-2E80-3BA9-9725-D79556825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8642E-A3C7-C01C-D58B-5929E437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BBD6-8000-776B-8A19-9C4791CFA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5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5640F-3B40-BE2A-F98C-2933F4A8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FCDD7-7878-6900-17B6-F5B0B978F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6CA12-1717-96E3-E117-A5560896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6754E-CA01-F44F-0E53-BDABC976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9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83F9-0855-4707-50CC-4102420F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3623B-2999-270C-DFF1-E6984AD3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D205F-0086-5897-7394-3DEF90545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AED2-09C3-C5F3-4F0B-AA45C501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5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1. Decommenter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CB311-DC1A-76F9-2E13-2C8F5671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93DB1-A2C7-DE9A-5ACD-7C8DC81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E11317-F4E2-3DF5-690D-CECB7AA1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Unterminated Str and Char Const (7/9)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D9850-5D63-BAD4-9A94-F3B2580C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unterminated str and char const w/o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5F894E-E23B-7E1D-A47D-1AC282F25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3560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652F-E5D3-46C4-27C1-2F33A244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534F7-9E06-BBB9-786A-829A558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5A8A3E-7506-2C9A-3A4A-18BB7C3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" y="173467"/>
            <a:ext cx="12100621" cy="573577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Requirements – Error: EOF Before a Comment Is Terminated (8/9)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E645F-EF03-D24F-69B1-80080DDF6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519" y="3998435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Include the line number where the comment starts in the error message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Return EXIT_FAILURE when an unterminated comment was detected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Except for this case, you should return EXIT_SUCCESS in all other cases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EXIT_FAILURE and EXIT_SUCCESS are defined as macros in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so add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to your C code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B30024-95BC-E1D9-663F-D539E40B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0850"/>
              </p:ext>
            </p:extLst>
          </p:nvPr>
        </p:nvGraphicFramePr>
        <p:xfrm>
          <a:off x="545519" y="1546467"/>
          <a:ext cx="11175426" cy="199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1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854037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560647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310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363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baseline="-25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Error: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unterminated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20E-BE9F-914D-33F8-307D0B7B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85FAA-D3DC-8F5E-4C6E-43EEE4D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F6CEC-4F3F-D06A-3CD8-2CAFE4D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Miscellaneous Features (9/9)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40A2F-9972-5D87-25A1-C24C97E4D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033187"/>
            <a:ext cx="10987340" cy="47916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Your program should work for standard input lines of any length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assume that the final line of the standard input stream ends with a newline character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Backslash-newline character sequence does not occur in the standard input stream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Logical lines == physical lines in the standard input stream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place all source code in a single file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We suggest using standard C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getchar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fprintf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Please read the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11521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1364-AD05-C2D1-8556-710EEFEC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B2F09B-4CC4-2B29-FAEA-947CCD5F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DB90F7-9E97-268A-B510-B80E130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 Your Assignment Step-by-Step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061B5-DCD7-76E3-BE0F-0FC0512D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Step 1. Design a state transition diagram (dfa.pptx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dfa.pdf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dfa.jpg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…)</a:t>
            </a:r>
          </a:p>
          <a:p>
            <a:r>
              <a:rPr lang="en-US" altLang="ko-KR" dirty="0">
                <a:latin typeface="+mn-ea"/>
              </a:rPr>
              <a:t>Step 2. Create source code (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Step 3. Preprocess, compile, assemble, and link (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, .s, .o)</a:t>
            </a:r>
          </a:p>
          <a:p>
            <a:r>
              <a:rPr lang="en-US" altLang="ko-KR" dirty="0">
                <a:latin typeface="+mn-ea"/>
              </a:rPr>
              <a:t>Step 4. Execute</a:t>
            </a:r>
          </a:p>
          <a:p>
            <a:r>
              <a:rPr lang="en-US" altLang="ko-KR" dirty="0">
                <a:latin typeface="+mn-ea"/>
              </a:rPr>
              <a:t>Step 5. Create a readme file (without filename extension)</a:t>
            </a:r>
          </a:p>
          <a:p>
            <a:r>
              <a:rPr lang="en-US" altLang="ko-KR" dirty="0">
                <a:latin typeface="+mn-ea"/>
              </a:rPr>
              <a:t>…</a:t>
            </a:r>
          </a:p>
          <a:p>
            <a:r>
              <a:rPr lang="en-US" altLang="ko-KR" dirty="0">
                <a:latin typeface="+mn-ea"/>
              </a:rPr>
              <a:t>Please refer to the </a:t>
            </a:r>
            <a:r>
              <a:rPr lang="en-US" altLang="ko-KR" dirty="0" err="1">
                <a:latin typeface="+mn-ea"/>
              </a:rPr>
              <a:t>README.md’s</a:t>
            </a:r>
            <a:r>
              <a:rPr lang="en-US" altLang="ko-KR" dirty="0">
                <a:latin typeface="+mn-ea"/>
              </a:rPr>
              <a:t> “Logistics” part!</a:t>
            </a:r>
          </a:p>
        </p:txBody>
      </p:sp>
    </p:spTree>
    <p:extLst>
      <p:ext uri="{BB962C8B-B14F-4D97-AF65-F5344CB8AC3E}">
        <p14:creationId xmlns:p14="http://schemas.microsoft.com/office/powerpoint/2010/main" val="417090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8B01F-FFD6-BD69-8AE0-36AE0DE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BF7948-79ED-3972-B9AA-2379FF4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B5E57B-2F57-4BF0-A486-EEFC527A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Test Your Code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7D713-E76A-482A-EFD3-7B58B588A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“assignment1/reference/”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executable file 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sampledecomment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is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dirty="0">
                <a:latin typeface="+mn-ea"/>
              </a:rPr>
              <a:t>assignment1 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test_files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test*.c files are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“diff” command: Check differences between two files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Here is an example:</a:t>
            </a:r>
          </a:p>
          <a:p>
            <a:pPr lvl="1"/>
            <a:r>
              <a:rPr lang="en-US" altLang="ko-KR" dirty="0">
                <a:latin typeface="+mn-ea"/>
              </a:rPr>
              <a:t>./</a:t>
            </a:r>
            <a:r>
              <a:rPr lang="en-US" altLang="ko-KR" dirty="0" err="1">
                <a:latin typeface="+mn-ea"/>
              </a:rPr>
              <a:t>sampledecomment</a:t>
            </a:r>
            <a:r>
              <a:rPr lang="en-US" altLang="ko-KR" dirty="0">
                <a:latin typeface="+mn-ea"/>
              </a:rPr>
              <a:t>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output1 2&gt; errors1</a:t>
            </a:r>
          </a:p>
          <a:p>
            <a:pPr lvl="1"/>
            <a:r>
              <a:rPr lang="en-US" altLang="ko-KR" dirty="0">
                <a:latin typeface="+mn-ea"/>
              </a:rPr>
              <a:t>./decomment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output2 2&gt; errors2</a:t>
            </a:r>
          </a:p>
          <a:p>
            <a:pPr lvl="1"/>
            <a:r>
              <a:rPr lang="en-US" altLang="ko-KR" dirty="0">
                <a:latin typeface="+mn-ea"/>
              </a:rPr>
              <a:t>diff -c output1 output2</a:t>
            </a:r>
          </a:p>
          <a:p>
            <a:pPr lvl="1"/>
            <a:r>
              <a:rPr lang="en-US" altLang="ko-KR" dirty="0">
                <a:latin typeface="+mn-ea"/>
              </a:rPr>
              <a:t>diff -c errors1 errors2</a:t>
            </a:r>
          </a:p>
          <a:p>
            <a:pPr lvl="1"/>
            <a:r>
              <a:rPr lang="en-US" altLang="ko-KR" dirty="0">
                <a:latin typeface="+mn-ea"/>
              </a:rPr>
              <a:t>rm output1 errors1 output2 errors2</a:t>
            </a:r>
          </a:p>
        </p:txBody>
      </p:sp>
    </p:spTree>
    <p:extLst>
      <p:ext uri="{BB962C8B-B14F-4D97-AF65-F5344CB8AC3E}">
        <p14:creationId xmlns:p14="http://schemas.microsoft.com/office/powerpoint/2010/main" val="10300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15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76" y="4087739"/>
            <a:ext cx="11343447" cy="17615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~3.20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5885556" y="1008662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202500000_assign1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C221-87FF-F068-AFAA-4B336F78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42115-7FF5-1C4D-7ACB-6E7F925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8E9F14-0353-203F-2498-4327EB7D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42CED-AABA-2172-E1FE-0CC19157A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223494"/>
            <a:ext cx="10987340" cy="460131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Helpful commands</a:t>
            </a:r>
          </a:p>
          <a:p>
            <a:pPr lvl="1"/>
            <a:r>
              <a:rPr lang="en-US" altLang="ko-KR" dirty="0" err="1">
                <a:latin typeface="+mn-ea"/>
              </a:rPr>
              <a:t>mkdir</a:t>
            </a:r>
            <a:r>
              <a:rPr lang="en-US" altLang="ko-KR" dirty="0">
                <a:latin typeface="+mn-ea"/>
              </a:rPr>
              <a:t> 202500000_assign1</a:t>
            </a:r>
          </a:p>
          <a:p>
            <a:pPr lvl="1"/>
            <a:r>
              <a:rPr lang="en-US" altLang="ko-KR" dirty="0">
                <a:latin typeface="+mn-ea"/>
              </a:rPr>
              <a:t>mv readme dfa.pptx 202500000_assign1</a:t>
            </a:r>
          </a:p>
          <a:p>
            <a:pPr lvl="1"/>
            <a:r>
              <a:rPr lang="en-US" altLang="ko-KR" dirty="0">
                <a:latin typeface="+mn-ea"/>
              </a:rPr>
              <a:t>mv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decomment.o</a:t>
            </a:r>
            <a:r>
              <a:rPr lang="en-US" altLang="ko-KR" dirty="0">
                <a:latin typeface="+mn-ea"/>
              </a:rPr>
              <a:t> 202500000_assign1</a:t>
            </a:r>
          </a:p>
          <a:p>
            <a:pPr lvl="1"/>
            <a:r>
              <a:rPr lang="en-US" altLang="ko-KR" dirty="0">
                <a:latin typeface="+mn-ea"/>
              </a:rPr>
              <a:t>tar </a:t>
            </a:r>
            <a:r>
              <a:rPr lang="en-US" altLang="ko-KR" dirty="0" err="1">
                <a:latin typeface="+mn-ea"/>
              </a:rPr>
              <a:t>zcf</a:t>
            </a:r>
            <a:r>
              <a:rPr lang="en-US" altLang="ko-KR" dirty="0">
                <a:latin typeface="+mn-ea"/>
              </a:rPr>
              <a:t> 202500000_assign1.tar.gz 202500000_assign1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Submit to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Classum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submission page</a:t>
            </a:r>
          </a:p>
        </p:txBody>
      </p:sp>
    </p:spTree>
    <p:extLst>
      <p:ext uri="{BB962C8B-B14F-4D97-AF65-F5344CB8AC3E}">
        <p14:creationId xmlns:p14="http://schemas.microsoft.com/office/powerpoint/2010/main" val="30285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953037"/>
            <a:ext cx="10987340" cy="5112912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Sumbission</a:t>
            </a:r>
            <a:r>
              <a:rPr lang="en-US" altLang="ko-KR" dirty="0">
                <a:latin typeface="+mn-ea"/>
              </a:rPr>
              <a:t> format (Penalty for non-compliance)</a:t>
            </a:r>
          </a:p>
          <a:p>
            <a:r>
              <a:rPr lang="en-US" altLang="ko-KR" dirty="0">
                <a:latin typeface="+mn-ea"/>
              </a:rPr>
              <a:t>From the user’s point of view: Correct functioning of the program</a:t>
            </a:r>
          </a:p>
          <a:p>
            <a:r>
              <a:rPr lang="en-US" altLang="ko-KR" dirty="0">
                <a:latin typeface="+mn-ea"/>
              </a:rPr>
              <a:t>From the programmer’s point of view: </a:t>
            </a:r>
          </a:p>
          <a:p>
            <a:pPr lvl="1"/>
            <a:r>
              <a:rPr lang="en-US" altLang="ko-KR" dirty="0">
                <a:latin typeface="+mn-ea"/>
              </a:rPr>
              <a:t>A program has quality if it is well styled and thereby easy to maintain</a:t>
            </a:r>
          </a:p>
          <a:p>
            <a:pPr lvl="1"/>
            <a:r>
              <a:rPr lang="en-US" altLang="ko-KR" dirty="0">
                <a:latin typeface="+mn-ea"/>
              </a:rPr>
              <a:t>Here are the examples: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1. </a:t>
            </a:r>
            <a:r>
              <a:rPr lang="en-US" altLang="ko-KR" b="1" dirty="0">
                <a:latin typeface="+mn-ea"/>
              </a:rPr>
              <a:t>Names</a:t>
            </a:r>
            <a:r>
              <a:rPr lang="en-US" altLang="ko-KR" dirty="0">
                <a:latin typeface="+mn-ea"/>
              </a:rPr>
              <a:t>: Clear and consistent style for variable and function names</a:t>
            </a:r>
          </a:p>
          <a:p>
            <a:pPr lvl="1"/>
            <a:r>
              <a:rPr lang="en-US" altLang="ko-KR" dirty="0">
                <a:latin typeface="+mn-ea"/>
              </a:rPr>
              <a:t>2. </a:t>
            </a:r>
            <a:r>
              <a:rPr lang="en-US" altLang="ko-KR" b="1" dirty="0">
                <a:latin typeface="+mn-ea"/>
              </a:rPr>
              <a:t>Comments</a:t>
            </a:r>
            <a:r>
              <a:rPr lang="en-US" altLang="ko-KR" dirty="0">
                <a:latin typeface="+mn-ea"/>
              </a:rPr>
              <a:t>: Each function should begin with a comment that describes what the function does from the point of view of the caller</a:t>
            </a:r>
          </a:p>
          <a:p>
            <a:pPr lvl="1"/>
            <a:r>
              <a:rPr lang="en-US" altLang="ko-KR" dirty="0">
                <a:latin typeface="+mn-ea"/>
              </a:rPr>
              <a:t>3. </a:t>
            </a:r>
            <a:r>
              <a:rPr lang="en-US" altLang="ko-KR" b="1" dirty="0">
                <a:latin typeface="+mn-ea"/>
              </a:rPr>
              <a:t>Function modularity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(most important)</a:t>
            </a:r>
            <a:r>
              <a:rPr lang="en-US" altLang="ko-KR" dirty="0">
                <a:latin typeface="+mn-ea"/>
              </a:rPr>
              <a:t>: Your program should not consist of one large main function, instead your program should consist of multiple small functions</a:t>
            </a:r>
          </a:p>
          <a:p>
            <a:pPr lvl="1"/>
            <a:r>
              <a:rPr lang="en-US" altLang="ko-KR" dirty="0">
                <a:latin typeface="+mn-ea"/>
              </a:rPr>
              <a:t>4. </a:t>
            </a:r>
            <a:r>
              <a:rPr lang="en-US" altLang="ko-KR" b="1" dirty="0">
                <a:latin typeface="+mn-ea"/>
              </a:rPr>
              <a:t>Line lengths</a:t>
            </a:r>
            <a:r>
              <a:rPr lang="en-US" altLang="ko-KR" dirty="0">
                <a:latin typeface="+mn-ea"/>
              </a:rPr>
              <a:t>: Limit line lengths in your source code to 72 characters (for better readability)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What Is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467298"/>
            <a:ext cx="10987340" cy="5735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Decommenter: Tool to remove comments within source code files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22B8E-D503-5D4B-6A56-8FAF0B46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8" y="1202331"/>
            <a:ext cx="3244982" cy="369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D12B5F-ECE4-CF1A-E519-2B8B8669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17" y="1171672"/>
            <a:ext cx="3205137" cy="36952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29D080-03A5-322C-D6C9-111C1EFE7D00}"/>
              </a:ext>
            </a:extLst>
          </p:cNvPr>
          <p:cNvSpPr/>
          <p:nvPr/>
        </p:nvSpPr>
        <p:spPr>
          <a:xfrm>
            <a:off x="5470170" y="2732505"/>
            <a:ext cx="1184857" cy="573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6" y="4852735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Decommented test0.c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14A3-FF39-B9E9-7D94-2421A3F6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3FC86B-1E3E-BB15-52DC-B0CB5C9E9C69}"/>
              </a:ext>
            </a:extLst>
          </p:cNvPr>
          <p:cNvCxnSpPr>
            <a:cxnSpLocks/>
          </p:cNvCxnSpPr>
          <p:nvPr/>
        </p:nvCxnSpPr>
        <p:spPr>
          <a:xfrm>
            <a:off x="6579215" y="2551430"/>
            <a:ext cx="17920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00DA5B-753A-74BD-487B-8E63616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FE408A-2605-0042-25A3-8E1830C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Usage Instructions for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0AEA-AC41-6DD6-BB48-0AC3FA762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070916"/>
            <a:ext cx="10987340" cy="19699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Input and output for “decomment” should be handled via redirection</a:t>
            </a:r>
          </a:p>
          <a:p>
            <a:pPr lvl="1"/>
            <a:r>
              <a:rPr lang="en-US" altLang="ko-KR" dirty="0">
                <a:latin typeface="+mn-ea"/>
              </a:rPr>
              <a:t>Default functionality in C program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No special additional work required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80AA-4207-E796-6639-AB9AD2A9B553}"/>
              </a:ext>
            </a:extLst>
          </p:cNvPr>
          <p:cNvSpPr txBox="1"/>
          <p:nvPr/>
        </p:nvSpPr>
        <p:spPr>
          <a:xfrm>
            <a:off x="1809332" y="1968066"/>
            <a:ext cx="871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./decomment &lt; </a:t>
            </a:r>
            <a:r>
              <a:rPr lang="en-US" altLang="ko-KR" sz="3200" dirty="0" err="1">
                <a:latin typeface="+mn-ea"/>
              </a:rPr>
              <a:t>somefile.c</a:t>
            </a:r>
            <a:r>
              <a:rPr lang="en-US" altLang="ko-KR" sz="3200" dirty="0">
                <a:latin typeface="+mn-ea"/>
              </a:rPr>
              <a:t> &gt; output 2&gt; errors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39D58F-8A99-1EF9-5A5B-9A1EDFBFA855}"/>
              </a:ext>
            </a:extLst>
          </p:cNvPr>
          <p:cNvCxnSpPr>
            <a:cxnSpLocks/>
          </p:cNvCxnSpPr>
          <p:nvPr/>
        </p:nvCxnSpPr>
        <p:spPr>
          <a:xfrm flipV="1">
            <a:off x="1809332" y="2551431"/>
            <a:ext cx="2807351" cy="4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4812-8002-2001-BFD2-560A7C785A67}"/>
              </a:ext>
            </a:extLst>
          </p:cNvPr>
          <p:cNvSpPr txBox="1"/>
          <p:nvPr/>
        </p:nvSpPr>
        <p:spPr>
          <a:xfrm>
            <a:off x="2049887" y="2602420"/>
            <a:ext cx="23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Your executable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3D2F6E-862E-CF3F-8B98-19ECB3B67E85}"/>
              </a:ext>
            </a:extLst>
          </p:cNvPr>
          <p:cNvCxnSpPr>
            <a:cxnSpLocks/>
          </p:cNvCxnSpPr>
          <p:nvPr/>
        </p:nvCxnSpPr>
        <p:spPr>
          <a:xfrm>
            <a:off x="4561267" y="2550020"/>
            <a:ext cx="2126769" cy="2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0BD031-488A-D7B1-8E77-E9F9FE57C8BA}"/>
              </a:ext>
            </a:extLst>
          </p:cNvPr>
          <p:cNvCxnSpPr>
            <a:cxnSpLocks/>
          </p:cNvCxnSpPr>
          <p:nvPr/>
        </p:nvCxnSpPr>
        <p:spPr>
          <a:xfrm flipV="1">
            <a:off x="8371270" y="2551430"/>
            <a:ext cx="178873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1056BD-5E36-E268-C7BA-9A057290DFCF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884235" y="2621434"/>
            <a:ext cx="187490" cy="14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C265E17-39A6-F4A7-F13B-10091331FD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691" y="2768186"/>
            <a:ext cx="560060" cy="1631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13C67F-9A76-2405-207E-CED1590896E2}"/>
              </a:ext>
            </a:extLst>
          </p:cNvPr>
          <p:cNvSpPr txBox="1"/>
          <p:nvPr/>
        </p:nvSpPr>
        <p:spPr>
          <a:xfrm>
            <a:off x="4724401" y="2971752"/>
            <a:ext cx="1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Target(input)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F550410-8EDF-86ED-AB39-CDCE08769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1139" y="2773197"/>
            <a:ext cx="560062" cy="16313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D6495-98D6-CEDD-33C5-04231C941692}"/>
              </a:ext>
            </a:extLst>
          </p:cNvPr>
          <p:cNvSpPr txBox="1"/>
          <p:nvPr/>
        </p:nvSpPr>
        <p:spPr>
          <a:xfrm>
            <a:off x="6917548" y="296733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B19F8CA-664B-3A73-B5AD-93DD64D0FE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6742" y="2748484"/>
            <a:ext cx="560062" cy="16313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9E79D-FCA7-8572-4A16-92486A4AAB9D}"/>
              </a:ext>
            </a:extLst>
          </p:cNvPr>
          <p:cNvSpPr txBox="1"/>
          <p:nvPr/>
        </p:nvSpPr>
        <p:spPr>
          <a:xfrm>
            <a:off x="8641010" y="292541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Error log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F16E-9A62-5C9C-4EA9-8F073E4E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884A7C-00FE-2F86-2EAD-B9192C28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4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B467B-9AD5-7154-ED4E-1875F45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Replace Each Comment with a Space (1/9)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99CAE-A059-478F-37EE-0C86785F0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4340180"/>
            <a:ext cx="10692848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 the following examples,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space character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newline character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B1F328-C7E2-C24E-1779-7B28549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6858"/>
              </p:ext>
            </p:extLst>
          </p:nvPr>
        </p:nvGraphicFramePr>
        <p:xfrm>
          <a:off x="1296643" y="1787975"/>
          <a:ext cx="9598713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71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</a:t>
                      </a:r>
                      <a:r>
                        <a:rPr lang="en-US" altLang="ko-KR" b="0">
                          <a:latin typeface="+mn-ea"/>
                          <a:ea typeface="+mn-ea"/>
                        </a:rPr>
                        <a:t>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Support Both Types of Comments (2/9)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1" y="4294908"/>
            <a:ext cx="11132468" cy="148832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 Types of comments: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“//”: Single line comment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“/* … */”: Multi-line comment</a:t>
            </a:r>
          </a:p>
          <a:p>
            <a:r>
              <a:rPr lang="en-US" altLang="ko-KR" sz="2000" dirty="0">
                <a:latin typeface="+mn-ea"/>
              </a:rPr>
              <a:t>Ensure the program </a:t>
            </a:r>
            <a:r>
              <a:rPr lang="en-US" altLang="ko-KR" sz="2000" b="1" dirty="0">
                <a:latin typeface="+mn-ea"/>
              </a:rPr>
              <a:t>adds blank lines</a:t>
            </a:r>
            <a:r>
              <a:rPr lang="en-US" altLang="ko-KR" sz="2000" dirty="0">
                <a:latin typeface="+mn-ea"/>
              </a:rPr>
              <a:t> as needed to </a:t>
            </a:r>
            <a:r>
              <a:rPr lang="en-US" altLang="ko-KR" sz="2000" b="1" dirty="0">
                <a:latin typeface="+mn-ea"/>
              </a:rPr>
              <a:t>preserve original line numbering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13625"/>
              </p:ext>
            </p:extLst>
          </p:nvPr>
        </p:nvGraphicFramePr>
        <p:xfrm>
          <a:off x="602331" y="1074762"/>
          <a:ext cx="1098865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3108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274188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Single 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Multi-line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Comments within Comments(3/9)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597" y="4120062"/>
            <a:ext cx="11132468" cy="121132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 multi-line comment begins when the preprocess encounters "/*" for the first time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The comment ends when it encounters "*/" after the comment begins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24984"/>
              </p:ext>
            </p:extLst>
          </p:nvPr>
        </p:nvGraphicFramePr>
        <p:xfrm>
          <a:off x="960638" y="1518063"/>
          <a:ext cx="10416385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036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000894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68D8-7D60-F854-6252-95D6D0C3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7A95A1-D010-225D-4892-94A6CB0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26C56D-CFB7-0A62-632F-D49CB23D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" y="173474"/>
            <a:ext cx="12182662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Exceptions: Comment in Str or Char Const (4/9)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964B8-B719-C399-86E7-DDFEFCB2B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Do not de-comment the comment when: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Part of the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string or character constant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CEF4EA7-4158-F1CF-2E69-9536C5CE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53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3064-D1F9-5C77-E35F-4DD1BF0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3B5FA-5D90-5877-C3E1-B2B9B6A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62AB8E-AC5C-8DEA-B11D-50C1B82F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Requirements – Handle ‘</a:t>
            </a:r>
            <a:r>
              <a:rPr lang="en-US" altLang="ko-KR" sz="2800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sz="2800" dirty="0">
                <a:latin typeface="+mj-ea"/>
              </a:rPr>
              <a:t>’+ following char as ordinary characters (5/9)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DD6EE-B7EB-B122-B18A-10BE8FB77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4129442"/>
            <a:ext cx="11343447" cy="185923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</a:t>
            </a:r>
            <a:r>
              <a:rPr lang="en-US" altLang="ko-KR" sz="2400" dirty="0">
                <a:latin typeface="+mj-ea"/>
              </a:rPr>
              <a:t>‘</a:t>
            </a:r>
            <a:r>
              <a:rPr lang="en-US" altLang="ko-KR" sz="2400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sz="2400" dirty="0">
                <a:latin typeface="+mj-ea"/>
              </a:rPr>
              <a:t>’+ following</a:t>
            </a:r>
            <a:r>
              <a:rPr lang="en-US" altLang="ko-KR" dirty="0">
                <a:latin typeface="+mn-ea"/>
              </a:rPr>
              <a:t> char as ordinary characters when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Within the string or character constant</a:t>
            </a:r>
          </a:p>
          <a:p>
            <a:r>
              <a:rPr lang="en-US" altLang="ko-KR" dirty="0">
                <a:latin typeface="+mn-ea"/>
              </a:rPr>
              <a:t>A C compiler would incur an error (multiple characters in a character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F74175-4774-E9E4-BCAD-211DE460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61069"/>
              </p:ext>
            </p:extLst>
          </p:nvPr>
        </p:nvGraphicFramePr>
        <p:xfrm>
          <a:off x="567087" y="973771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'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8A06-B781-57E5-4F5E-8575576B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90ACF5-FE81-7C4B-9D0E-69BA177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7F0EC-2647-2ED5-0284-97845B8B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Newline Characters in Str or Char Const (6/9)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18529-42C0-1FF3-E7E3-7C280B194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7" y="4121239"/>
            <a:ext cx="11057825" cy="191963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the newline character in str or chat const without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40CF555-2F0B-39DD-F763-28D37017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1506"/>
              </p:ext>
            </p:extLst>
          </p:nvPr>
        </p:nvGraphicFramePr>
        <p:xfrm>
          <a:off x="581808" y="938992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12550</TotalTime>
  <Words>1347</Words>
  <Application>Microsoft Office PowerPoint</Application>
  <PresentationFormat>와이드스크린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Courier New</vt:lpstr>
      <vt:lpstr>Bahnschrift Light</vt:lpstr>
      <vt:lpstr>Bahnschrift</vt:lpstr>
      <vt:lpstr>Wingdings</vt:lpstr>
      <vt:lpstr>맑은 고딕</vt:lpstr>
      <vt:lpstr>나눔바른고딕</vt:lpstr>
      <vt:lpstr>Arial</vt:lpstr>
      <vt:lpstr>1_Office 테마</vt:lpstr>
      <vt:lpstr>Lab 1. Decommenter System Programming Assignment</vt:lpstr>
      <vt:lpstr>What Is Decommenter</vt:lpstr>
      <vt:lpstr>Usage Instructions for Decommenter</vt:lpstr>
      <vt:lpstr>Requirements – Replace Each Comment with a Space (1/9)</vt:lpstr>
      <vt:lpstr>Requirements – Support Both Types of Comments (2/9)</vt:lpstr>
      <vt:lpstr>Requirements – Comments within Comments(3/9)</vt:lpstr>
      <vt:lpstr>Requirements – Exceptions: Comment in Str or Char Const (4/9)</vt:lpstr>
      <vt:lpstr>Requirements – Handle ‘\’+ following char as ordinary characters (5/9)</vt:lpstr>
      <vt:lpstr>Requirements – Newline Characters in Str or Char Const (6/9)</vt:lpstr>
      <vt:lpstr>Requirements – Handle Unterminated Str and Char Const (7/9)</vt:lpstr>
      <vt:lpstr>Requirements – Error: EOF Before a Comment Is Terminated (8/9)</vt:lpstr>
      <vt:lpstr>Requirements – Miscellaneous Features (9/9)</vt:lpstr>
      <vt:lpstr>Do Your Assignment Step-by-Step</vt:lpstr>
      <vt:lpstr>How to Test Your Code</vt:lpstr>
      <vt:lpstr>Submit Format (1/2)</vt:lpstr>
      <vt:lpstr>Submit Format (2/2)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1303</cp:revision>
  <dcterms:created xsi:type="dcterms:W3CDTF">2024-06-13T02:16:16Z</dcterms:created>
  <dcterms:modified xsi:type="dcterms:W3CDTF">2025-03-17T10:40:01Z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