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7"/>
  </p:notesMasterIdLst>
  <p:sldIdLst>
    <p:sldId id="282" r:id="rId5"/>
    <p:sldId id="342" r:id="rId6"/>
    <p:sldId id="343" r:id="rId7"/>
    <p:sldId id="345" r:id="rId8"/>
    <p:sldId id="346" r:id="rId9"/>
    <p:sldId id="348" r:id="rId10"/>
    <p:sldId id="347" r:id="rId11"/>
    <p:sldId id="350" r:id="rId12"/>
    <p:sldId id="351" r:id="rId13"/>
    <p:sldId id="352" r:id="rId14"/>
    <p:sldId id="353" r:id="rId15"/>
    <p:sldId id="35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83886" autoAdjust="0"/>
  </p:normalViewPr>
  <p:slideViewPr>
    <p:cSldViewPr snapToGrid="0">
      <p:cViewPr varScale="1">
        <p:scale>
          <a:sx n="69" d="100"/>
          <a:sy n="69" d="100"/>
        </p:scale>
        <p:origin x="60" y="3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2025-03-07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8142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87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tty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baxterm.mobatek.net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um.com/main/space/216196/community" TargetMode="External"/><Relationship Id="rId2" Type="http://schemas.openxmlformats.org/officeDocument/2006/relationships/hyperlink" Target="mailto:snu-sysp@googlegroups.co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command.org/tlcl.php" TargetMode="External"/><Relationship Id="rId2" Type="http://schemas.openxmlformats.org/officeDocument/2006/relationships/hyperlink" Target="https://csapp.cs.cmu.edu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wiley.com/en-kr/Linux+Command+Line+and+Shell+Scripting+Bible,+4th+Edition-p-9781119700937" TargetMode="External"/><Relationship Id="rId4" Type="http://schemas.openxmlformats.org/officeDocument/2006/relationships/hyperlink" Target="https://www.wiley.com/en-gb/Beginning+Linux+Programming,+4th+Edition-p-978047014762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sl/install-win1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2024742"/>
            <a:ext cx="9607826" cy="893963"/>
          </a:xfrm>
        </p:spPr>
        <p:txBody>
          <a:bodyPr/>
          <a:lstStyle/>
          <a:p>
            <a:r>
              <a:rPr lang="en-US" altLang="ko-KR" sz="4400" dirty="0">
                <a:solidFill>
                  <a:schemeClr val="dk1"/>
                </a:solidFill>
                <a:latin typeface="+mj-ea"/>
                <a:ea typeface="+mj-ea"/>
              </a:rPr>
              <a:t>Lab 0. Intro to Environments &amp; Tools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230"/>
            <a:ext cx="9144000" cy="1248228"/>
          </a:xfrm>
        </p:spPr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3200" dirty="0"/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800" dirty="0"/>
              <a:t>SNU TNET Lab.</a:t>
            </a: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8815B-1CD8-4BD5-B132-6D21318CF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Download PuTTY program</a:t>
            </a:r>
          </a:p>
          <a:p>
            <a:pPr lvl="1"/>
            <a:r>
              <a:rPr lang="en-US" altLang="ko-KR" dirty="0">
                <a:latin typeface="+mn-ea"/>
                <a:hlinkClick r:id="rId3"/>
              </a:rPr>
              <a:t>http://www.putty.org/</a:t>
            </a:r>
            <a:r>
              <a:rPr lang="en-US" altLang="ko-KR" dirty="0">
                <a:latin typeface="+mn-ea"/>
              </a:rPr>
              <a:t> </a:t>
            </a:r>
          </a:p>
          <a:p>
            <a:pPr lvl="1"/>
            <a:r>
              <a:rPr lang="en-US" altLang="ko-KR" dirty="0">
                <a:latin typeface="+mn-ea"/>
              </a:rPr>
              <a:t>Single file: putty.exe</a:t>
            </a:r>
          </a:p>
          <a:p>
            <a:r>
              <a:rPr lang="en-US" altLang="ko-KR" dirty="0">
                <a:latin typeface="+mn-ea"/>
              </a:rPr>
              <a:t>Open putty.exe</a:t>
            </a:r>
          </a:p>
          <a:p>
            <a:r>
              <a:rPr lang="en-US" altLang="ko-KR" dirty="0">
                <a:latin typeface="+mn-ea"/>
              </a:rPr>
              <a:t>Input “Host Name”</a:t>
            </a:r>
          </a:p>
          <a:p>
            <a:pPr lvl="1"/>
            <a:r>
              <a:rPr lang="en-US" altLang="ko-KR" dirty="0">
                <a:latin typeface="+mn-ea"/>
              </a:rPr>
              <a:t>sp01.cse.snu.ac.kr, sp02.cse.snu.ac.kr, …</a:t>
            </a:r>
          </a:p>
          <a:p>
            <a:r>
              <a:rPr lang="en-US" altLang="ko-KR" dirty="0">
                <a:latin typeface="+mn-ea"/>
              </a:rPr>
              <a:t>Input “Port”</a:t>
            </a:r>
          </a:p>
          <a:p>
            <a:pPr lvl="1"/>
            <a:r>
              <a:rPr lang="en-US" altLang="ko-KR" dirty="0">
                <a:latin typeface="+mn-ea"/>
              </a:rPr>
              <a:t>2222 (not 22)</a:t>
            </a:r>
          </a:p>
          <a:p>
            <a:r>
              <a:rPr lang="en-US" altLang="ko-KR" dirty="0">
                <a:latin typeface="+mn-ea"/>
              </a:rPr>
              <a:t>Press Open  </a:t>
            </a:r>
          </a:p>
          <a:p>
            <a:r>
              <a:rPr lang="en-US" altLang="ko-KR" dirty="0">
                <a:latin typeface="+mn-ea"/>
              </a:rPr>
              <a:t>Type in ID/password and press ENTER</a:t>
            </a:r>
          </a:p>
          <a:p>
            <a:pPr lvl="1"/>
            <a:r>
              <a:rPr lang="en-US" altLang="ko-KR" dirty="0">
                <a:latin typeface="+mn-ea"/>
              </a:rPr>
              <a:t>Enter “yes” at first login</a:t>
            </a: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40DB282-B52C-4796-B45B-F6F8A43D4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350" y="1464295"/>
            <a:ext cx="4191585" cy="410584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E6D2B2-B2A3-4871-B306-41BD69CC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96FF62-F0E6-4A91-852D-267E1C94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Remote Access via PuTTY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92260-F127-4000-A119-D3A1E677F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210" y="1464295"/>
            <a:ext cx="685800" cy="6143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742E56-B2FD-4985-9429-01F349700876}"/>
              </a:ext>
            </a:extLst>
          </p:cNvPr>
          <p:cNvSpPr/>
          <p:nvPr/>
        </p:nvSpPr>
        <p:spPr>
          <a:xfrm>
            <a:off x="8686800" y="2467429"/>
            <a:ext cx="1937657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AF3B0-A95A-4D99-911D-CD5208F18F24}"/>
              </a:ext>
            </a:extLst>
          </p:cNvPr>
          <p:cNvSpPr/>
          <p:nvPr/>
        </p:nvSpPr>
        <p:spPr>
          <a:xfrm>
            <a:off x="10685494" y="2467428"/>
            <a:ext cx="591572" cy="2177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1B063E-3CC1-43FA-9A4C-70FAA2C8A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9A6D44A-D283-4C5F-BFA9-B643436E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+mj-ea"/>
              </a:rPr>
              <a:t>MobaXterm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83BC1-0654-491D-AB08-3C4DAF32E1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hlinkClick r:id="rId2"/>
              </a:rPr>
              <a:t>https://mobaxterm.mobatek.net/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Better looking + more features</a:t>
            </a:r>
            <a:endParaRPr lang="ko-KR" altLang="en-US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Embedded X window server for remote graphics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484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E637CF-E26D-49C9-9E59-E43AB107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1F2116-A34A-45C3-A788-64A28BCB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gcc800 vs. </a:t>
            </a:r>
            <a:r>
              <a:rPr lang="en-US" altLang="ko-KR" dirty="0" err="1">
                <a:latin typeface="+mj-ea"/>
              </a:rPr>
              <a:t>gcc</a:t>
            </a:r>
            <a:r>
              <a:rPr lang="en-US" altLang="ko-KR" dirty="0">
                <a:latin typeface="+mj-ea"/>
              </a:rPr>
              <a:t>?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8670E7-1685-43A2-9116-7F996E9AC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536648" cy="5140325"/>
          </a:xfrm>
        </p:spPr>
        <p:txBody>
          <a:bodyPr/>
          <a:lstStyle/>
          <a:p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sz="2400" dirty="0">
                <a:latin typeface="+mn-ea"/>
              </a:rPr>
              <a:t> is a special script made for this lecture</a:t>
            </a:r>
          </a:p>
          <a:p>
            <a:pPr lvl="1"/>
            <a:r>
              <a:rPr lang="en-US" altLang="ko-KR" sz="2000" dirty="0">
                <a:latin typeface="+mn-ea"/>
              </a:rPr>
              <a:t>Script: a text file that contains commands to execute a series of tasks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sz="2000" dirty="0">
                <a:latin typeface="+mn-ea"/>
              </a:rPr>
              <a:t> adds a number of options to catch improper programming</a:t>
            </a:r>
          </a:p>
          <a:p>
            <a:pPr lvl="2"/>
            <a:r>
              <a:rPr lang="en-US" altLang="ko-KR" sz="1800" dirty="0">
                <a:latin typeface="+mn-ea"/>
              </a:rPr>
              <a:t>e.g. warns unused variable, use variable without initializing it, etc.</a:t>
            </a:r>
          </a:p>
          <a:p>
            <a:r>
              <a:rPr lang="en-US" altLang="ko-KR" sz="2400" dirty="0">
                <a:latin typeface="+mn-ea"/>
              </a:rPr>
              <a:t>You can make this script by yourself using emacs editor</a:t>
            </a:r>
            <a:r>
              <a:rPr lang="ko-KR" altLang="en-US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(or whatever editor you like)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+mn-ea"/>
                <a:cs typeface="Courier New" panose="02070309020205020404" pitchFamily="49" charset="0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emacs gcc800</a:t>
            </a:r>
          </a:p>
          <a:p>
            <a:endParaRPr lang="en-US" altLang="ko-KR" sz="2400" dirty="0">
              <a:latin typeface="+mn-ea"/>
            </a:endParaRPr>
          </a:p>
          <a:p>
            <a:endParaRPr lang="en-US" altLang="ko-KR" sz="2400" dirty="0">
              <a:latin typeface="+mn-ea"/>
            </a:endParaRPr>
          </a:p>
          <a:p>
            <a:pPr lvl="1"/>
            <a:r>
              <a:rPr lang="en-US" altLang="ko-KR" sz="2000" dirty="0">
                <a:latin typeface="+mn-ea"/>
              </a:rPr>
              <a:t>Make this script executable: 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+mn-ea"/>
                <a:cs typeface="Courier New" panose="02070309020205020404" pitchFamily="49" charset="0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+x gcc800</a:t>
            </a:r>
          </a:p>
          <a:p>
            <a:pPr lvl="1"/>
            <a:r>
              <a:rPr lang="en-US" altLang="ko-KR" sz="2000" dirty="0">
                <a:latin typeface="+mn-ea"/>
              </a:rPr>
              <a:t>Move this file to folder that can be accessed globally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+mn-ea"/>
                <a:cs typeface="Courier New" panose="02070309020205020404" pitchFamily="49" charset="0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mv gcc800 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/bin/gcc800</a:t>
            </a:r>
          </a:p>
          <a:p>
            <a:endParaRPr lang="ko-KR" altLang="en-US" sz="2400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68B3AA-AFA5-44E0-84B3-1DA4980140D4}"/>
              </a:ext>
            </a:extLst>
          </p:cNvPr>
          <p:cNvSpPr/>
          <p:nvPr/>
        </p:nvSpPr>
        <p:spPr>
          <a:xfrm>
            <a:off x="1606616" y="3509962"/>
            <a:ext cx="5741582" cy="594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=c99 "$@"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83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Links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EC4B-34B9-49AB-8E7B-0F25FF435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Courier New" panose="02070309020205020404" pitchFamily="49" charset="0"/>
              </a:rPr>
              <a:t>TA mailing list: </a:t>
            </a:r>
            <a:r>
              <a:rPr lang="en-US" altLang="ko-KR" dirty="0">
                <a:latin typeface="+mn-ea"/>
                <a:cs typeface="Courier New" panose="02070309020205020404" pitchFamily="49" charset="0"/>
                <a:hlinkClick r:id="rId2"/>
              </a:rPr>
              <a:t>snu-sysp@googlegroups.com</a:t>
            </a:r>
            <a:endParaRPr lang="en-US" altLang="ko-KR" dirty="0">
              <a:latin typeface="+mn-ea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+mn-ea"/>
                <a:cs typeface="Courier New" panose="02070309020205020404" pitchFamily="49" charset="0"/>
              </a:rPr>
              <a:t>Professor prefers you ask your questions on </a:t>
            </a:r>
            <a:r>
              <a:rPr lang="en-US" altLang="ko-KR" b="1" dirty="0" err="1">
                <a:latin typeface="+mn-ea"/>
                <a:cs typeface="Courier New" panose="02070309020205020404" pitchFamily="49" charset="0"/>
              </a:rPr>
              <a:t>Classum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!</a:t>
            </a:r>
          </a:p>
          <a:p>
            <a:r>
              <a:rPr lang="en-US" altLang="ko-KR" b="1" dirty="0" err="1">
                <a:latin typeface="+mn-ea"/>
                <a:cs typeface="Courier New" panose="02070309020205020404" pitchFamily="49" charset="0"/>
              </a:rPr>
              <a:t>Classum</a:t>
            </a:r>
            <a:r>
              <a:rPr lang="en-US" altLang="ko-KR" dirty="0">
                <a:latin typeface="+mn-ea"/>
                <a:cs typeface="Courier New" panose="02070309020205020404" pitchFamily="49" charset="0"/>
              </a:rPr>
              <a:t>: </a:t>
            </a:r>
            <a:r>
              <a:rPr lang="en-US" altLang="ko-KR" sz="2400" dirty="0">
                <a:latin typeface="+mn-ea"/>
                <a:cs typeface="Courier New" panose="02070309020205020404" pitchFamily="49" charset="0"/>
                <a:hlinkClick r:id="rId3"/>
              </a:rPr>
              <a:t>https://www.classum.com/main/space/216196/community</a:t>
            </a:r>
            <a:endParaRPr lang="en-US" altLang="ko-KR" sz="2400" dirty="0">
              <a:latin typeface="+mn-ea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+mn-ea"/>
              </a:rPr>
              <a:t>For course announcements, Q&amp;A, discussions, etc.</a:t>
            </a:r>
          </a:p>
          <a:p>
            <a:pPr lvl="1"/>
            <a:r>
              <a:rPr lang="en-US" altLang="ko-KR" dirty="0">
                <a:latin typeface="+mn-ea"/>
              </a:rPr>
              <a:t>One-on-one conversation with professor/TA possible</a:t>
            </a:r>
          </a:p>
          <a:p>
            <a:r>
              <a:rPr lang="en-US" altLang="ko-KR" dirty="0">
                <a:latin typeface="+mn-ea"/>
              </a:rPr>
              <a:t>We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do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not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use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eTL</a:t>
            </a:r>
            <a:r>
              <a:rPr lang="en-US" altLang="ko-KR">
                <a:latin typeface="+mn-ea"/>
              </a:rPr>
              <a:t>!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594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Goals &amp; Recommended Books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EC4B-34B9-49AB-8E7B-0F25FF435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Goal: getting familiar with the Linux programming environment</a:t>
            </a:r>
          </a:p>
          <a:p>
            <a:pPr lvl="1"/>
            <a:r>
              <a:rPr lang="en-US" altLang="ko-KR" dirty="0">
                <a:latin typeface="+mn-ea"/>
              </a:rPr>
              <a:t>Corollary: feel comfortable with tools for system programming assignments</a:t>
            </a:r>
          </a:p>
          <a:p>
            <a:pPr lvl="1"/>
            <a:r>
              <a:rPr lang="en-US" altLang="ko-KR" dirty="0">
                <a:latin typeface="+mn-ea"/>
                <a:cs typeface="Arial"/>
              </a:rPr>
              <a:t>Tools: shell commands, editor, </a:t>
            </a:r>
            <a:r>
              <a:rPr lang="en-US" altLang="ko-KR" dirty="0" err="1">
                <a:latin typeface="+mn-ea"/>
                <a:cs typeface="Arial"/>
              </a:rPr>
              <a:t>ctags</a:t>
            </a:r>
            <a:r>
              <a:rPr lang="en-US" altLang="ko-KR" dirty="0">
                <a:latin typeface="+mn-ea"/>
                <a:cs typeface="Arial"/>
              </a:rPr>
              <a:t>/</a:t>
            </a:r>
            <a:r>
              <a:rPr lang="en-US" altLang="ko-KR" dirty="0" err="1">
                <a:latin typeface="+mn-ea"/>
                <a:cs typeface="Arial"/>
              </a:rPr>
              <a:t>cscope</a:t>
            </a:r>
            <a:r>
              <a:rPr lang="en-US" altLang="ko-KR" dirty="0">
                <a:latin typeface="+mn-ea"/>
                <a:cs typeface="Arial"/>
              </a:rPr>
              <a:t>, compiler, debugger, source code management, commands, script languages, trace tools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Recommended books</a:t>
            </a:r>
          </a:p>
          <a:p>
            <a:pPr lvl="1"/>
            <a:r>
              <a:rPr lang="en-US" altLang="ko-KR" sz="2000" dirty="0">
                <a:latin typeface="+mn-ea"/>
              </a:rPr>
              <a:t>Bryant and </a:t>
            </a:r>
            <a:r>
              <a:rPr lang="en-US" altLang="ko-KR" sz="2000" dirty="0" err="1">
                <a:latin typeface="+mn-ea"/>
              </a:rPr>
              <a:t>O'Hallaron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>
                <a:latin typeface="+mn-ea"/>
                <a:hlinkClick r:id="rId2"/>
              </a:rPr>
              <a:t>“</a:t>
            </a:r>
            <a:r>
              <a:rPr lang="en-US" altLang="ko-KR" sz="1800" dirty="0">
                <a:solidFill>
                  <a:schemeClr val="hlink"/>
                </a:solidFill>
                <a:latin typeface="+mn-ea"/>
                <a:hlinkClick r:id="rId2"/>
              </a:rPr>
              <a:t>Computer Systems: A Programmer's Perspective (3</a:t>
            </a:r>
            <a:r>
              <a:rPr lang="en-US" altLang="ko-KR" sz="1800" baseline="30000" dirty="0">
                <a:solidFill>
                  <a:schemeClr val="hlink"/>
                </a:solidFill>
                <a:latin typeface="+mn-ea"/>
                <a:hlinkClick r:id="rId2"/>
              </a:rPr>
              <a:t>rd</a:t>
            </a:r>
            <a:r>
              <a:rPr lang="en-US" altLang="ko-KR" sz="1800" dirty="0">
                <a:solidFill>
                  <a:schemeClr val="hlink"/>
                </a:solidFill>
                <a:latin typeface="+mn-ea"/>
                <a:hlinkClick r:id="rId2"/>
              </a:rPr>
              <a:t> Edition)”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2000" dirty="0">
                <a:latin typeface="+mn-ea"/>
              </a:rPr>
              <a:t>2015.</a:t>
            </a:r>
          </a:p>
          <a:p>
            <a:pPr lvl="2"/>
            <a:r>
              <a:rPr lang="en-US" altLang="ko-KR" sz="1800" dirty="0">
                <a:latin typeface="+mn-ea"/>
              </a:rPr>
              <a:t>Low-level programming and systems environments</a:t>
            </a:r>
          </a:p>
          <a:p>
            <a:pPr lvl="1"/>
            <a:r>
              <a:rPr lang="en-US" altLang="ko-KR" sz="2000" dirty="0">
                <a:latin typeface="+mn-ea"/>
              </a:rPr>
              <a:t>William Shotts, </a:t>
            </a:r>
            <a:r>
              <a:rPr lang="en-US" altLang="ko-KR" sz="1800" dirty="0">
                <a:latin typeface="+mn-ea"/>
                <a:hlinkClick r:id="rId3"/>
              </a:rPr>
              <a:t>“The Linux Command Line”</a:t>
            </a:r>
            <a:r>
              <a:rPr lang="en-US" altLang="ko-KR" sz="1800" dirty="0">
                <a:latin typeface="+mn-ea"/>
              </a:rPr>
              <a:t>, </a:t>
            </a:r>
            <a:r>
              <a:rPr lang="en-US" altLang="ko-KR" sz="2000" dirty="0">
                <a:latin typeface="+mn-ea"/>
              </a:rPr>
              <a:t>2</a:t>
            </a:r>
            <a:r>
              <a:rPr lang="en-US" altLang="ko-KR" sz="2000" baseline="30000" dirty="0">
                <a:latin typeface="+mn-ea"/>
              </a:rPr>
              <a:t>nd</a:t>
            </a:r>
            <a:r>
              <a:rPr lang="en-US" altLang="ko-KR" sz="2000" dirty="0">
                <a:latin typeface="+mn-ea"/>
              </a:rPr>
              <a:t> Edition</a:t>
            </a:r>
          </a:p>
          <a:p>
            <a:pPr lvl="2"/>
            <a:r>
              <a:rPr lang="en-US" altLang="ko-KR" sz="1800" dirty="0">
                <a:latin typeface="+mn-ea"/>
              </a:rPr>
              <a:t>Linux commands, Bash shell, </a:t>
            </a:r>
            <a:r>
              <a:rPr lang="en-US" altLang="ko-KR" sz="1800" dirty="0" err="1">
                <a:latin typeface="+mn-ea"/>
              </a:rPr>
              <a:t>ssh</a:t>
            </a:r>
            <a:r>
              <a:rPr lang="en-US" altLang="ko-KR" sz="1800" dirty="0">
                <a:latin typeface="+mn-ea"/>
              </a:rPr>
              <a:t>/</a:t>
            </a:r>
            <a:r>
              <a:rPr lang="en-US" altLang="ko-KR" sz="1800" dirty="0" err="1">
                <a:latin typeface="+mn-ea"/>
              </a:rPr>
              <a:t>scp</a:t>
            </a:r>
            <a:r>
              <a:rPr lang="en-US" altLang="ko-KR" sz="1800" dirty="0">
                <a:latin typeface="+mn-ea"/>
              </a:rPr>
              <a:t>, etc.</a:t>
            </a:r>
          </a:p>
          <a:p>
            <a:pPr lvl="1"/>
            <a:r>
              <a:rPr lang="en-US" altLang="ko-KR" sz="2000" dirty="0">
                <a:latin typeface="+mn-ea"/>
                <a:cs typeface="Arial"/>
              </a:rPr>
              <a:t>Neil Matthew &amp; Richard Stones, </a:t>
            </a:r>
            <a:r>
              <a:rPr lang="en-US" altLang="ko-KR" sz="2000" dirty="0">
                <a:latin typeface="+mn-ea"/>
                <a:cs typeface="Arial"/>
                <a:hlinkClick r:id="rId4"/>
              </a:rPr>
              <a:t>“</a:t>
            </a:r>
            <a:r>
              <a:rPr lang="en-US" altLang="ko-KR" sz="1800" dirty="0">
                <a:latin typeface="+mn-ea"/>
                <a:cs typeface="Arial"/>
                <a:hlinkClick r:id="rId4"/>
              </a:rPr>
              <a:t>Beginning Linux Programming”</a:t>
            </a:r>
            <a:r>
              <a:rPr lang="en-US" altLang="ko-KR" sz="1800" dirty="0">
                <a:latin typeface="+mn-ea"/>
                <a:cs typeface="Arial"/>
              </a:rPr>
              <a:t>, 4</a:t>
            </a:r>
            <a:r>
              <a:rPr lang="en-US" altLang="ko-KR" sz="1800" baseline="30000" dirty="0">
                <a:latin typeface="+mn-ea"/>
                <a:cs typeface="Arial"/>
              </a:rPr>
              <a:t>th</a:t>
            </a:r>
            <a:r>
              <a:rPr lang="en-US" altLang="ko-KR" sz="1800" dirty="0">
                <a:latin typeface="+mn-ea"/>
                <a:cs typeface="Arial"/>
              </a:rPr>
              <a:t> Edition</a:t>
            </a:r>
          </a:p>
          <a:p>
            <a:pPr lvl="1"/>
            <a:r>
              <a:rPr lang="en-US" altLang="ko-KR" sz="2000" dirty="0">
                <a:latin typeface="+mn-ea"/>
                <a:cs typeface="Helvetica"/>
              </a:rPr>
              <a:t>Richard Blum &amp; Christine Bresnahan, </a:t>
            </a:r>
            <a:r>
              <a:rPr lang="en-US" altLang="ko-KR" sz="2000" dirty="0">
                <a:latin typeface="+mn-ea"/>
                <a:cs typeface="Helvetica"/>
                <a:hlinkClick r:id="rId5"/>
              </a:rPr>
              <a:t>“</a:t>
            </a:r>
            <a:r>
              <a:rPr lang="en-US" altLang="ko-KR" sz="1800" dirty="0">
                <a:latin typeface="+mn-ea"/>
                <a:cs typeface="Helvetica"/>
                <a:hlinkClick r:id="rId5"/>
              </a:rPr>
              <a:t>Linux Command Line and Shell Scripting Bible”</a:t>
            </a:r>
            <a:endParaRPr lang="en-US" altLang="ko-KR" sz="1800" dirty="0">
              <a:latin typeface="+mn-ea"/>
              <a:cs typeface="Helvetic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5" name="Picture 2" descr="https://nostarch.com/sites/default/files/styles/uc_product_full/public/lcl2_front_new.png?itok=dkxDRayB">
            <a:extLst>
              <a:ext uri="{FF2B5EF4-FFF2-40B4-BE49-F238E27FC236}">
                <a16:creationId xmlns:a16="http://schemas.microsoft.com/office/drawing/2014/main" id="{E6710A4E-9C8F-4FD6-966A-A3393ACAA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792" y="3606799"/>
            <a:ext cx="1294656" cy="171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00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Linux Programming Environment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EC4B-34B9-49AB-8E7B-0F25FF435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67277" cy="5140325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Linux</a:t>
            </a:r>
          </a:p>
          <a:p>
            <a:pPr lvl="1"/>
            <a:r>
              <a:rPr lang="en-US" altLang="ko-KR" dirty="0">
                <a:latin typeface="+mn-ea"/>
              </a:rPr>
              <a:t>Free, open-sourced operating system (OS)</a:t>
            </a:r>
          </a:p>
          <a:p>
            <a:pPr lvl="1"/>
            <a:r>
              <a:rPr lang="en-US" altLang="ko-KR" dirty="0">
                <a:latin typeface="+mn-ea"/>
              </a:rPr>
              <a:t>We use a Ubuntu distribution (Ubuntu Linux)</a:t>
            </a:r>
          </a:p>
          <a:p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How to use Linux?</a:t>
            </a:r>
          </a:p>
          <a:p>
            <a:pPr lvl="1"/>
            <a:r>
              <a:rPr lang="en-US" altLang="ko-KR" dirty="0">
                <a:latin typeface="+mn-ea"/>
              </a:rPr>
              <a:t>Option1. Remote access to Bacchus VMs (sp01, sp02, sp03, sp04.snucse.org)</a:t>
            </a:r>
          </a:p>
          <a:p>
            <a:pPr lvl="1"/>
            <a:r>
              <a:rPr lang="en-US" altLang="ko-KR" dirty="0">
                <a:latin typeface="+mn-ea"/>
              </a:rPr>
              <a:t>Option2. Install Ubuntu on your own PC in a virtual machine</a:t>
            </a:r>
          </a:p>
          <a:p>
            <a:pPr lvl="2"/>
            <a:r>
              <a:rPr lang="en-US" altLang="ko-KR" dirty="0">
                <a:latin typeface="+mn-ea"/>
              </a:rPr>
              <a:t>If you use Windows 10/11, consider windows subsystem for Linux (WSL) </a:t>
            </a:r>
          </a:p>
          <a:p>
            <a:pPr lvl="2"/>
            <a:r>
              <a:rPr lang="en-US" altLang="ko-KR" dirty="0">
                <a:latin typeface="+mn-ea"/>
                <a:hlinkClick r:id="rId3"/>
              </a:rPr>
              <a:t>https://docs.microsoft.com/en-us/windows/wsl/install-win10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5" name="Picture 4" descr="관련 이미지">
            <a:extLst>
              <a:ext uri="{FF2B5EF4-FFF2-40B4-BE49-F238E27FC236}">
                <a16:creationId xmlns:a16="http://schemas.microsoft.com/office/drawing/2014/main" id="{D116E5EF-8D52-4EA5-A177-F13E4F28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059" y="1189474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WSL on windows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EC4B-34B9-49AB-8E7B-0F25FF435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Helvetica" panose="020B0604020202020204" pitchFamily="34" charset="0"/>
              </a:rPr>
              <a:t>Run command prompt as administrator</a:t>
            </a:r>
          </a:p>
          <a:p>
            <a:r>
              <a:rPr lang="en-US" altLang="ko-KR" dirty="0">
                <a:latin typeface="+mn-ea"/>
                <a:cs typeface="Helvetica" panose="020B0604020202020204" pitchFamily="34" charset="0"/>
              </a:rPr>
              <a:t>Type ‘</a:t>
            </a:r>
            <a:r>
              <a:rPr lang="en-US" altLang="ko-KR" dirty="0" err="1">
                <a:latin typeface="+mn-ea"/>
                <a:cs typeface="Helvetica" panose="020B0604020202020204" pitchFamily="34" charset="0"/>
              </a:rPr>
              <a:t>wsl</a:t>
            </a:r>
            <a:r>
              <a:rPr lang="en-US" altLang="ko-KR" dirty="0">
                <a:latin typeface="+mn-ea"/>
                <a:cs typeface="Helvetica" panose="020B0604020202020204" pitchFamily="34" charset="0"/>
              </a:rPr>
              <a:t> --install’</a:t>
            </a:r>
            <a:endParaRPr lang="ko-KR" altLang="en-US" dirty="0">
              <a:latin typeface="+mn-ea"/>
              <a:cs typeface="Helvetica" panose="020B0604020202020204" pitchFamily="34" charset="0"/>
            </a:endParaRPr>
          </a:p>
          <a:p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A3DBD8-A098-4669-96FE-81E38F7DA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46"/>
          <a:stretch/>
        </p:blipFill>
        <p:spPr>
          <a:xfrm>
            <a:off x="702594" y="1933364"/>
            <a:ext cx="8345214" cy="1178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B86CA-5C7A-4001-8BDD-72675697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94" y="3304435"/>
            <a:ext cx="9144000" cy="26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EEC4B-34B9-49AB-8E7B-0F25FF435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cs typeface="Helvetica" panose="020B0604020202020204" pitchFamily="34" charset="0"/>
              </a:rPr>
              <a:t>Run ubuntu from start menu</a:t>
            </a:r>
          </a:p>
          <a:p>
            <a:r>
              <a:rPr lang="en-US" altLang="ko-KR" dirty="0">
                <a:latin typeface="+mn-ea"/>
                <a:cs typeface="Helvetica" panose="020B0604020202020204" pitchFamily="34" charset="0"/>
              </a:rPr>
              <a:t>Or type ‘</a:t>
            </a:r>
            <a:r>
              <a:rPr lang="en-US" altLang="ko-KR" dirty="0" err="1">
                <a:latin typeface="+mn-ea"/>
                <a:cs typeface="Helvetica" panose="020B0604020202020204" pitchFamily="34" charset="0"/>
              </a:rPr>
              <a:t>wsl</a:t>
            </a:r>
            <a:r>
              <a:rPr lang="en-US" altLang="ko-KR" dirty="0">
                <a:latin typeface="+mn-ea"/>
                <a:cs typeface="Helvetica" panose="020B0604020202020204" pitchFamily="34" charset="0"/>
              </a:rPr>
              <a:t>’ in </a:t>
            </a:r>
            <a:r>
              <a:rPr lang="en-US" altLang="ko-KR" dirty="0" err="1">
                <a:latin typeface="+mn-ea"/>
                <a:cs typeface="Helvetica" panose="020B0604020202020204" pitchFamily="34" charset="0"/>
              </a:rPr>
              <a:t>cmd</a:t>
            </a:r>
            <a:endParaRPr lang="ko-KR" altLang="en-US" dirty="0">
              <a:latin typeface="+mn-ea"/>
              <a:cs typeface="Helvetica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WSL on windows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81CF2D-998A-442D-88A2-F0759E284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3"/>
          <a:stretch/>
        </p:blipFill>
        <p:spPr>
          <a:xfrm>
            <a:off x="6831442" y="986334"/>
            <a:ext cx="3988958" cy="45522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510B06A-5810-4D2D-A138-F0DD5DAC6D2C}"/>
              </a:ext>
            </a:extLst>
          </p:cNvPr>
          <p:cNvSpPr/>
          <p:nvPr/>
        </p:nvSpPr>
        <p:spPr bwMode="auto">
          <a:xfrm>
            <a:off x="8903464" y="3846539"/>
            <a:ext cx="1114338" cy="3409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BA8297-1C25-45A5-8423-3B26B61F91A0}"/>
              </a:ext>
            </a:extLst>
          </p:cNvPr>
          <p:cNvGrpSpPr/>
          <p:nvPr/>
        </p:nvGrpSpPr>
        <p:grpSpPr>
          <a:xfrm>
            <a:off x="678262" y="2001310"/>
            <a:ext cx="4904722" cy="772232"/>
            <a:chOff x="1026605" y="2284338"/>
            <a:chExt cx="4904722" cy="772232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95D310-15B4-4A10-B606-DD7E89200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605" y="2284338"/>
              <a:ext cx="4904722" cy="7722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24C412-4FCE-48A3-B691-83CAAA891D22}"/>
                </a:ext>
              </a:extLst>
            </p:cNvPr>
            <p:cNvSpPr txBox="1"/>
            <p:nvPr/>
          </p:nvSpPr>
          <p:spPr>
            <a:xfrm>
              <a:off x="1277566" y="2670454"/>
              <a:ext cx="12277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</a:rPr>
                <a:t>User_name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F5DC6-9B9B-45A5-8B21-EE8AD863C339}"/>
                </a:ext>
              </a:extLst>
            </p:cNvPr>
            <p:cNvSpPr txBox="1"/>
            <p:nvPr/>
          </p:nvSpPr>
          <p:spPr>
            <a:xfrm>
              <a:off x="2743133" y="2670569"/>
              <a:ext cx="2092661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bg1"/>
                  </a:solidFill>
                </a:rPr>
                <a:t>Host_name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4091F-C9BC-4454-9DBD-18AD27A72A03}"/>
                </a:ext>
              </a:extLst>
            </p:cNvPr>
            <p:cNvSpPr txBox="1"/>
            <p:nvPr/>
          </p:nvSpPr>
          <p:spPr>
            <a:xfrm>
              <a:off x="2625771" y="2332015"/>
              <a:ext cx="1227772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bg1"/>
                  </a:solidFill>
                </a:rPr>
                <a:t>User_name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3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WSL on windows</a:t>
            </a:r>
            <a:endParaRPr lang="ko-KR" altLang="en-US" dirty="0">
              <a:latin typeface="+mj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9FCDE4-25AB-4C3D-870F-7ED0EF7F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495" y="1030297"/>
            <a:ext cx="8661009" cy="47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FD9490-2ECD-4E5A-AB44-1E44C47A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BA1645-A039-4CD7-B59D-1F8C6113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Bacchus VMs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37B082-F430-4049-957C-D37C77C3E3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Linux is installed on the remote VMs</a:t>
            </a:r>
          </a:p>
          <a:p>
            <a:pPr lvl="1"/>
            <a:r>
              <a:rPr lang="en-US" altLang="ko-KR">
                <a:latin typeface="+mn-ea"/>
              </a:rPr>
              <a:t>2013-xxxxx </a:t>
            </a:r>
            <a:r>
              <a:rPr lang="en-US" altLang="ko-KR" dirty="0">
                <a:latin typeface="+mn-ea"/>
              </a:rPr>
              <a:t>to 2020-13xxx: sp01.snucse.org</a:t>
            </a:r>
          </a:p>
          <a:p>
            <a:pPr lvl="1"/>
            <a:r>
              <a:rPr lang="en-US" altLang="ko-KR" dirty="0">
                <a:latin typeface="+mn-ea"/>
              </a:rPr>
              <a:t>2020-14xxx to 2021-14xxx: sp02.snucse.org </a:t>
            </a:r>
          </a:p>
          <a:p>
            <a:pPr lvl="1"/>
            <a:r>
              <a:rPr lang="en-US" altLang="ko-KR" dirty="0">
                <a:latin typeface="+mn-ea"/>
              </a:rPr>
              <a:t>2021-15xxx to 2022-17xxx: sp03.snucse.org </a:t>
            </a:r>
          </a:p>
          <a:p>
            <a:pPr lvl="1"/>
            <a:r>
              <a:rPr lang="en-US" altLang="ko-KR" dirty="0">
                <a:latin typeface="+mn-ea"/>
              </a:rPr>
              <a:t>2022-18xxx and later: sp04.snucse.org </a:t>
            </a:r>
          </a:p>
          <a:p>
            <a:pPr lvl="1"/>
            <a:r>
              <a:rPr lang="en-US" altLang="ko-KR" dirty="0">
                <a:latin typeface="+mn-ea"/>
              </a:rPr>
              <a:t>Accessible in campus network</a:t>
            </a:r>
          </a:p>
          <a:p>
            <a:r>
              <a:rPr lang="en-US" altLang="ko-KR" dirty="0">
                <a:latin typeface="+mn-ea"/>
              </a:rPr>
              <a:t>Your account should be already created</a:t>
            </a:r>
          </a:p>
          <a:p>
            <a:pPr lvl="1"/>
            <a:r>
              <a:rPr lang="en-US" altLang="ko-KR" dirty="0">
                <a:latin typeface="+mn-ea"/>
              </a:rPr>
              <a:t>ID: </a:t>
            </a:r>
            <a:r>
              <a:rPr lang="en-US" altLang="ko-KR" dirty="0" err="1">
                <a:latin typeface="+mn-ea"/>
              </a:rPr>
              <a:t>sp</a:t>
            </a: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Your_student_id_without_dash</a:t>
            </a:r>
            <a:r>
              <a:rPr lang="en-US" altLang="ko-KR" dirty="0">
                <a:latin typeface="+mn-ea"/>
              </a:rPr>
              <a:t>&gt;</a:t>
            </a:r>
          </a:p>
          <a:p>
            <a:pPr lvl="1"/>
            <a:r>
              <a:rPr lang="en-US" altLang="ko-KR" dirty="0">
                <a:latin typeface="+mn-ea"/>
              </a:rPr>
              <a:t>E.g., 2025-35498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sp202535498</a:t>
            </a:r>
          </a:p>
          <a:p>
            <a:pPr lvl="1"/>
            <a:r>
              <a:rPr lang="en-US" altLang="ko-KR" dirty="0">
                <a:latin typeface="+mn-ea"/>
                <a:sym typeface="Wingdings" panose="05000000000000000000" pitchFamily="2" charset="2"/>
              </a:rPr>
              <a:t>Please check your password from </a:t>
            </a: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Classum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latin typeface="+mn-ea"/>
              </a:rPr>
              <a:t>If your ID does not exist or you forgot your password, please contact the TAs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321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AF94D0-BE43-41B2-970B-470DC5AC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4943519-48D5-4F24-9390-574D0EF2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</a:rPr>
              <a:t>Remote Access to Bacchus VMs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CEF4D-1642-4E25-8D7E-583E4F40F7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You can use tools like ‘</a:t>
            </a:r>
            <a:r>
              <a:rPr lang="en-US" altLang="ko-KR" dirty="0" err="1">
                <a:latin typeface="+mn-ea"/>
              </a:rPr>
              <a:t>ssh</a:t>
            </a:r>
            <a:r>
              <a:rPr lang="en-US" altLang="ko-KR" dirty="0">
                <a:latin typeface="+mn-ea"/>
              </a:rPr>
              <a:t>’ to access the machines remotely</a:t>
            </a:r>
          </a:p>
          <a:p>
            <a:pPr lvl="1"/>
            <a:r>
              <a:rPr lang="en-US" altLang="ko-KR" dirty="0">
                <a:latin typeface="+mn-ea"/>
              </a:rPr>
              <a:t>SSH: secure shell (over network)</a:t>
            </a:r>
          </a:p>
          <a:p>
            <a:pPr lvl="2"/>
            <a:r>
              <a:rPr lang="en-US" altLang="ko-KR" dirty="0">
                <a:latin typeface="+mn-ea"/>
              </a:rPr>
              <a:t>You invoke a shell on a machine, and securely access it over a network</a:t>
            </a:r>
          </a:p>
          <a:p>
            <a:pPr lvl="2"/>
            <a:r>
              <a:rPr lang="en-US" altLang="ko-KR" dirty="0">
                <a:latin typeface="+mn-ea"/>
              </a:rPr>
              <a:t>Network communication on </a:t>
            </a:r>
            <a:r>
              <a:rPr lang="en-US" altLang="ko-KR" dirty="0" err="1">
                <a:latin typeface="+mn-ea"/>
              </a:rPr>
              <a:t>ssh</a:t>
            </a:r>
            <a:r>
              <a:rPr lang="en-US" altLang="ko-KR" dirty="0">
                <a:latin typeface="+mn-ea"/>
              </a:rPr>
              <a:t> is ‘encrypted’ and ‘authenticated’ (secure)</a:t>
            </a:r>
          </a:p>
          <a:p>
            <a:pPr lvl="1"/>
            <a:r>
              <a:rPr lang="en-US" altLang="ko-KR" dirty="0">
                <a:latin typeface="+mn-ea"/>
              </a:rPr>
              <a:t>For Windows users: use command prompt or PuTTY</a:t>
            </a:r>
          </a:p>
          <a:p>
            <a:pPr lvl="2"/>
            <a:r>
              <a:rPr lang="en-US" altLang="ko-KR" dirty="0" err="1">
                <a:latin typeface="+mn-ea"/>
              </a:rPr>
              <a:t>cmd</a:t>
            </a:r>
            <a:r>
              <a:rPr lang="en-US" altLang="ko-KR" dirty="0">
                <a:latin typeface="+mn-ea"/>
              </a:rPr>
              <a:t>: Type ‘</a:t>
            </a:r>
            <a:r>
              <a:rPr lang="en-US" altLang="ko-KR" dirty="0" err="1">
                <a:latin typeface="+mn-ea"/>
              </a:rPr>
              <a:t>ssh</a:t>
            </a:r>
            <a:r>
              <a:rPr lang="en-US" altLang="ko-KR" dirty="0">
                <a:latin typeface="+mn-ea"/>
              </a:rPr>
              <a:t> &lt;your ID&gt;@sp01 .snucse.org –p 2222’</a:t>
            </a:r>
          </a:p>
          <a:p>
            <a:pPr lvl="2"/>
            <a:r>
              <a:rPr lang="en-US" altLang="ko-KR" dirty="0">
                <a:latin typeface="+mn-ea"/>
              </a:rPr>
              <a:t>PuTTY: Details in the following slide</a:t>
            </a:r>
          </a:p>
          <a:p>
            <a:pPr lvl="1"/>
            <a:r>
              <a:rPr lang="en-US" altLang="ko-KR" dirty="0">
                <a:latin typeface="+mn-ea"/>
              </a:rPr>
              <a:t>For MAC OS or Linux: use Terminal</a:t>
            </a:r>
          </a:p>
          <a:p>
            <a:pPr lvl="2"/>
            <a:r>
              <a:rPr lang="en-US" altLang="ko-KR" dirty="0">
                <a:latin typeface="+mn-ea"/>
              </a:rPr>
              <a:t>Search and open ‘Terminal’ program.</a:t>
            </a:r>
          </a:p>
          <a:p>
            <a:pPr lvl="2"/>
            <a:r>
              <a:rPr lang="en-US" altLang="ko-KR" dirty="0">
                <a:latin typeface="+mn-ea"/>
              </a:rPr>
              <a:t>Type ‘</a:t>
            </a:r>
            <a:r>
              <a:rPr lang="en-US" altLang="ko-KR" dirty="0" err="1">
                <a:latin typeface="+mn-ea"/>
              </a:rPr>
              <a:t>ssh</a:t>
            </a:r>
            <a:r>
              <a:rPr lang="en-US" altLang="ko-KR" dirty="0">
                <a:latin typeface="+mn-ea"/>
              </a:rPr>
              <a:t> &lt;your ID&gt;@sp01.snucse.org –p 2222’</a:t>
            </a:r>
          </a:p>
        </p:txBody>
      </p:sp>
      <p:grpSp>
        <p:nvGrpSpPr>
          <p:cNvPr id="6" name="Group 14">
            <a:extLst>
              <a:ext uri="{FF2B5EF4-FFF2-40B4-BE49-F238E27FC236}">
                <a16:creationId xmlns:a16="http://schemas.microsoft.com/office/drawing/2014/main" id="{819D4DD9-79D3-4302-A2CA-EB9EA906D5F3}"/>
              </a:ext>
            </a:extLst>
          </p:cNvPr>
          <p:cNvGrpSpPr/>
          <p:nvPr/>
        </p:nvGrpSpPr>
        <p:grpSpPr>
          <a:xfrm>
            <a:off x="2776641" y="1341885"/>
            <a:ext cx="8437459" cy="442118"/>
            <a:chOff x="3226767" y="2196064"/>
            <a:chExt cx="11249945" cy="58949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EC825CF-12FF-4EBE-AE72-C4BA52A77CD7}"/>
                </a:ext>
              </a:extLst>
            </p:cNvPr>
            <p:cNvCxnSpPr>
              <a:cxnSpLocks/>
              <a:stCxn id="8" idx="7"/>
              <a:endCxn id="9" idx="1"/>
            </p:cNvCxnSpPr>
            <p:nvPr/>
          </p:nvCxnSpPr>
          <p:spPr>
            <a:xfrm>
              <a:off x="4194900" y="2331996"/>
              <a:ext cx="4238552" cy="89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51168C-285B-4912-B57E-3DB5AA5B258C}"/>
                </a:ext>
              </a:extLst>
            </p:cNvPr>
            <p:cNvSpPr/>
            <p:nvPr/>
          </p:nvSpPr>
          <p:spPr>
            <a:xfrm>
              <a:off x="3226767" y="2254177"/>
              <a:ext cx="1134239" cy="5313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65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F30B44-9C9D-4046-85FB-3108B545A6FB}"/>
                </a:ext>
              </a:extLst>
            </p:cNvPr>
            <p:cNvSpPr txBox="1"/>
            <p:nvPr/>
          </p:nvSpPr>
          <p:spPr>
            <a:xfrm>
              <a:off x="8433452" y="2196064"/>
              <a:ext cx="6043260" cy="451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Unix shell: A command line interpreter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38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Props1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632342-8CCD-455F-9EC4-BDE933B82809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8f55a661-4739-4359-9e39-c48271756d25"/>
    <ds:schemaRef ds:uri="98ea1fc7-f953-4aaa-91ec-cf6845fb1fb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13038</TotalTime>
  <Words>813</Words>
  <Application>Microsoft Office PowerPoint</Application>
  <PresentationFormat>와이드스크린</PresentationFormat>
  <Paragraphs>111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나눔바른고딕</vt:lpstr>
      <vt:lpstr>맑은 고딕</vt:lpstr>
      <vt:lpstr>-소망M</vt:lpstr>
      <vt:lpstr>Arial</vt:lpstr>
      <vt:lpstr>Bahnschrift</vt:lpstr>
      <vt:lpstr>Bahnschrift Light</vt:lpstr>
      <vt:lpstr>Courier New</vt:lpstr>
      <vt:lpstr>Wingdings</vt:lpstr>
      <vt:lpstr>1_Office 테마</vt:lpstr>
      <vt:lpstr>Lab 0. Intro to Environments &amp; Tools</vt:lpstr>
      <vt:lpstr>Links</vt:lpstr>
      <vt:lpstr>Goals &amp; Recommended Books</vt:lpstr>
      <vt:lpstr>Linux Programming Environment</vt:lpstr>
      <vt:lpstr>WSL on windows</vt:lpstr>
      <vt:lpstr>WSL on windows</vt:lpstr>
      <vt:lpstr>WSL on windows</vt:lpstr>
      <vt:lpstr>Bacchus VMs</vt:lpstr>
      <vt:lpstr>Remote Access to Bacchus VMs</vt:lpstr>
      <vt:lpstr>Remote Access via PuTTY</vt:lpstr>
      <vt:lpstr>MobaXterm</vt:lpstr>
      <vt:lpstr>gcc800 vs. gcc?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1240</cp:revision>
  <dcterms:created xsi:type="dcterms:W3CDTF">2024-06-13T02:16:16Z</dcterms:created>
  <dcterms:modified xsi:type="dcterms:W3CDTF">2025-03-07T05:25:56Z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