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87602" autoAdjust="0"/>
  </p:normalViewPr>
  <p:slideViewPr>
    <p:cSldViewPr snapToGrid="0">
      <p:cViewPr varScale="1">
        <p:scale>
          <a:sx n="70" d="100"/>
          <a:sy n="70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3D8E9DA-660F-449B-B5A7-9FAC061DDBFD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F3D8E9DA-660F-449B-B5A7-9FAC061DDBF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57E03411-58E2-43FD-AE1D-AD77DFF8CB20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84" name="组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任意多边形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图片占位符 33" descr="为添加图像预留的空占位符。单击占位符，选择要添加的图像。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98" name="组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任意多边形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任意多边形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112" name="组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任意多边形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任意多边形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任意多边形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任意多边形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5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26" name="文本占位符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任意多边形 42"/>
            <p:cNvSpPr/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43"/>
            <p:cNvSpPr/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任意多边形 41"/>
              <p:cNvSpPr/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 44"/>
              <p:cNvSpPr/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任意多边形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22" name="组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任意多边形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52" name="组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任意多边形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任意多边形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任意多边形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图片占位符 33" descr="为添加图像预留的空占位符。单击占位符，选择要添加的图像。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1" name="文本占位符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84" name="组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任意多边形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图片占位符 33" descr="为添加图像预留的空占位符。单击占位符，选择要添加的图像。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2" name="文本占位符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97" name="组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任意多边形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任意多边形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图片占位符 33" descr="为添加图像预留的空占位符。单击占位符，选择要添加的图像。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3" name="文本占位符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0410" indent="-28321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The Graph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5A8EFA6-2C7B-492E-B774-A1065FE5A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有一张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条边的简单无向图，每条边上有一个正整数边权，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号点到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号点的最短路为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由于技术故障，有些边上的边权被擦去了。你需要还原被擦去的这些边权（重新填上一个正整数边权），使得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的最短路仍为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。如有多解输出任意一个即可。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48" t="-1154" r="-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Source: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Codeforces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Round #372 Div1 B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加强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狼人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分别从小到大和从大到小建两棵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ruskal重构树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T1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T2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，</a:t>
            </a:r>
            <a:endParaRPr lang="zh-CN" altLang="en-US" sz="2400" b="1"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/>
              <a:t>每次询问即</a:t>
            </a:r>
            <a:r>
              <a:rPr lang="en-US" altLang="zh-CN" sz="2400" b="1"/>
              <a:t>T1</a:t>
            </a:r>
            <a:r>
              <a:rPr lang="zh-CN" altLang="en-US" sz="2400" b="1"/>
              <a:t>的一个子树和</a:t>
            </a:r>
            <a:r>
              <a:rPr lang="en-US" altLang="zh-CN" sz="2400" b="1"/>
              <a:t>T2</a:t>
            </a:r>
            <a:r>
              <a:rPr lang="zh-CN" altLang="en-US" sz="2400" b="1"/>
              <a:t>的一个子树点的编号</a:t>
            </a:r>
            <a:r>
              <a:rPr lang="zh-CN" altLang="en-US" sz="2400" b="1"/>
              <a:t>的交集是否非空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r>
              <a:rPr lang="zh-CN" altLang="en-US" sz="2400" b="1"/>
              <a:t>将</a:t>
            </a:r>
            <a:r>
              <a:rPr lang="en-US" altLang="zh-CN" sz="2400" b="1"/>
              <a:t>T1</a:t>
            </a:r>
            <a:r>
              <a:rPr lang="zh-CN" altLang="en-US" sz="2400" b="1"/>
              <a:t>的每个点的权值记作</a:t>
            </a:r>
            <a:r>
              <a:rPr lang="en-US" altLang="zh-CN" sz="2400" b="1"/>
              <a:t>T2</a:t>
            </a:r>
            <a:r>
              <a:rPr lang="zh-CN" altLang="en-US" sz="2400" b="1"/>
              <a:t>中与他相同编号的点的</a:t>
            </a:r>
            <a:r>
              <a:rPr lang="en-US" altLang="zh-CN" sz="2400" b="1"/>
              <a:t>dfs</a:t>
            </a:r>
            <a:r>
              <a:rPr lang="zh-CN" altLang="en-US" sz="2400" b="1"/>
              <a:t>序，即问</a:t>
            </a:r>
            <a:r>
              <a:rPr lang="en-US" altLang="zh-CN" sz="2400" b="1"/>
              <a:t>T1</a:t>
            </a:r>
            <a:r>
              <a:rPr lang="zh-CN" altLang="en-US" sz="2400" b="1"/>
              <a:t>的一个子树是否存在权值在某个区间内的点，主席树即可。</a:t>
            </a:r>
            <a:endParaRPr lang="zh-CN" altLang="en-US" sz="2400" b="1"/>
          </a:p>
          <a:p>
            <a:r>
              <a:rPr lang="en-US" altLang="zh-CN" sz="2400" b="1"/>
              <a:t>O((n+m+q)logn)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130" y="5805170"/>
            <a:ext cx="327787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Source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APIO2019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给你一张</a:t>
            </a:r>
            <a:r>
              <a:rPr lang="en-US" altLang="zh-CN" sz="2400" b="1"/>
              <a:t>n</a:t>
            </a:r>
            <a:r>
              <a:rPr lang="zh-CN" altLang="en-US" sz="2400" b="1"/>
              <a:t>个点</a:t>
            </a:r>
            <a:r>
              <a:rPr lang="en-US" altLang="zh-CN" sz="2400" b="1"/>
              <a:t>m</a:t>
            </a:r>
            <a:r>
              <a:rPr lang="zh-CN" altLang="en-US" sz="2400" b="1"/>
              <a:t>条边的无向图，边有边权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r>
              <a:rPr lang="en-US" altLang="zh-CN" sz="2400" b="1"/>
              <a:t>q</a:t>
            </a:r>
            <a:r>
              <a:rPr lang="zh-CN" altLang="en-US" sz="2400" b="1"/>
              <a:t>次操作，操作有两种，要么是修改一条边的边权，要么给出</a:t>
            </a:r>
            <a:r>
              <a:rPr lang="en-US" altLang="zh-CN" sz="2400" b="1"/>
              <a:t>s,w</a:t>
            </a:r>
            <a:r>
              <a:rPr lang="zh-CN" altLang="en-US" sz="2400" b="1">
                <a:ea typeface="宋体" panose="02010600030101010101" pitchFamily="2" charset="-122"/>
              </a:rPr>
              <a:t>，表示询问从点</a:t>
            </a:r>
            <a:r>
              <a:rPr lang="en-US" altLang="zh-CN" sz="2400" b="1">
                <a:ea typeface="宋体" panose="02010600030101010101" pitchFamily="2" charset="-122"/>
              </a:rPr>
              <a:t>s</a:t>
            </a:r>
            <a:r>
              <a:rPr lang="zh-CN" altLang="en-US" sz="2400" b="1">
                <a:ea typeface="宋体" panose="02010600030101010101" pitchFamily="2" charset="-122"/>
              </a:rPr>
              <a:t>出发只经过边权</a:t>
            </a:r>
            <a:r>
              <a:rPr lang="en-US" altLang="zh-CN" sz="2400" b="1">
                <a:ea typeface="宋体" panose="02010600030101010101" pitchFamily="2" charset="-122"/>
              </a:rPr>
              <a:t>&gt;=w</a:t>
            </a:r>
            <a:r>
              <a:rPr lang="zh-CN" altLang="en-US" sz="2400" b="1">
                <a:ea typeface="宋体" panose="02010600030101010101" pitchFamily="2" charset="-122"/>
              </a:rPr>
              <a:t>的边能到达多少个点。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n,m,q&lt;=1e5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对操作分块。</a:t>
            </a:r>
            <a:endParaRPr lang="zh-CN" altLang="en-US" sz="2400" b="1"/>
          </a:p>
          <a:p>
            <a:r>
              <a:rPr lang="zh-CN" altLang="en-US" sz="2400" b="1"/>
              <a:t>对于每一块，设这块的修改操作涉及到的所有边为集合</a:t>
            </a:r>
            <a:r>
              <a:rPr lang="en-US" altLang="zh-CN" sz="2400" b="1"/>
              <a:t>S</a:t>
            </a:r>
            <a:r>
              <a:rPr lang="zh-CN" altLang="en-US" sz="2400" b="1">
                <a:ea typeface="宋体" panose="02010600030101010101" pitchFamily="2" charset="-122"/>
              </a:rPr>
              <a:t>，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则不在集合</a:t>
            </a:r>
            <a:r>
              <a:rPr lang="en-US" altLang="zh-CN" sz="2400" b="1">
                <a:ea typeface="宋体" panose="02010600030101010101" pitchFamily="2" charset="-122"/>
              </a:rPr>
              <a:t>S</a:t>
            </a:r>
            <a:r>
              <a:rPr lang="zh-CN" altLang="en-US" sz="2400" b="1">
                <a:ea typeface="宋体" panose="02010600030101010101" pitchFamily="2" charset="-122"/>
              </a:rPr>
              <a:t>中的边边权都是固定的。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将所有询问操作按</a:t>
            </a:r>
            <a:r>
              <a:rPr lang="en-US" altLang="zh-CN" sz="2400" b="1">
                <a:ea typeface="宋体" panose="02010600030101010101" pitchFamily="2" charset="-122"/>
              </a:rPr>
              <a:t>w</a:t>
            </a:r>
            <a:r>
              <a:rPr lang="zh-CN" altLang="en-US" sz="2400" b="1">
                <a:ea typeface="宋体" panose="02010600030101010101" pitchFamily="2" charset="-122"/>
              </a:rPr>
              <a:t>从大到小枚举，每次加入所有</a:t>
            </a:r>
            <a:r>
              <a:rPr lang="en-US" altLang="zh-CN" sz="2400" b="1">
                <a:ea typeface="宋体" panose="02010600030101010101" pitchFamily="2" charset="-122"/>
              </a:rPr>
              <a:t>&gt;=w</a:t>
            </a:r>
            <a:r>
              <a:rPr lang="zh-CN" altLang="en-US" sz="2400" b="1">
                <a:ea typeface="宋体" panose="02010600030101010101" pitchFamily="2" charset="-122"/>
              </a:rPr>
              <a:t>的不在集合</a:t>
            </a:r>
            <a:r>
              <a:rPr lang="en-US" altLang="zh-CN" sz="2400" b="1">
                <a:ea typeface="宋体" panose="02010600030101010101" pitchFamily="2" charset="-122"/>
              </a:rPr>
              <a:t>S</a:t>
            </a:r>
            <a:r>
              <a:rPr lang="zh-CN" altLang="en-US" sz="2400" b="1">
                <a:ea typeface="宋体" panose="02010600030101010101" pitchFamily="2" charset="-122"/>
              </a:rPr>
              <a:t>的边，用并查集维护连通块，同时对每个连通块用链表存储所有相关的修改操作，对于每个询问操作暴力</a:t>
            </a:r>
            <a:r>
              <a:rPr lang="en-US" altLang="zh-CN" sz="2400" b="1">
                <a:ea typeface="宋体" panose="02010600030101010101" pitchFamily="2" charset="-122"/>
              </a:rPr>
              <a:t>bfs</a:t>
            </a:r>
            <a:r>
              <a:rPr lang="zh-CN" altLang="en-US" sz="2400" b="1">
                <a:ea typeface="宋体" panose="02010600030101010101" pitchFamily="2" charset="-122"/>
              </a:rPr>
              <a:t>即可。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时间复杂度</a:t>
            </a:r>
            <a:r>
              <a:rPr lang="en-US" altLang="zh-CN" sz="2400" b="1">
                <a:ea typeface="宋体" panose="02010600030101010101" pitchFamily="2" charset="-122"/>
              </a:rPr>
              <a:t>O((n+m+q)*sqrt(q)*alpha(n))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断头路探测者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130" y="5805170"/>
            <a:ext cx="327787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Source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WF</a:t>
            </a:r>
            <a:r>
              <a:rPr lang="en-US" altLang="zh-CN" dirty="0">
                <a:sym typeface="+mn-ea"/>
              </a:rPr>
              <a:t>2019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/>
              <a:t>https://loj.ac/problem/6581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断头路探测者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</a:t>
            </a:r>
            <a:r>
              <a:rPr lang="en-US" altLang="zh-CN" sz="2400" b="1"/>
              <a:t>tarjan</a:t>
            </a:r>
            <a:r>
              <a:rPr lang="zh-CN" sz="2400" b="1"/>
              <a:t>将所有边双连通分量缩点，得到一棵树。</a:t>
            </a:r>
            <a:endParaRPr lang="zh-CN" sz="2400" b="1"/>
          </a:p>
          <a:p>
            <a:r>
              <a:rPr lang="zh-CN" sz="2400" b="1"/>
              <a:t>对于边</a:t>
            </a:r>
            <a:r>
              <a:rPr lang="en-US" altLang="zh-CN" sz="2400" b="1"/>
              <a:t>x-&gt;y</a:t>
            </a:r>
            <a:r>
              <a:rPr lang="zh-CN" altLang="en-US" sz="2400" b="1">
                <a:ea typeface="宋体" panose="02010600030101010101" pitchFamily="2" charset="-122"/>
              </a:rPr>
              <a:t>，需要安装标志的条件首先为以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zh-CN" altLang="en-US" sz="2400" b="1">
                <a:ea typeface="宋体" panose="02010600030101010101" pitchFamily="2" charset="-122"/>
              </a:rPr>
              <a:t>为根</a:t>
            </a:r>
            <a:r>
              <a:rPr lang="en-US" altLang="zh-CN" sz="2400" b="1">
                <a:ea typeface="宋体" panose="02010600030101010101" pitchFamily="2" charset="-122"/>
              </a:rPr>
              <a:t>y</a:t>
            </a:r>
            <a:r>
              <a:rPr lang="zh-CN" altLang="en-US" sz="2400" b="1">
                <a:ea typeface="宋体" panose="02010600030101010101" pitchFamily="2" charset="-122"/>
              </a:rPr>
              <a:t>的子树内所有点代表的边双都只有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  <a:r>
              <a:rPr lang="zh-CN" altLang="en-US" sz="2400" b="1">
                <a:ea typeface="宋体" panose="02010600030101010101" pitchFamily="2" charset="-122"/>
              </a:rPr>
              <a:t>个点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zh-CN" altLang="en-US" sz="2400" b="1">
                <a:ea typeface="宋体" panose="02010600030101010101" pitchFamily="2" charset="-122"/>
              </a:rPr>
              <a:t>记作条件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然后对于每个满足条件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  <a:r>
              <a:rPr lang="zh-CN" altLang="en-US" sz="2400" b="1">
                <a:ea typeface="宋体" panose="02010600030101010101" pitchFamily="2" charset="-122"/>
              </a:rPr>
              <a:t>的边</a:t>
            </a:r>
            <a:r>
              <a:rPr lang="en-US" altLang="zh-CN" sz="2400" b="1">
                <a:ea typeface="宋体" panose="02010600030101010101" pitchFamily="2" charset="-122"/>
              </a:rPr>
              <a:t>x-&gt;y</a:t>
            </a:r>
            <a:r>
              <a:rPr lang="zh-CN" altLang="en-US" sz="2400" b="1">
                <a:ea typeface="宋体" panose="02010600030101010101" pitchFamily="2" charset="-122"/>
              </a:rPr>
              <a:t>，如果以</a:t>
            </a:r>
            <a:r>
              <a:rPr lang="en-US" altLang="zh-CN" sz="2400" b="1">
                <a:ea typeface="宋体" panose="02010600030101010101" pitchFamily="2" charset="-122"/>
              </a:rPr>
              <a:t>y</a:t>
            </a:r>
            <a:r>
              <a:rPr lang="zh-CN" altLang="en-US" sz="2400" b="1">
                <a:ea typeface="宋体" panose="02010600030101010101" pitchFamily="2" charset="-122"/>
              </a:rPr>
              <a:t>为根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zh-CN" altLang="en-US" sz="2400" b="1">
                <a:ea typeface="宋体" panose="02010600030101010101" pitchFamily="2" charset="-122"/>
              </a:rPr>
              <a:t>的子树内不存在从下向上的满足条件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  <a:r>
              <a:rPr lang="zh-CN" altLang="en-US" sz="2400" b="1">
                <a:ea typeface="宋体" panose="02010600030101010101" pitchFamily="2" charset="-122"/>
              </a:rPr>
              <a:t>的边，则</a:t>
            </a:r>
            <a:r>
              <a:rPr lang="en-US" altLang="zh-CN" sz="2400" b="1">
                <a:ea typeface="宋体" panose="02010600030101010101" pitchFamily="2" charset="-122"/>
              </a:rPr>
              <a:t>x-&gt;y</a:t>
            </a:r>
            <a:r>
              <a:rPr lang="zh-CN" altLang="en-US" sz="2400" b="1">
                <a:ea typeface="宋体" panose="02010600030101010101" pitchFamily="2" charset="-122"/>
              </a:rPr>
              <a:t>真的需要安装标志。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树形</a:t>
            </a:r>
            <a:r>
              <a:rPr lang="en-US" altLang="zh-CN" sz="2400" b="1">
                <a:ea typeface="宋体" panose="02010600030101010101" pitchFamily="2" charset="-122"/>
              </a:rPr>
              <a:t>dp</a:t>
            </a:r>
            <a:r>
              <a:rPr lang="zh-CN" altLang="en-US" sz="2400" b="1">
                <a:ea typeface="宋体" panose="02010600030101010101" pitchFamily="2" charset="-122"/>
              </a:rPr>
              <a:t>即可。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时间复杂度</a:t>
            </a:r>
            <a:r>
              <a:rPr lang="en-US" altLang="zh-CN" sz="2400" b="1">
                <a:ea typeface="宋体" panose="02010600030101010101" pitchFamily="2" charset="-122"/>
              </a:rPr>
              <a:t>O(n+m)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Gambling Guide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130" y="5805170"/>
            <a:ext cx="327787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Source</a:t>
            </a:r>
            <a:r>
              <a:rPr lang="zh-CN" altLang="en-US" dirty="0">
                <a:sym typeface="+mn-ea"/>
              </a:rPr>
              <a:t>：CERC2017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/>
              <a:t>https://www.lydsy.com/JudgeOnline/problem.php?id=5197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Gambling Guide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6045" y="2056130"/>
            <a:ext cx="784098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如果用</a:t>
            </a:r>
            <a:r>
              <a:rPr lang="en-US" altLang="zh-CN" sz="2400" b="1"/>
              <a:t>dp[x]</a:t>
            </a:r>
            <a:r>
              <a:rPr lang="zh-CN" altLang="en-US" sz="2400" b="1"/>
              <a:t>表示</a:t>
            </a:r>
            <a:r>
              <a:rPr lang="en-US" altLang="zh-CN" sz="2400" b="1"/>
              <a:t>x</a:t>
            </a:r>
            <a:r>
              <a:rPr lang="zh-CN" altLang="en-US" sz="2400" b="1"/>
              <a:t>的最少期望花费，则有</a:t>
            </a:r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类似</a:t>
            </a:r>
            <a:r>
              <a:rPr lang="en-US" altLang="zh-CN" sz="2400" b="1"/>
              <a:t>Dijkstra</a:t>
            </a:r>
            <a:r>
              <a:rPr lang="zh-CN" altLang="en-US" sz="2400" b="1">
                <a:ea typeface="宋体" panose="02010600030101010101" pitchFamily="2" charset="-122"/>
              </a:rPr>
              <a:t>，对于每个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zh-CN" altLang="en-US" sz="2400" b="1">
                <a:ea typeface="宋体" panose="02010600030101010101" pitchFamily="2" charset="-122"/>
              </a:rPr>
              <a:t>，对于所有未确定的</a:t>
            </a:r>
            <a:r>
              <a:rPr lang="en-US" altLang="zh-CN" sz="2400" b="1">
                <a:ea typeface="宋体" panose="02010600030101010101" pitchFamily="2" charset="-122"/>
              </a:rPr>
              <a:t>dp[y]</a:t>
            </a:r>
            <a:r>
              <a:rPr lang="zh-CN" altLang="en-US" sz="2400" b="1">
                <a:ea typeface="宋体" panose="02010600030101010101" pitchFamily="2" charset="-122"/>
              </a:rPr>
              <a:t>都假设</a:t>
            </a:r>
            <a:r>
              <a:rPr lang="en-US" altLang="zh-CN" sz="2400" b="1">
                <a:ea typeface="宋体" panose="02010600030101010101" pitchFamily="2" charset="-122"/>
              </a:rPr>
              <a:t>dp[y]&gt;=dp[x]</a:t>
            </a:r>
            <a:r>
              <a:rPr lang="zh-CN" altLang="en-US" sz="2400" b="1">
                <a:ea typeface="宋体" panose="02010600030101010101" pitchFamily="2" charset="-122"/>
              </a:rPr>
              <a:t>，以此得到</a:t>
            </a:r>
            <a:r>
              <a:rPr lang="en-US" altLang="zh-CN" sz="2400" b="1">
                <a:ea typeface="宋体" panose="02010600030101010101" pitchFamily="2" charset="-122"/>
              </a:rPr>
              <a:t>dp[x]</a:t>
            </a:r>
            <a:r>
              <a:rPr lang="zh-CN" altLang="en-US" sz="2400" b="1">
                <a:ea typeface="宋体" panose="02010600030101010101" pitchFamily="2" charset="-122"/>
              </a:rPr>
              <a:t>，每次用堆</a:t>
            </a:r>
            <a:r>
              <a:rPr lang="zh-CN" altLang="en-US" sz="2400" b="1">
                <a:ea typeface="宋体" panose="02010600030101010101" pitchFamily="2" charset="-122"/>
              </a:rPr>
              <a:t>取出未确定的</a:t>
            </a:r>
            <a:r>
              <a:rPr lang="en-US" altLang="zh-CN" sz="2400" b="1">
                <a:ea typeface="宋体" panose="02010600030101010101" pitchFamily="2" charset="-122"/>
              </a:rPr>
              <a:t>dp[x]</a:t>
            </a:r>
            <a:r>
              <a:rPr lang="zh-CN" altLang="en-US" sz="2400" b="1">
                <a:ea typeface="宋体" panose="02010600030101010101" pitchFamily="2" charset="-122"/>
              </a:rPr>
              <a:t>最小的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zh-CN" altLang="en-US" sz="2400" b="1">
                <a:ea typeface="宋体" panose="02010600030101010101" pitchFamily="2" charset="-122"/>
              </a:rPr>
              <a:t>，确定下来，然后更新相邻的</a:t>
            </a:r>
            <a:r>
              <a:rPr lang="en-US" altLang="zh-CN" sz="2400" b="1">
                <a:ea typeface="宋体" panose="02010600030101010101" pitchFamily="2" charset="-122"/>
              </a:rPr>
              <a:t>dp[y]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时间复杂度</a:t>
            </a:r>
            <a:r>
              <a:rPr lang="en-US" altLang="zh-CN" sz="2400" b="1">
                <a:ea typeface="宋体" panose="02010600030101010101" pitchFamily="2" charset="-122"/>
              </a:rPr>
              <a:t>O((n+m)logn)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170" y="2608580"/>
            <a:ext cx="5543550" cy="148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猜数字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130" y="5805170"/>
            <a:ext cx="327787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Source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mi oj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/>
              <a:t>https://code.mi.com/problem/list/view?id=108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猜数字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5725" y="2285365"/>
            <a:ext cx="78409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令</a:t>
            </a:r>
            <a:r>
              <a:rPr lang="en-US" altLang="zh-CN" sz="2400" b="1"/>
              <a:t>dp(x,y)</a:t>
            </a:r>
            <a:r>
              <a:rPr lang="zh-CN" altLang="en-US" sz="2400" b="1"/>
              <a:t>表示</a:t>
            </a:r>
            <a:r>
              <a:rPr lang="en-US" altLang="zh-CN" sz="2400" b="1"/>
              <a:t>x,y</a:t>
            </a:r>
            <a:r>
              <a:rPr lang="zh-CN" altLang="en-US" sz="2400" b="1"/>
              <a:t>的轮数；</a:t>
            </a:r>
            <a:r>
              <a:rPr lang="en-US" altLang="zh-CN" sz="2400" b="1"/>
              <a:t>S(x)</a:t>
            </a:r>
            <a:r>
              <a:rPr lang="zh-CN" altLang="en-US" sz="2400" b="1"/>
              <a:t>表示如果告诉玩家</a:t>
            </a:r>
            <a:r>
              <a:rPr lang="en-US" altLang="zh-CN" sz="2400" b="1"/>
              <a:t>S X+Y=x</a:t>
            </a:r>
            <a:r>
              <a:rPr lang="zh-CN" altLang="en-US" sz="2400" b="1"/>
              <a:t>且</a:t>
            </a:r>
            <a:r>
              <a:rPr lang="zh-CN" altLang="en-US" sz="2400" b="1">
                <a:sym typeface="+mn-ea"/>
              </a:rPr>
              <a:t>玩家</a:t>
            </a:r>
            <a:r>
              <a:rPr lang="en-US" altLang="zh-CN" sz="2400" b="1">
                <a:sym typeface="+mn-ea"/>
              </a:rPr>
              <a:t>P</a:t>
            </a:r>
            <a:r>
              <a:rPr lang="zh-CN" altLang="en-US" sz="2400" b="1">
                <a:sym typeface="+mn-ea"/>
              </a:rPr>
              <a:t>一直回答不知道</a:t>
            </a:r>
            <a:r>
              <a:rPr lang="zh-CN" altLang="en-US" sz="2400" b="1"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ea typeface="宋体" panose="02010600030101010101" pitchFamily="2" charset="-122"/>
              </a:rPr>
              <a:t>S</a:t>
            </a:r>
            <a:r>
              <a:rPr lang="zh-CN" altLang="en-US" sz="2400" b="1">
                <a:ea typeface="宋体" panose="02010600030101010101" pitchFamily="2" charset="-122"/>
              </a:rPr>
              <a:t>猜出的轮数；</a:t>
            </a:r>
            <a:r>
              <a:rPr lang="en-US" altLang="zh-CN" sz="2400" b="1">
                <a:ea typeface="宋体" panose="02010600030101010101" pitchFamily="2" charset="-122"/>
              </a:rPr>
              <a:t>P(x)</a:t>
            </a:r>
            <a:r>
              <a:rPr lang="zh-CN" altLang="en-US" sz="2400" b="1">
                <a:ea typeface="宋体" panose="02010600030101010101" pitchFamily="2" charset="-122"/>
              </a:rPr>
              <a:t>表示如果</a:t>
            </a:r>
            <a:r>
              <a:rPr lang="zh-CN" altLang="en-US" sz="2400" b="1">
                <a:ea typeface="宋体" panose="02010600030101010101" pitchFamily="2" charset="-122"/>
              </a:rPr>
              <a:t>告诉玩家</a:t>
            </a:r>
            <a:r>
              <a:rPr lang="en-US" altLang="zh-CN" sz="2400" b="1">
                <a:ea typeface="宋体" panose="02010600030101010101" pitchFamily="2" charset="-122"/>
              </a:rPr>
              <a:t>P X*Y=x</a:t>
            </a:r>
            <a:r>
              <a:rPr lang="zh-CN" altLang="en-US" sz="2400" b="1">
                <a:sym typeface="+mn-ea"/>
              </a:rPr>
              <a:t>且</a:t>
            </a:r>
            <a:r>
              <a:rPr lang="zh-CN" altLang="en-US" sz="2400" b="1">
                <a:sym typeface="+mn-ea"/>
              </a:rPr>
              <a:t>玩家</a:t>
            </a:r>
            <a:r>
              <a:rPr lang="en-US" altLang="zh-CN" sz="2400" b="1">
                <a:sym typeface="+mn-ea"/>
              </a:rPr>
              <a:t>S</a:t>
            </a:r>
            <a:r>
              <a:rPr lang="zh-CN" altLang="en-US" sz="2400" b="1">
                <a:sym typeface="+mn-ea"/>
              </a:rPr>
              <a:t>一直回答不知道</a:t>
            </a:r>
            <a:r>
              <a:rPr lang="zh-CN" altLang="en-US" sz="2400" b="1"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ea typeface="宋体" panose="02010600030101010101" pitchFamily="2" charset="-122"/>
              </a:rPr>
              <a:t>P</a:t>
            </a:r>
            <a:r>
              <a:rPr lang="zh-CN" altLang="en-US" sz="2400" b="1">
                <a:ea typeface="宋体" panose="02010600030101010101" pitchFamily="2" charset="-122"/>
              </a:rPr>
              <a:t>猜出的轮数。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dp(x,y)=min(S(x+y),P(x*y))</a:t>
            </a:r>
            <a:endParaRPr lang="en-US" altLang="zh-CN" sz="2400" b="1"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S(x)=se-max(dp(i,x-i))+1=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se-max(P(i*(x-i)))+1</a:t>
            </a:r>
            <a:endParaRPr lang="en-US" altLang="zh-CN" sz="2400" b="1"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P(x)=se-max(dp(i,x/i))+1=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se-max(S(i+x/i))+1</a:t>
            </a:r>
            <a:endParaRPr lang="en-US" altLang="zh-CN" sz="2400" b="1"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类似拓扑，当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P(i*(x-i))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只有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个未定时确定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S(x)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，同理当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S(i+x/i)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只有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个未定时确定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P(x)</a:t>
            </a:r>
            <a:r>
              <a:rPr lang="zh-CN" altLang="en-US" sz="2400" b="1"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ea typeface="宋体" panose="02010600030101010101" pitchFamily="2" charset="-122"/>
                <a:sym typeface="+mn-ea"/>
              </a:rPr>
              <a:t>正确性可以归纳证明。</a:t>
            </a:r>
            <a:endParaRPr lang="zh-CN" altLang="en-US" sz="2400" b="1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The Graph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5A8EFA6-2C7B-492E-B774-A1065FE5A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先把所有边权未定的边的边权设为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开始跑一遍</a:t>
                </a:r>
                <a:r>
                  <a:rPr lang="en-US" altLang="zh-CN" dirty="0" err="1"/>
                  <a:t>dijkstra</a:t>
                </a:r>
                <a:r>
                  <a:rPr lang="zh-CN" altLang="en-US" dirty="0"/>
                  <a:t>，设点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到点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的距离为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接下来从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开始跑一遍</a:t>
                </a:r>
                <a:r>
                  <a:rPr lang="en-US" altLang="zh-CN" dirty="0" err="1"/>
                  <a:t>dijkstra</a:t>
                </a:r>
                <a:r>
                  <a:rPr lang="zh-CN" altLang="en-US" dirty="0"/>
                  <a:t>，假设现在从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开始增广，遇到了一条边权未定的边</a:t>
                </a:r>
                <a:r>
                  <a:rPr lang="en-US" altLang="zh-CN" dirty="0"/>
                  <a:t>u-&gt;v</a:t>
                </a:r>
                <a:r>
                  <a:rPr lang="zh-CN" altLang="en-US" dirty="0"/>
                  <a:t>。由于是</a:t>
                </a:r>
                <a:r>
                  <a:rPr lang="en-US" altLang="zh-CN" dirty="0" err="1"/>
                  <a:t>dijkstra</a:t>
                </a:r>
                <a:r>
                  <a:rPr lang="zh-CN" altLang="en-US" dirty="0"/>
                  <a:t>，这时候我们已经知道了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的距离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zh-CN" altLang="en-US" dirty="0"/>
                  <a:t>，我们就把</a:t>
                </a:r>
                <a:r>
                  <a:rPr lang="en-US" altLang="zh-CN" dirty="0"/>
                  <a:t>u-&gt;v</a:t>
                </a:r>
                <a:r>
                  <a:rPr lang="zh-CN" altLang="en-US" dirty="0"/>
                  <a:t>这条边的边权设定为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。如果最后跑出来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的距离是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那么显然就给出了一组可行解。我们断言其他情况下无解。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48" t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The Graph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5A8EFA6-2C7B-492E-B774-A1065FE5A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考虑证明这个做法的正确性。考虑最后生成的图中每个点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的距离，这个距离显然是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的，所以我们将边权定为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会使得最后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的任意包含边权未定的边的路径长度都</a:t>
                </a:r>
                <a:r>
                  <a:rPr lang="en-US" altLang="zh-CN" dirty="0"/>
                  <a:t>&gt;=L</a:t>
                </a:r>
                <a:r>
                  <a:rPr lang="zh-CN" altLang="en-US" dirty="0"/>
                  <a:t>。而如果存在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的不包含边权未定的边的长度</a:t>
                </a:r>
                <a:r>
                  <a:rPr lang="en-US" altLang="zh-CN" dirty="0"/>
                  <a:t>&lt;L</a:t>
                </a:r>
                <a:r>
                  <a:rPr lang="zh-CN" altLang="en-US" dirty="0"/>
                  <a:t>的路径那么肯定无解。</a:t>
                </a:r>
                <a:endParaRPr lang="en-US" altLang="zh-CN" dirty="0"/>
              </a:p>
              <a:p>
                <a:r>
                  <a:rPr lang="zh-CN" altLang="en-US" dirty="0"/>
                  <a:t>考虑最后一次将边权赋为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的时候，我们就相当于硬点了一条经过这条边的路径，把它的长度设成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。这肯定是一条满足条件的最短路。</a:t>
                </a:r>
                <a:endParaRPr lang="en-US" altLang="zh-CN" dirty="0"/>
              </a:p>
              <a:p>
                <a:r>
                  <a:rPr lang="zh-CN" altLang="en-US" dirty="0"/>
                  <a:t>如果不存在这样的时候，就说明所有未定边权的边都肯定不在一条长度为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的最短路上，那么也不会对有解性造成影响。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48" t="-1154" r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绝目编诗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130" y="5805170"/>
            <a:ext cx="327787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Source</a:t>
            </a:r>
            <a:r>
              <a:rPr lang="zh-CN" altLang="en-US" dirty="0">
                <a:sym typeface="+mn-ea"/>
              </a:rPr>
              <a:t>：2019 集训队互测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2316480"/>
            <a:ext cx="8331200" cy="707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0" y="3870325"/>
            <a:ext cx="4521200" cy="692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绝目编诗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1999615"/>
            <a:ext cx="8974455" cy="391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绝目编诗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2230755"/>
            <a:ext cx="5808980" cy="709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0" y="3196590"/>
            <a:ext cx="9280525" cy="77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130" y="5805170"/>
            <a:ext cx="327787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Source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NOI2018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给你一张</a:t>
            </a:r>
            <a:r>
              <a:rPr lang="en-US" altLang="zh-CN" sz="2400" b="1"/>
              <a:t>n</a:t>
            </a:r>
            <a:r>
              <a:rPr lang="zh-CN" altLang="en-US" sz="2400" b="1"/>
              <a:t>个点</a:t>
            </a:r>
            <a:r>
              <a:rPr lang="en-US" altLang="zh-CN" sz="2400" b="1"/>
              <a:t>m</a:t>
            </a:r>
            <a:r>
              <a:rPr lang="zh-CN" altLang="en-US" sz="2400" b="1"/>
              <a:t>条边的无向图，每条边有长度和海拔。</a:t>
            </a:r>
            <a:endParaRPr lang="zh-CN" altLang="en-US" sz="2400" b="1"/>
          </a:p>
          <a:p>
            <a:r>
              <a:rPr lang="en-US" altLang="zh-CN" sz="2400" b="1"/>
              <a:t>q</a:t>
            </a:r>
            <a:r>
              <a:rPr lang="zh-CN" altLang="en-US" sz="2400" b="1"/>
              <a:t>次询问，每次给出</a:t>
            </a:r>
            <a:r>
              <a:rPr lang="en-US" altLang="zh-CN" sz="2400" b="1"/>
              <a:t>v,p</a:t>
            </a:r>
            <a:r>
              <a:rPr lang="zh-CN" altLang="en-US" sz="2400" b="1">
                <a:ea typeface="宋体" panose="02010600030101010101" pitchFamily="2" charset="-122"/>
              </a:rPr>
              <a:t>，表示你开车从点</a:t>
            </a:r>
            <a:r>
              <a:rPr lang="en-US" altLang="zh-CN" sz="2400" b="1">
                <a:ea typeface="宋体" panose="02010600030101010101" pitchFamily="2" charset="-122"/>
              </a:rPr>
              <a:t>v</a:t>
            </a:r>
            <a:r>
              <a:rPr lang="zh-CN" altLang="en-US" sz="2400" b="1">
                <a:ea typeface="宋体" panose="02010600030101010101" pitchFamily="2" charset="-122"/>
              </a:rPr>
              <a:t>出发，车只能经过海拔</a:t>
            </a:r>
            <a:r>
              <a:rPr lang="en-US" altLang="zh-CN" sz="2400" b="1">
                <a:ea typeface="宋体" panose="02010600030101010101" pitchFamily="2" charset="-122"/>
              </a:rPr>
              <a:t>&gt;p</a:t>
            </a:r>
            <a:r>
              <a:rPr lang="zh-CN" altLang="en-US" sz="2400" b="1">
                <a:ea typeface="宋体" panose="02010600030101010101" pitchFamily="2" charset="-122"/>
              </a:rPr>
              <a:t>的边，你可以随时停车步行，问到达点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  <a:r>
              <a:rPr lang="zh-CN" altLang="en-US" sz="2400" b="1">
                <a:ea typeface="宋体" panose="02010600030101010101" pitchFamily="2" charset="-122"/>
              </a:rPr>
              <a:t>的最小步行距离。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强制在线。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n,m,q&lt;=4e5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建出</a:t>
            </a:r>
            <a:r>
              <a:rPr lang="en-US" altLang="zh-CN" sz="2400" b="1">
                <a:ea typeface="宋体" panose="02010600030101010101" pitchFamily="2" charset="-122"/>
              </a:rPr>
              <a:t>K</a:t>
            </a:r>
            <a:r>
              <a:rPr lang="zh-CN" altLang="en-US" sz="2400" b="1">
                <a:ea typeface="宋体" panose="02010600030101010101" pitchFamily="2" charset="-122"/>
              </a:rPr>
              <a:t>ruskal重构树，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则点</a:t>
            </a:r>
            <a:r>
              <a:rPr lang="en-US" altLang="zh-CN" sz="2400" b="1">
                <a:ea typeface="宋体" panose="02010600030101010101" pitchFamily="2" charset="-122"/>
              </a:rPr>
              <a:t>v</a:t>
            </a:r>
            <a:r>
              <a:rPr lang="zh-CN" altLang="en-US" sz="2400" b="1">
                <a:ea typeface="宋体" panose="02010600030101010101" pitchFamily="2" charset="-122"/>
              </a:rPr>
              <a:t>只经过海拔</a:t>
            </a:r>
            <a:r>
              <a:rPr lang="en-US" altLang="zh-CN" sz="2400" b="1">
                <a:ea typeface="宋体" panose="02010600030101010101" pitchFamily="2" charset="-122"/>
              </a:rPr>
              <a:t>&gt;p</a:t>
            </a:r>
            <a:r>
              <a:rPr lang="zh-CN" altLang="en-US" sz="2400" b="1">
                <a:ea typeface="宋体" panose="02010600030101010101" pitchFamily="2" charset="-122"/>
              </a:rPr>
              <a:t>的边能到达的点集</a:t>
            </a:r>
            <a:r>
              <a:rPr lang="zh-CN" altLang="en-US" sz="2400" b="1">
                <a:ea typeface="宋体" panose="02010600030101010101" pitchFamily="2" charset="-122"/>
              </a:rPr>
              <a:t>为某个子树。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Dijkstra预处理出每个点到点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  <a:r>
              <a:rPr lang="zh-CN" altLang="en-US" sz="2400" b="1">
                <a:ea typeface="宋体" panose="02010600030101010101" pitchFamily="2" charset="-122"/>
              </a:rPr>
              <a:t>的最短路，所求即子树</a:t>
            </a:r>
            <a:r>
              <a:rPr lang="en-US" altLang="zh-CN" sz="2400" b="1">
                <a:ea typeface="宋体" panose="02010600030101010101" pitchFamily="2" charset="-122"/>
              </a:rPr>
              <a:t>min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可以用倍增求出对应子树的根节点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O((n+m+q)logn)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狼人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130" y="5805170"/>
            <a:ext cx="327787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Source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OI2018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285365"/>
            <a:ext cx="78409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给你一张</a:t>
            </a:r>
            <a:r>
              <a:rPr lang="en-US" altLang="zh-CN" sz="2400" b="1"/>
              <a:t>n</a:t>
            </a:r>
            <a:r>
              <a:rPr lang="zh-CN" altLang="en-US" sz="2400" b="1"/>
              <a:t>个点</a:t>
            </a:r>
            <a:r>
              <a:rPr lang="en-US" altLang="zh-CN" sz="2400" b="1"/>
              <a:t>m</a:t>
            </a:r>
            <a:r>
              <a:rPr lang="zh-CN" altLang="en-US" sz="2400" b="1"/>
              <a:t>条边的无向图。</a:t>
            </a:r>
            <a:endParaRPr lang="zh-CN" altLang="en-US" sz="2400" b="1"/>
          </a:p>
          <a:p>
            <a:r>
              <a:rPr lang="en-US" altLang="zh-CN" sz="2400" b="1"/>
              <a:t>q</a:t>
            </a:r>
            <a:r>
              <a:rPr lang="zh-CN" altLang="en-US" sz="2400" b="1"/>
              <a:t>次询问，每次给出</a:t>
            </a:r>
            <a:r>
              <a:rPr lang="en-US" altLang="zh-CN" sz="2400" b="1"/>
              <a:t>s,e,l,r</a:t>
            </a:r>
            <a:r>
              <a:rPr lang="zh-CN" altLang="en-US" sz="2400" b="1">
                <a:ea typeface="宋体" panose="02010600030101010101" pitchFamily="2" charset="-122"/>
              </a:rPr>
              <a:t>，表示询问你能否选出</a:t>
            </a:r>
            <a:r>
              <a:rPr lang="zh-CN" altLang="en-US" sz="2400" b="1">
                <a:ea typeface="宋体" panose="02010600030101010101" pitchFamily="2" charset="-122"/>
              </a:rPr>
              <a:t>一个点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，使得可以从点</a:t>
            </a:r>
            <a:r>
              <a:rPr lang="en-US" altLang="zh-CN" sz="2400" b="1">
                <a:ea typeface="宋体" panose="02010600030101010101" pitchFamily="2" charset="-122"/>
              </a:rPr>
              <a:t>s</a:t>
            </a:r>
            <a:r>
              <a:rPr lang="zh-CN" altLang="en-US" sz="2400" b="1">
                <a:ea typeface="宋体" panose="02010600030101010101" pitchFamily="2" charset="-122"/>
              </a:rPr>
              <a:t>出发只经过编号</a:t>
            </a:r>
            <a:r>
              <a:rPr lang="en-US" altLang="zh-CN" sz="2400" b="1">
                <a:ea typeface="宋体" panose="02010600030101010101" pitchFamily="2" charset="-122"/>
              </a:rPr>
              <a:t>&gt;=l</a:t>
            </a:r>
            <a:r>
              <a:rPr lang="zh-CN" altLang="en-US" sz="2400" b="1">
                <a:ea typeface="宋体" panose="02010600030101010101" pitchFamily="2" charset="-122"/>
              </a:rPr>
              <a:t>的点到达点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，且可以从点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出发只经过编号</a:t>
            </a:r>
            <a:r>
              <a:rPr lang="en-US" altLang="zh-CN" sz="2400" b="1">
                <a:ea typeface="宋体" panose="02010600030101010101" pitchFamily="2" charset="-122"/>
              </a:rPr>
              <a:t>&lt;=r</a:t>
            </a:r>
            <a:r>
              <a:rPr lang="zh-CN" altLang="en-US" sz="2400" b="1">
                <a:ea typeface="宋体" panose="02010600030101010101" pitchFamily="2" charset="-122"/>
              </a:rPr>
              <a:t>的点到达点</a:t>
            </a:r>
            <a:r>
              <a:rPr lang="en-US" altLang="zh-CN" sz="2400" b="1">
                <a:ea typeface="宋体" panose="02010600030101010101" pitchFamily="2" charset="-122"/>
              </a:rPr>
              <a:t>e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  <a:endParaRPr lang="zh-CN" altLang="en-US" sz="2400" b="1"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n,m,q&lt;=4e5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然插图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自然演示，插画式风景设计方案（宽屏）</Template>
  <TotalTime>0</TotalTime>
  <Words>1644</Words>
  <Application>WPS 演示</Application>
  <PresentationFormat>宽屏</PresentationFormat>
  <Paragraphs>119</Paragraphs>
  <Slides>18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Segoe Print</vt:lpstr>
      <vt:lpstr>Arial Unicode MS</vt:lpstr>
      <vt:lpstr>自然插图 16x9</vt:lpstr>
      <vt:lpstr>Complete The Graph</vt:lpstr>
      <vt:lpstr>Complete The Graph</vt:lpstr>
      <vt:lpstr>Complete The Graph</vt:lpstr>
      <vt:lpstr>绝目编诗</vt:lpstr>
      <vt:lpstr>绝目编诗</vt:lpstr>
      <vt:lpstr>绝目编诗</vt:lpstr>
      <vt:lpstr>归程</vt:lpstr>
      <vt:lpstr>归程</vt:lpstr>
      <vt:lpstr>狼人</vt:lpstr>
      <vt:lpstr>狼人</vt:lpstr>
      <vt:lpstr>桥梁</vt:lpstr>
      <vt:lpstr>桥梁</vt:lpstr>
      <vt:lpstr>断头路探测者</vt:lpstr>
      <vt:lpstr>断头路探测者</vt:lpstr>
      <vt:lpstr>Gambling Guide</vt:lpstr>
      <vt:lpstr>Gambling Guide</vt:lpstr>
      <vt:lpstr>Gambling Guide</vt:lpstr>
      <vt:lpstr> 猜数字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水题选讲</dc:title>
  <dc:creator>孔朝哲</dc:creator>
  <cp:lastModifiedBy>孔朝哲</cp:lastModifiedBy>
  <cp:revision>66</cp:revision>
  <dcterms:created xsi:type="dcterms:W3CDTF">2019-04-23T12:25:00Z</dcterms:created>
  <dcterms:modified xsi:type="dcterms:W3CDTF">2019-07-10T12:29:16Z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