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732" r:id="rId2"/>
    <p:sldId id="692" r:id="rId3"/>
    <p:sldId id="693" r:id="rId4"/>
    <p:sldId id="694" r:id="rId5"/>
    <p:sldId id="695" r:id="rId6"/>
    <p:sldId id="377" r:id="rId7"/>
    <p:sldId id="733" r:id="rId8"/>
    <p:sldId id="698" r:id="rId9"/>
    <p:sldId id="708" r:id="rId10"/>
    <p:sldId id="710" r:id="rId11"/>
    <p:sldId id="703" r:id="rId12"/>
    <p:sldId id="709" r:id="rId13"/>
    <p:sldId id="704" r:id="rId14"/>
    <p:sldId id="711" r:id="rId15"/>
    <p:sldId id="712" r:id="rId16"/>
    <p:sldId id="699" r:id="rId17"/>
    <p:sldId id="279" r:id="rId18"/>
    <p:sldId id="282" r:id="rId19"/>
    <p:sldId id="327" r:id="rId20"/>
    <p:sldId id="283" r:id="rId21"/>
    <p:sldId id="287" r:id="rId22"/>
    <p:sldId id="284" r:id="rId23"/>
    <p:sldId id="326" r:id="rId24"/>
    <p:sldId id="288" r:id="rId25"/>
    <p:sldId id="289" r:id="rId26"/>
    <p:sldId id="290" r:id="rId27"/>
    <p:sldId id="271" r:id="rId28"/>
    <p:sldId id="697" r:id="rId29"/>
    <p:sldId id="659" r:id="rId30"/>
    <p:sldId id="737" r:id="rId31"/>
    <p:sldId id="691" r:id="rId32"/>
    <p:sldId id="684" r:id="rId33"/>
    <p:sldId id="685" r:id="rId34"/>
    <p:sldId id="690" r:id="rId35"/>
    <p:sldId id="738" r:id="rId36"/>
    <p:sldId id="686" r:id="rId37"/>
    <p:sldId id="734" r:id="rId38"/>
    <p:sldId id="705" r:id="rId39"/>
    <p:sldId id="706" r:id="rId40"/>
    <p:sldId id="386" r:id="rId41"/>
    <p:sldId id="707" r:id="rId42"/>
    <p:sldId id="714" r:id="rId43"/>
    <p:sldId id="716" r:id="rId44"/>
    <p:sldId id="715" r:id="rId45"/>
    <p:sldId id="717" r:id="rId46"/>
    <p:sldId id="718" r:id="rId47"/>
    <p:sldId id="719" r:id="rId48"/>
    <p:sldId id="720" r:id="rId49"/>
    <p:sldId id="721" r:id="rId50"/>
    <p:sldId id="296" r:id="rId51"/>
    <p:sldId id="297" r:id="rId52"/>
    <p:sldId id="727" r:id="rId53"/>
    <p:sldId id="726" r:id="rId54"/>
    <p:sldId id="722" r:id="rId55"/>
    <p:sldId id="723" r:id="rId56"/>
    <p:sldId id="736" r:id="rId57"/>
    <p:sldId id="731" r:id="rId58"/>
    <p:sldId id="700" r:id="rId59"/>
    <p:sldId id="702" r:id="rId60"/>
    <p:sldId id="701" r:id="rId61"/>
    <p:sldId id="713" r:id="rId62"/>
    <p:sldId id="259" r:id="rId63"/>
    <p:sldId id="310" r:id="rId64"/>
    <p:sldId id="730" r:id="rId65"/>
    <p:sldId id="735" r:id="rId66"/>
    <p:sldId id="728" r:id="rId67"/>
    <p:sldId id="331" r:id="rId68"/>
    <p:sldId id="280" r:id="rId69"/>
    <p:sldId id="332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zy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6B8"/>
    <a:srgbClr val="88BED3"/>
    <a:srgbClr val="85B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301" autoAdjust="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outlineViewPr>
    <p:cViewPr>
      <p:scale>
        <a:sx n="33" d="100"/>
        <a:sy n="33" d="100"/>
      </p:scale>
      <p:origin x="0" y="-1000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6EE2-0F5D-4FF1-A3B4-DC9E3E9306A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08F11-40EE-495F-B02A-EE8FE33947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2.png"/><Relationship Id="rId4" Type="http://schemas.openxmlformats.org/officeDocument/2006/relationships/image" Target="../media/image2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0921" y="4957405"/>
            <a:ext cx="5134378" cy="14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仿宋" panose="02010600040101010101" pitchFamily="2" charset="-122"/>
              </a:rPr>
              <a:t>二分与倍增专题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9548" y="5426834"/>
            <a:ext cx="2166997" cy="571500"/>
          </a:xfrm>
        </p:spPr>
        <p:txBody>
          <a:bodyPr>
            <a:normAutofit fontScale="82500" lnSpcReduction="10000"/>
          </a:bodyPr>
          <a:lstStyle/>
          <a:p>
            <a:pPr algn="ctr"/>
            <a:r>
              <a:rPr lang="zh-CN" altLang="en-US" sz="2400" dirty="0"/>
              <a:t>清华大学 王之栋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C3249B-FC8C-4BE3-AA41-8BDF5DA3F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2" t="16347" r="35728" b="52671"/>
          <a:stretch/>
        </p:blipFill>
        <p:spPr bwMode="auto">
          <a:xfrm>
            <a:off x="10806545" y="5159229"/>
            <a:ext cx="1196498" cy="11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97AF0-1F94-4D1B-AD99-E49D33E3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二分答案的要求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B1D039-EB7B-4E4A-B229-296D437AD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对于二分答案的题目，一般来说，题意都可以转化为让你求一个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那么二分的对象变成了一个函数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，可以说他是在数列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上进行的二分查找，同样的，也要求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具有单调性。</a:t>
                </a:r>
                <a:endParaRPr lang="en-US" altLang="zh-CN" dirty="0"/>
              </a:p>
              <a:p>
                <a:r>
                  <a:rPr lang="zh-CN" altLang="en-US" dirty="0"/>
                  <a:t>我们来看看题目。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B1D039-EB7B-4E4A-B229-296D437AD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22CD0D8-0FD7-4556-AEDD-A4F099B65650}"/>
              </a:ext>
            </a:extLst>
          </p:cNvPr>
          <p:cNvCxnSpPr>
            <a:cxnSpLocks/>
          </p:cNvCxnSpPr>
          <p:nvPr/>
        </p:nvCxnSpPr>
        <p:spPr>
          <a:xfrm flipV="1">
            <a:off x="3875714" y="4513110"/>
            <a:ext cx="2936147" cy="17113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E29E6F-4B97-435B-A031-36C53E53194C}"/>
              </a:ext>
            </a:extLst>
          </p:cNvPr>
          <p:cNvCxnSpPr/>
          <p:nvPr/>
        </p:nvCxnSpPr>
        <p:spPr>
          <a:xfrm>
            <a:off x="2097248" y="6224463"/>
            <a:ext cx="6803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CF3032-5425-484C-A6A9-3BD25DCBADB3}"/>
              </a:ext>
            </a:extLst>
          </p:cNvPr>
          <p:cNvCxnSpPr/>
          <p:nvPr/>
        </p:nvCxnSpPr>
        <p:spPr>
          <a:xfrm flipV="1">
            <a:off x="3875714" y="4387442"/>
            <a:ext cx="0" cy="226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AB1F19-0DBA-4E9B-8ED6-24B858E22623}"/>
                  </a:ext>
                </a:extLst>
              </p:cNvPr>
              <p:cNvSpPr txBox="1"/>
              <p:nvPr/>
            </p:nvSpPr>
            <p:spPr>
              <a:xfrm>
                <a:off x="6916722" y="4328444"/>
                <a:ext cx="939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AB1F19-0DBA-4E9B-8ED6-24B858E22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22" y="4328444"/>
                <a:ext cx="93956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16917CC-EA9E-419B-88B6-5DF40B5F7A6B}"/>
              </a:ext>
            </a:extLst>
          </p:cNvPr>
          <p:cNvCxnSpPr/>
          <p:nvPr/>
        </p:nvCxnSpPr>
        <p:spPr>
          <a:xfrm>
            <a:off x="4202884" y="5134062"/>
            <a:ext cx="3095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BA5CD1-EDE5-4510-A60C-1B366CBCB010}"/>
                  </a:ext>
                </a:extLst>
              </p:cNvPr>
              <p:cNvSpPr txBox="1"/>
              <p:nvPr/>
            </p:nvSpPr>
            <p:spPr>
              <a:xfrm>
                <a:off x="7429859" y="4949396"/>
                <a:ext cx="852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BA5CD1-EDE5-4510-A60C-1B366CBC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59" y="4949396"/>
                <a:ext cx="85286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0C2C59-FF2C-465A-A6D9-955805119ED0}"/>
              </a:ext>
            </a:extLst>
          </p:cNvPr>
          <p:cNvCxnSpPr/>
          <p:nvPr/>
        </p:nvCxnSpPr>
        <p:spPr>
          <a:xfrm flipV="1">
            <a:off x="5582873" y="4999730"/>
            <a:ext cx="0" cy="84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25F65FC-4C19-42D4-9D3B-5B5397454EC1}"/>
                  </a:ext>
                </a:extLst>
              </p:cNvPr>
              <p:cNvSpPr txBox="1"/>
              <p:nvPr/>
            </p:nvSpPr>
            <p:spPr>
              <a:xfrm>
                <a:off x="5271762" y="5838329"/>
                <a:ext cx="622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25F65FC-4C19-42D4-9D3B-5B5397454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62" y="5838329"/>
                <a:ext cx="6222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4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[51nod1686]</a:t>
            </a:r>
            <a:r>
              <a:rPr lang="zh-CN" altLang="en-US" sz="5400" dirty="0"/>
              <a:t>第K大区间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定义一个区间的值为其众数出现的次数。现给出一个数列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，求将所有区间的值排序后，第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大的值为多少。区间大小为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的不计。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3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10275-3B24-4875-93B3-FDF3FFE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44666-BCFC-4DAF-A01E-0DC0EB46F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1800" dirty="0"/>
                  <a:t>设答案为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，则可能取值为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我们称之为答案区间。</a:t>
                </a:r>
                <a:endParaRPr lang="en-US" altLang="zh-CN" sz="1800" dirty="0"/>
              </a:p>
              <a:p>
                <a:r>
                  <a:rPr lang="zh-CN" altLang="en-US" sz="1800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800" dirty="0"/>
                  <a:t>值大于等于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dirty="0"/>
                  <a:t>的区间有多少个，则题目要求：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最大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观察到这个函数是单调递减的，也就是说，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sz="1800" dirty="0"/>
                  <a:t>大，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越小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除了暴力求出每个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值之外，一种可行的做法是二分：</a:t>
                </a:r>
                <a:endParaRPr lang="en-US" altLang="zh-CN" sz="1800" dirty="0"/>
              </a:p>
              <a:p>
                <a:r>
                  <a:rPr lang="zh-CN" altLang="en-US" sz="1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取值范围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缩小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1800" dirty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最后当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CN" altLang="en-US" sz="1800" dirty="0"/>
                  <a:t>取值只有一个，就找到了答案。</a:t>
                </a:r>
                <a:endParaRPr lang="en-US" altLang="zh-CN" sz="1800" dirty="0"/>
              </a:p>
              <a:p>
                <a:r>
                  <a:rPr lang="zh-CN" altLang="en-US" sz="1800" dirty="0"/>
                  <a:t>这样做的合法性在于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800" dirty="0"/>
                  <a:t>的单调性，因为如果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大了，那么答案肯定在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800" dirty="0"/>
                  <a:t>及其之上，否则一定在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1800" dirty="0"/>
                  <a:t>之下；如果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800" dirty="0"/>
                  <a:t>没有单调性，则无法确定答案在何处。</a:t>
                </a:r>
                <a:endParaRPr lang="en-US" altLang="zh-CN" sz="1800" dirty="0"/>
              </a:p>
              <a:p>
                <a:r>
                  <a:rPr lang="zh-CN" altLang="en-US" sz="18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800" dirty="0"/>
                  <a:t>是不是和二分查找的数组很像呢。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44666-BCFC-4DAF-A01E-0DC0EB46F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" t="-1364" r="-690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0B1379-158A-40C8-ABF1-D32786A44A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sz="54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5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0B1379-158A-40C8-ABF1-D32786A44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23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100" dirty="0"/>
                  <a:t>我们还要求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100" dirty="0"/>
                  <a:t>。</a:t>
                </a:r>
                <a:endParaRPr lang="en-US" altLang="zh-CN" sz="2100" dirty="0"/>
              </a:p>
              <a:p>
                <a:r>
                  <a:rPr lang="zh-CN" altLang="en-US" sz="2100" dirty="0"/>
                  <a:t>我们二分答案</a:t>
                </a:r>
                <a14:m>
                  <m:oMath xmlns:m="http://schemas.openxmlformats.org/officeDocument/2006/math">
                    <m:r>
                      <a:rPr lang="zh-CN" altLang="en-US" sz="21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100" dirty="0"/>
                  <a:t>，每次用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𝑝𝑜𝑖𝑛𝑡𝑒𝑟𝑠</m:t>
                    </m:r>
                  </m:oMath>
                </a14:m>
                <a:r>
                  <a:rPr lang="zh-CN" altLang="en-US" sz="2100" dirty="0"/>
                  <a:t>从左到右扫一遍，计算值大于</a:t>
                </a:r>
                <a14:m>
                  <m:oMath xmlns:m="http://schemas.openxmlformats.org/officeDocument/2006/math">
                    <m:r>
                      <a:rPr lang="zh-CN" altLang="en-US" sz="2100" i="1" dirty="0">
                        <a:latin typeface="Cambria Math" panose="02040503050406030204" pitchFamily="18" charset="0"/>
                      </a:rPr>
                      <m:t>等于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100" dirty="0"/>
                  <a:t>的区间。</a:t>
                </a:r>
                <a:endParaRPr lang="en-US" altLang="zh-CN" sz="2100" dirty="0"/>
              </a:p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𝑝𝑜𝑖𝑛𝑡𝑒𝑟𝑠</m:t>
                    </m:r>
                  </m:oMath>
                </a14:m>
                <a:r>
                  <a:rPr lang="zh-CN" altLang="en-US" sz="2100" dirty="0"/>
                  <a:t>做法：维护两个指针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100" dirty="0"/>
                  <a:t>，以及一个桶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100" dirty="0"/>
                  <a:t>值为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100" dirty="0"/>
                  <a:t>的数出现了几次，接着执行：</a:t>
                </a:r>
                <a:endParaRPr lang="en-US" altLang="zh-CN" sz="2100" dirty="0"/>
              </a:p>
              <a:p>
                <a:r>
                  <a:rPr lang="en-US" altLang="zh-CN" sz="21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2.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3.	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−−;</m:t>
                    </m:r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4.	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5.	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100" dirty="0"/>
              </a:p>
              <a:p>
                <a:r>
                  <a:rPr lang="zh-CN" altLang="en-US" sz="2100" dirty="0"/>
                  <a:t>时间复杂</a:t>
                </a:r>
                <a14:m>
                  <m:oMath xmlns:m="http://schemas.openxmlformats.org/officeDocument/2006/math">
                    <m:r>
                      <a:rPr lang="zh-CN" altLang="en-US" sz="2100" i="1" dirty="0" smtClean="0">
                        <a:latin typeface="Cambria Math" panose="02040503050406030204" pitchFamily="18" charset="0"/>
                      </a:rPr>
                      <m:t>度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 dirty="0" err="1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1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7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0E69C-14DD-49DF-91DB-0D8D84BD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二分答案的特性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899C9-2458-4B33-BB15-0F2FB82E4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我们从上面的题目可以看出，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函数求一次要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，我们不能每个自变量都求一次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，这样就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了。</a:t>
                </a:r>
                <a:endParaRPr lang="en-US" altLang="zh-CN" sz="2400" dirty="0"/>
              </a:p>
              <a:p>
                <a:r>
                  <a:rPr lang="zh-CN" altLang="en-US" sz="2400" dirty="0"/>
                  <a:t>通常来说，二分答案题目有下列特性：</a:t>
                </a:r>
                <a:endParaRPr lang="en-US" altLang="zh-CN" sz="2400" dirty="0"/>
              </a:p>
              <a:p>
                <a:r>
                  <a:rPr lang="zh-CN" altLang="en-US" sz="2400" dirty="0"/>
                  <a:t>计算函数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或者判断符合条件需要消耗极长的时间；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的值域太大了，不能一一计算。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 marL="128270" lvl="1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6899C9-2458-4B33-BB15-0F2FB82E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4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20A02-9ACD-4838-A7F7-695BD07F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二分答案的套路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175C29-0B79-46A8-9C55-E8B44A3CC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8270" lvl="1" indent="0">
                  <a:buNone/>
                </a:pPr>
                <a:r>
                  <a:rPr lang="zh-CN" altLang="en-US" sz="2400" dirty="0"/>
                  <a:t>这类题目套路非常简单，通常只需两步：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buAutoNum type="arabicPeriod"/>
                </a:pPr>
                <a:r>
                  <a:rPr lang="zh-CN" altLang="en-US" sz="2400" dirty="0"/>
                  <a:t>观察单调性，找到需要计算的条件；</a:t>
                </a:r>
                <a:endParaRPr lang="en-US" altLang="zh-CN" sz="2400" dirty="0"/>
              </a:p>
              <a:p>
                <a:pPr marL="457200" indent="-457200">
                  <a:lnSpc>
                    <a:spcPct val="125000"/>
                  </a:lnSpc>
                  <a:buFont typeface="Wingdings" pitchFamily="2" charset="2"/>
                  <a:buAutoNum type="arabicPeriod"/>
                </a:pPr>
                <a:r>
                  <a:rPr lang="zh-CN" altLang="en-US" sz="2400" dirty="0"/>
                  <a:t>二分，并验证条件。</a:t>
                </a:r>
                <a:endParaRPr lang="en-US" altLang="zh-CN" sz="24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/>
                  <a:t>二分答案的难点通常落在发现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及其</m:t>
                    </m:r>
                  </m:oMath>
                </a14:m>
                <a:r>
                  <a:rPr lang="zh-CN" altLang="en-US" sz="2400" dirty="0"/>
                  <a:t>单调性和如何计算某个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上。</a:t>
                </a:r>
                <a:endParaRPr lang="en-US" altLang="zh-CN" sz="24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/>
                  <a:t>让我们继续看题目来加深理解。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175C29-0B79-46A8-9C55-E8B44A3CC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5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2356-FA48-490C-B439-ACB42C68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1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300" dirty="0"/>
                  <a:t>小 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300" dirty="0"/>
                  <a:t> </a:t>
                </a:r>
                <a:r>
                  <a:rPr lang="zh-CN" altLang="en-US" sz="2300" dirty="0"/>
                  <a:t>是一名质量监督员，最近负责检验一批矿产的质量。这批矿产共有</a:t>
                </a:r>
                <a14:m>
                  <m:oMath xmlns:m="http://schemas.openxmlformats.org/officeDocument/2006/math">
                    <m:r>
                      <a:rPr lang="en-US" altLang="zh-CN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个矿石，从</a:t>
                </a:r>
                <a14:m>
                  <m:oMath xmlns:m="http://schemas.openxmlformats.org/officeDocument/2006/math">
                    <m:r>
                      <a:rPr lang="en-US" altLang="zh-CN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zh-CN" altLang="en-US" sz="23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逐一编号，每个矿石都有自己的重量</a:t>
                </a:r>
                <a14:m>
                  <m:oMath xmlns:m="http://schemas.openxmlformats.org/officeDocument/2006/math"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以及价值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3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3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。</a:t>
                </a:r>
                <a:endParaRPr lang="en-US" altLang="zh-CN" sz="23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300" dirty="0"/>
                  <a:t>检验矿产的流程是：</a:t>
                </a:r>
                <a:endParaRPr lang="en-US" altLang="zh-CN" sz="2300" dirty="0"/>
              </a:p>
              <a:p>
                <a:pPr marL="685800" lvl="1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个区间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err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marL="685800" lvl="1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000" dirty="0"/>
                  <a:t>选出一个参数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marL="685800" lvl="1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000" dirty="0"/>
                  <a:t>对于一个区间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err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，计算矿石在这个区间上的检验值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2286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sz="2000" dirty="0"/>
                        <m:t>且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​≥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br>
                  <a:rPr lang="zh-CN" altLang="en-US" sz="2000" dirty="0"/>
                </a:br>
                <a:endParaRPr lang="zh-CN" altLang="en-US" sz="2000" dirty="0"/>
              </a:p>
              <a:p>
                <a:pPr marL="228600" lvl="1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           </a:t>
                </a:r>
                <a:r>
                  <a:rPr lang="zh-CN" altLang="en-US" sz="2000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的个数和乘以价值和。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300" dirty="0"/>
                  <a:t>这批矿产的检验结果</a:t>
                </a:r>
                <a14:m>
                  <m:oMath xmlns:m="http://schemas.openxmlformats.org/officeDocument/2006/math">
                    <m:r>
                      <a:rPr lang="en-US" altLang="zh-CN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3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300" dirty="0"/>
                  <a:t>上头给了个标准值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300" dirty="0"/>
                  <a:t>他希望你帮他调整参数</a:t>
                </a:r>
                <a14:m>
                  <m:oMath xmlns:m="http://schemas.openxmlformats.org/officeDocument/2006/math"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的值，使</a:t>
                </a:r>
                <a14:m>
                  <m:oMath xmlns:m="http://schemas.openxmlformats.org/officeDocument/2006/math">
                    <m:r>
                      <a:rPr lang="zh-CN" alt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300" dirty="0"/>
                  <a:t> 最小。</a:t>
                </a:r>
                <a:endParaRPr lang="en-US" altLang="zh-CN" sz="23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 ≤ 2×</m:t>
                    </m:r>
                    <m:sSup>
                      <m:sSupPr>
                        <m:ctrlP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3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0 &lt; </m:t>
                    </m:r>
                    <m:sSub>
                      <m:sSubPr>
                        <m:ctrlP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23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sz="23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1121" t="-628" b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寻找单调性：可以发现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越大，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越小。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此时，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是一个单调不上升的函数；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问题转变为求函数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的最小值，也就是求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零点或者最接近零点的点。二分法解决即可。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10D885C9-FB68-422A-AD71-0EBC48416BF4}"/>
              </a:ext>
            </a:extLst>
          </p:cNvPr>
          <p:cNvCxnSpPr>
            <a:cxnSpLocks/>
          </p:cNvCxnSpPr>
          <p:nvPr/>
        </p:nvCxnSpPr>
        <p:spPr>
          <a:xfrm>
            <a:off x="4388841" y="4815114"/>
            <a:ext cx="2901192" cy="1445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D0F543-70DA-44DA-9908-406274D85965}"/>
              </a:ext>
            </a:extLst>
          </p:cNvPr>
          <p:cNvCxnSpPr/>
          <p:nvPr/>
        </p:nvCxnSpPr>
        <p:spPr>
          <a:xfrm>
            <a:off x="2694264" y="5436066"/>
            <a:ext cx="6803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855405A-F745-47DC-9EF6-0F4334CC61FC}"/>
              </a:ext>
            </a:extLst>
          </p:cNvPr>
          <p:cNvCxnSpPr/>
          <p:nvPr/>
        </p:nvCxnSpPr>
        <p:spPr>
          <a:xfrm flipV="1">
            <a:off x="4388841" y="4261439"/>
            <a:ext cx="0" cy="226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66AF6B-5C7B-4906-8A05-C4F59CE3D3FE}"/>
                  </a:ext>
                </a:extLst>
              </p:cNvPr>
              <p:cNvSpPr txBox="1"/>
              <p:nvPr/>
            </p:nvSpPr>
            <p:spPr>
              <a:xfrm>
                <a:off x="5693328" y="4680525"/>
                <a:ext cx="1311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66AF6B-5C7B-4906-8A05-C4F59CE3D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28" y="4680525"/>
                <a:ext cx="131147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53FB6B-D8FE-4B0E-B580-72374E9EF6B2}"/>
              </a:ext>
            </a:extLst>
          </p:cNvPr>
          <p:cNvCxnSpPr>
            <a:cxnSpLocks/>
          </p:cNvCxnSpPr>
          <p:nvPr/>
        </p:nvCxnSpPr>
        <p:spPr>
          <a:xfrm flipV="1">
            <a:off x="5784889" y="5545015"/>
            <a:ext cx="0" cy="59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6D3FB-94A1-4259-BAE5-1AFD706F8098}"/>
                  </a:ext>
                </a:extLst>
              </p:cNvPr>
              <p:cNvSpPr txBox="1"/>
              <p:nvPr/>
            </p:nvSpPr>
            <p:spPr>
              <a:xfrm>
                <a:off x="5473778" y="6157135"/>
                <a:ext cx="622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6D3FB-94A1-4259-BAE5-1AFD706F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78" y="6157135"/>
                <a:ext cx="6222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如何计算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可以离线求出有贡献的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个数的前缀和：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1[1..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查询一个区间时，取出两个前缀和计算：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总时间复杂度：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2551-C40E-4D99-9A18-CAFD6A58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二分、倍增是什么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83385-3A45-474A-9C05-87C67786A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400" dirty="0"/>
                  <a:t>二分法大家应该都了解过，数学书上有。比如一个从小到大排序的数列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，你要找出第一个比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大的数，首先你取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中间的项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比较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比它大，那么证明比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大的数在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400" dirty="0"/>
                  <a:t>右边，你只需要在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中找就行了；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比它小也同理。</a:t>
                </a:r>
                <a:endParaRPr lang="en-US" altLang="zh-CN" sz="2400" dirty="0"/>
              </a:p>
              <a:p>
                <a:r>
                  <a:rPr lang="zh-CN" altLang="en-US" sz="2400" dirty="0"/>
                  <a:t>这样子每次比较后考虑的区间都缩小了一半，就像我们切蛋糕切一半再切一半，每次分成两部分，这就叫二分了。</a:t>
                </a:r>
                <a:endParaRPr lang="en-US" altLang="zh-CN" sz="2400" dirty="0"/>
              </a:p>
              <a:p>
                <a:r>
                  <a:rPr lang="zh-CN" altLang="en-US" sz="2400" dirty="0"/>
                  <a:t>倍增则反过来，字面上理解，倍增就是每次翻倍，比如一个细菌分裂成两个，两个变四个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是一个从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变成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2400" dirty="0"/>
                  <a:t>的过程。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83385-3A45-474A-9C05-87C67786A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1970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9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NOIp2015 </a:t>
            </a:r>
            <a:r>
              <a:rPr lang="zh-CN" altLang="en-US" dirty="0"/>
              <a:t>跳石头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一年一度的“跳石头”比赛又要开始了！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这项比赛将在一条笔直的河道中进行，河道中分布着一些巨大岩石。组委会已经选择好了两块距离为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的岩石作为比赛起点和终点。在起点和终点之间，有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不含起点和终点的岩石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。在比赛过程中，选手们将从起点出发，每一步跳向相邻的岩石，直至到达终点。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为了提高比赛难度，组委会计划移走一些岩石，使得选手们在比赛过程中的最短跳跃距离尽可能长。由于预算限制，组委会至多从起点和终点之间移走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不能移走起点和终点的岩石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1246" r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1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NOIp2015 </a:t>
            </a:r>
            <a:r>
              <a:rPr lang="zh-CN" altLang="en-US" dirty="0"/>
              <a:t>跳石头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寻找单调性：答案关于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移动</m:t>
                    </m:r>
                  </m:oMath>
                </a14:m>
                <a:r>
                  <a:rPr lang="zh-CN" altLang="en-US" sz="2400" dirty="0"/>
                  <a:t>石头的个数单调。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移动</m:t>
                    </m:r>
                  </m:oMath>
                </a14:m>
                <a:r>
                  <a:rPr lang="zh-CN" altLang="en-US" sz="2400" dirty="0"/>
                  <a:t>石头的个数越多，答案越大。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我们令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表示，当最小距离不低于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时，最少需要移动多少颗石头。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二分找出最后一个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即为答案。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498" r="-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NOIp2015 </a:t>
            </a:r>
            <a:r>
              <a:rPr lang="zh-CN" altLang="en-US" dirty="0"/>
              <a:t>跳石头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11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NOIp2015 </a:t>
            </a:r>
            <a:r>
              <a:rPr lang="zh-CN" altLang="en-US" dirty="0"/>
              <a:t>跳石头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一种贪心的策略是，从头开始，如果这一块石头与上一块石头的距离小于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，就直接把这一块石头移去。最后统计移去的石头的总个数。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为什么这样做是对的？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可用反证法证明。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我们需要处理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天的借教室信息，其中第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天学校有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个教室可供租借。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共有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份订单，每份订单用三个正整数描述，分别为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，表示某租借者需要从第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天租借教室（包括第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天和第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天），每天需要租借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借教室的原则是先到先得，也就是说我们要按照订单的先后顺序依次为每份订单分配教室。如果在分配的过程中遇到一份订单无法完全满足，则需要停止教室的分配，通知当前申请人修改订单。这里的无法满足指从第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天中有至少一天剩余的教室数量不足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现在我们需要知道，是否会有订单无法完全满足。如果有，需要通知哪一个申请人修改订单。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1246" t="-754" r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70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寻找单调性：前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天一定比前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天更容易满足需求。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证明很简单，如果前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天都不满足了，那么前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天都不可能被满足。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考虑二分答案。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498" t="-1005" r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1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如何验证前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天是否满足条件？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由于天数已经固定了，需求也就固定了。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问题转化为，有很多次离线区间加，最后要求判断每一个元素是否小于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离线区间加我们可以差分后使用前缀和的技巧来解决：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设数组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，对于所有区间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整体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的操作，我们令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这样做完之后，我们枚举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位置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同时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dirty="0"/>
                  <a:t>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每当</m:t>
                    </m:r>
                  </m:oMath>
                </a14:m>
                <a:r>
                  <a:rPr lang="zh-CN" altLang="en-US" dirty="0"/>
                  <a:t>访问到一个位置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𝑎𝑑𝑑</m:t>
                    </m:r>
                  </m:oMath>
                </a14:m>
                <a:r>
                  <a:rPr lang="zh-CN" altLang="en-US" dirty="0"/>
                  <a:t>。这样就解决了区间加的问题。</a:t>
                </a:r>
                <a:r>
                  <a:rPr lang="en-US" altLang="zh-CN" dirty="0"/>
                  <a:t>	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当然，本题还可以直接使用数据结构解决，这里不做深究。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1895301"/>
                <a:ext cx="9784080" cy="4854634"/>
              </a:xfrm>
              <a:blipFill>
                <a:blip r:embed="rId2"/>
                <a:stretch>
                  <a:fillRect l="-187" t="-1759" b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CEF68B85-2536-4AF9-ABD7-8A680AE223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marL="0" indent="0" algn="l"/>
            <a:r>
              <a:rPr lang="zh-CN" altLang="en-US" sz="4400"/>
              <a:t>总结一下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内容占位符 2">
                <a:extLst>
                  <a:ext uri="{FF2B5EF4-FFF2-40B4-BE49-F238E27FC236}">
                    <a16:creationId xmlns:a16="http://schemas.microsoft.com/office/drawing/2014/main" id="{29A245C7-968D-4916-BD02-2BF441D48BC4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228600" indent="-228600" algn="l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二分通常会把计算性问题转化为判定性问题，例如把一个求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小的题转化为是否存在有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个小于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800" dirty="0"/>
                  <a:t>的数。</a:t>
                </a:r>
                <a:endParaRPr lang="en-US" altLang="zh-CN" sz="2800" dirty="0"/>
              </a:p>
              <a:p>
                <a:pPr marL="228600" indent="-228600" algn="l">
                  <a:buFont typeface="Arial" panose="020B0604020202020204" pitchFamily="34" charset="0"/>
                  <a:buChar char="•"/>
                </a:pPr>
                <a:endParaRPr lang="zh-CN" altLang="en-US" sz="2800" dirty="0"/>
              </a:p>
              <a:p>
                <a:pPr marL="228600" indent="-228600" algn="l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如果遇到难以快速计算答案的一些题目，不妨往二分的方向思考一下，说不定转化为判定性问题就非常好做。</a:t>
                </a:r>
              </a:p>
            </p:txBody>
          </p:sp>
        </mc:Choice>
        <mc:Fallback>
          <p:sp>
            <p:nvSpPr>
              <p:cNvPr id="18434" name="内容占位符 2">
                <a:extLst>
                  <a:ext uri="{FF2B5EF4-FFF2-40B4-BE49-F238E27FC236}">
                    <a16:creationId xmlns:a16="http://schemas.microsoft.com/office/drawing/2014/main" id="{29A245C7-968D-4916-BD02-2BF441D48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011" y="5092575"/>
            <a:ext cx="5134378" cy="14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倍增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620237" y="5500851"/>
                <a:ext cx="3200400" cy="663265"/>
              </a:xfrm>
            </p:spPr>
            <p:txBody>
              <a:bodyPr>
                <a:normAutofit fontScale="975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</a:rPr>
                        <m:t>表及倍增求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𝐿𝐶𝐴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620237" y="5500851"/>
                <a:ext cx="3200400" cy="6632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25E60A2-6AD1-4FDD-9D7C-0CBDD893C1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𝑅𝑀𝑄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问题与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25E60A2-6AD1-4FDD-9D7C-0CBDD893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1FD04-5580-4005-8309-5453E0EAF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在数据处理中，我们会碰到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𝑅𝑀𝑄</m:t>
                    </m:r>
                  </m:oMath>
                </a14:m>
                <a:r>
                  <a:rPr lang="zh-CN" altLang="en-US" dirty="0"/>
                  <a:t>问题，即区间最大最小值查询：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给出数列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次询问，每次询问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中的</m:t>
                    </m:r>
                  </m:oMath>
                </a14:m>
                <a:r>
                  <a:rPr lang="zh-CN" altLang="en-US" dirty="0"/>
                  <a:t>最大值或最小值。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1FD04-5580-4005-8309-5453E0EAF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2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6386-7612-46F8-8014-C6F3A242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这个专题讲什么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64F2C-1855-42C7-B6A5-FEE6FF1D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这一讲将介绍各种二分和倍增的算法，还有他们的灵活应用。</a:t>
            </a:r>
            <a:endParaRPr lang="en-US" altLang="zh-CN" sz="2400" dirty="0"/>
          </a:p>
          <a:p>
            <a:r>
              <a:rPr lang="zh-CN" altLang="en-US" sz="2400" dirty="0"/>
              <a:t>二分主要通过例题来了解其灵活运用与思想，而倍增则更偏向于算法本身。</a:t>
            </a:r>
            <a:endParaRPr lang="en-US" altLang="zh-CN" sz="2400" dirty="0"/>
          </a:p>
          <a:p>
            <a:r>
              <a:rPr lang="zh-CN" altLang="en-US" sz="2400" dirty="0"/>
              <a:t>若时间充足，还将介绍分治。</a:t>
            </a:r>
          </a:p>
        </p:txBody>
      </p:sp>
    </p:spTree>
    <p:extLst>
      <p:ext uri="{BB962C8B-B14F-4D97-AF65-F5344CB8AC3E}">
        <p14:creationId xmlns:p14="http://schemas.microsoft.com/office/powerpoint/2010/main" val="1044026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25E60A2-6AD1-4FDD-9D7C-0CBDD893C1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𝑅𝑀𝑄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问题与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25E60A2-6AD1-4FDD-9D7C-0CBDD893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1FD04-5580-4005-8309-5453E0EAF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在数据处理中，我们会碰到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𝑅𝑀𝑄</m:t>
                    </m:r>
                  </m:oMath>
                </a14:m>
                <a:r>
                  <a:rPr lang="zh-CN" altLang="en-US" dirty="0"/>
                  <a:t>问题，即区间最大最小值查询：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给出数列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次询问，每次询问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中的</m:t>
                    </m:r>
                  </m:oMath>
                </a14:m>
                <a:r>
                  <a:rPr lang="zh-CN" altLang="en-US" dirty="0"/>
                  <a:t>最大值或最小值。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暴力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解决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数据，当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达到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级别</m:t>
                    </m:r>
                  </m:oMath>
                </a14:m>
                <a:r>
                  <a:rPr lang="zh-CN" altLang="en-US" dirty="0"/>
                  <a:t>，我们需要采用新算法，保证时间复杂度达到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级别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满足条件的算法有很多，其中一种非常简洁的算法就是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表。</a:t>
                </a:r>
                <a:endParaRPr lang="en-US" altLang="zh-CN" dirty="0"/>
              </a:p>
              <a:p>
                <a:r>
                  <a:rPr lang="zh-CN" altLang="en-US" dirty="0"/>
                  <a:t>下面就以区间最大值为例介绍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61FD04-5580-4005-8309-5453E0EAF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47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371561-C4D3-49C3-920F-13077EF3DB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371561-C4D3-49C3-920F-13077EF3D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D36E82-8D6B-49E4-A85C-0C505158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表大致思想就是预处理出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区间的最值，在回答询问的时候只需要把几个预处理出来的区间最值再取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sz="2400" dirty="0"/>
                  <a:t>，而不需要重新遍历原来的数组，加速了询问过程。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D36E82-8D6B-49E4-A85C-0C505158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2424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F9EC709-F490-4C06-8E62-92AC3A28B3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表的构造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F9EC709-F490-4C06-8E62-92AC3A28B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71D8C1-B22F-452A-9DF6-979F9AFFA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2993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000" dirty="0"/>
                  <a:t>表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主体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二维数组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，即从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开始的一共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000" dirty="0"/>
                  <a:t>个数的最大值。</a:t>
                </a:r>
                <a:endParaRPr lang="en-US" altLang="zh-CN" sz="2000" dirty="0"/>
              </a:p>
              <a:p>
                <a:r>
                  <a:rPr lang="zh-CN" altLang="en-US" sz="2000" dirty="0"/>
                  <a:t>构造方法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zh-CN" altLang="en-US" sz="2000" dirty="0"/>
                  <a:t>伪代码：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,1,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+1≪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即构造完毕，时间、空间复杂度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71D8C1-B22F-452A-9DF6-979F9AFFA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299358"/>
              </a:xfrm>
              <a:blipFill>
                <a:blip r:embed="rId3"/>
                <a:stretch>
                  <a:fillRect l="-1129" t="-1418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2F907F-EC07-4250-A862-15414BE7EB82}"/>
                  </a:ext>
                </a:extLst>
              </p:cNvPr>
              <p:cNvSpPr/>
              <p:nvPr/>
            </p:nvSpPr>
            <p:spPr>
              <a:xfrm>
                <a:off x="1212428" y="4915951"/>
                <a:ext cx="3431601" cy="295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2F907F-EC07-4250-A862-15414BE7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28" y="4915951"/>
                <a:ext cx="3431601" cy="295710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A142FE-B2B1-4DFA-BDA3-DE809F566D06}"/>
                  </a:ext>
                </a:extLst>
              </p:cNvPr>
              <p:cNvSpPr/>
              <p:nvPr/>
            </p:nvSpPr>
            <p:spPr>
              <a:xfrm>
                <a:off x="629055" y="5612237"/>
                <a:ext cx="2071516" cy="29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A142FE-B2B1-4DFA-BDA3-DE809F566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55" y="5612237"/>
                <a:ext cx="2071516" cy="295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85D4D9-9750-4E66-BC43-0A191F60532F}"/>
                  </a:ext>
                </a:extLst>
              </p:cNvPr>
              <p:cNvSpPr/>
              <p:nvPr/>
            </p:nvSpPr>
            <p:spPr>
              <a:xfrm>
                <a:off x="3225616" y="5603848"/>
                <a:ext cx="2164696" cy="295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+1≪(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85D4D9-9750-4E66-BC43-0A191F60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16" y="5603848"/>
                <a:ext cx="2164696" cy="295712"/>
              </a:xfrm>
              <a:prstGeom prst="rect">
                <a:avLst/>
              </a:prstGeom>
              <a:blipFill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39098A-9141-4FAF-822D-62284FB23BE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64813" y="5259897"/>
            <a:ext cx="633482" cy="35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4B6E24-4F68-4836-817C-8F6F10559DE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47908" y="5259897"/>
            <a:ext cx="260056" cy="34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E77690-3726-4315-B908-A1D5679DB994}"/>
                  </a:ext>
                </a:extLst>
              </p:cNvPr>
              <p:cNvSpPr/>
              <p:nvPr/>
            </p:nvSpPr>
            <p:spPr>
              <a:xfrm>
                <a:off x="6154723" y="4905464"/>
                <a:ext cx="3431601" cy="2957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E77690-3726-4315-B908-A1D5679DB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723" y="4905464"/>
                <a:ext cx="3431601" cy="295710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7CEB404-7AC7-46E3-98CA-4C673041F56F}"/>
                  </a:ext>
                </a:extLst>
              </p:cNvPr>
              <p:cNvSpPr/>
              <p:nvPr/>
            </p:nvSpPr>
            <p:spPr>
              <a:xfrm>
                <a:off x="5571350" y="5601750"/>
                <a:ext cx="2071516" cy="29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7CEB404-7AC7-46E3-98CA-4C673041F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50" y="5601750"/>
                <a:ext cx="2071516" cy="2957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9C896B7-28D4-491D-B6C3-0A51160B540A}"/>
                  </a:ext>
                </a:extLst>
              </p:cNvPr>
              <p:cNvSpPr/>
              <p:nvPr/>
            </p:nvSpPr>
            <p:spPr>
              <a:xfrm>
                <a:off x="8167911" y="5593361"/>
                <a:ext cx="2164696" cy="295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+1≪(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−1),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9C896B7-28D4-491D-B6C3-0A51160B5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911" y="5593361"/>
                <a:ext cx="2164696" cy="295712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51F47E-3384-4CEB-9AD0-4663C188580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607108" y="5249410"/>
            <a:ext cx="633482" cy="35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DB81C5-56AE-4DB6-8166-4F1A68CF397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990203" y="5249410"/>
            <a:ext cx="260056" cy="34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D114AE-978E-46DE-96FB-3E25C9A7165B}"/>
                  </a:ext>
                </a:extLst>
              </p:cNvPr>
              <p:cNvSpPr txBox="1"/>
              <p:nvPr/>
            </p:nvSpPr>
            <p:spPr>
              <a:xfrm>
                <a:off x="10332607" y="5201174"/>
                <a:ext cx="1124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D114AE-978E-46DE-96FB-3E25C9A7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607" y="5201174"/>
                <a:ext cx="11241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4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5B64BF9-70E7-488A-8EF8-C7B1C7B094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表的查询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5B64BF9-70E7-488A-8EF8-C7B1C7B09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6BFE11-49FF-45B2-9639-E869EC23F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249024"/>
              </a:xfrm>
            </p:spPr>
            <p:txBody>
              <a:bodyPr/>
              <a:lstStyle/>
              <a:p>
                <a:r>
                  <a:rPr lang="zh-CN" altLang="en-US" dirty="0"/>
                  <a:t>我们已经求出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现在介绍怎么用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回答询问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假设询问为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那么我们用两个长度为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dirty="0"/>
                  <a:t>区间来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完全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覆盖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区间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然后输出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也很简单，只要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/>
                  <a:t>即可，那么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6BFE11-49FF-45B2-9639-E869EC23F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249024"/>
              </a:xfrm>
              <a:blipFill>
                <a:blip r:embed="rId3"/>
                <a:stretch>
                  <a:fillRect l="-313" t="-1722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4C6A2E-1B1C-4D52-B2AD-B95059F08F29}"/>
                  </a:ext>
                </a:extLst>
              </p:cNvPr>
              <p:cNvSpPr/>
              <p:nvPr/>
            </p:nvSpPr>
            <p:spPr>
              <a:xfrm>
                <a:off x="1929468" y="3766657"/>
                <a:ext cx="4166532" cy="310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4C6A2E-1B1C-4D52-B2AD-B95059F08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68" y="3766657"/>
                <a:ext cx="4166532" cy="310393"/>
              </a:xfrm>
              <a:prstGeom prst="rect">
                <a:avLst/>
              </a:prstGeom>
              <a:blipFill>
                <a:blip r:embed="rId4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356779F-F04E-4878-83CE-007EF2B2A5F3}"/>
                  </a:ext>
                </a:extLst>
              </p:cNvPr>
              <p:cNvSpPr/>
              <p:nvPr/>
            </p:nvSpPr>
            <p:spPr>
              <a:xfrm>
                <a:off x="1929468" y="4236440"/>
                <a:ext cx="2961314" cy="310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356779F-F04E-4878-83CE-007EF2B2A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68" y="4236440"/>
                <a:ext cx="2961314" cy="31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B6E1FD4-3358-4C9E-957D-BF2D3C899AF5}"/>
                  </a:ext>
                </a:extLst>
              </p:cNvPr>
              <p:cNvSpPr/>
              <p:nvPr/>
            </p:nvSpPr>
            <p:spPr>
              <a:xfrm>
                <a:off x="3134686" y="4696436"/>
                <a:ext cx="2961314" cy="310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+1                               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B6E1FD4-3358-4C9E-957D-BF2D3C899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686" y="4696436"/>
                <a:ext cx="2961314" cy="3103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8101A-42E0-4170-9A98-0B20EB10CB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表查询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8101A-42E0-4170-9A98-0B20EB10C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EE74D-12E6-4036-BC73-10B44924C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zh-CN" altLang="en-US" dirty="0"/>
                  <a:t>其实我们还可以用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表回答区间和，即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修改一下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EE74D-12E6-4036-BC73-10B44924C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313" t="-1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467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8101A-42E0-4170-9A98-0B20EB10CB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表查询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88101A-42E0-4170-9A98-0B20EB10C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EE74D-12E6-4036-BC73-10B44924C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zh-CN" altLang="en-US" dirty="0"/>
                  <a:t>其实我们还可以用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表回答区间和，即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修改一下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只需要把询问区间分割为若干个不重叠的区间，使得可以直接查询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中的值，这样单次询问仅需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例如</m:t>
                    </m:r>
                  </m:oMath>
                </a14:m>
                <a:r>
                  <a:rPr lang="zh-CN" altLang="en-US" dirty="0"/>
                  <a:t>查询区间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[8,22]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我们把它分割为若干个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dirty="0"/>
                  <a:t>的区间：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EE74D-12E6-4036-BC73-10B44924C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313" t="-1424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AF2D27-DE69-46B2-88DA-B6E69CF0E665}"/>
                  </a:ext>
                </a:extLst>
              </p:cNvPr>
              <p:cNvSpPr/>
              <p:nvPr/>
            </p:nvSpPr>
            <p:spPr>
              <a:xfrm>
                <a:off x="3616340" y="4810054"/>
                <a:ext cx="4535648" cy="3271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8                                                                                22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AF2D27-DE69-46B2-88DA-B6E69CF0E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40" y="4810054"/>
                <a:ext cx="4535648" cy="327170"/>
              </a:xfrm>
              <a:prstGeom prst="rect">
                <a:avLst/>
              </a:prstGeom>
              <a:blipFill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109182-79BE-4F86-9371-87FCF22F9900}"/>
                  </a:ext>
                </a:extLst>
              </p:cNvPr>
              <p:cNvSpPr/>
              <p:nvPr/>
            </p:nvSpPr>
            <p:spPr>
              <a:xfrm>
                <a:off x="3616340" y="5346949"/>
                <a:ext cx="1970742" cy="3271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8                             15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109182-79BE-4F86-9371-87FCF22F9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40" y="5346949"/>
                <a:ext cx="1970742" cy="327170"/>
              </a:xfrm>
              <a:prstGeom prst="rect">
                <a:avLst/>
              </a:prstGeom>
              <a:blipFill>
                <a:blip r:embed="rId5"/>
                <a:stretch>
                  <a:fillRect l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4AF6C-EDEA-48B9-84B9-AA1EB42A4255}"/>
                  </a:ext>
                </a:extLst>
              </p:cNvPr>
              <p:cNvSpPr/>
              <p:nvPr/>
            </p:nvSpPr>
            <p:spPr>
              <a:xfrm>
                <a:off x="5645805" y="5346949"/>
                <a:ext cx="1392572" cy="3271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16                 19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C4AF6C-EDEA-48B9-84B9-AA1EB42A4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05" y="5346949"/>
                <a:ext cx="1392572" cy="327170"/>
              </a:xfrm>
              <a:prstGeom prst="rect">
                <a:avLst/>
              </a:prstGeom>
              <a:blipFill>
                <a:blip r:embed="rId6"/>
                <a:stretch>
                  <a:fillRect l="-6897" r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EDD28F-B604-49B7-873C-DD2F1352FE9F}"/>
                  </a:ext>
                </a:extLst>
              </p:cNvPr>
              <p:cNvSpPr/>
              <p:nvPr/>
            </p:nvSpPr>
            <p:spPr>
              <a:xfrm>
                <a:off x="7097100" y="5346949"/>
                <a:ext cx="620785" cy="3271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20 21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EDD28F-B604-49B7-873C-DD2F1352F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100" y="5346949"/>
                <a:ext cx="620785" cy="327170"/>
              </a:xfrm>
              <a:prstGeom prst="rect">
                <a:avLst/>
              </a:prstGeom>
              <a:blipFill>
                <a:blip r:embed="rId7"/>
                <a:stretch>
                  <a:fillRect l="-11429" r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41DEC37-15D4-4174-8D47-C108BE9372C5}"/>
                  </a:ext>
                </a:extLst>
              </p:cNvPr>
              <p:cNvSpPr/>
              <p:nvPr/>
            </p:nvSpPr>
            <p:spPr>
              <a:xfrm>
                <a:off x="7775561" y="5346949"/>
                <a:ext cx="376428" cy="3271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22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41DEC37-15D4-4174-8D47-C108BE937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346949"/>
                <a:ext cx="376428" cy="327170"/>
              </a:xfrm>
              <a:prstGeom prst="rect">
                <a:avLst/>
              </a:prstGeom>
              <a:blipFill>
                <a:blip r:embed="rId8"/>
                <a:stretch>
                  <a:fillRect l="-12500" r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7A7A83-7A90-46B7-AC51-1DD3FE25FD32}"/>
                  </a:ext>
                </a:extLst>
              </p:cNvPr>
              <p:cNvSpPr txBox="1"/>
              <p:nvPr/>
            </p:nvSpPr>
            <p:spPr>
              <a:xfrm>
                <a:off x="4098371" y="5699910"/>
                <a:ext cx="100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7A7A83-7A90-46B7-AC51-1DD3FE25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71" y="5699910"/>
                <a:ext cx="10066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4E853D-353A-4BB0-AE98-448928649D1C}"/>
                  </a:ext>
                </a:extLst>
              </p:cNvPr>
              <p:cNvSpPr txBox="1"/>
              <p:nvPr/>
            </p:nvSpPr>
            <p:spPr>
              <a:xfrm>
                <a:off x="5838751" y="5767550"/>
                <a:ext cx="100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4E853D-353A-4BB0-AE98-448928649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51" y="5767550"/>
                <a:ext cx="10066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6EAF9-F1A9-47DA-87AE-89DA132841AA}"/>
                  </a:ext>
                </a:extLst>
              </p:cNvPr>
              <p:cNvSpPr txBox="1"/>
              <p:nvPr/>
            </p:nvSpPr>
            <p:spPr>
              <a:xfrm>
                <a:off x="6904152" y="5760000"/>
                <a:ext cx="100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D6EAF9-F1A9-47DA-87AE-89DA13284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52" y="5760000"/>
                <a:ext cx="10066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0B2228-2560-48B0-A84F-73AEB78D5336}"/>
                  </a:ext>
                </a:extLst>
              </p:cNvPr>
              <p:cNvSpPr txBox="1"/>
              <p:nvPr/>
            </p:nvSpPr>
            <p:spPr>
              <a:xfrm>
                <a:off x="7460435" y="5769228"/>
                <a:ext cx="100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0B2228-2560-48B0-A84F-73AEB78D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5" y="5769228"/>
                <a:ext cx="10066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96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FAEA5B8-07D9-4193-8F0F-D1369B1CA1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FAEA5B8-07D9-4193-8F0F-D1369B1C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9EB68-C715-4548-BED4-244ABCFD8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总结一下：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表单次询问复杂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，从构造到查询的总时间复杂度就是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𝑛𝑙𝑜𝑔𝑛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时，仍然能很快处理出结果，时间复杂度优秀。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表非常的简短，适合用于各种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𝑅𝑀𝑄</m:t>
                    </m:r>
                  </m:oMath>
                </a14:m>
                <a:r>
                  <a:rPr lang="zh-CN" altLang="en-US" dirty="0"/>
                  <a:t>问题，在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𝑂𝐼</m:t>
                    </m:r>
                  </m:oMath>
                </a14:m>
                <a:r>
                  <a:rPr lang="zh-CN" altLang="en-US" dirty="0"/>
                  <a:t>比赛中因为易调试、常数小而广泛被使用，是值得大家灵活运用的算法。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9EB68-C715-4548-BED4-244ABCFD8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 r="-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97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07F3F-4A2F-470E-91E1-EAB2C961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一些练习题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A513-4086-4BE5-81E8-53E921A5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87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 </a:t>
            </a:r>
            <a:r>
              <a:rPr lang="zh-CN" altLang="en-US" sz="5400" dirty="0"/>
              <a:t>妮厨的愤怒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对于一个字符串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，询问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每次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询问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内最长的回文串。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只包含小写拉丁字母。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17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 </a:t>
            </a:r>
            <a:r>
              <a:rPr lang="zh-CN" altLang="en-US" sz="5400" dirty="0"/>
              <a:t>妮厨的愤怒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跑一遍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𝑚𝑎𝑛𝑎𝑐h𝑒𝑟</m:t>
                    </m:r>
                  </m:oMath>
                </a14:m>
                <a:r>
                  <a:rPr lang="zh-CN" altLang="en-US" sz="2400" dirty="0"/>
                  <a:t>算法，对于询问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，二分答案。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𝑚𝑎𝑛𝑎𝑐h𝑒𝑟</m:t>
                    </m:r>
                  </m:oMath>
                </a14:m>
                <a:r>
                  <a:rPr lang="zh-CN" altLang="en-US" sz="2400" dirty="0"/>
                  <a:t>算法预处理出了一个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[0/1]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为中心的最长回文串长度，以及以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sz="2400" dirty="0"/>
                  <a:t>为中心的最长回文串长度。</a:t>
                </a:r>
              </a:p>
              <a:p>
                <a:r>
                  <a:rPr lang="zh-CN" altLang="en-US" sz="2400" dirty="0"/>
                  <a:t>每次二分出的答案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400" dirty="0"/>
                  <a:t>表示回文串一半的长度，我们都只在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i="0" dirty="0">
                    <a:latin typeface="+mj-lt"/>
                  </a:rPr>
                  <a:t>寻找答案，查询这些数中是否存在回文长度大于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查询用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表加速查询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即可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B370-418F-4C9B-8747-84B78ACE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8B7932-4C25-4C43-A72C-76C5991EF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一般二分及应用</a:t>
                </a:r>
                <a:endParaRPr lang="en-US" altLang="zh-CN" sz="2800" dirty="0"/>
              </a:p>
              <a:p>
                <a:r>
                  <a:rPr lang="zh-CN" altLang="en-US" sz="2800" dirty="0"/>
                  <a:t>倍增</a:t>
                </a:r>
                <a:endParaRPr lang="en-US" altLang="zh-CN" sz="28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𝑅𝑀𝑄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000" dirty="0"/>
                  <a:t>表</a:t>
                </a:r>
                <a:endParaRPr lang="en-US" altLang="zh-CN" sz="2000" dirty="0"/>
              </a:p>
              <a:p>
                <a:pPr lvl="3"/>
                <a:r>
                  <a:rPr lang="zh-CN" altLang="en-US" sz="2000" dirty="0"/>
                  <a:t>倍增求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800" dirty="0"/>
                  <a:t>分治</a:t>
                </a:r>
                <a:endParaRPr lang="en-US" altLang="zh-CN" sz="2800" dirty="0"/>
              </a:p>
              <a:p>
                <a:pPr lvl="3"/>
                <a:r>
                  <a:rPr lang="zh-CN" altLang="en-US" sz="2000" dirty="0"/>
                  <a:t>一维情况下的分治</a:t>
                </a:r>
                <a:endParaRPr lang="en-US" altLang="zh-CN" sz="2000" dirty="0"/>
              </a:p>
              <a:p>
                <a:pPr lvl="3"/>
                <a:r>
                  <a:rPr lang="zh-CN" altLang="en-US" sz="2000" dirty="0"/>
                  <a:t>另类的分治</a:t>
                </a:r>
              </a:p>
              <a:p>
                <a:pPr lvl="1"/>
                <a:endParaRPr lang="zh-CN" altLang="en-US" sz="24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8B7932-4C25-4C43-A72C-76C5991EF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73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5" name="标题 14337">
                <a:extLst>
                  <a:ext uri="{FF2B5EF4-FFF2-40B4-BE49-F238E27FC236}">
                    <a16:creationId xmlns:a16="http://schemas.microsoft.com/office/drawing/2014/main" id="{1719173F-9FD4-49BD-922D-570A7045560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𝑞𝑢𝑎𝑟𝑒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385" name="标题 14337">
                <a:extLst>
                  <a:ext uri="{FF2B5EF4-FFF2-40B4-BE49-F238E27FC236}">
                    <a16:creationId xmlns:a16="http://schemas.microsoft.com/office/drawing/2014/main" id="{1719173F-9FD4-49BD-922D-570A70455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文本占位符 14338">
                <a:extLst>
                  <a:ext uri="{FF2B5EF4-FFF2-40B4-BE49-F238E27FC236}">
                    <a16:creationId xmlns:a16="http://schemas.microsoft.com/office/drawing/2014/main" id="{BFD99A4D-39A3-4A21-9F4D-BD89B000016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的网格图，其中有的格子有障碍，有的没有。 </a:t>
                </a:r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个询问，每次询问一个子矩形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)−(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。查询该子矩形内边长最大的没有障碍的正方形的边长。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6" name="文本占位符 14338">
                <a:extLst>
                  <a:ext uri="{FF2B5EF4-FFF2-40B4-BE49-F238E27FC236}">
                    <a16:creationId xmlns:a16="http://schemas.microsoft.com/office/drawing/2014/main" id="{BFD99A4D-39A3-4A21-9F4D-BD89B0000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BE1A7DA-EFB7-4EF4-AA9F-D99DE480AE01}"/>
              </a:ext>
            </a:extLst>
          </p:cNvPr>
          <p:cNvSpPr/>
          <p:nvPr/>
        </p:nvSpPr>
        <p:spPr>
          <a:xfrm>
            <a:off x="6096000" y="3897943"/>
            <a:ext cx="3716323" cy="173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7A91C9-5053-47ED-83BF-B8DA50B803F2}"/>
                  </a:ext>
                </a:extLst>
              </p:cNvPr>
              <p:cNvSpPr/>
              <p:nvPr/>
            </p:nvSpPr>
            <p:spPr>
              <a:xfrm>
                <a:off x="5396274" y="3512109"/>
                <a:ext cx="975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7A91C9-5053-47ED-83BF-B8DA50B80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74" y="3512109"/>
                <a:ext cx="97578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847ABD-1F25-43E0-9E86-3A2797CB50E1}"/>
                  </a:ext>
                </a:extLst>
              </p:cNvPr>
              <p:cNvSpPr/>
              <p:nvPr/>
            </p:nvSpPr>
            <p:spPr>
              <a:xfrm>
                <a:off x="9319111" y="5787246"/>
                <a:ext cx="986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847ABD-1F25-43E0-9E86-3A2797CB5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111" y="5787246"/>
                <a:ext cx="986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16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5" name="标题 14337">
                <a:extLst>
                  <a:ext uri="{FF2B5EF4-FFF2-40B4-BE49-F238E27FC236}">
                    <a16:creationId xmlns:a16="http://schemas.microsoft.com/office/drawing/2014/main" id="{1719173F-9FD4-49BD-922D-570A7045560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𝑞𝑢𝑎𝑟𝑒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385" name="标题 14337">
                <a:extLst>
                  <a:ext uri="{FF2B5EF4-FFF2-40B4-BE49-F238E27FC236}">
                    <a16:creationId xmlns:a16="http://schemas.microsoft.com/office/drawing/2014/main" id="{1719173F-9FD4-49BD-922D-570A70455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文本占位符 14338">
                <a:extLst>
                  <a:ext uri="{FF2B5EF4-FFF2-40B4-BE49-F238E27FC236}">
                    <a16:creationId xmlns:a16="http://schemas.microsoft.com/office/drawing/2014/main" id="{BFD99A4D-39A3-4A21-9F4D-BD89B000016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对于一个询问，我们二分答案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，查询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内是否存在边长大于等于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的正方形。</a:t>
                </a:r>
                <a:endParaRPr lang="en-US" altLang="zh-CN" dirty="0"/>
              </a:p>
              <a:p>
                <a:r>
                  <a:rPr lang="zh-CN" altLang="en-US" dirty="0"/>
                  <a:t>怎么查询？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386" name="文本占位符 14338">
                <a:extLst>
                  <a:ext uri="{FF2B5EF4-FFF2-40B4-BE49-F238E27FC236}">
                    <a16:creationId xmlns:a16="http://schemas.microsoft.com/office/drawing/2014/main" id="{BFD99A4D-39A3-4A21-9F4D-BD89B0000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34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B00BF64-084C-4780-AFD9-4159A7EE87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B00BF64-084C-4780-AFD9-4159A7EE8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063FF-EEB0-4633-A45D-CF9EAF313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我们可以设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为左上角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为右下角的矩形中，最大的没有障碍的正方形的边长。</a:t>
                </a:r>
                <a:endParaRPr lang="en-US" altLang="zh-CN" dirty="0"/>
              </a:p>
              <a:p>
                <a:r>
                  <a:rPr lang="zh-CN" altLang="en-US" dirty="0"/>
                  <a:t>把原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表构造的两重循环改成四重循环，询问时两个区间拼凑改成四个矩形拼凑即可。</a:t>
                </a:r>
                <a:endParaRPr lang="en-US" altLang="zh-CN" dirty="0"/>
              </a:p>
              <a:p>
                <a:r>
                  <a:rPr lang="zh-CN" altLang="en-US" dirty="0"/>
                  <a:t>如图，不同颜色的矩形代表不同的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，矩形大小为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𝑇𝑙𝑜𝑔𝑁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6063FF-EEB0-4633-A45D-CF9EAF313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667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C6F8D6C-B24D-4A51-9756-4BE50B7BC778}"/>
              </a:ext>
            </a:extLst>
          </p:cNvPr>
          <p:cNvSpPr/>
          <p:nvPr/>
        </p:nvSpPr>
        <p:spPr>
          <a:xfrm>
            <a:off x="6075051" y="3556303"/>
            <a:ext cx="3632433" cy="23740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ABD977-C417-46D8-8D10-A4D072AFD0B0}"/>
              </a:ext>
            </a:extLst>
          </p:cNvPr>
          <p:cNvSpPr/>
          <p:nvPr/>
        </p:nvSpPr>
        <p:spPr>
          <a:xfrm>
            <a:off x="6089733" y="3572116"/>
            <a:ext cx="2114026" cy="14511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57539-1625-4B71-B875-F79E820C5BDB}"/>
              </a:ext>
            </a:extLst>
          </p:cNvPr>
          <p:cNvSpPr/>
          <p:nvPr/>
        </p:nvSpPr>
        <p:spPr>
          <a:xfrm>
            <a:off x="6104415" y="4479260"/>
            <a:ext cx="2114026" cy="1451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7DDEE5-261E-471B-BCA0-3623A3452FED}"/>
              </a:ext>
            </a:extLst>
          </p:cNvPr>
          <p:cNvSpPr/>
          <p:nvPr/>
        </p:nvSpPr>
        <p:spPr>
          <a:xfrm>
            <a:off x="7580503" y="3587929"/>
            <a:ext cx="2114026" cy="14511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6C6375-B780-49D7-8EC1-F93DED058F2E}"/>
              </a:ext>
            </a:extLst>
          </p:cNvPr>
          <p:cNvSpPr/>
          <p:nvPr/>
        </p:nvSpPr>
        <p:spPr>
          <a:xfrm>
            <a:off x="7565821" y="4463447"/>
            <a:ext cx="2114026" cy="14511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0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501754-CC59-4F0F-B501-C5B1756204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表上树：倍增求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501754-CC59-4F0F-B501-C5B175620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B9A354-6773-4E0C-B47D-8C3668516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刚刚介绍了数列的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表和二维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表。</a:t>
                </a:r>
                <a:endParaRPr lang="en-US" altLang="zh-CN" sz="2400" dirty="0"/>
              </a:p>
              <a:p>
                <a:r>
                  <a:rPr lang="zh-CN" altLang="en-US" sz="2400" dirty="0"/>
                  <a:t>现在我们把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表的倍增思想套用到树上，解决一些新的问题。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B9A354-6773-4E0C-B47D-8C3668516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2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9F8237-E981-4875-AC3F-C2E6D484B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例题：求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9F8237-E981-4875-AC3F-C2E6D484B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63A34-7BAE-4FEE-893E-5490CDBB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给你一颗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为根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点的树，给出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询问，每次询问一个点对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的最近公共祖先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对于一颗有根树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的所有祖先可以形成一条链，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同理</m:t>
                    </m:r>
                  </m:oMath>
                </a14:m>
                <a:r>
                  <a:rPr lang="zh-CN" altLang="en-US" sz="2400" dirty="0"/>
                  <a:t>。在所有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共有</m:t>
                    </m:r>
                  </m:oMath>
                </a14:m>
                <a:r>
                  <a:rPr lang="zh-CN" altLang="en-US" sz="2400" dirty="0"/>
                  <a:t>的祖先中，深度最小的，也即距离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最近的祖先被称为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最近公共祖先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063A34-7BAE-4FEE-893E-5490CDBB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724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BC859-3C2E-43A8-94AE-46006D46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FE006F-69A0-450A-A0F8-2B14BFBCF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暴力怎么做？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深度，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父亲。暴力算法如下：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𝑠𝑤𝑎𝑝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用倍增优化一下吧。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FE006F-69A0-450A-A0F8-2B14BFBCF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2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5838570-C61B-4736-A05C-B1C7BA8AB7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倍增求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5838570-C61B-4736-A05C-B1C7BA8A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81636D-D77D-483E-8F6B-0487153D5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向上跳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到达</m:t>
                    </m:r>
                  </m:oMath>
                </a14:m>
                <a:r>
                  <a:rPr lang="zh-CN" altLang="en-US" dirty="0"/>
                  <a:t>的祖先的编号，即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复合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那么如果我们有了这个，就能加速暴力的那几个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语句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先看看怎么构造：</a:t>
                </a:r>
                <a:endParaRPr lang="en-US" altLang="zh-CN" dirty="0"/>
              </a:p>
              <a:p>
                <a:r>
                  <a:rPr lang="zh-CN" altLang="en-US" dirty="0"/>
                  <a:t>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dirty="0"/>
                  <a:t>表的葫芦画瓢有：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构造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𝑃𝑟𝑜𝑐𝑒𝑑𝑢𝑟𝑒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81636D-D77D-483E-8F6B-0487153D5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29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05D2D0D-CFBE-467C-987F-D3A01B310E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倍增求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05D2D0D-CFBE-467C-987F-D3A01B310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33F0B-9AFF-4D77-9D26-A01F5083D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得到了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数组，怎样加速暴力呢？</a:t>
                </a:r>
                <a:endParaRPr lang="en-US" altLang="zh-CN" dirty="0"/>
              </a:p>
              <a:p>
                <a:r>
                  <a:rPr lang="zh-CN" altLang="en-US" dirty="0"/>
                  <a:t>首先我们要把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深度调整为一样，怎么调整？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从二进制角度考虑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这个数：他存在若干位为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，假设这位为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，若令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，深度差就会减少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dirty="0"/>
                  <a:t>，可以看做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的这一位就消为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用几次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，把所有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消</m:t>
                    </m:r>
                  </m:oMath>
                </a14:m>
                <a:r>
                  <a:rPr lang="zh-CN" altLang="en-US" dirty="0"/>
                  <a:t>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深度就一致了。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之后我们要让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一起向上跳。由于现在我们跳一次，深度不止减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，有可能跳过头，这怎么办？</a:t>
                </a:r>
                <a:endParaRPr lang="en-US" altLang="zh-CN" dirty="0"/>
              </a:p>
              <a:p>
                <a:r>
                  <a:rPr lang="zh-CN" altLang="en-US" dirty="0"/>
                  <a:t>只需要令他们跳到恰好父亲就是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位置，然后返回他们的父亲即可。跳的方法和深度调整一致。这样保证了不会跳过头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33F0B-9AFF-4D77-9D26-A01F5083D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8" t="-1970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BEF6-9767-4530-AABA-97A9172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01B6C-304D-4C46-AB02-AD186883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CFB9F-E8B4-49E1-8606-91D3F194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8200000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3B29-F0D7-4DA6-9798-335D6C41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F951B-1145-4BD6-89EE-B6BC41B0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399" y="5092576"/>
            <a:ext cx="5498517" cy="14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一般二分及其应用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18729A6-3810-43BF-852D-E6EFBB71A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dirty="0"/>
              <a:t>路径的和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文本占位符 4608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给出一颗有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个点的树，每个点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个询问，每次询问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的简单路径上的点的权值和。</a:t>
                </a:r>
                <a:endParaRPr lang="en-US" altLang="zh-CN" sz="2400" dirty="0"/>
              </a:p>
              <a:p>
                <a:r>
                  <a:rPr lang="zh-CN" altLang="en-US" sz="2400" dirty="0"/>
                  <a:t>简单路径指的是不经过重复点的路径。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083" name="文本占位符 4608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42" t="-1970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/>
              <a:t>路径的和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文本占位符 47106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路径可以拆分成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两条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路径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用刚刚学的思想解决这道题，除了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dirty="0"/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祖先是谁，再记录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路径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上除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所有点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对于一个询问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400" dirty="0"/>
                  <a:t>在求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向上跳</m:t>
                    </m:r>
                  </m:oMath>
                </a14:m>
                <a:r>
                  <a:rPr lang="zh-CN" altLang="en-US" sz="2400" dirty="0"/>
                  <a:t>的同时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，最后再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即可求出正确答案。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7107" name="文本占位符 4710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42" t="-2424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33C9-B4E2-4519-835F-3A335045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倍增：总结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524FB-7B51-43F3-A3D1-BED853FB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上面介绍了两种经典倍增的应用：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表解决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𝑅𝑀𝑄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问题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与倍增求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一般来说这两种算法会和其他算法结合在一起考察，比如上面做到的二分</a:t>
                </a:r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400" dirty="0"/>
                  <a:t>表。所以学好这两种算法还是很有用的。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8524FB-7B51-43F3-A3D1-BED853FB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878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3458" y="5150840"/>
            <a:ext cx="5498517" cy="117731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11095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>
                  <a:buClr>
                    <a:srgbClr val="000000"/>
                  </a:buClr>
                </a:pPr>
                <a:r>
                  <a:rPr lang="zh-CN" altLang="en-US" dirty="0"/>
                  <a:t>分治就是分而治之。分治虽然和二分一样，会把区间划分开，但是二分仅仅是为了找到一个定值作为答案，它会舍弃区间的一半而留下另一半；分治是为了解决整个区间的问题，并不会舍弃任何区间。</a:t>
                </a:r>
                <a:endParaRPr lang="en-US" altLang="zh-CN" dirty="0"/>
              </a:p>
              <a:p>
                <a:pPr>
                  <a:buClr>
                    <a:srgbClr val="000000"/>
                  </a:buClr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分治和二分有区别。</a:t>
                </a:r>
              </a:p>
              <a:p>
                <a:pPr>
                  <a:buClr>
                    <a:srgbClr val="000000"/>
                  </a:buClr>
                </a:pPr>
                <a:r>
                  <a:rPr lang="zh-CN" altLang="en-US" dirty="0"/>
                  <a:t>分治法往往有三步</a:t>
                </a:r>
                <a:r>
                  <a:rPr lang="en-US" altLang="zh-CN" dirty="0"/>
                  <a:t>: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altLang="zh-CN" dirty="0"/>
                  <a:t>1.</a:t>
                </a:r>
                <a:r>
                  <a:rPr lang="zh-CN" altLang="en-US" dirty="0"/>
                  <a:t>划分问题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𝐷𝑖𝑣𝑖𝑑𝑒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：把原问题划分成若干个子问题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递归求解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𝐶𝑜𝑛𝑞𝑢𝑒𝑟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：递归解决每一个子问题</a:t>
                </a:r>
              </a:p>
              <a:p>
                <a:pPr>
                  <a:buClr>
                    <a:srgbClr val="000000"/>
                  </a:buClr>
                </a:pPr>
                <a:r>
                  <a:rPr lang="en-US" altLang="zh-CN" dirty="0"/>
                  <a:t>3.</a:t>
                </a:r>
                <a:r>
                  <a:rPr lang="zh-CN" altLang="en-US" dirty="0"/>
                  <a:t>合并答案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𝐶𝑜𝑚𝑏𝑖𝑛𝑒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：按照已有条件合并问题答案，从而解决原问题。</a:t>
                </a:r>
              </a:p>
              <a:p>
                <a:pPr>
                  <a:buClr>
                    <a:srgbClr val="000000"/>
                  </a:buClr>
                </a:pPr>
                <a:r>
                  <a:rPr lang="zh-CN" altLang="en-US" dirty="0"/>
                  <a:t>本质：缩小问题规模。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376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分治：目录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我们主要通过例题来体会分治的思想。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一维情况下的分治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另类的分治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7C43624-292B-4041-BE6A-A12C822BAC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zh-CN" altLang="en-US" dirty="0"/>
                  <a:t>一维情况下的分治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7C43624-292B-4041-BE6A-A12C822BA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8931F-9B1F-4FB2-8D3F-C300EB2B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14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F1E01E-61C6-40DB-8250-9A7F8D7DFD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归并排序数组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F1E01E-61C6-40DB-8250-9A7F8D7DF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ED33D-40DA-41B7-A67F-ED9510EAE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归并排序相信大家都会，它就利用到了分治的思想：</a:t>
                </a:r>
                <a:endParaRPr lang="en-US" altLang="zh-CN" dirty="0"/>
              </a:p>
              <a:p>
                <a:r>
                  <a:rPr lang="zh-CN" altLang="en-US" dirty="0"/>
                  <a:t>把区间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不断</m:t>
                    </m:r>
                  </m:oMath>
                </a14:m>
                <a:r>
                  <a:rPr lang="zh-CN" altLang="en-US" dirty="0"/>
                  <a:t>切分成更小的区间，先把小区间排好序，再把小区间合并为大区间。</a:t>
                </a:r>
                <a:endParaRPr lang="en-US" altLang="zh-CN" dirty="0"/>
              </a:p>
              <a:p>
                <a:r>
                  <a:rPr lang="zh-CN" altLang="en-US" dirty="0"/>
                  <a:t>比如从小到大排序。对于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我先递归处理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这样这两个子区间内部都是有序的了。我们只需要考虑怎么样把两个有序的序列合并为一个。</a:t>
                </a:r>
                <a:endParaRPr lang="en-US" altLang="zh-CN" dirty="0"/>
              </a:p>
              <a:p>
                <a:r>
                  <a:rPr lang="zh-CN" altLang="en-US" dirty="0"/>
                  <a:t>具体的，维护三个指针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，一个指向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dirty="0"/>
                  <a:t>，一个指向临时序列开头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每次比较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，把较小的作为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并</m:t>
                    </m:r>
                  </m:oMath>
                </a14:m>
                <a:r>
                  <a:rPr lang="zh-CN" altLang="en-US" dirty="0"/>
                  <a:t>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较</m:t>
                    </m:r>
                  </m:oMath>
                </a14:m>
                <a:r>
                  <a:rPr lang="zh-CN" altLang="en-US" dirty="0"/>
                  <a:t>小值对应的指针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。把两个小区间都扫描完后，再把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相应</m:t>
                    </m:r>
                  </m:oMath>
                </a14:m>
                <a:r>
                  <a:rPr lang="zh-CN" altLang="en-US" dirty="0"/>
                  <a:t>的位置，并回溯。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ED33D-40DA-41B7-A67F-ED9510EAE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平均数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给出一个序列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，其中所有的连续子序列都有平均值，我们想求出第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小的平均值是多少。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提示：这是一道综合题。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529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379-158A-40C8-ABF1-D32786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平均数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r>
                  <a:rPr lang="zh-CN" altLang="en-US" sz="2400" dirty="0"/>
                  <a:t>前缀和为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区间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的平均值为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80000"/>
                  </a:lnSpc>
                </a:pPr>
                <a:r>
                  <a:rPr lang="zh-CN" altLang="en-US" sz="2400" dirty="0"/>
                  <a:t>二分平均值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400" dirty="0"/>
                  <a:t>，设当前平均值小于等于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400" dirty="0"/>
                  <a:t>的个数为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sz="2400" i="0" dirty="0">
                    <a:latin typeface="+mj-lt"/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，则缩小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dirty="0"/>
                  <a:t>怎么求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？观察对于一对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：</a:t>
                </a: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𝑗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</m:oMath>
                </a14:m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𝑗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</m:oMath>
                </a14:m>
                <a:endParaRPr lang="zh-CN" altLang="en-US" sz="2400" dirty="0">
                  <a:sym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962356-FA48-490C-B439-ACB42C68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6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FB709BB6-3DA0-4725-AA22-E2FD1D3C7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内容占位符 2">
                <a:extLst>
                  <a:ext uri="{FF2B5EF4-FFF2-40B4-BE49-F238E27FC236}">
                    <a16:creationId xmlns:a16="http://schemas.microsoft.com/office/drawing/2014/main" id="{021257E9-FB68-4C60-94BF-6E85EBEC882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noProof="1">
                    <a:sym typeface="宋体" panose="02010600030101010101" pitchFamily="2" charset="-122"/>
                  </a:rPr>
                  <a:t>我们通常对区间、对答案进行二分，找到想要的答案，由此，我们可以把二分分为两类：二分查找、二分答案。</a:t>
                </a:r>
                <a:endParaRPr lang="en-US" altLang="zh-CN" noProof="1">
                  <a:sym typeface="宋体" panose="02010600030101010101" pitchFamily="2" charset="-122"/>
                </a:endParaRPr>
              </a:p>
              <a:p>
                <a:r>
                  <a:rPr lang="zh-CN" altLang="en-US" dirty="0">
                    <a:sym typeface="宋体" panose="02010600030101010101" pitchFamily="2" charset="-122"/>
                  </a:rPr>
                  <a:t>二分通常会在数列区间中选取一个中间点，再选取区间的左边或右边继续进行二分，达到缩小区间的目的。</a:t>
                </a:r>
                <a:endParaRPr lang="en-US" altLang="zh-CN" dirty="0">
                  <a:sym typeface="宋体" panose="02010600030101010101" pitchFamily="2" charset="-122"/>
                </a:endParaRPr>
              </a:p>
              <a:p>
                <a:r>
                  <a:rPr lang="zh-CN" altLang="en-US" dirty="0">
                    <a:sym typeface="宋体" panose="02010600030101010101" pitchFamily="2" charset="-122"/>
                  </a:rPr>
                  <a:t>对于二分查找，结果是一个位置；对于二分答案，结果是一个答案值。</a:t>
                </a:r>
                <a:endParaRPr lang="en-US" altLang="zh-CN" dirty="0">
                  <a:sym typeface="宋体" panose="02010600030101010101" pitchFamily="2" charset="-122"/>
                </a:endParaRPr>
              </a:p>
              <a:p>
                <a:r>
                  <a:rPr lang="zh-CN" altLang="en-US" dirty="0">
                    <a:sym typeface="宋体" panose="02010600030101010101" pitchFamily="2" charset="-122"/>
                  </a:rPr>
                  <a:t>由于每次查找区间减小一半，假如对区间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二分</m:t>
                    </m:r>
                  </m:oMath>
                </a14:m>
                <a:r>
                  <a:rPr lang="zh-CN" altLang="en-US" dirty="0"/>
                  <a:t>，将会二分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下面给出一道例题及代码，让大家对二分有个基本概念。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若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16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170" name="内容占位符 2">
                <a:extLst>
                  <a:ext uri="{FF2B5EF4-FFF2-40B4-BE49-F238E27FC236}">
                    <a16:creationId xmlns:a16="http://schemas.microsoft.com/office/drawing/2014/main" id="{021257E9-FB68-4C60-94BF-6E85EBEC8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424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E4C5-9CC9-4BE7-8649-CF5EBF1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平均数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6E2AE-D201-4CC8-9B80-5F8697F65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sym typeface="宋体" panose="02010600030101010101" pitchFamily="2" charset="-122"/>
                  </a:rPr>
                  <a:t>观察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&gt;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二分的时候，令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，则变为求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i="0" dirty="0">
                    <a:latin typeface="+mj-lt"/>
                    <a:sym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i="0" dirty="0">
                    <a:latin typeface="+mj-lt"/>
                    <a:sym typeface="宋体" panose="02010600030101010101" pitchFamily="2" charset="-122"/>
                  </a:rPr>
                  <a:t>个数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题目转化成求逆序对的个数，使用经典的归并排序即可解决，这里就利用到了分治思想。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怎么用归并排序求？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6E2AE-D201-4CC8-9B80-5F8697F65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3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A3FE-1CD9-428F-A0D6-936F0A0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chemeClr val="tx1"/>
                </a:solidFill>
              </a:rPr>
              <a:t>平均数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A2A142-571E-445F-9CD7-99862745A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>
                    <a:sym typeface="宋体" panose="02010600030101010101" pitchFamily="2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𝑚𝑖𝑑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𝑚𝑖𝑑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+1…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归并为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过程。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每次插入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时，相当于插入上页不等式里的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；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已经插入过的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+1…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相当于上面的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所以只要记录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+1…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已经插入的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个数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，每次插入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𝑚𝑖𝑑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的时候，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𝑐𝑛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逆序对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+=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即可。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可以发现，这样做每个逆序对都统计到了。</a:t>
                </a:r>
                <a:endParaRPr lang="en-US" altLang="zh-CN" sz="2400" dirty="0">
                  <a:sym typeface="宋体" panose="02010600030101010101" pitchFamily="2" charset="-122"/>
                </a:endParaRPr>
              </a:p>
              <a:p>
                <a:r>
                  <a:rPr lang="zh-CN" altLang="en-US" sz="2400" dirty="0">
                    <a:sym typeface="宋体" panose="02010600030101010101" pitchFamily="2" charset="-122"/>
                  </a:rPr>
                  <a:t>那么最后的时间复杂度是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sym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 )</m:t>
                    </m:r>
                  </m:oMath>
                </a14:m>
                <a:r>
                  <a:rPr lang="zh-CN" altLang="en-US" sz="2400" dirty="0">
                    <a:sym typeface="宋体" panose="02010600030101010101" pitchFamily="2" charset="-122"/>
                  </a:rPr>
                  <a:t>的。</a:t>
                </a: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A2A142-571E-445F-9CD7-99862745A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2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024127" y="585216"/>
                <a:ext cx="10603013" cy="14996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5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𝑃𝑎𝑟𝑚𝑖𝑑</m:t>
                    </m:r>
                    <m:sSup>
                      <m:sSupPr>
                        <m:ctrlP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5400" i="1" dirty="0">
                        <a:latin typeface="Cambria Math" panose="02040503050406030204" pitchFamily="18" charset="0"/>
                      </a:rPr>
                      <m:t>𝑝𝑟𝑜𝑏𝑙𝑒𝑚</m:t>
                    </m:r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7" y="585216"/>
                <a:ext cx="10603013" cy="14996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给出长度为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的序列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表示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的出现次数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求有多少对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𝐶𝑜𝑑𝑒𝑓𝑜𝑟𝑐𝑒𝑠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𝑅𝑜𝑢𝑛𝑑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#261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5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𝑃𝑎𝑟𝑚𝑖𝑑</m:t>
                    </m:r>
                    <m:sSup>
                      <m:sSupPr>
                        <m:ctrlP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5400" i="1" dirty="0">
                        <a:latin typeface="Cambria Math" panose="02040503050406030204" pitchFamily="18" charset="0"/>
                      </a:rPr>
                      <m:t>𝑝𝑟𝑜𝑏𝑙𝑒𝑚</m:t>
                    </m:r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均可预处理。</a:t>
                </a:r>
                <a:endParaRPr lang="en-US" altLang="zh-CN" dirty="0"/>
              </a:p>
              <a:p>
                <a:r>
                  <a:rPr lang="zh-CN" altLang="en-US" dirty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从后往前扫描数组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同时</m:t>
                    </m:r>
                  </m:oMath>
                </a14:m>
                <a:r>
                  <a:rPr lang="zh-CN" altLang="en-US" dirty="0"/>
                  <a:t>开一个桶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每次扫描到新的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同理可得到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每个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对序列进行分治，假设分治到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中点为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对这个区间我们统计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用前面那题求逆序对的类似方法即可统计。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4FC52-E97D-4CD3-A367-69A324CC1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344665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具体怎么统计？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首先明确我们做完小区间再做大区间。对于一个区间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，我们首先执行他的子区间，接着，把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/>
                  <a:t>数组进行归并，并统计答案。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接着，抛弃刚刚归并出来的东西，再对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/>
                  <a:t>分别进行从小区间到大区间的归并排序。这是为了保证回溯之后，父亲区间能统计答案。</a:t>
                </a:r>
                <a:endParaRPr lang="en-US" altLang="zh-CN" sz="2400" dirty="0"/>
              </a:p>
              <a:p>
                <a:r>
                  <a:rPr lang="zh-CN" altLang="en-US" sz="2400" dirty="0"/>
                  <a:t>这样就在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时间内</m:t>
                    </m:r>
                  </m:oMath>
                </a14:m>
                <a:r>
                  <a:rPr lang="zh-CN" altLang="en-US" sz="2400" dirty="0"/>
                  <a:t>解决了问题。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4FC52-E97D-4CD3-A367-69A324CC1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344665" cy="4023360"/>
              </a:xfrm>
              <a:blipFill>
                <a:blip r:embed="rId2"/>
                <a:stretch>
                  <a:fillRect l="-522" t="-1970" r="-1044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C301DBD5-C193-49C1-B276-B4FA2B655E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3938" y="585788"/>
                <a:ext cx="9720262" cy="1498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5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𝑃𝑎𝑟𝑚𝑖𝑑</m:t>
                    </m:r>
                    <m:sSup>
                      <m:sSupPr>
                        <m:ctrlP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5400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5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5400" i="1" dirty="0">
                        <a:latin typeface="Cambria Math" panose="02040503050406030204" pitchFamily="18" charset="0"/>
                      </a:rPr>
                      <m:t>𝑝𝑟𝑜𝑏𝑙𝑒𝑚</m:t>
                    </m:r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C301DBD5-C193-49C1-B276-B4FA2B655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3938" y="585788"/>
                <a:ext cx="9720262" cy="1498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9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469201-A661-4F50-B08C-2F872DE161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另类的分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469201-A661-4F50-B08C-2F872DE16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A2D1F-32A6-4B2B-BF1E-1C7D01FE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226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5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 smtClean="0">
                        <a:latin typeface="Cambria Math" panose="02040503050406030204" pitchFamily="18" charset="0"/>
                      </a:rPr>
                      <m:t>𝐴𝑛𝑡𝑠</m:t>
                    </m:r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给出二维平面中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个黑点，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白点。没有三点共线。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求一种匹配方案，一个黑点匹配一个白点，匹配的点之间连边。</a:t>
                </a:r>
                <a:endParaRPr lang="en-US" altLang="zh-CN" sz="2400" dirty="0"/>
              </a:p>
              <a:p>
                <a:r>
                  <a:rPr lang="zh-CN" altLang="en-US" sz="2400" dirty="0"/>
                  <a:t>使得连边之间没有交点。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NEERC 2008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5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>
                        <a:latin typeface="Cambria Math" panose="02040503050406030204" pitchFamily="18" charset="0"/>
                      </a:rPr>
                      <m:t>𝐴𝑛𝑡𝑠</m:t>
                    </m:r>
                  </m:oMath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思考会发现问题肯定是有解的。一种可行解法如下：</a:t>
            </a:r>
            <a:endParaRPr lang="en-US" altLang="zh-CN" sz="2400" dirty="0"/>
          </a:p>
          <a:p>
            <a:r>
              <a:rPr lang="zh-CN" altLang="en-US" sz="2400" dirty="0"/>
              <a:t>不妨找到最左下角的黑点，找到一个白点使得这两个点的连线的左右两边黑白点数量相等。</a:t>
            </a:r>
            <a:endParaRPr lang="en-US" altLang="zh-CN" sz="2400" dirty="0"/>
          </a:p>
          <a:p>
            <a:r>
              <a:rPr lang="zh-CN" altLang="en-US" sz="2400" dirty="0"/>
              <a:t>我们成功将问题转换为更小规模的问题，一直分治下去就行。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反过来用归纳法从小区间推广到大区间也能证明问题肯定有解。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k</a:t>
            </a:r>
            <a:r>
              <a:rPr lang="zh-CN" altLang="en-US" sz="5400" dirty="0"/>
              <a:t>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给出两个有序序列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你需要在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sz="2400" dirty="0"/>
                  <a:t>的时间里找出将两个序列合并之后的第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经典问题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k</a:t>
            </a:r>
            <a:r>
              <a:rPr lang="zh-CN" altLang="en-US" sz="5400" dirty="0"/>
              <a:t>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考虑找到两个序列的中点，不妨令其为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（假设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若当前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，那么第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大一定不在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前半段。</a:t>
                </a:r>
                <a:endParaRPr lang="en-US" altLang="zh-CN" sz="2400" dirty="0"/>
              </a:p>
              <a:p>
                <a:r>
                  <a:rPr lang="zh-CN" altLang="en-US" sz="2400" dirty="0"/>
                  <a:t>否则第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大一定不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的后半段。</a:t>
                </a:r>
                <a:endParaRPr lang="en-US" altLang="zh-CN" sz="2400" dirty="0"/>
              </a:p>
              <a:p>
                <a:r>
                  <a:rPr lang="zh-CN" altLang="en-US" sz="2400" dirty="0"/>
                  <a:t>这样每次至少有一个序列长度减少一半。</a:t>
                </a:r>
                <a:endParaRPr lang="en-US" altLang="zh-CN" sz="2400" dirty="0"/>
              </a:p>
              <a:p>
                <a:r>
                  <a:rPr lang="zh-CN" altLang="en-US" sz="2400" dirty="0"/>
                  <a:t>复杂度自然是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81ED0-6377-4942-9510-11BCE63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2AADA-7E32-4592-B061-C61E1639D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，现在有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询问，每次询问比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大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52AADA-7E32-4592-B061-C61E1639D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92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CF691-F8AA-4066-BC2A-B32C15F6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6649E-62BB-4FC3-98B2-1E6D387A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67" y="749808"/>
            <a:ext cx="9077957" cy="5759042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99CF09D0-0704-4AEE-9952-2FFAAAE2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02058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50228-8D96-4A60-BEAF-7D55120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二分查找的要求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B69D6-159E-452D-BA7A-59FBB4AEC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从例题中可以得出结论：对于二分查找，数列必须从小到大或从大到小分布，也就是说满足单调性。</a:t>
                </a:r>
                <a:endParaRPr lang="en-US" altLang="zh-CN" dirty="0"/>
              </a:p>
              <a:p>
                <a:r>
                  <a:rPr lang="zh-CN" altLang="en-US" dirty="0"/>
                  <a:t>如果不单调会出现什么问题？例如：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={1,5,7,4,3,2,8}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假如我们要找比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大的第一个数，第一次二分中点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那么我们现在应该往哪边二分？</a:t>
                </a:r>
                <a:endParaRPr lang="en-US" altLang="zh-CN" dirty="0"/>
              </a:p>
              <a:p>
                <a:r>
                  <a:rPr lang="zh-CN" altLang="en-US" dirty="0"/>
                  <a:t>如果按照上一页的做法，程序会让二分区间变成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[4,7]</m:t>
                    </m:r>
                  </m:oMath>
                </a14:m>
                <a:r>
                  <a:rPr lang="zh-CN" altLang="en-US" dirty="0"/>
                  <a:t>，这显然不对，因为可以看出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zh-CN" altLang="en-US" dirty="0"/>
                  <a:t>是答案。</a:t>
                </a:r>
                <a:endParaRPr lang="en-US" altLang="zh-CN" dirty="0"/>
              </a:p>
              <a:p>
                <a:r>
                  <a:rPr lang="zh-CN" altLang="en-US" dirty="0"/>
                  <a:t>所以如果不满足单调性，二分法就无法进行。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B69D6-159E-452D-BA7A-59FBB4AEC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818</TotalTime>
  <Words>5268</Words>
  <Application>Microsoft Office PowerPoint</Application>
  <PresentationFormat>宽屏</PresentationFormat>
  <Paragraphs>388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华文仿宋</vt:lpstr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积分</vt:lpstr>
      <vt:lpstr>二分与倍增专题</vt:lpstr>
      <vt:lpstr>二分、倍增是什么</vt:lpstr>
      <vt:lpstr>这个专题讲什么</vt:lpstr>
      <vt:lpstr>目录</vt:lpstr>
      <vt:lpstr>一般二分及其应用</vt:lpstr>
      <vt:lpstr>二分</vt:lpstr>
      <vt:lpstr>例题</vt:lpstr>
      <vt:lpstr>代码</vt:lpstr>
      <vt:lpstr>二分查找的要求</vt:lpstr>
      <vt:lpstr>二分答案的要求</vt:lpstr>
      <vt:lpstr>[51nod1686]第K大区间</vt:lpstr>
      <vt:lpstr>二分答案</vt:lpstr>
      <vt:lpstr>求f</vt:lpstr>
      <vt:lpstr>二分答案的特性</vt:lpstr>
      <vt:lpstr>二分答案的套路</vt:lpstr>
      <vt:lpstr>二分练习题</vt:lpstr>
      <vt:lpstr>NOIp2011 聪明的质检员</vt:lpstr>
      <vt:lpstr>NOIp2011 聪明的质检员</vt:lpstr>
      <vt:lpstr>NOIp2011 聪明的质检员</vt:lpstr>
      <vt:lpstr>NOIp2015 跳石头</vt:lpstr>
      <vt:lpstr>NOIp2015 跳石头</vt:lpstr>
      <vt:lpstr>NOIp2015 跳石头</vt:lpstr>
      <vt:lpstr>NOIp2015 跳石头</vt:lpstr>
      <vt:lpstr>NOIp2012 借教室</vt:lpstr>
      <vt:lpstr>NOIp2012 借教室</vt:lpstr>
      <vt:lpstr>NOIp2012 借教室</vt:lpstr>
      <vt:lpstr>总结一下</vt:lpstr>
      <vt:lpstr>倍增</vt:lpstr>
      <vt:lpstr> RMQ问题与ST表</vt:lpstr>
      <vt:lpstr> RMQ问题与ST表</vt:lpstr>
      <vt:lpstr>ST表</vt:lpstr>
      <vt:lpstr>ST表的构造</vt:lpstr>
      <vt:lpstr>ST表的查询</vt:lpstr>
      <vt:lpstr>另类ST表查询</vt:lpstr>
      <vt:lpstr>另类ST表查询</vt:lpstr>
      <vt:lpstr>ST表</vt:lpstr>
      <vt:lpstr> 一些练习题</vt:lpstr>
      <vt:lpstr> 妮厨的愤怒</vt:lpstr>
      <vt:lpstr> 妮厨的愤怒</vt:lpstr>
      <vt:lpstr> Square</vt:lpstr>
      <vt:lpstr> Square</vt:lpstr>
      <vt:lpstr>二维ST表</vt:lpstr>
      <vt:lpstr>ST表上树：倍增求LCA</vt:lpstr>
      <vt:lpstr>例题：求LCA</vt:lpstr>
      <vt:lpstr>暴力</vt:lpstr>
      <vt:lpstr>倍增求LCA</vt:lpstr>
      <vt:lpstr>倍增求LCA</vt:lpstr>
      <vt:lpstr>代码</vt:lpstr>
      <vt:lpstr>一道题目</vt:lpstr>
      <vt:lpstr>路径的和</vt:lpstr>
      <vt:lpstr>路径的和</vt:lpstr>
      <vt:lpstr>倍增：总结</vt:lpstr>
      <vt:lpstr>分治</vt:lpstr>
      <vt:lpstr>分治</vt:lpstr>
      <vt:lpstr>分治：目录</vt:lpstr>
      <vt:lpstr>1.一维情况下的分治</vt:lpstr>
      <vt:lpstr>归并排序数组a</vt:lpstr>
      <vt:lpstr>平均数</vt:lpstr>
      <vt:lpstr>平均数</vt:lpstr>
      <vt:lpstr>平均数</vt:lpstr>
      <vt:lpstr>平均数</vt:lpstr>
      <vt:lpstr> Parmida^′ sproblem</vt:lpstr>
      <vt:lpstr> Parmida^′ sproblem</vt:lpstr>
      <vt:lpstr> Parmida^′ sproblem</vt:lpstr>
      <vt:lpstr> 2.另类的分治</vt:lpstr>
      <vt:lpstr> Ants</vt:lpstr>
      <vt:lpstr> Ants</vt:lpstr>
      <vt:lpstr>第k大</vt:lpstr>
      <vt:lpstr>第k大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树的分治算法</dc:title>
  <dc:creator>Crazy</dc:creator>
  <cp:lastModifiedBy>郑 John</cp:lastModifiedBy>
  <cp:revision>311</cp:revision>
  <dcterms:created xsi:type="dcterms:W3CDTF">2015-07-22T04:23:00Z</dcterms:created>
  <dcterms:modified xsi:type="dcterms:W3CDTF">2019-10-01T14:49:22Z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