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7" r:id="rId2"/>
    <p:sldId id="693" r:id="rId3"/>
    <p:sldId id="755" r:id="rId4"/>
    <p:sldId id="756" r:id="rId5"/>
    <p:sldId id="757" r:id="rId6"/>
    <p:sldId id="758" r:id="rId7"/>
    <p:sldId id="707" r:id="rId8"/>
    <p:sldId id="708" r:id="rId9"/>
    <p:sldId id="709" r:id="rId10"/>
    <p:sldId id="710" r:id="rId11"/>
    <p:sldId id="711" r:id="rId12"/>
    <p:sldId id="712" r:id="rId13"/>
    <p:sldId id="759" r:id="rId14"/>
    <p:sldId id="695" r:id="rId15"/>
    <p:sldId id="696" r:id="rId16"/>
    <p:sldId id="701" r:id="rId17"/>
    <p:sldId id="698" r:id="rId18"/>
    <p:sldId id="699" r:id="rId19"/>
    <p:sldId id="700" r:id="rId20"/>
    <p:sldId id="702" r:id="rId21"/>
    <p:sldId id="715" r:id="rId22"/>
    <p:sldId id="714" r:id="rId23"/>
    <p:sldId id="716" r:id="rId24"/>
    <p:sldId id="718" r:id="rId25"/>
    <p:sldId id="752" r:id="rId26"/>
    <p:sldId id="719" r:id="rId27"/>
    <p:sldId id="720" r:id="rId28"/>
    <p:sldId id="721" r:id="rId29"/>
    <p:sldId id="722" r:id="rId30"/>
    <p:sldId id="723" r:id="rId31"/>
    <p:sldId id="725" r:id="rId32"/>
    <p:sldId id="726" r:id="rId33"/>
    <p:sldId id="727" r:id="rId34"/>
    <p:sldId id="728" r:id="rId35"/>
    <p:sldId id="729" r:id="rId36"/>
    <p:sldId id="730" r:id="rId37"/>
    <p:sldId id="731" r:id="rId38"/>
    <p:sldId id="732" r:id="rId39"/>
    <p:sldId id="753" r:id="rId40"/>
    <p:sldId id="754" r:id="rId41"/>
    <p:sldId id="733" r:id="rId42"/>
    <p:sldId id="735" r:id="rId43"/>
    <p:sldId id="736" r:id="rId44"/>
    <p:sldId id="737" r:id="rId45"/>
    <p:sldId id="738" r:id="rId46"/>
    <p:sldId id="739" r:id="rId47"/>
    <p:sldId id="740" r:id="rId48"/>
    <p:sldId id="741" r:id="rId49"/>
    <p:sldId id="742" r:id="rId50"/>
    <p:sldId id="697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azy" initials="C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96B8"/>
    <a:srgbClr val="88BED3"/>
    <a:srgbClr val="85B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01" autoAdjust="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outlineViewPr>
    <p:cViewPr>
      <p:scale>
        <a:sx n="33" d="100"/>
        <a:sy n="33" d="100"/>
      </p:scale>
      <p:origin x="0" y="-1000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5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华文仿宋" panose="0201060004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华文仿宋" panose="02010600040101010101" pitchFamily="2" charset="-122"/>
              </a:defRPr>
            </a:lvl1pPr>
          </a:lstStyle>
          <a:p>
            <a:fld id="{53716EE2-0F5D-4FF1-A3B4-DC9E3E9306AB}" type="datetimeFigureOut">
              <a:rPr lang="zh-CN" altLang="en-US" smtClean="0"/>
              <a:pPr/>
              <a:t>2019/10/1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华文仿宋" panose="0201060004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华文仿宋" panose="02010600040101010101" pitchFamily="2" charset="-122"/>
              </a:defRPr>
            </a:lvl1pPr>
          </a:lstStyle>
          <a:p>
            <a:fld id="{00E08F11-40EE-495F-B02A-EE8FE33947C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华文仿宋" panose="02010600040101010101" pitchFamily="2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华文仿宋" panose="02010600040101010101" pitchFamily="2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华文仿宋" panose="02010600040101010101" pitchFamily="2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华文仿宋" panose="02010600040101010101" pitchFamily="2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华文仿宋" panose="02010600040101010101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791D79B-25FA-48F6-B3CD-24EFC0E26652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9BBC-97A3-4ED7-99AD-ECD9EDF5A9E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79B-25FA-48F6-B3CD-24EFC0E26652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9BBC-97A3-4ED7-99AD-ECD9EDF5A9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79B-25FA-48F6-B3CD-24EFC0E26652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9BBC-97A3-4ED7-99AD-ECD9EDF5A9E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79B-25FA-48F6-B3CD-24EFC0E26652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9BBC-97A3-4ED7-99AD-ECD9EDF5A9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79B-25FA-48F6-B3CD-24EFC0E26652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9BBC-97A3-4ED7-99AD-ECD9EDF5A9E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79B-25FA-48F6-B3CD-24EFC0E26652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9BBC-97A3-4ED7-99AD-ECD9EDF5A9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华文仿宋" panose="0201060004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79B-25FA-48F6-B3CD-24EFC0E26652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9BBC-97A3-4ED7-99AD-ECD9EDF5A9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79B-25FA-48F6-B3CD-24EFC0E26652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9BBC-97A3-4ED7-99AD-ECD9EDF5A9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79B-25FA-48F6-B3CD-24EFC0E26652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9BBC-97A3-4ED7-99AD-ECD9EDF5A9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79B-25FA-48F6-B3CD-24EFC0E26652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9BBC-97A3-4ED7-99AD-ECD9EDF5A9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79B-25FA-48F6-B3CD-24EFC0E26652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9BBC-97A3-4ED7-99AD-ECD9EDF5A9E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fld id="{C791D79B-25FA-48F6-B3CD-24EFC0E26652}" type="datetimeFigureOut">
              <a:rPr lang="zh-CN" altLang="en-US" smtClean="0"/>
              <a:pPr/>
              <a:t>2019/10/1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fld id="{4A1B9BBC-97A3-4ED7-99AD-ECD9EDF5A9E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华文仿宋" panose="02010600040101010101" pitchFamily="2" charset="-122"/>
          <a:ea typeface="华文仿宋" panose="02010600040101010101" pitchFamily="2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华文仿宋" panose="02010600040101010101" pitchFamily="2" charset="-122"/>
          <a:ea typeface="华文仿宋" panose="02010600040101010101" pitchFamily="2" charset="-122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800" kern="1200">
          <a:solidFill>
            <a:schemeClr val="tx1"/>
          </a:solidFill>
          <a:latin typeface="华文仿宋" panose="02010600040101010101" pitchFamily="2" charset="-122"/>
          <a:ea typeface="华文仿宋" panose="02010600040101010101" pitchFamily="2" charset="-122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华文仿宋" panose="02010600040101010101" pitchFamily="2" charset="-122"/>
          <a:ea typeface="华文仿宋" panose="02010600040101010101" pitchFamily="2" charset="-122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华文仿宋" panose="02010600040101010101" pitchFamily="2" charset="-122"/>
          <a:ea typeface="华文仿宋" panose="02010600040101010101" pitchFamily="2" charset="-122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华文仿宋" panose="02010600040101010101" pitchFamily="2" charset="-122"/>
          <a:ea typeface="华文仿宋" panose="02010600040101010101" pitchFamily="2" charset="-122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10921" y="4957405"/>
            <a:ext cx="5134378" cy="1463040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/>
              <a:t>贪心专题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39548" y="5426834"/>
            <a:ext cx="2166997" cy="571500"/>
          </a:xfrm>
        </p:spPr>
        <p:txBody>
          <a:bodyPr>
            <a:normAutofit fontScale="82500" lnSpcReduction="10000"/>
          </a:bodyPr>
          <a:lstStyle/>
          <a:p>
            <a:pPr algn="ctr"/>
            <a:r>
              <a:rPr lang="zh-CN" altLang="en-US" sz="2400" dirty="0"/>
              <a:t>清华大学 王之栋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7CDBCDC-0A18-4C00-B37F-AEA8E57C9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282" t="16347" r="35728" b="52671"/>
          <a:stretch/>
        </p:blipFill>
        <p:spPr bwMode="auto">
          <a:xfrm>
            <a:off x="10806545" y="5108651"/>
            <a:ext cx="1196498" cy="116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CDE2F-8CCD-48C9-ACBF-117AFA03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 建筑抢修 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D0631F-BF60-47E1-8BD2-C74EC41DB3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直接按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 从小到大贪心地修？不行。</a:t>
                </a:r>
              </a:p>
              <a:p>
                <a:r>
                  <a:rPr lang="zh-CN" altLang="en-US" dirty="0"/>
                  <a:t>那我们考虑先按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 贪心，中途再对之前决策做更改。</a:t>
                </a:r>
              </a:p>
              <a:p>
                <a:r>
                  <a:rPr lang="zh-CN" altLang="en-US" dirty="0"/>
                  <a:t>按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 从小到大排序之后，开始轮流遍历每个建筑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。设当前已用时间为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𝑡𝑜𝑡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若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𝑡𝑜𝑡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，则直接维修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。</a:t>
                </a:r>
              </a:p>
              <a:p>
                <a:r>
                  <a:rPr lang="zh-CN" altLang="en-US" dirty="0"/>
                  <a:t>如果建筑 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 无法在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​ 的时间内修复，那么在先前选择修复的建筑中拿出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​ 最大的 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 号建筑（这个可以用一个大根堆来快速拿出）。若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 &lt; </m:t>
                    </m:r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​，则放弃 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 转而修 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b="1" dirty="0"/>
                  <a:t>策略合理性的说明</a:t>
                </a:r>
                <a:r>
                  <a:rPr lang="en-US" altLang="zh-CN" dirty="0"/>
                  <a:t>:</a:t>
                </a:r>
              </a:p>
              <a:p>
                <a:r>
                  <a:rPr lang="zh-CN" altLang="en-US" dirty="0"/>
                  <a:t>若第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 号出现时间不足，那么前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个建筑中最多修复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 个建筑。</a:t>
                </a:r>
              </a:p>
              <a:p>
                <a:r>
                  <a:rPr lang="zh-CN" altLang="en-US" dirty="0"/>
                  <a:t>我们必然选择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​ 较小的前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 个建筑，给后面的修复留下更多的时间。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D0631F-BF60-47E1-8BD2-C74EC41DB3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9" t="-1364" r="-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7129323-CA37-41D8-95B3-1E9D0D44F0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𝐷𝑎𝑦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第二题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7129323-CA37-41D8-95B3-1E9D0D44F0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931360-9C79-4115-B149-284866E650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给定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zh-CN" altLang="en-US" sz="2400" dirty="0"/>
                  <a:t>，每次操作可以在模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意义下对任意一个区间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整体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，求最少几次操作可以使所有数字变成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提示：先考虑不模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把</m:t>
                    </m:r>
                  </m:oMath>
                </a14:m>
                <a:r>
                  <a:rPr lang="zh-CN" altLang="en-US" sz="2400" dirty="0"/>
                  <a:t>所有数字变成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931360-9C79-4115-B149-284866E650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2" t="-1970" r="-1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716E2010-E27B-4CF3-A957-47DF7F73EF83}"/>
              </a:ext>
            </a:extLst>
          </p:cNvPr>
          <p:cNvSpPr/>
          <p:nvPr/>
        </p:nvSpPr>
        <p:spPr>
          <a:xfrm>
            <a:off x="1024128" y="5940028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仿宋" panose="02010600040101010101" pitchFamily="2" charset="-122"/>
              </a:rPr>
              <a:t>[GDOI2018]</a:t>
            </a:r>
            <a:endParaRPr lang="zh-CN" altLang="en-US" dirty="0">
              <a:latin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195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057F374-CD86-402E-9663-141253596D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𝐷𝑎𝑦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第二题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057F374-CD86-402E-9663-141253596D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58E254-F752-4807-9283-EA1C003531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400" dirty="0"/>
                  <a:t>如果不考虑模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/>
                  <a:t>就是一道经典题目：</a:t>
                </a:r>
                <a:endParaRPr lang="en-US" altLang="zh-CN" sz="2400" dirty="0"/>
              </a:p>
              <a:p>
                <a:r>
                  <a:rPr lang="zh-CN" altLang="en-US" sz="2400" dirty="0"/>
                  <a:t>先对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差分</m:t>
                    </m:r>
                  </m:oMath>
                </a14:m>
                <a:r>
                  <a:rPr lang="zh-CN" altLang="en-US" sz="2400" b="0" dirty="0"/>
                  <a:t>，设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zh-CN" altLang="en-US" sz="2400" b="0" dirty="0"/>
                  <a:t>，则区间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变成了：</a:t>
                </a:r>
                <a:endParaRPr lang="en-US" altLang="zh-CN" sz="2400" dirty="0"/>
              </a:p>
              <a:p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+=1,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−=1</m:t>
                      </m:r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r>
                  <a:rPr lang="zh-CN" altLang="en-US" sz="2400" dirty="0"/>
                  <a:t>差分后实际上有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/>
                  <a:t>个数（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+1]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），</m:t>
                    </m:r>
                  </m:oMath>
                </a14:m>
                <a:r>
                  <a:rPr lang="zh-CN" altLang="en-US" sz="2400" dirty="0"/>
                  <a:t>我们需要把前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个都变成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/>
                  <a:t>，最后一个是什么无所谓，因为总能对应到一种操作，使得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全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/>
                  <a:t>。若差分后正数之和为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i="0" dirty="0"/>
                  <a:t>，负数之和为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400" dirty="0"/>
                  <a:t>，则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,|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58E254-F752-4807-9283-EA1C003531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02" t="-1970" r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50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CDFA88A-3819-4DA3-A3E8-95C037AC22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𝐷𝑎𝑦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第二题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CDFA88A-3819-4DA3-A3E8-95C037AC22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D7D6FD-E30F-4B36-BC9F-0597E95B5B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现在考虑模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情况：</a:t>
                </a:r>
                <a:endParaRPr lang="en-US" altLang="zh-CN" dirty="0"/>
              </a:p>
              <a:p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中，要选择一些数字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变成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，另一些数字变成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。为了使答案尽可能小，贪心地想，一定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优先选小的数变成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，大的数变成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i="0" dirty="0">
                    <a:latin typeface="+mj-lt"/>
                  </a:rPr>
                  <a:t>即每次</a:t>
                </a:r>
                <a:r>
                  <a:rPr lang="zh-CN" altLang="en-US" dirty="0">
                    <a:latin typeface="+mj-lt"/>
                  </a:rPr>
                  <a:t>的</a:t>
                </a:r>
                <a:r>
                  <a:rPr lang="zh-CN" altLang="en-US" i="0" dirty="0">
                    <a:latin typeface="+mj-lt"/>
                  </a:rPr>
                  <a:t>减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i="0" dirty="0">
                    <a:latin typeface="+mj-lt"/>
                  </a:rPr>
                  <a:t>分配给小的数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分配给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大的数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所以对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从小到大排序，枚举一个分界点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，使得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=1…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+1..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最小</m:t>
                    </m:r>
                  </m:oMath>
                </a14:m>
                <a:r>
                  <a:rPr lang="zh-CN" altLang="en-US" dirty="0"/>
                  <a:t>，输出最小值即可。</a:t>
                </a:r>
                <a:br>
                  <a:rPr lang="zh-CN" altLang="en-US" dirty="0"/>
                </a:b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，排序复杂度。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D7D6FD-E30F-4B36-BC9F-0597E95B5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818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62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5D9B4-EECF-4049-B0E7-F12FC8F5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删数问题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1865E6-B943-4210-A441-910BC3EC49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给定一个高精度的大正整数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最长可达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240</m:t>
                    </m:r>
                  </m:oMath>
                </a14:m>
                <a:r>
                  <a:rPr lang="zh-CN" altLang="en-US" sz="2400" dirty="0"/>
                  <a:t>位），你需要去掉其中任意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/>
                  <a:t>位数字。剩下的数字按原次序组成一个新的正整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数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对给定的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，寻找一种方案使得剩下的数字组成的新数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zh-CN" altLang="en-US" sz="2400" dirty="0"/>
                  <a:t>最小。</a:t>
                </a:r>
                <a:br>
                  <a:rPr lang="zh-CN" altLang="en-US" sz="2400" dirty="0"/>
                </a:b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1865E6-B943-4210-A441-910BC3EC4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2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55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7E262-34E9-45E7-84D4-4A132997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删数问题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2033D5-0363-4D57-828A-859AB8E126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dirty="0"/>
                  <a:t>由于正整数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有效数位为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240</m:t>
                    </m:r>
                  </m:oMath>
                </a14:m>
                <a:r>
                  <a:rPr lang="zh-CN" altLang="en-US" dirty="0"/>
                  <a:t>位，所以很自然想到用字符串型存储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dirty="0"/>
              </a:p>
              <a:p>
                <a:pPr>
                  <a:spcBef>
                    <a:spcPct val="50000"/>
                  </a:spcBef>
                </a:pPr>
                <a:r>
                  <a:rPr lang="zh-CN" altLang="en-US" dirty="0"/>
                  <a:t>那么如何删除呢？是不是删除最大的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个数呢？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dirty="0"/>
                  <a:t>为了尽可能逼近目标，我们的贪心策略为：每一步总是选择一个使剩下的数最小的数字删去，即按高位到低位的顺序搜索，若各位数字递增，则删除最后一个数字；否则删除第一个递减区间的首字符，这样删一位便形成了一个新数字串。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dirty="0"/>
                  <a:t>然后回到串首，按上述规则再删下一个数字。重复以上过程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次为止，剩下的数字串便是问题的解了。</a:t>
                </a:r>
                <a:endParaRPr lang="en-US" altLang="zh-CN" dirty="0"/>
              </a:p>
              <a:p>
                <a:pPr>
                  <a:spcBef>
                    <a:spcPct val="50000"/>
                  </a:spcBef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2033D5-0363-4D57-828A-859AB8E12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 r="-1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23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16DE1-7C0D-4FC5-BAF7-32A044B0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删数问题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65EED4-4950-4367-9AA4-5BCB48C93B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/>
                  <a:t>例如：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=178543       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zh-CN" sz="2400" dirty="0"/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 dirty="0"/>
                  <a:t>删除的过程如下：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78543</m:t>
                    </m:r>
                  </m:oMath>
                </a14:m>
                <a:r>
                  <a:rPr lang="en-US" altLang="zh-CN" sz="2400" i="0" dirty="0"/>
                  <a:t>       	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删掉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8}</m:t>
                    </m:r>
                  </m:oMath>
                </a14:m>
                <a:endParaRPr lang="en-US" altLang="zh-CN" sz="2400" dirty="0"/>
              </a:p>
              <a:p>
                <a:pPr>
                  <a:spcBef>
                    <a:spcPct val="50000"/>
                  </a:spcBef>
                </a:pPr>
                <a:r>
                  <a:rPr lang="en-US" altLang="zh-CN" sz="2400" dirty="0"/>
                  <a:t>     	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7543</m:t>
                    </m:r>
                  </m:oMath>
                </a14:m>
                <a:r>
                  <a:rPr lang="en-US" altLang="zh-CN" sz="2400" i="0" dirty="0"/>
                  <a:t>        	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删掉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7}</m:t>
                    </m:r>
                  </m:oMath>
                </a14:m>
                <a:endParaRPr lang="en-US" altLang="zh-CN" sz="2400" dirty="0"/>
              </a:p>
              <a:p>
                <a:pPr>
                  <a:spcBef>
                    <a:spcPct val="50000"/>
                  </a:spcBef>
                </a:pPr>
                <a:r>
                  <a:rPr lang="en-US" altLang="zh-CN" sz="2400" dirty="0"/>
                  <a:t>     	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543</m:t>
                    </m:r>
                  </m:oMath>
                </a14:m>
                <a:r>
                  <a:rPr lang="en-US" altLang="zh-CN" sz="2400" i="0" dirty="0"/>
                  <a:t>          	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删掉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5}</m:t>
                    </m:r>
                  </m:oMath>
                </a14:m>
                <a:endParaRPr lang="en-US" altLang="zh-CN" sz="2400" dirty="0"/>
              </a:p>
              <a:p>
                <a:pPr>
                  <a:spcBef>
                    <a:spcPct val="50000"/>
                  </a:spcBef>
                </a:pPr>
                <a:r>
                  <a:rPr lang="en-US" altLang="zh-CN" sz="2400" dirty="0"/>
                  <a:t>      	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43</m:t>
                    </m:r>
                  </m:oMath>
                </a14:m>
                <a:r>
                  <a:rPr lang="en-US" altLang="zh-CN" sz="2400" i="0" dirty="0"/>
                  <a:t>           	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删掉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4}</m:t>
                    </m:r>
                  </m:oMath>
                </a14:m>
                <a:endParaRPr lang="en-US" altLang="zh-CN" sz="2400" dirty="0"/>
              </a:p>
              <a:p>
                <a:pPr>
                  <a:spcBef>
                    <a:spcPct val="50000"/>
                  </a:spcBef>
                </a:pPr>
                <a:r>
                  <a:rPr lang="en-US" altLang="zh-CN" sz="2400" dirty="0"/>
                  <a:t>      	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r>
                  <a:rPr lang="en-US" altLang="zh-CN" sz="2400" i="0" dirty="0"/>
                  <a:t>            	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解为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13}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65EED4-4950-4367-9AA4-5BCB48C93B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2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77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5FB6A-D6B3-47E4-AC01-51F91C73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删数问题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FEDC8A-4AAD-40A8-A221-32BFCC2AF9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为什么这样删除是对的呢？对于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假设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位</m:t>
                    </m:r>
                  </m:oMath>
                </a14:m>
                <a:r>
                  <a:rPr lang="zh-CN" altLang="en-US" dirty="0"/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…+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zh-CN" altLang="en-US" dirty="0"/>
                  <a:t>删掉第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位则会让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∗9∗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  <a:p>
                <a:r>
                  <a:rPr lang="zh-CN" altLang="en-US" dirty="0"/>
                  <a:t>我们从前往后扫的时候，当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dirty="0"/>
                  <a:t>，原来的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dirty="0"/>
                  <a:t>就会纳入到后面的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/>
                  <a:t>，变成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zh-CN" altLang="en-US" dirty="0"/>
                  <a:t>，而第一项减数则变成了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对两次的减数之和做一个差分：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𝑑𝑒𝑐</m:t>
                    </m:r>
                  </m:oMath>
                </a14:m>
                <a:endParaRPr lang="en-US" altLang="zh-CN" b="0" i="1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∗9∗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∗9∗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endParaRPr lang="en-US" altLang="zh-CN" b="0" i="1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显然，当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dirty="0"/>
                  <a:t>，我们不应该再往后枚举，因为这样会整体减的更小。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FEDC8A-4AAD-40A8-A221-32BFCC2AF9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9" t="-1970" r="-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46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3C83C-629C-4E33-8748-D58F9937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删数问题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A6533C-37A5-4897-9FB4-85DB58291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对于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呢</m:t>
                    </m:r>
                  </m:oMath>
                </a14:m>
                <a:r>
                  <a:rPr lang="zh-CN" altLang="en-US" sz="2400" dirty="0"/>
                  <a:t>？</a:t>
                </a:r>
                <a:endParaRPr lang="en-US" altLang="zh-CN" sz="2400" dirty="0"/>
              </a:p>
              <a:p>
                <a:r>
                  <a:rPr lang="zh-CN" altLang="en-US" sz="2400" dirty="0"/>
                  <a:t>同样用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/>
                  <a:t>的分析方法，这次假设一次删除两个位置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/>
                  <a:t>照葫芦画瓢即可得出相同的结论。</a:t>
                </a:r>
                <a:endParaRPr lang="en-US" altLang="zh-CN" sz="2400" dirty="0"/>
              </a:p>
              <a:p>
                <a:r>
                  <a:rPr lang="zh-CN" altLang="en-US" sz="2400" dirty="0"/>
                  <a:t>由此可见，可以使用归纳法证明这个贪心是对的。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A6533C-37A5-4897-9FB4-85DB58291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2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175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6B1F0-4ED2-422E-8B3E-C154ACBE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取数游戏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E2A50E-7227-4F65-9AA1-6FF375658E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spcBef>
                    <a:spcPct val="50000"/>
                  </a:spcBef>
                  <a:buNone/>
                </a:pPr>
                <a:r>
                  <a:rPr lang="zh-CN" altLang="en-US" sz="2400" dirty="0"/>
                  <a:t>给出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个正整数，你需要把它们连接成一排，组成一个最大的多位整数。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zh-CN" altLang="en-US" sz="2400" dirty="0"/>
                  <a:t>例如：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时，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400" dirty="0"/>
                  <a:t>整数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312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343</m:t>
                    </m:r>
                  </m:oMath>
                </a14:m>
                <a:r>
                  <a:rPr lang="zh-CN" altLang="en-US" sz="2400" dirty="0"/>
                  <a:t>，连成的最大整数为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34331213</m:t>
                    </m:r>
                  </m:oMath>
                </a14:m>
                <a:r>
                  <a:rPr lang="zh-CN" altLang="en-US" sz="2400" dirty="0"/>
                  <a:t>。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zh-CN" altLang="en-US" sz="2400" dirty="0"/>
                  <a:t>又如：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时，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2400" dirty="0"/>
                  <a:t>个整数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13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246</m:t>
                    </m:r>
                  </m:oMath>
                </a14:m>
                <a:r>
                  <a:rPr lang="zh-CN" altLang="en-US" sz="2400" dirty="0"/>
                  <a:t>，连成的最大整数为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7424613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E2A50E-7227-4F65-9AA1-6FF375658E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2" t="-1970" r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20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E6386-7612-46F8-8014-C6F3A242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这个专题讲什么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64F2C-1855-42C7-B6A5-FEE6FF1D8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由于贪心是一种思想，并没有特别固定的算法，我们通过思考与讲解题目来学习贪心。</a:t>
            </a:r>
          </a:p>
        </p:txBody>
      </p:sp>
    </p:spTree>
    <p:extLst>
      <p:ext uri="{BB962C8B-B14F-4D97-AF65-F5344CB8AC3E}">
        <p14:creationId xmlns:p14="http://schemas.microsoft.com/office/powerpoint/2010/main" val="1044026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B0101-B25E-405D-84C4-4FB36A41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取数游戏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17801A-3173-4284-A702-C3219632F3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dirty="0"/>
                  <a:t>明显的贪心算法</a:t>
                </a:r>
                <a:r>
                  <a:rPr lang="en-US" altLang="zh-CN" dirty="0"/>
                  <a:t>——</a:t>
                </a:r>
                <a:r>
                  <a:rPr lang="zh-CN" altLang="en-US" dirty="0"/>
                  <a:t>按整数对应的字符串从大到小连接，因为题目的例子都符合。但是这种贪心规则是否对所有情况都成立呢？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dirty="0"/>
                  <a:t>反例：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12    121   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应该组成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12121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而非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12112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！</m:t>
                    </m:r>
                  </m:oMath>
                </a14:m>
                <a:r>
                  <a:rPr lang="zh-CN" altLang="en-US" dirty="0"/>
                  <a:t>那么是不是相互包含的时候就从小到大呢？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zh-CN" altLang="en-US" dirty="0"/>
                  <a:t> 也不一定，如：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12    123 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就是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12312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而非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12112</m:t>
                    </m:r>
                  </m:oMath>
                </a14:m>
                <a:r>
                  <a:rPr lang="zh-CN" altLang="en-US" dirty="0"/>
                  <a:t>。是不是不能采用贪心法呢？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dirty="0"/>
                  <a:t>正解确实是贪心，只是贪心标准的选择要恰当：</a:t>
                </a:r>
                <a:endParaRPr lang="en-US" altLang="zh-CN" dirty="0"/>
              </a:p>
              <a:p>
                <a:pPr>
                  <a:spcBef>
                    <a:spcPct val="50000"/>
                  </a:spcBef>
                </a:pPr>
                <a:r>
                  <a:rPr lang="zh-CN" altLang="en-US" dirty="0"/>
                  <a:t>重新定义字符串的大小比较规则，如果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后接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比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后接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大，就认为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zh-CN" altLang="en-US" dirty="0"/>
                  <a:t>。若对于所有数都进行这一比较，每次确定一对数的相对顺序，最后将得出所有数的绝对顺序。</a:t>
                </a:r>
                <a:endParaRPr lang="en-US" altLang="zh-CN" dirty="0"/>
              </a:p>
              <a:p>
                <a:pPr>
                  <a:spcBef>
                    <a:spcPct val="50000"/>
                  </a:spcBef>
                </a:pPr>
                <a:r>
                  <a:rPr lang="zh-CN" altLang="en-US" dirty="0"/>
                  <a:t>那么相当于用个快排从大到小排序，排完序直接输出即可。</a:t>
                </a:r>
                <a:endParaRPr lang="en-US" altLang="zh-CN" dirty="0"/>
              </a:p>
              <a:p>
                <a:pPr>
                  <a:spcBef>
                    <a:spcPct val="50000"/>
                  </a:spcBef>
                </a:pPr>
                <a:r>
                  <a:rPr lang="zh-CN" altLang="en-US" dirty="0"/>
                  <a:t>大家可以体会一下这个不断更新贪心方法的过程。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17801A-3173-4284-A702-C3219632F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2" t="-1364" r="-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47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3C4FEAE-60FD-4F28-AB1A-278A017ADF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4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4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𝑀𝑎𝑖𝑛</m:t>
                    </m:r>
                    <m:r>
                      <a:rPr lang="en-US" altLang="zh-CN" sz="4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4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𝑆𝑒𝑞𝑢𝑒𝑛𝑐𝑒</m:t>
                    </m:r>
                  </m:oMath>
                </a14:m>
                <a:endParaRPr lang="zh-CN" alt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3C4FEAE-60FD-4F28-AB1A-278A017AD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3406F-8E37-44E7-8DE9-AD8273E92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定义一个“整数括号序列”：每个正整数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𝑁𝑢𝑚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/>
                  <a:t>都要有一个与之匹配的相反数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(−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𝑁𝑢𝑚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/>
                  <a:t>，把正整数视为左括号，负整数视为右括号。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𝑙𝑠𝑢𝑚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𝑟𝑠𝑢𝑚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dirty="0"/>
                  <a:t>为位置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的左、右括号数量，则这个序列要满足：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𝑙𝑠𝑢𝑚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𝑟𝑠𝑢𝑚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; 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𝑙𝑠𝑢𝑚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𝑟𝑠𝑢𝑚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即每个左（右）括号都有对应的右（左）括号。</a:t>
                </a:r>
                <a:endParaRPr lang="en-US" altLang="zh-CN" dirty="0"/>
              </a:p>
              <a:p>
                <a:r>
                  <a:rPr lang="zh-CN" altLang="en-US" dirty="0"/>
                  <a:t>现在给你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个正整数，给定其中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个位置，对其取负，问能否将另一些位置的正整数也取负，使得这个“整数括号序列”合法。如果可以，输出这个修改后的序列。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≤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zh-CN" altLang="en-US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3406F-8E37-44E7-8DE9-AD8273E92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4" t="-1818" r="-1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2B70AF75-1963-4FBD-9156-54E1BBD9D3F5}"/>
              </a:ext>
            </a:extLst>
          </p:cNvPr>
          <p:cNvSpPr/>
          <p:nvPr/>
        </p:nvSpPr>
        <p:spPr>
          <a:xfrm>
            <a:off x="1024128" y="5940028"/>
            <a:ext cx="1866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Codeforces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286C 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00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1FE6943-AC00-4095-B1E5-C25F4B651B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sz="4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4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𝑀𝑎𝑖𝑛</m:t>
                    </m:r>
                    <m:r>
                      <a:rPr lang="en-US" altLang="zh-CN" sz="4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4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𝑆𝑒𝑞𝑢𝑒𝑛𝑐𝑒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1FE6943-AC00-4095-B1E5-C25F4B651B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8428F7-A7F0-499D-9BBC-6A9715BBE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因为某些右括号已经确定了，所以我们从后往前扫这个序列。要尽可能使序列合法，我们要求后面的右括号对前面的影响尽量小，所以要贪心地维护一下还未匹配的右括号，每次尽量匹配。</a:t>
                </a:r>
                <a:endParaRPr lang="en-US" altLang="zh-CN" sz="2400" dirty="0"/>
              </a:p>
              <a:p>
                <a:r>
                  <a:rPr lang="zh-CN" altLang="en-US" sz="2400" dirty="0"/>
                  <a:t>由于最晚扫描出来的右括号最优先匹配，所以用栈来维护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储存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右括号。</a:t>
                </a:r>
                <a:endParaRPr lang="en-US" altLang="zh-CN" sz="2400" dirty="0"/>
              </a:p>
              <a:p>
                <a:r>
                  <a:rPr lang="zh-CN" altLang="en-US" sz="2400" dirty="0"/>
                  <a:t>对于每个数有两种情况，如果它是给定的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𝑀</m:t>
                    </m:r>
                  </m:oMath>
                </a14:m>
                <a:r>
                  <a:rPr lang="zh-CN" altLang="en-US" sz="2400" dirty="0"/>
                  <a:t>个数之一或者它不能与栈顶的右括号匹配，那么它要加入未匹配右括号的序列中，否则，我们就把栈顶的数退栈，表示匹配成功。</a:t>
                </a:r>
                <a:endParaRPr lang="en-US" altLang="zh-CN" sz="2400" dirty="0"/>
              </a:p>
              <a:p>
                <a:endParaRPr lang="zh-CN" altLang="en-US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8428F7-A7F0-499D-9BBC-6A9715BBE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02" t="-1970" r="-23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3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4FEAE-60FD-4F28-AB1A-278A017A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 兔子和樱花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3406F-8E37-44E7-8DE9-AD8273E92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给定一颗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𝑁</m:t>
                    </m:r>
                  </m:oMath>
                </a14:m>
                <a:r>
                  <a:rPr lang="zh-CN" altLang="en-US" sz="2400" dirty="0"/>
                  <a:t>的点的有根树，每个点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sz="2400" dirty="0"/>
                  <a:t>上面有一些樱花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sz="2400" dirty="0"/>
                  <a:t>，设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𝑓𝑎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父亲，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𝑠𝑜𝑛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𝑓𝑎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r>
                  <a:rPr lang="zh-CN" altLang="en-US" sz="2400" dirty="0"/>
                  <a:t>为父亲的儿子数。</a:t>
                </a:r>
                <a:endParaRPr lang="en-US" altLang="zh-CN" sz="2400" dirty="0"/>
              </a:p>
              <a:p>
                <a:r>
                  <a:rPr lang="zh-CN" altLang="en-US" sz="2400" dirty="0"/>
                  <a:t>现在可以删掉一些节点，被删除的节点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sz="2400" dirty="0"/>
                  <a:t>的樱花会累加到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上，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𝑥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的</m:t>
                    </m:r>
                  </m:oMath>
                </a14:m>
                <a:r>
                  <a:rPr lang="zh-CN" altLang="en-US" sz="2400" dirty="0"/>
                  <a:t>子节点也会接到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上。</a:t>
                </a:r>
                <a:endParaRPr lang="en-US" altLang="zh-CN" sz="2400" dirty="0"/>
              </a:p>
              <a:p>
                <a:r>
                  <a:rPr lang="zh-CN" altLang="en-US" sz="2400" dirty="0"/>
                  <a:t>要求删除完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后，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𝑓𝑎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𝑠𝑜𝑛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𝑓𝑎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问最多能删多少个点。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𝑁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 2∗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6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,  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𝑀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 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5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 Light" panose="02010600030101010101" pitchFamily="2" charset="-122"/>
                      </a:rPr>
                      <m:t>      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3406F-8E37-44E7-8DE9-AD8273E92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2" t="-1970" r="-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2B70AF75-1963-4FBD-9156-54E1BBD9D3F5}"/>
              </a:ext>
            </a:extLst>
          </p:cNvPr>
          <p:cNvSpPr/>
          <p:nvPr/>
        </p:nvSpPr>
        <p:spPr>
          <a:xfrm>
            <a:off x="1024128" y="5940028"/>
            <a:ext cx="2308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BZOJ 4027 </a:t>
            </a:r>
            <a:r>
              <a:rPr lang="en-US" altLang="zh-CN" dirty="0">
                <a:latin typeface="华文仿宋" panose="02010600040101010101" pitchFamily="2" charset="-122"/>
              </a:rPr>
              <a:t>HEOI2015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447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4FEAE-60FD-4F28-AB1A-278A017A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兔子和樱花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3406F-8E37-44E7-8DE9-AD8273E92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400" dirty="0"/>
                  <a:t>设一个点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的键值为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𝑘𝑒𝑦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𝑠𝑜𝑛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做法：自底向上删，贪心的优先删除每个点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的儿子中键值最小的一个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，而且能删除一定要删除。删除后：</a:t>
                </a:r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𝑠𝑜𝑛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𝑠𝑜𝑛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−1+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𝑠𝑜𝑛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3406F-8E37-44E7-8DE9-AD8273E92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2" t="-1970" r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03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A4D01-DF03-4401-8946-15CDD8B3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兔子和樱花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C732E6-91E3-4BBF-A969-9D640C2D8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/>
                  <a:t>点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为什么要先删除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最小的儿子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？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对于两个儿子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，设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较小，如果仅能删除一个，那么删除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之后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的增量显然比仅删除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的增量更小，更利于回溯后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被删除。</a:t>
                </a:r>
                <a:endParaRPr lang="en-US" altLang="zh-CN" dirty="0"/>
              </a:p>
              <a:p>
                <a:r>
                  <a:rPr lang="zh-CN" altLang="en-US" dirty="0"/>
                  <a:t>为什么要自底向上？</a:t>
                </a:r>
                <a:endParaRPr lang="en-US" altLang="zh-CN" dirty="0"/>
              </a:p>
              <a:p>
                <a:r>
                  <a:rPr lang="zh-CN" altLang="en-US" dirty="0"/>
                  <a:t>如果确定了删除哪些点，从上往下删也是一样的。从下往上只是比较容易实现。</a:t>
                </a:r>
                <a:endParaRPr lang="en-US" altLang="zh-CN" dirty="0"/>
              </a:p>
              <a:p>
                <a:r>
                  <a:rPr lang="zh-CN" altLang="en-US" dirty="0"/>
                  <a:t>为什么删的时候，能删尽量删？</a:t>
                </a:r>
                <a:endParaRPr lang="en-US" altLang="zh-CN" dirty="0"/>
              </a:p>
              <a:p>
                <a:r>
                  <a:rPr lang="zh-CN" altLang="en-US" dirty="0"/>
                  <a:t>假如对于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𝑓𝑎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只能删其中一个。若删除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𝑓𝑎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会导致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𝑓𝑎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𝑓𝑎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]]]</m:t>
                    </m:r>
                  </m:oMath>
                </a14:m>
                <a:r>
                  <a:rPr lang="zh-CN" altLang="en-US" dirty="0"/>
                  <a:t>增加；删除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则不会，更有利于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𝑓𝑎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𝑓𝑎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r>
                  <a:rPr lang="zh-CN" altLang="en-US" dirty="0"/>
                  <a:t>被删除。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C732E6-91E3-4BBF-A969-9D640C2D8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 r="-3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34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4FEAE-60FD-4F28-AB1A-278A017A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刺客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3406F-8E37-44E7-8DE9-AD8273E92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你是一个刺客，有把耐久度为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𝑀</m:t>
                    </m:r>
                  </m:oMath>
                </a14:m>
                <a:r>
                  <a:rPr lang="zh-CN" altLang="en-US" sz="2400" dirty="0"/>
                  <a:t>的刀，你要杀死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𝑁</m:t>
                    </m:r>
                  </m:oMath>
                </a14:m>
                <a:r>
                  <a:rPr lang="zh-CN" altLang="en-US" sz="2400" dirty="0"/>
                  <a:t>个敌人，其中杀死第</a:t>
                </a:r>
                <a:r>
                  <a:rPr lang="en-US" altLang="zh-CN" sz="2400" dirty="0" err="1"/>
                  <a:t>i</a:t>
                </a:r>
                <a:r>
                  <a:rPr lang="zh-CN" altLang="en-US" sz="2400" dirty="0"/>
                  <a:t>个敌人需要消耗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点耐久度，但可以得到一把能杀死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个敌人的武器（不消耗自己的耐久度）。</a:t>
                </a:r>
                <a:endParaRPr lang="en-US" altLang="zh-CN" sz="2400" dirty="0"/>
              </a:p>
              <a:p>
                <a:r>
                  <a:rPr lang="zh-CN" altLang="en-US" sz="2400" dirty="0"/>
                  <a:t>问最多可以杀死多少个敌人。以及在这个前提下，最少需要消耗的耐久度。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𝑁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  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5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, 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𝑀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pt-BR" altLang="zh-CN" sz="240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 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9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,  </m:t>
                    </m:r>
                    <m:sSub>
                      <m:sSubPr>
                        <m:ctrlPr>
                          <a:rPr lang="pt-BR" altLang="zh-CN" sz="240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 10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3406F-8E37-44E7-8DE9-AD8273E92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2" t="-1970" r="-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2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41107-04BF-47DD-8598-5D9E6D4A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提示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2B1C58-03D1-427D-9EB4-18CB2F775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这道题要分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是否等于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0</m:t>
                    </m:r>
                  </m:oMath>
                </a14:m>
                <a:r>
                  <a:rPr lang="zh-CN" altLang="en-US" sz="2400" dirty="0"/>
                  <a:t>来讨论。对于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b="0" i="1" dirty="0" smtClean="0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 err="1" smtClean="0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&gt; 0</m:t>
                    </m:r>
                  </m:oMath>
                </a14:m>
                <a:r>
                  <a:rPr lang="zh-CN" altLang="en-US" sz="2400" dirty="0"/>
                  <a:t>这部分情况的讨论要仔细思考一下。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2B1C58-03D1-427D-9EB4-18CB2F775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2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762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41107-04BF-47DD-8598-5D9E6D4A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刺客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2B1C58-03D1-427D-9EB4-18CB2F775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400" dirty="0"/>
                  <a:t>容易想到一种做法：</a:t>
                </a:r>
                <a:endParaRPr lang="en-US" altLang="zh-CN" sz="2400" dirty="0"/>
              </a:p>
              <a:p>
                <a:r>
                  <a:rPr lang="zh-CN" altLang="en-US" sz="2400" dirty="0"/>
                  <a:t>当手中有敌人的刀时，肯定先杀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i="1" dirty="0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&gt; 0</m:t>
                    </m:r>
                  </m:oMath>
                </a14:m>
                <a:r>
                  <a:rPr lang="zh-CN" altLang="en-US" sz="2400" dirty="0"/>
                  <a:t>的人。所以我们只需找一个拥有刀且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最小的人，把所有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i="1" dirty="0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&gt; 0</m:t>
                    </m:r>
                  </m:oMath>
                </a14:m>
                <a:r>
                  <a:rPr lang="zh-CN" altLang="en-US" sz="2400" dirty="0"/>
                  <a:t>的先杀掉，再借刀杀剩下的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400" dirty="0"/>
                  <a:t>最大的人。最后用自己的刀把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最小的人杀掉。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还有一种可能是不杀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b="0" i="1" dirty="0" smtClean="0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 err="1" smtClean="0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&gt; 0</m:t>
                    </m:r>
                  </m:oMath>
                </a14:m>
                <a:r>
                  <a:rPr lang="zh-CN" altLang="en-US" sz="2400" dirty="0"/>
                  <a:t>（因为他们的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400" dirty="0"/>
                  <a:t>可能会特别大），直接杀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b="0" i="1" smtClean="0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 0</m:t>
                    </m:r>
                  </m:oMath>
                </a14:m>
                <a:r>
                  <a:rPr lang="zh-CN" altLang="en-US" sz="2400" dirty="0"/>
                  <a:t>的人。这样有可能在杀人数相同情况下，消耗更小的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∑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2B1C58-03D1-427D-9EB4-18CB2F775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2" t="-1970" r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99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41107-04BF-47DD-8598-5D9E6D4A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下一题？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B1C58-03D1-427D-9EB4-18CB2F775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这样做真的是最优的吗？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9060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DDB0101-B25E-405D-84C4-4FB36A41A85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𝑁𝑒𝑤</m:t>
                    </m:r>
                    <m:r>
                      <a:rPr lang="en-US" altLang="zh-CN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𝑌𝑒𝑎𝑟</m:t>
                    </m:r>
                    <m:r>
                      <a:rPr lang="en-US" altLang="zh-CN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𝑆𝑛𝑜𝑤𝑚𝑒𝑛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DDB0101-B25E-405D-84C4-4FB36A41A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17801A-3173-4284-A702-C3219632F3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要堆起一个雪人，需要三个不同大小的雪球。</a:t>
                </a:r>
                <a:endParaRPr lang="en-US" altLang="zh-CN" sz="2400" dirty="0"/>
              </a:p>
              <a:p>
                <a:r>
                  <a:rPr lang="zh-CN" altLang="en-US" sz="2400" dirty="0"/>
                  <a:t>现在有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个给定大小的雪球，问最多能堆起多少个雪人，并输出方案。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17801A-3173-4284-A702-C3219632F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2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380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41107-04BF-47DD-8598-5D9E6D4A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最终题解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2B1C58-03D1-427D-9EB4-18CB2F775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思考的大概方向没有错，但还存在一种情况：对于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b="0" i="1" smtClean="0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&gt; 0</m:t>
                    </m:r>
                  </m:oMath>
                </a14:m>
                <a:r>
                  <a:rPr lang="zh-CN" altLang="en-US" sz="2400" dirty="0"/>
                  <a:t>的人，我们不用敌人的刀来杀死他，可以用自己的刀，这样就会多出一次不用耐久杀人的机会。而这样可能会总体上会消耗更小的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𝑀</m:t>
                    </m:r>
                  </m:oMath>
                </a14:m>
                <a:r>
                  <a:rPr lang="zh-CN" altLang="en-US" sz="2400" dirty="0"/>
                  <a:t>，使答案更优。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这才是这道题完整的做法。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2B1C58-03D1-427D-9EB4-18CB2F775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2" t="-1970" r="-1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372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3C4FEAE-60FD-4F28-AB1A-278A017ADF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5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𝐷𝐹𝑆</m:t>
                    </m:r>
                    <m:r>
                      <a:rPr lang="en-US" altLang="zh-CN" sz="5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5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𝑆𝑝𝑎𝑛𝑛𝑖𝑛𝑔</m:t>
                    </m:r>
                    <m:r>
                      <a:rPr lang="en-US" altLang="zh-CN" sz="5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5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𝑇𝑟𝑒𝑒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3C4FEAE-60FD-4F28-AB1A-278A017AD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3406F-8E37-44E7-8DE9-AD8273E92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给出一个没有自环的有向图。这个图的前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𝑁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−1</m:t>
                    </m:r>
                  </m:oMath>
                </a14:m>
                <a:r>
                  <a:rPr lang="zh-CN" altLang="en-US" sz="2400" dirty="0"/>
                  <a:t>条边构成这个图的一个以节点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为根节点的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𝐷𝐹𝑆</m:t>
                    </m:r>
                  </m:oMath>
                </a14:m>
                <a:r>
                  <a:rPr lang="zh-CN" altLang="en-US" sz="2400" dirty="0"/>
                  <a:t>树。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𝑇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𝑆𝑖𝑚𝑝𝑙𝑒</m:t>
                    </m:r>
                  </m:oMath>
                </a14:m>
                <a:r>
                  <a:rPr lang="zh-CN" altLang="en-US" sz="2400" dirty="0"/>
                  <a:t>环的定义是：至多有一条边不在这棵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𝐷𝐹𝑆</m:t>
                    </m:r>
                  </m:oMath>
                </a14:m>
                <a:r>
                  <a:rPr lang="zh-CN" altLang="en-US" sz="2400" dirty="0"/>
                  <a:t>树上的环。</a:t>
                </a:r>
                <a:endParaRPr lang="en-US" altLang="zh-CN" sz="2400" dirty="0"/>
              </a:p>
              <a:p>
                <a:br>
                  <a:rPr lang="zh-CN" altLang="en-US" sz="2400" dirty="0"/>
                </a:br>
                <a:r>
                  <a:rPr lang="zh-CN" altLang="en-US" sz="2400" dirty="0"/>
                  <a:t>现在的问题是至少在图上选中多少条边。才使得每个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𝑇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𝑠𝑖𝑚𝑝𝑙𝑒</m:t>
                    </m:r>
                  </m:oMath>
                </a14:m>
                <a:r>
                  <a:rPr lang="zh-CN" altLang="en-US" sz="2400" dirty="0"/>
                  <a:t>环都至少有一条边被选中。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𝑁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≤2000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3406F-8E37-44E7-8DE9-AD8273E92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2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2B70AF75-1963-4FBD-9156-54E1BBD9D3F5}"/>
              </a:ext>
            </a:extLst>
          </p:cNvPr>
          <p:cNvSpPr/>
          <p:nvPr/>
        </p:nvSpPr>
        <p:spPr>
          <a:xfrm>
            <a:off x="1024128" y="5940028"/>
            <a:ext cx="130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HDOJ 4582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38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9770D-99CC-4940-98AC-D8E8C0EA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提示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3587A3-2750-4573-A079-92F8C09CE5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题目给出了是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𝐷𝐹𝑆</m:t>
                    </m:r>
                  </m:oMath>
                </a14:m>
                <a:r>
                  <a:rPr lang="zh-CN" altLang="en-US" sz="2400" dirty="0"/>
                  <a:t>序的树，仔细观察可以发现，除了树上的边就只剩下儿子连向祖先的边。</a:t>
                </a:r>
                <a:endParaRPr lang="en-US" altLang="zh-CN" sz="2400" dirty="0"/>
              </a:p>
              <a:p>
                <a:r>
                  <a:rPr lang="zh-CN" altLang="en-US" sz="2400" dirty="0"/>
                  <a:t>对于每个环我们怎样取边才是最优的？</a:t>
                </a:r>
                <a:endParaRPr lang="en-US" altLang="zh-CN" sz="2400" dirty="0"/>
              </a:p>
              <a:p>
                <a:r>
                  <a:rPr lang="zh-CN" altLang="en-US" sz="2400" dirty="0"/>
                  <a:t>树形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𝐷𝑃</m:t>
                    </m:r>
                  </m:oMath>
                </a14:m>
                <a:r>
                  <a:rPr lang="zh-CN" altLang="en-US" sz="2400" dirty="0"/>
                  <a:t>？ 贪心？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3587A3-2750-4573-A079-92F8C09CE5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  <a:blipFill>
                <a:blip r:embed="rId2"/>
                <a:stretch>
                  <a:fillRect l="-502" t="-1970" r="-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70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3406F-8E37-44E7-8DE9-AD8273E92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我们先来看一个子问题。</a:t>
                </a:r>
                <a:endParaRPr lang="en-US" altLang="zh-CN" sz="2400" dirty="0"/>
              </a:p>
              <a:p>
                <a:r>
                  <a:rPr lang="zh-CN" altLang="en-US" sz="2400" dirty="0"/>
                  <a:t>我们有一个序列，现在有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个限制条件。第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400" dirty="0"/>
                  <a:t>限制是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等线 Light" panose="02010600030101010101" pitchFamily="2" charset="-122"/>
                      </a:rPr>
                      <m:t>，</m:t>
                    </m:r>
                    <m:sSub>
                      <m:sSubPr>
                        <m:ctrlPr>
                          <a:rPr lang="pt-BR" altLang="zh-CN" sz="240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的这段区间内至少有一个位置被打标记。</a:t>
                </a:r>
                <a:endParaRPr lang="en-US" altLang="zh-CN" sz="2400" dirty="0"/>
              </a:p>
              <a:p>
                <a:r>
                  <a:rPr lang="zh-CN" altLang="en-US" sz="2400" dirty="0"/>
                  <a:t>问至少要打几个标记。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这个问题，显然可以从左往右扫，对于每个没有标记的限制条件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就在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400" dirty="0"/>
                  <a:t>打一个标记。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3406F-8E37-44E7-8DE9-AD8273E92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2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题 1">
                <a:extLst>
                  <a:ext uri="{FF2B5EF4-FFF2-40B4-BE49-F238E27FC236}">
                    <a16:creationId xmlns:a16="http://schemas.microsoft.com/office/drawing/2014/main" id="{5420169B-9D8F-4350-9D26-86F046A9E4D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24128" y="585216"/>
                <a:ext cx="9720072" cy="1499616"/>
              </a:xfrm>
            </p:spPr>
            <p:txBody>
              <a:bodyPr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4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𝐷𝐹𝑆</m:t>
                    </m:r>
                    <m:r>
                      <a:rPr lang="en-US" altLang="zh-CN" sz="4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4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𝑆𝑝𝑎𝑛𝑛𝑖𝑛𝑔</m:t>
                    </m:r>
                    <m:r>
                      <a:rPr lang="en-US" altLang="zh-CN" sz="4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4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𝑇𝑟𝑒𝑒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标题 1">
                <a:extLst>
                  <a:ext uri="{FF2B5EF4-FFF2-40B4-BE49-F238E27FC236}">
                    <a16:creationId xmlns:a16="http://schemas.microsoft.com/office/drawing/2014/main" id="{5420169B-9D8F-4350-9D26-86F046A9E4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24128" y="585216"/>
                <a:ext cx="9720072" cy="149961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24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9A11B3-F866-4C5E-B164-3B850F31CC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4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𝐷𝐹𝑆</m:t>
                    </m:r>
                    <m:r>
                      <a:rPr lang="en-US" altLang="zh-CN" sz="4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4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𝑆𝑝𝑎𝑛𝑛𝑖𝑛𝑔</m:t>
                    </m:r>
                    <m:r>
                      <a:rPr lang="en-US" altLang="zh-CN" sz="4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4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𝑇𝑟𝑒𝑒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9A11B3-F866-4C5E-B164-3B850F31C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99D67-E7E0-41BE-911B-A090CC4272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400" dirty="0"/>
                  <a:t>看看这题，我们发现其实就只是把序列变成了一棵树，把限制放在树上。</a:t>
                </a:r>
                <a:endParaRPr lang="en-US" altLang="zh-CN" sz="2400" dirty="0"/>
              </a:p>
              <a:p>
                <a:r>
                  <a:rPr lang="zh-CN" altLang="en-US" sz="2400" dirty="0"/>
                  <a:t>思路很清晰，我们只需按树的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𝐷𝐹𝑆</m:t>
                    </m:r>
                  </m:oMath>
                </a14:m>
                <a:r>
                  <a:rPr lang="zh-CN" altLang="en-US" sz="2400" dirty="0"/>
                  <a:t>序从前往后像序列上那样处理就可以了。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A99D67-E7E0-41BE-911B-A090CC427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02" t="-1970" r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322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4FEAE-60FD-4F28-AB1A-278A017A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乐曲创作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3406F-8E37-44E7-8DE9-AD8273E92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给你一个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𝑁</m:t>
                    </m:r>
                  </m:oMath>
                </a14:m>
                <a:r>
                  <a:rPr lang="zh-CN" altLang="en-US" sz="2400" dirty="0"/>
                  <a:t>个数的排列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[1..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sz="2400" dirty="0"/>
                  <a:t>，设它有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𝑀</m:t>
                    </m:r>
                  </m:oMath>
                </a14:m>
                <a:r>
                  <a:rPr lang="zh-CN" altLang="en-US" sz="2400" dirty="0"/>
                  <a:t>个逆序对。</a:t>
                </a:r>
                <a:endParaRPr lang="en-US" altLang="zh-CN" sz="2400" dirty="0"/>
              </a:p>
              <a:p>
                <a:r>
                  <a:rPr lang="zh-CN" altLang="en-US" sz="2400" dirty="0"/>
                  <a:t>现在要求找出字典序大于原序列最小的排列，使它逆序对的个数也等于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𝑀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𝑁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 5 ∗ 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6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3406F-8E37-44E7-8DE9-AD8273E92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2" t="-1970" r="-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060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9770D-99CC-4940-98AC-D8E8C0EA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提示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3587A3-2750-4573-A079-92F8C09CE5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考虑一下题目给出的两个限制。</a:t>
                </a:r>
                <a:endParaRPr lang="en-US" altLang="zh-CN" sz="2400" dirty="0"/>
              </a:p>
              <a:p>
                <a:r>
                  <a:rPr lang="zh-CN" altLang="en-US" sz="2400" dirty="0"/>
                  <a:t>设答案排列为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，它拥有大于原序列的最小的字典序。</a:t>
                </a:r>
                <a:endParaRPr lang="en-US" altLang="zh-CN" sz="2400" dirty="0"/>
              </a:p>
              <a:p>
                <a:r>
                  <a:rPr lang="zh-CN" altLang="en-US" sz="2400" dirty="0"/>
                  <a:t>那么一定存在一个位置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，使得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400" dirty="0"/>
                  <a:t>在满足逆序对数相等的条件下尽量从小到大排列。</a:t>
                </a:r>
                <a:endParaRPr lang="en-US" altLang="zh-CN" sz="2400" dirty="0"/>
              </a:p>
              <a:p>
                <a:r>
                  <a:rPr lang="zh-CN" altLang="en-US" sz="2400" dirty="0"/>
                  <a:t>但怎么确定这个位置？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3587A3-2750-4573-A079-92F8C09CE5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2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93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4FEAE-60FD-4F28-AB1A-278A017A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乐曲创作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3406F-8E37-44E7-8DE9-AD8273E92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/>
                  <a:t>我们一步步修改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，使它靠近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。即先把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和后面的某个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交换，然后重新安排位置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在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之后</m:t>
                    </m:r>
                  </m:oMath>
                </a14:m>
                <a:r>
                  <a:rPr lang="zh-CN" altLang="en-US" sz="2400" dirty="0"/>
                  <a:t>的数。</a:t>
                </a:r>
                <a:endParaRPr lang="en-US" altLang="zh-CN" sz="2400" dirty="0"/>
              </a:p>
              <a:p>
                <a:r>
                  <a:rPr lang="zh-CN" altLang="en-US" sz="2400" dirty="0"/>
                  <a:t>依题意，我们希望位置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第一个不同的位置）越后越好。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而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要满足一些条件：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1. 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在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sz="2400" dirty="0"/>
                  <a:t>，位置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之后至少要有一个逆序对。</a:t>
                </a:r>
                <a:endParaRPr lang="en-US" altLang="zh-CN" sz="2400" dirty="0"/>
              </a:p>
              <a:p>
                <a:pPr lvl="3"/>
                <a:r>
                  <a:rPr lang="zh-CN" altLang="en-US" sz="2000" dirty="0"/>
                  <a:t>在构造时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换成一个比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大的数，会产生至少一个逆序对，由于我们要保证逆序对一样多，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之后的位置要做调整，以抵消新增的逆序对数。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2. </m:t>
                    </m:r>
                  </m:oMath>
                </a14:m>
                <a:r>
                  <a:rPr lang="zh-CN" altLang="en-US" sz="2400" dirty="0"/>
                  <a:t>这个数后面要有至少一个比它大的数。</a:t>
                </a:r>
                <a:endParaRPr lang="en-US" altLang="zh-CN" sz="2400" dirty="0"/>
              </a:p>
              <a:p>
                <a:pPr lvl="3"/>
                <a:r>
                  <a:rPr lang="zh-CN" altLang="en-US" sz="2000" dirty="0"/>
                  <a:t>不然没有办法把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/>
                  <a:t>换成更大的数。</a:t>
                </a:r>
                <a:endParaRPr lang="en-US" altLang="zh-CN" sz="2000" dirty="0"/>
              </a:p>
              <a:p>
                <a:r>
                  <a:rPr lang="zh-CN" altLang="en-US" sz="2400" dirty="0"/>
                  <a:t>那是不是满足这两个条件就一定可以？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3406F-8E37-44E7-8DE9-AD8273E92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  <a:blipFill>
                <a:blip r:embed="rId2"/>
                <a:stretch>
                  <a:fillRect l="-627" t="-1970" b="-9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73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68CD0-A1C7-4CBD-9B3C-E1C611CA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乐曲创作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D5EE1A-CD3E-4B12-845B-2C5EC3D8CC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是的。</a:t>
                </a:r>
                <a:endParaRPr lang="en-US" altLang="zh-CN" sz="2400" dirty="0"/>
              </a:p>
              <a:p>
                <a:r>
                  <a:rPr lang="zh-CN" altLang="en-US" sz="2400" dirty="0"/>
                  <a:t>把这两个数交换后，逆序对的个数是大于等于原序列的个数的。</a:t>
                </a:r>
                <a:endParaRPr lang="en-US" altLang="zh-CN" sz="2400" dirty="0"/>
              </a:p>
              <a:p>
                <a:r>
                  <a:rPr lang="zh-CN" altLang="en-US" sz="2400" dirty="0"/>
                  <a:t>而大于的情况我们必定可以通过重新安排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之后的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来减少逆序对的个数，使排列最终逆序对个数不变，而且字典序最小。</a:t>
                </a:r>
                <a:endParaRPr lang="en-US" altLang="zh-CN" sz="2400" dirty="0"/>
              </a:p>
              <a:p>
                <a:r>
                  <a:rPr lang="zh-CN" altLang="en-US" sz="2400" dirty="0"/>
                  <a:t>“必定可以”是因为我们真的有方法。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D5EE1A-CD3E-4B12-845B-2C5EC3D8CC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2" t="-1970" r="-1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90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0B1D0-B605-424E-852C-DCDE39DA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乐曲创作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640F52-2559-4C00-BF42-3F1E19A445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具体怎么安排？</a:t>
                </a:r>
                <a:endParaRPr lang="en-US" altLang="zh-CN" sz="2000" dirty="0"/>
              </a:p>
              <a:p>
                <a:r>
                  <a:rPr lang="zh-CN" altLang="en-US" sz="2000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000">
                        <a:latin typeface="Cambria Math" panose="02040503050406030204" pitchFamily="18" charset="0"/>
                      </a:rPr>
                      <m:t>与</m:t>
                    </m:r>
                  </m:oMath>
                </a14:m>
                <a:r>
                  <a:rPr lang="zh-CN" altLang="en-US" sz="2000" dirty="0"/>
                  <a:t>后面某个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交换后，对于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以后的位置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+1…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000">
                        <a:latin typeface="Cambria Math" panose="02040503050406030204" pitchFamily="18" charset="0"/>
                      </a:rPr>
                      <m:t>，执行以下伪代码：</m:t>
                    </m:r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1.</m:t>
                    </m:r>
                  </m:oMath>
                </a14:m>
                <a:r>
                  <a:rPr lang="zh-CN" altLang="en-US" sz="2000" dirty="0"/>
                  <a:t>把这些数记在数组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sz="2000" dirty="0"/>
                  <a:t>，表示还没有安排的数。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2.</m:t>
                    </m:r>
                  </m:oMath>
                </a14:m>
                <a:r>
                  <a:rPr lang="zh-CN" altLang="en-US" sz="2000" dirty="0"/>
                  <a:t>枚举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+1→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3.</m:t>
                    </m:r>
                  </m:oMath>
                </a14:m>
                <a:r>
                  <a:rPr lang="en-US" altLang="zh-CN" sz="2000" dirty="0"/>
                  <a:t>	</a:t>
                </a:r>
                <a:r>
                  <a:rPr lang="zh-CN" altLang="en-US" sz="2000" dirty="0"/>
                  <a:t>从小到大枚举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sz="2000" dirty="0"/>
                  <a:t>元素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4.</m:t>
                    </m:r>
                  </m:oMath>
                </a14:m>
                <a:r>
                  <a:rPr lang="en-US" altLang="zh-CN" sz="2000" dirty="0"/>
                  <a:t>		</a:t>
                </a:r>
                <a:r>
                  <a:rPr lang="zh-CN" altLang="en-US" sz="2000" dirty="0"/>
                  <a:t>尝试让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，并计算，固定了前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位的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能产生的最大逆序对数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𝑛𝑢𝑚</m:t>
                    </m:r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5.</m:t>
                    </m:r>
                  </m:oMath>
                </a14:m>
                <a:r>
                  <a:rPr lang="en-US" altLang="zh-CN" sz="2000" dirty="0"/>
                  <a:t>		</a:t>
                </a:r>
                <a:r>
                  <a:rPr lang="zh-CN" altLang="en-US" sz="2000" dirty="0"/>
                  <a:t>如果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𝑛𝑢𝑚</m:t>
                    </m:r>
                  </m:oMath>
                </a14:m>
                <a:r>
                  <a:rPr lang="zh-CN" altLang="en-US" sz="2000" dirty="0"/>
                  <a:t>大于原来逆序对，则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可以为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，跳出枚举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dirty="0"/>
                  <a:t>循环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6.</m:t>
                    </m:r>
                  </m:oMath>
                </a14:m>
                <a:r>
                  <a:rPr lang="en-US" altLang="zh-CN" sz="2000" dirty="0"/>
                  <a:t>		</a:t>
                </a:r>
                <a:r>
                  <a:rPr lang="zh-CN" altLang="en-US" sz="2000" dirty="0"/>
                  <a:t>否则，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需要为更大的数，继续枚举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，以满足逆序对相等的条件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7.</m:t>
                    </m:r>
                  </m:oMath>
                </a14:m>
                <a:r>
                  <a:rPr lang="en-US" altLang="zh-CN" sz="2000" dirty="0"/>
                  <a:t>	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得到了</m:t>
                    </m:r>
                  </m:oMath>
                </a14:m>
                <a:r>
                  <a:rPr lang="zh-CN" altLang="en-US" sz="2000" dirty="0"/>
                  <a:t>合法的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并</m:t>
                    </m:r>
                  </m:oMath>
                </a14:m>
                <a:r>
                  <a:rPr lang="zh-CN" altLang="en-US" sz="2000" dirty="0"/>
                  <a:t>把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从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000" dirty="0"/>
                  <a:t>中删除，继续枚举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640F52-2559-4C00-BF42-3F1E19A44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9" t="-1364" r="-63"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6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DDB0101-B25E-405D-84C4-4FB36A41A85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𝑁𝑒𝑤</m:t>
                    </m:r>
                    <m:r>
                      <a:rPr lang="en-US" altLang="zh-CN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𝑌𝑒𝑎𝑟</m:t>
                    </m:r>
                    <m:r>
                      <a:rPr lang="en-US" altLang="zh-CN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𝑆𝑛𝑜𝑤𝑚𝑒𝑛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DDB0101-B25E-405D-84C4-4FB36A41A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17801A-3173-4284-A702-C3219632F3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直觉上我们可以猜想：数量最多的雪球先用。</a:t>
                </a:r>
                <a:endParaRPr lang="en-US" altLang="zh-CN" sz="2400" dirty="0"/>
              </a:p>
              <a:p>
                <a:r>
                  <a:rPr lang="zh-CN" altLang="en-US" sz="2400" dirty="0"/>
                  <a:t>计算每种大小的雪球的个数，并放入堆中。</a:t>
                </a:r>
                <a:endParaRPr lang="en-US" altLang="zh-CN" sz="2400" dirty="0"/>
              </a:p>
              <a:p>
                <a:r>
                  <a:rPr lang="zh-CN" altLang="en-US" sz="2400" dirty="0"/>
                  <a:t>每次取出前三多的雪球大小，用这三种雪球堆一个雪人。</a:t>
                </a:r>
                <a:endParaRPr lang="en-US" altLang="zh-CN" sz="2400" dirty="0"/>
              </a:p>
              <a:p>
                <a:r>
                  <a:rPr lang="zh-CN" altLang="en-US" sz="2400" dirty="0"/>
                  <a:t>这样做保证了多的雪球多用，少的雪球少用。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dirty="0" err="1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17801A-3173-4284-A702-C3219632F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02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6585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EA95F-A012-4D5E-9C2B-D29CA6FE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乐曲创作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AF58F7-0D93-49FC-9747-8A16A3B126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具体实现的时候，两重循环不就超时了吗？</a:t>
                </a:r>
                <a:endParaRPr lang="en-US" altLang="zh-CN" sz="2400" dirty="0"/>
              </a:p>
              <a:p>
                <a:r>
                  <a:rPr lang="zh-CN" altLang="en-US" sz="2400" dirty="0"/>
                  <a:t>不会，只要找到恰当的方法，第二重循环执行的次数很少。</a:t>
                </a:r>
                <a:endParaRPr lang="en-US" altLang="zh-CN" sz="2400" dirty="0"/>
              </a:p>
              <a:p>
                <a:r>
                  <a:rPr lang="zh-CN" altLang="en-US" sz="2400" dirty="0"/>
                  <a:t>观察</a:t>
                </a:r>
                <a14:m>
                  <m:oMath xmlns:m="http://schemas.openxmlformats.org/officeDocument/2006/math">
                    <m:r>
                      <a:rPr lang="zh-CN" altLang="en-US" sz="2400" b="0" i="1" dirty="0" smtClean="0">
                        <a:latin typeface="Cambria Math" panose="02040503050406030204" pitchFamily="18" charset="0"/>
                      </a:rPr>
                      <m:t>可知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不断</m:t>
                    </m:r>
                  </m:oMath>
                </a14:m>
                <a:r>
                  <a:rPr lang="zh-CN" altLang="en-US" sz="2400" dirty="0"/>
                  <a:t>变大的过程中，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每次</m:t>
                    </m:r>
                  </m:oMath>
                </a14:m>
                <a:r>
                  <a:rPr lang="zh-CN" altLang="en-US" sz="2400" dirty="0"/>
                  <a:t>只枚举一两次，我们只需要对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400" dirty="0"/>
                  <a:t>桶排序，然后维护一个指针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指向当前没有安排的最小的数。即使比他大的数用了几个，导致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后面有些空位，这些空位也不会太多。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千万别用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𝑠𝑜𝑟𝑡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函数</m:t>
                    </m:r>
                  </m:oMath>
                </a14:m>
                <a:r>
                  <a:rPr lang="zh-CN" altLang="en-US" sz="2400" dirty="0"/>
                  <a:t>，不然时间会变成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𝑛𝑙𝑜𝑔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AF58F7-0D93-49FC-9747-8A16A3B126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2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09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3C4FEAE-60FD-4F28-AB1A-278A017ADF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𝑆h𝑜𝑝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3C4FEAE-60FD-4F28-AB1A-278A017AD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3406F-8E37-44E7-8DE9-AD8273E92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现在有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𝑁</m:t>
                    </m:r>
                  </m:oMath>
                </a14:m>
                <a:r>
                  <a:rPr lang="zh-CN" altLang="en-US" sz="2400" i="0" dirty="0">
                    <a:ea typeface="等线" panose="02010600030101010101" pitchFamily="2" charset="-122"/>
                  </a:rPr>
                  <a:t>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b="0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err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zh-CN" altLang="en-US" sz="2400" b="0" i="1">
                        <a:latin typeface="Cambria Math" panose="02040503050406030204" pitchFamily="18" charset="0"/>
                        <a:ea typeface="等线 Light" panose="02010600030101010101" pitchFamily="2" charset="-122"/>
                      </a:rPr>
                      <m:t>。</m:t>
                    </m:r>
                  </m:oMath>
                </a14:m>
                <a:r>
                  <a:rPr lang="zh-CN" altLang="en-US" sz="2400" dirty="0"/>
                  <a:t>定义如下三种操作：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i="1" dirty="0"/>
                  <a:t>	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1 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:=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𝑏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	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+=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𝑏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 </a:t>
                </a:r>
                <a:r>
                  <a:rPr lang="en-US" altLang="zh-CN" sz="2400" dirty="0"/>
                  <a:t>	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3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𝑏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∗=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𝑏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现在给你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𝑀</m:t>
                    </m:r>
                  </m:oMath>
                </a14:m>
                <a:r>
                  <a:rPr lang="zh-CN" altLang="en-US" sz="2400" dirty="0"/>
                  <a:t>个操作，你能从中最多选出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𝐾</m:t>
                    </m:r>
                  </m:oMath>
                </a14:m>
                <a:r>
                  <a:rPr lang="zh-CN" altLang="en-US" sz="2400" dirty="0"/>
                  <a:t>个并自行安排顺序，要求操作完后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𝑁</m:t>
                    </m:r>
                  </m:oMath>
                </a14:m>
                <a:r>
                  <a:rPr lang="zh-CN" altLang="en-US" sz="2400" dirty="0"/>
                  <a:t>个数的乘积最大。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𝐾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𝑀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 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5</m:t>
                        </m:r>
                      </m:sup>
                    </m:sSup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     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𝑁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 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5</m:t>
                        </m:r>
                      </m:sup>
                    </m:sSup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   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𝑏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6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 Light" panose="02010600030101010101" pitchFamily="2" charset="-122"/>
                      </a:rPr>
                      <m:t> 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3406F-8E37-44E7-8DE9-AD8273E92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2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2B70AF75-1963-4FBD-9156-54E1BBD9D3F5}"/>
              </a:ext>
            </a:extLst>
          </p:cNvPr>
          <p:cNvSpPr/>
          <p:nvPr/>
        </p:nvSpPr>
        <p:spPr>
          <a:xfrm>
            <a:off x="1024128" y="5940028"/>
            <a:ext cx="1792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Codeforces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521D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629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4D68CD0-A1C7-4CBD-9B3C-E1C611CA789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𝑆h𝑜𝑝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4D68CD0-A1C7-4CBD-9B3C-E1C611CA78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D5EE1A-CD3E-4B12-845B-2C5EC3D8CC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我们应该贪心地先做第一种操作，然后做第二种，最后才做第三种来保证值最大。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我们先只讨论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𝑖</m:t>
                    </m:r>
                  </m:oMath>
                </a14:m>
                <a:r>
                  <a:rPr lang="zh-CN" altLang="en-US" sz="2400" dirty="0"/>
                  <a:t>相同的一组操作。</a:t>
                </a:r>
                <a:endParaRPr lang="en-US" altLang="zh-CN" sz="2400" dirty="0"/>
              </a:p>
              <a:p>
                <a:r>
                  <a:rPr lang="zh-CN" altLang="en-US" sz="2400" dirty="0"/>
                  <a:t>对于第一种操作，只有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𝑏</m:t>
                    </m:r>
                  </m:oMath>
                </a14:m>
                <a:r>
                  <a:rPr lang="zh-CN" altLang="en-US" sz="2400" dirty="0"/>
                  <a:t>最大的那个可能被选到。</a:t>
                </a:r>
                <a:endParaRPr lang="en-US" altLang="zh-CN" sz="2400" dirty="0"/>
              </a:p>
              <a:p>
                <a:r>
                  <a:rPr lang="zh-CN" altLang="en-US" sz="2400" dirty="0"/>
                  <a:t>对于第二种操作，最优时按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𝑏</m:t>
                    </m:r>
                  </m:oMath>
                </a14:m>
                <a:r>
                  <a:rPr lang="zh-CN" altLang="en-US" sz="2400" dirty="0"/>
                  <a:t>值从大到小的选取。</a:t>
                </a:r>
                <a:endParaRPr lang="en-US" altLang="zh-CN" sz="2400" dirty="0"/>
              </a:p>
              <a:p>
                <a:r>
                  <a:rPr lang="zh-CN" altLang="en-US" sz="2400" dirty="0"/>
                  <a:t>对于第三种操作，最优时按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𝑏</m:t>
                    </m:r>
                  </m:oMath>
                </a14:m>
                <a:r>
                  <a:rPr lang="zh-CN" altLang="en-US" sz="2400" dirty="0"/>
                  <a:t>值从大到小的选取。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D5EE1A-CD3E-4B12-845B-2C5EC3D8CC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02" t="-1970" r="-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25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4D68CD0-A1C7-4CBD-9B3C-E1C611CA789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𝑆h𝑜𝑝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4D68CD0-A1C7-4CBD-9B3C-E1C611CA78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D5EE1A-CD3E-4B12-845B-2C5EC3D8CC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400" dirty="0"/>
                  <a:t>如果只有第三种操作，我们必定选前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个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值最大的。</a:t>
                </a:r>
                <a:endParaRPr lang="en-US" altLang="zh-CN" sz="2400" dirty="0"/>
              </a:p>
              <a:p>
                <a:r>
                  <a:rPr lang="zh-CN" altLang="en-US" sz="2400" dirty="0"/>
                  <a:t>能不能将第一、二种操作转化为第三种操作？？</a:t>
                </a:r>
                <a:endParaRPr lang="en-US" altLang="zh-CN" sz="2400" dirty="0"/>
              </a:p>
              <a:p>
                <a:r>
                  <a:rPr lang="zh-CN" altLang="en-US" sz="2400" dirty="0"/>
                  <a:t>对于第一种操作我们很容易想到：只需把最大的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𝑏</m:t>
                    </m:r>
                  </m:oMath>
                </a14:m>
                <a:r>
                  <a:rPr lang="zh-CN" altLang="en-US" sz="2400" dirty="0"/>
                  <a:t>值减去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就可以作为第二种操作。</a:t>
                </a:r>
                <a:endParaRPr lang="en-US" altLang="zh-CN" sz="2400" dirty="0"/>
              </a:p>
              <a:p>
                <a:r>
                  <a:rPr lang="zh-CN" altLang="en-US" sz="2400" dirty="0"/>
                  <a:t>第二种操作转化成第三种操作：</a:t>
                </a:r>
                <a:endParaRPr lang="en-US" altLang="zh-CN" sz="2400" dirty="0"/>
              </a:p>
              <a:p>
                <a:r>
                  <a:rPr lang="zh-CN" altLang="en-US" sz="2400" dirty="0"/>
                  <a:t>由于第二种操作我们只可能从大到小选，那么一个数操作后除以操作前，就是乘的倍率。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D5EE1A-CD3E-4B12-845B-2C5EC3D8CC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02" t="-1970" r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04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4D68CD0-A1C7-4CBD-9B3C-E1C611CA789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𝑆h𝑜𝑝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4D68CD0-A1C7-4CBD-9B3C-E1C611CA78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5EE1A-CD3E-4B12-845B-2C5EC3D8C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现在，所有操作已经转换成第三种操作。</a:t>
            </a:r>
            <a:endParaRPr lang="en-US" altLang="zh-CN" sz="2400" dirty="0"/>
          </a:p>
          <a:p>
            <a:r>
              <a:rPr lang="zh-CN" altLang="en-US" sz="2400" dirty="0"/>
              <a:t>从大到小选操作就可以了。</a:t>
            </a:r>
            <a:endParaRPr lang="en-US" altLang="zh-CN" sz="2400" dirty="0"/>
          </a:p>
          <a:p>
            <a:r>
              <a:rPr lang="zh-CN" altLang="en-US" sz="2400" dirty="0"/>
              <a:t>最后别忘了按最大值、加法、乘法的顺序输出答案。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454966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3C4FEAE-60FD-4F28-AB1A-278A017ADF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𝑜𝑙𝑜𝑟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𝑡𝑟𝑒𝑒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3C4FEAE-60FD-4F28-AB1A-278A017AD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3406F-8E37-44E7-8DE9-AD8273E92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/>
                  <a:t>给定一棵有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/>
                  <a:t>个节点的树，每个节点有一个权值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，你需要从前往后一个一个地把点安放进数组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中。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需要满足以下限制条件：</a:t>
                </a:r>
                <a:endParaRPr lang="en-US" altLang="zh-CN" sz="2400" dirty="0"/>
              </a:p>
              <a:p>
                <a:pPr marL="0" indent="0" algn="ctr">
                  <a:buNone/>
                </a:pPr>
                <a:r>
                  <a:rPr lang="zh-CN" altLang="en-US" sz="2400" dirty="0"/>
                  <a:t>若点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4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的父亲，则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必须小于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一种安放方案的权值为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zh-CN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zh-CN" altLang="en-US" sz="2400" dirty="0"/>
                  <a:t>，请找出权值最小的方案并输出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≤ 1000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3406F-8E37-44E7-8DE9-AD8273E92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  <a:blipFill>
                <a:blip r:embed="rId3"/>
                <a:stretch>
                  <a:fillRect l="-502" t="-1970" r="-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2B70AF75-1963-4FBD-9156-54E1BBD9D3F5}"/>
              </a:ext>
            </a:extLst>
          </p:cNvPr>
          <p:cNvSpPr/>
          <p:nvPr/>
        </p:nvSpPr>
        <p:spPr>
          <a:xfrm>
            <a:off x="1024128" y="5940028"/>
            <a:ext cx="106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POJ 2054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28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9770D-99CC-4940-98AC-D8E8C0EA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提示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3587A3-2750-4573-A079-92F8C09CE5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试想，如果没有父节点排在节点之前的限制，那这个题目非常简单，只需要将结点按照权值从大到小排列即可。</a:t>
                </a:r>
                <a:endParaRPr lang="en-US" altLang="zh-CN" sz="2400" dirty="0"/>
              </a:p>
              <a:p>
                <a:r>
                  <a:rPr lang="zh-CN" altLang="en-US" sz="2400" dirty="0"/>
                  <a:t>加上了这个限制之后呢？观察一些性质。</a:t>
                </a:r>
                <a:endParaRPr lang="en-US" altLang="zh-CN" sz="2400" dirty="0"/>
              </a:p>
              <a:p>
                <a:r>
                  <a:rPr lang="zh-CN" altLang="en-US" sz="2400" dirty="0"/>
                  <a:t>设权值最大的点为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，一旦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的父亲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𝑓𝑎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被安放到了序列中，那么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一定要紧挨着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𝑓𝑎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放，即把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排在尽可能前面的位置。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知道这个后，接下来应该怎么安排序列？又如何推广到整一颗树？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3587A3-2750-4573-A079-92F8C09CE5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2" t="-1970" r="-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97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3C4FEAE-60FD-4F28-AB1A-278A017ADF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𝐶𝑜𝑙𝑜𝑟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𝑡𝑟𝑒𝑒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3C4FEAE-60FD-4F28-AB1A-278A017AD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3406F-8E37-44E7-8DE9-AD8273E92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试想：如果在保持这个紧挨着的绑定关系同时，其他节点不作限制，我们应该如何排列呢？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我们假设绑定在一起的两节点是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𝐴</m:t>
                    </m:r>
                  </m:oMath>
                </a14:m>
                <a:r>
                  <a:rPr lang="zh-CN" altLang="en-US" sz="2400" i="0" dirty="0">
                    <a:latin typeface="+mj-ea"/>
                    <a:ea typeface="+mj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𝐵</m:t>
                    </m:r>
                  </m:oMath>
                </a14:m>
                <a:r>
                  <a:rPr lang="zh-CN" altLang="en-US" sz="2400" dirty="0"/>
                  <a:t>。现有另外一个节点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𝑋</m:t>
                    </m:r>
                  </m:oMath>
                </a14:m>
                <a:r>
                  <a:rPr lang="zh-CN" altLang="en-US" sz="2400" dirty="0"/>
                  <a:t>，我们观察两种排列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𝑋𝐴𝐵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𝐴𝐵𝑋</m:t>
                    </m:r>
                  </m:oMath>
                </a14:m>
                <a:r>
                  <a:rPr lang="zh-CN" altLang="en-US" sz="2400" dirty="0"/>
                  <a:t>对最终的计算结果有什么影响（假设第一个数的位置在序列中是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）。这两个排列带来的权值分别是：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𝑉𝑎𝑙𝑢𝑒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1 = </m:t>
                    </m:r>
                    <m:sSub>
                      <m:sSubPr>
                        <m:ctrlPr>
                          <a:rPr lang="pt-BR" altLang="zh-CN" sz="240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𝑋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∗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pt-BR" altLang="zh-CN" sz="240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𝐴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∗(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𝑖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+1) + </m:t>
                    </m:r>
                    <m:sSub>
                      <m:sSubPr>
                        <m:ctrlPr>
                          <a:rPr lang="pt-BR" altLang="zh-CN" sz="240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𝐵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∗(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𝑖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+2)</m:t>
                    </m:r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𝑉𝑎𝑙𝑢𝑒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2 = </m:t>
                    </m:r>
                    <m:sSub>
                      <m:sSubPr>
                        <m:ctrlPr>
                          <a:rPr lang="pt-BR" altLang="zh-CN" sz="240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𝐴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∗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pt-BR" altLang="zh-CN" sz="240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𝐵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∗(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𝑖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+1) + </m:t>
                    </m:r>
                    <m:sSub>
                      <m:sSubPr>
                        <m:ctrlPr>
                          <a:rPr lang="pt-BR" altLang="zh-CN" sz="240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𝑋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∗(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𝑖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+2)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3406F-8E37-44E7-8DE9-AD8273E92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  <a:blipFill>
                <a:blip r:embed="rId3"/>
                <a:stretch>
                  <a:fillRect l="-1442" t="-1970" r="-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60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3C4FEAE-60FD-4F28-AB1A-278A017ADF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𝐶𝑜𝑙𝑜𝑟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𝑡𝑟𝑒𝑒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3C4FEAE-60FD-4F28-AB1A-278A017AD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3406F-8E37-44E7-8DE9-AD8273E92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49424"/>
                <a:ext cx="9720073" cy="402336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/>
                  <a:t>后者减去前者等于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2∗</m:t>
                    </m:r>
                    <m:sSub>
                      <m:sSubPr>
                        <m:ctrlPr>
                          <a:rPr lang="pt-BR" altLang="zh-CN" sz="240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𝑋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−(</m:t>
                    </m:r>
                    <m:sSub>
                      <m:sSubPr>
                        <m:ctrlPr>
                          <a:rPr lang="pt-BR" altLang="zh-CN" sz="240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𝐴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pt-BR" altLang="zh-CN" sz="240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𝐵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)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。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因此，若要确定安放顺序，只需要比较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sz="24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2∗</m:t>
                    </m:r>
                    <m:sSub>
                      <m:sSubPr>
                        <m:ctrlPr>
                          <a:rPr lang="pt-BR" altLang="zh-CN" sz="240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zh-CN" altLang="en-US" sz="2400" dirty="0"/>
                  <a:t>。也可以比较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altLang="zh-CN" sz="2400" i="1">
                                <a:latin typeface="Cambria Math" panose="02040503050406030204" pitchFamily="18" charset="0"/>
                                <a:ea typeface="等线 Light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等线 Light" panose="02010600030101010101" pitchFamily="2" charset="-122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等线 Light" panose="02010600030101010101" pitchFamily="2" charset="-122"/>
                              </a:rPr>
                              <m:t>𝐴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400" dirty="0"/>
                          <m:t>+</m:t>
                        </m:r>
                        <m:sSub>
                          <m:sSubPr>
                            <m:ctrlPr>
                              <a:rPr lang="pt-BR" altLang="zh-CN" sz="2400" i="1">
                                <a:latin typeface="Cambria Math" panose="02040503050406030204" pitchFamily="18" charset="0"/>
                                <a:ea typeface="等线 Light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等线 Light" panose="02010600030101010101" pitchFamily="2" charset="-122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等线 Light" panose="02010600030101010101" pitchFamily="2" charset="-122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尝试将结论推广一下。考虑两个较长的序列的安放顺序：</a:t>
                </a:r>
                <a:endParaRPr lang="en-US" altLang="zh-CN" sz="2400" dirty="0"/>
              </a:p>
              <a:p>
                <a:r>
                  <a:rPr lang="zh-CN" altLang="en-US" sz="2400" dirty="0"/>
                  <a:t>设第一个序列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𝑁</m:t>
                    </m:r>
                  </m:oMath>
                </a14:m>
                <a:r>
                  <a:rPr lang="zh-CN" altLang="en-US" sz="2400" i="0" dirty="0">
                    <a:latin typeface="+mj-ea"/>
                    <a:ea typeface="+mj-ea"/>
                  </a:rPr>
                  <a:t>个节点</a:t>
                </a:r>
                <a:r>
                  <a:rPr lang="zh-CN" altLang="en-US" sz="2400" dirty="0"/>
                  <a:t>，第二个序列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𝑀</m:t>
                    </m:r>
                  </m:oMath>
                </a14:m>
                <a:r>
                  <a:rPr lang="zh-CN" altLang="en-US" sz="2400" dirty="0"/>
                  <a:t>个节点。</a:t>
                </a:r>
                <a:endParaRPr lang="en-US" altLang="zh-CN" sz="2400" dirty="0"/>
              </a:p>
              <a:p>
                <a:r>
                  <a:rPr lang="zh-CN" altLang="en-US" sz="2400" dirty="0"/>
                  <a:t>同理，可以比较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𝑖</m:t>
                            </m:r>
                            <m:r>
                              <m:rPr>
                                <m:brk m:alnAt="25"/>
                              </m:rPr>
                              <a:rPr lang="en-US" altLang="zh-CN" sz="2400" b="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=</m:t>
                            </m:r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altLang="zh-CN" sz="2400" i="1">
                                    <a:latin typeface="Cambria Math" panose="02040503050406030204" pitchFamily="18" charset="0"/>
                                    <a:ea typeface="等线 Light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  <a:ea typeface="等线 Light" panose="02010600030101010101" pitchFamily="2" charset="-122"/>
                                  </a:rPr>
                                  <m:t>𝑊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等线 Light" panose="02010600030101010101" pitchFamily="2" charset="-122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  <a:ea typeface="等线 Light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𝑁</m:t>
                        </m:r>
                      </m:den>
                    </m:f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𝑖</m:t>
                            </m:r>
                            <m:r>
                              <m:rPr>
                                <m:brk m:alnAt="25"/>
                              </m:rPr>
                              <a:rPr lang="en-US" altLang="zh-CN" sz="2400" b="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=</m:t>
                            </m:r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altLang="zh-CN" sz="2400" i="1">
                                    <a:latin typeface="Cambria Math" panose="02040503050406030204" pitchFamily="18" charset="0"/>
                                    <a:ea typeface="等线 Light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  <a:ea typeface="等线 Light" panose="02010600030101010101" pitchFamily="2" charset="-122"/>
                                  </a:rPr>
                                  <m:t>𝑊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等线 Light" panose="02010600030101010101" pitchFamily="2" charset="-122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  <a:ea typeface="等线 Light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𝑀</m:t>
                        </m:r>
                      </m:den>
                    </m:f>
                    <m:r>
                      <a:rPr lang="zh-CN" altLang="en-US" sz="2400" i="1">
                        <a:latin typeface="Cambria Math" panose="02040503050406030204" pitchFamily="18" charset="0"/>
                        <a:ea typeface="等线 Light" panose="02010600030101010101" pitchFamily="2" charset="-122"/>
                      </a:rPr>
                      <m:t>。</m:t>
                    </m:r>
                  </m:oMath>
                </a14:m>
                <a:endParaRPr lang="zh-CN" altLang="en-US" sz="2400" dirty="0"/>
              </a:p>
              <a:p>
                <a:r>
                  <a:rPr lang="zh-CN" altLang="en-US" sz="2400" dirty="0"/>
                  <a:t>这不是平均数嘛！所以将平均数作为一个序列的权值，用于和别的序列比较，确定先后安放顺序。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3406F-8E37-44E7-8DE9-AD8273E92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49424"/>
                <a:ext cx="9720073" cy="4023360"/>
              </a:xfrm>
              <a:blipFill>
                <a:blip r:embed="rId3"/>
                <a:stretch>
                  <a:fillRect l="-502" t="-1970" r="-502" b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16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3C4FEAE-60FD-4F28-AB1A-278A017ADF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𝐶𝑜𝑙𝑜𝑟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𝑡𝑟𝑒𝑒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3C4FEAE-60FD-4F28-AB1A-278A017AD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3406F-8E37-44E7-8DE9-AD8273E92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这样，我们就可以从叶子节点开始，一个个地合并到父亲节点，节点的权值可直接定义为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zh-CN" altLang="en-US" sz="2400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400" dirty="0"/>
                  <a:t>合并起来的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之和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2400" dirty="0"/>
                  <a:t>合并于此节点的节点总数。</a:t>
                </a:r>
                <a:endParaRPr lang="en-US" altLang="zh-CN" sz="2400" dirty="0"/>
              </a:p>
              <a:p>
                <a:r>
                  <a:rPr lang="zh-CN" altLang="en-US" sz="2400" dirty="0"/>
                  <a:t>我们每次选全局权值最大的节点合并到父亲，并且记录累计贡献，一直合并到根节点，我们就可以得到正确的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了。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用大根堆加速寻找全局权值最大的节点。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3406F-8E37-44E7-8DE9-AD8273E92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  <a:blipFill>
                <a:blip r:embed="rId3"/>
                <a:stretch>
                  <a:fillRect l="-502" t="-1970" r="-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90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DDB0101-B25E-405D-84C4-4FB36A41A85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𝐷𝑖𝑠𝑐𝑜𝑢𝑛𝑡𝑠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DDB0101-B25E-405D-84C4-4FB36A41A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17801A-3173-4284-A702-C3219632F3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超市打折，如果购物车里有至少一个凳子，则可半价购买购物车里最便宜的一个物品。</a:t>
                </a:r>
                <a:endParaRPr lang="en-US" altLang="zh-CN" sz="2400" dirty="0"/>
              </a:p>
              <a:p>
                <a:r>
                  <a:rPr lang="zh-CN" altLang="en-US" sz="2400" dirty="0"/>
                  <a:t>现在你要购买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个物品，其中一些是凳子。你有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个购物车，求一个最优的购买方案，使得花费的价格最少。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sz="2400" dirty="0"/>
              </a:p>
              <a:p>
                <a:endParaRPr lang="zh-CN" altLang="en-US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17801A-3173-4284-A702-C3219632F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2" t="-1970" r="-1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5282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2017E-0781-40C2-AF4C-8F64CA7D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贪心的套路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BBC9F-F8A6-4F33-BCCE-3F20943B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一般来说，如果题目需要求一个最优解或者最小（大）花费之类的，而且除了暴力之外想不到什么好方法，那么就可能需要用贪心。</a:t>
            </a:r>
            <a:endParaRPr lang="en-US" altLang="zh-CN" sz="2400" dirty="0"/>
          </a:p>
          <a:p>
            <a:r>
              <a:rPr lang="zh-CN" altLang="en-US" sz="2400" dirty="0"/>
              <a:t>通常地，我们猜想一些步骤能不能直接使用贪心，然后再去证明这个贪心是对的。</a:t>
            </a:r>
            <a:endParaRPr lang="en-US" altLang="zh-CN" sz="2400" dirty="0"/>
          </a:p>
          <a:p>
            <a:r>
              <a:rPr lang="zh-CN" altLang="en-US" sz="2400" dirty="0"/>
              <a:t>有时候可能要多想几种贪心才能找到正确的那一种。</a:t>
            </a:r>
          </a:p>
        </p:txBody>
      </p:sp>
    </p:spTree>
    <p:extLst>
      <p:ext uri="{BB962C8B-B14F-4D97-AF65-F5344CB8AC3E}">
        <p14:creationId xmlns:p14="http://schemas.microsoft.com/office/powerpoint/2010/main" val="395822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DDB0101-B25E-405D-84C4-4FB36A41A85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𝐷𝑖𝑠𝑐𝑜𝑢𝑛𝑡𝑠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DDB0101-B25E-405D-84C4-4FB36A41A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17801A-3173-4284-A702-C3219632F3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如果一个购物车放了一个凳子，就没有必要放其他的物品了。</a:t>
                </a:r>
                <a:endParaRPr lang="en-US" altLang="zh-CN" sz="2400" dirty="0"/>
              </a:p>
              <a:p>
                <a:r>
                  <a:rPr lang="zh-CN" altLang="en-US" sz="2400" dirty="0"/>
                  <a:t>最终，一种可行的最优购买方案是将最贵的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个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或全部，比如当凳子不够时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凳子单独放，最后一个购物车放其余的所有物品。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dirty="0" err="1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，排个序就行。</a:t>
                </a:r>
              </a:p>
              <a:p>
                <a:endParaRPr lang="zh-CN" altLang="en-US" sz="2400" dirty="0"/>
              </a:p>
              <a:p>
                <a:endParaRPr lang="zh-CN" altLang="en-US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17801A-3173-4284-A702-C3219632F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02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0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C5E7A-D8CB-44E0-AC54-D4E56113E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叠罗汉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C68B17-53F8-4555-B5D5-2AA59A14F3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个罗汉，每个罗汉有重量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和力量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定义一个罗汉的危险值为他上面所有物品的重量之和减去他的力量。</a:t>
                </a:r>
                <a:endParaRPr lang="en-US" altLang="zh-CN" sz="2400" dirty="0"/>
              </a:p>
              <a:p>
                <a:r>
                  <a:rPr lang="zh-CN" altLang="en-US" sz="2400" dirty="0"/>
                  <a:t>安排一个顺序使得危险值最大的罗汉的危险值最小。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C68B17-53F8-4555-B5D5-2AA59A14F3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2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50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CC5EF-5629-404F-9D6F-EA7A749F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叠罗汉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94501F-8579-4A06-81B2-FBFD8E846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CN" altLang="en-US" sz="2400" dirty="0"/>
                  <a:t>考虑相邻两个罗汉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在这个局部问题里，怎么安排他们的顺序呢？设他们之上的罗汉一共重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把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放</m:t>
                    </m:r>
                  </m:oMath>
                </a14:m>
                <a:r>
                  <a:rPr lang="zh-CN" altLang="en-US" sz="2400" dirty="0"/>
                  <a:t>上面，两人的危险值分别为：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把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放</m:t>
                    </m:r>
                  </m:oMath>
                </a14:m>
                <a:r>
                  <a:rPr lang="zh-CN" altLang="en-US" sz="2400" dirty="0"/>
                  <a:t>上面，两人的危险值：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4=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比较这两组值，看看哪个的最大值更小。</a:t>
                </a:r>
                <a:br>
                  <a:rPr lang="en-US" altLang="zh-CN" sz="2400" dirty="0"/>
                </a:br>
                <a:r>
                  <a:rPr lang="zh-CN" altLang="en-US" sz="2400" dirty="0"/>
                  <a:t>分情况讨论得出结论：若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则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前者</m:t>
                    </m:r>
                  </m:oMath>
                </a14:m>
                <a:r>
                  <a:rPr lang="zh-CN" altLang="en-US" sz="2400" dirty="0"/>
                  <a:t>较优，否则后者更优。</a:t>
                </a:r>
                <a:endParaRPr lang="en-US" altLang="zh-CN" sz="2400" dirty="0"/>
              </a:p>
              <a:p>
                <a:r>
                  <a:rPr lang="zh-CN" altLang="en-US" sz="24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/>
                  <a:t>更小的罗汉放到上面更优。</a:t>
                </a:r>
                <a:endParaRPr lang="en-US" altLang="zh-CN" sz="2400" dirty="0"/>
              </a:p>
              <a:p>
                <a:r>
                  <a:rPr lang="zh-CN" altLang="en-US" sz="2400" dirty="0"/>
                  <a:t>对于所有罗汉两两进行这一比较，每次得出一对罗汉的相对顺序，那么最后得到所有相对顺序后，就能得出绝对顺序。</a:t>
                </a:r>
                <a:endParaRPr lang="en-US" altLang="zh-CN" sz="2400" dirty="0"/>
              </a:p>
              <a:p>
                <a:r>
                  <a:rPr lang="zh-CN" altLang="en-US" sz="2400" dirty="0"/>
                  <a:t>即所有罗汉会按照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i="0" dirty="0">
                    <a:latin typeface="+mj-lt"/>
                  </a:rPr>
                  <a:t>从小到大</a:t>
                </a:r>
                <a:r>
                  <a:rPr lang="zh-CN" altLang="en-US" sz="2400" dirty="0"/>
                  <a:t>排列，这就是最优解了。</a:t>
                </a:r>
                <a:endParaRPr lang="en-US" altLang="zh-CN" sz="2400" dirty="0"/>
              </a:p>
              <a:p>
                <a:r>
                  <a:rPr lang="zh-CN" altLang="en-US" sz="2400" dirty="0"/>
                  <a:t>等价于打个快排按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/>
                  <a:t>排序，时间复杂度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94501F-8579-4A06-81B2-FBFD8E846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8" t="-2576" b="-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13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12C77-F8B4-4356-9078-1D640626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 建筑抢修 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EF54D3-A8E2-4A99-AE10-710D35F8BE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基地里有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𝑁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个建筑设施受到了严重的损伤，但只有 一个修理工人。</a:t>
                </a:r>
                <a:endParaRPr lang="en-US" altLang="zh-CN" sz="2400" dirty="0"/>
              </a:p>
              <a:p>
                <a:r>
                  <a:rPr lang="zh-CN" altLang="en-US" sz="2400" dirty="0"/>
                  <a:t>修复一个建筑都需要</a:t>
                </a:r>
                <a14:m>
                  <m:oMath xmlns:m="http://schemas.openxmlformats.org/officeDocument/2006/math"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dirty="0" err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 dirty="0" err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时间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工人一次只能修一个。如果某个建筑在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时间之内没有修理</a:t>
                </a:r>
                <a:r>
                  <a:rPr lang="zh-CN" altLang="en-US" sz="2400" i="0" dirty="0"/>
                  <a:t>完毕 </a:t>
                </a:r>
                <a:r>
                  <a:rPr lang="zh-CN" altLang="en-US" sz="2400" dirty="0"/>
                  <a:t>，这个建筑就报废了。</a:t>
                </a:r>
                <a:endParaRPr lang="en-US" altLang="zh-CN" sz="2400" dirty="0"/>
              </a:p>
              <a:p>
                <a:r>
                  <a:rPr lang="zh-CN" altLang="en-US" sz="2400" dirty="0"/>
                  <a:t>你的任务是制订一个合理的维修顺序，以抢修尽可能多的建筑。</a:t>
                </a:r>
                <a:endParaRPr lang="en-US" altLang="zh-CN" sz="2400" dirty="0"/>
              </a:p>
              <a:p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𝑁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 ≤ 150000 </m:t>
                    </m:r>
                  </m:oMath>
                </a14:m>
                <a:endParaRPr lang="zh-CN" altLang="en-US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EF54D3-A8E2-4A99-AE10-710D35F8B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2" t="-1970" r="-2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A760C8C2-402B-44D4-9D71-04B3902A10DF}"/>
              </a:ext>
            </a:extLst>
          </p:cNvPr>
          <p:cNvSpPr/>
          <p:nvPr/>
        </p:nvSpPr>
        <p:spPr>
          <a:xfrm>
            <a:off x="1024128" y="5903452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仿宋" panose="02010600040101010101" pitchFamily="2" charset="-122"/>
              </a:rPr>
              <a:t>[JSOI 2007]</a:t>
            </a:r>
            <a:endParaRPr lang="zh-CN" altLang="en-US" dirty="0">
              <a:latin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6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1606</TotalTime>
  <Words>4202</Words>
  <Application>Microsoft Office PowerPoint</Application>
  <PresentationFormat>宽屏</PresentationFormat>
  <Paragraphs>287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6" baseType="lpstr">
      <vt:lpstr>华文仿宋</vt:lpstr>
      <vt:lpstr>Cambria Math</vt:lpstr>
      <vt:lpstr>Tw Cen MT</vt:lpstr>
      <vt:lpstr>Tw Cen MT Condensed</vt:lpstr>
      <vt:lpstr>Wingdings 3</vt:lpstr>
      <vt:lpstr>积分</vt:lpstr>
      <vt:lpstr>贪心专题</vt:lpstr>
      <vt:lpstr>这个专题讲什么</vt:lpstr>
      <vt:lpstr> New Year Snowmen</vt:lpstr>
      <vt:lpstr> New Year Snowmen</vt:lpstr>
      <vt:lpstr> Discounts</vt:lpstr>
      <vt:lpstr> Discounts</vt:lpstr>
      <vt:lpstr> 叠罗汉</vt:lpstr>
      <vt:lpstr> 叠罗汉</vt:lpstr>
      <vt:lpstr> 建筑抢修 　</vt:lpstr>
      <vt:lpstr> 建筑抢修 　</vt:lpstr>
      <vt:lpstr> Day1 第二题</vt:lpstr>
      <vt:lpstr> Day1 第二题</vt:lpstr>
      <vt:lpstr> Day1 第二题</vt:lpstr>
      <vt:lpstr> 删数问题</vt:lpstr>
      <vt:lpstr> 删数问题</vt:lpstr>
      <vt:lpstr> 删数问题</vt:lpstr>
      <vt:lpstr> 删数问题</vt:lpstr>
      <vt:lpstr> 删数问题</vt:lpstr>
      <vt:lpstr> 取数游戏</vt:lpstr>
      <vt:lpstr> 取数游戏</vt:lpstr>
      <vt:lpstr> Main Sequence</vt:lpstr>
      <vt:lpstr> Main Sequence</vt:lpstr>
      <vt:lpstr> 兔子和樱花</vt:lpstr>
      <vt:lpstr> 兔子和樱花</vt:lpstr>
      <vt:lpstr> 兔子和樱花</vt:lpstr>
      <vt:lpstr> 刺客</vt:lpstr>
      <vt:lpstr> 提示</vt:lpstr>
      <vt:lpstr> 刺客</vt:lpstr>
      <vt:lpstr> 下一题？</vt:lpstr>
      <vt:lpstr> 最终题解</vt:lpstr>
      <vt:lpstr> DFS Spanning Tree</vt:lpstr>
      <vt:lpstr> 提示</vt:lpstr>
      <vt:lpstr> DFS Spanning Tree</vt:lpstr>
      <vt:lpstr> DFS Spanning Tree</vt:lpstr>
      <vt:lpstr> 乐曲创作</vt:lpstr>
      <vt:lpstr> 提示</vt:lpstr>
      <vt:lpstr> 乐曲创作</vt:lpstr>
      <vt:lpstr> 乐曲创作</vt:lpstr>
      <vt:lpstr> 乐曲创作</vt:lpstr>
      <vt:lpstr> 乐曲创作</vt:lpstr>
      <vt:lpstr> Shop</vt:lpstr>
      <vt:lpstr> Shop</vt:lpstr>
      <vt:lpstr> Shop</vt:lpstr>
      <vt:lpstr> Shop</vt:lpstr>
      <vt:lpstr> Color a tree</vt:lpstr>
      <vt:lpstr> 提示</vt:lpstr>
      <vt:lpstr> Color a tree</vt:lpstr>
      <vt:lpstr> Color a tree</vt:lpstr>
      <vt:lpstr> Color a tree</vt:lpstr>
      <vt:lpstr> 贪心的套路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树的分治算法</dc:title>
  <dc:creator>Crazy</dc:creator>
  <cp:lastModifiedBy>郑 John</cp:lastModifiedBy>
  <cp:revision>328</cp:revision>
  <dcterms:created xsi:type="dcterms:W3CDTF">2015-07-22T04:23:00Z</dcterms:created>
  <dcterms:modified xsi:type="dcterms:W3CDTF">2019-10-01T14:52:23Z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