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70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2" r:id="rId37"/>
    <p:sldId id="301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一些数学知识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王若松</a:t>
            </a:r>
            <a:endParaRPr lang="en-US" altLang="zh-CN" dirty="0" smtClean="0"/>
          </a:p>
          <a:p>
            <a:r>
              <a:rPr lang="zh-CN" altLang="en-US" dirty="0" smtClean="0"/>
              <a:t>清华大学</a:t>
            </a:r>
            <a:endParaRPr lang="en-US" altLang="zh-CN" dirty="0" smtClean="0"/>
          </a:p>
          <a:p>
            <a:r>
              <a:rPr lang="zh-CN" altLang="en-US" dirty="0"/>
              <a:t>交叉信息研究院</a:t>
            </a:r>
          </a:p>
        </p:txBody>
      </p:sp>
    </p:spTree>
    <p:extLst>
      <p:ext uri="{BB962C8B-B14F-4D97-AF65-F5344CB8AC3E}">
        <p14:creationId xmlns:p14="http://schemas.microsoft.com/office/powerpoint/2010/main" val="141291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修改是否影响做法？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k</a:t>
            </a:r>
            <a:r>
              <a:rPr lang="zh-CN" altLang="en-US" dirty="0" smtClean="0"/>
              <a:t>扩大是否影响做法？</a:t>
            </a:r>
            <a:endParaRPr lang="en-US" altLang="zh-CN" dirty="0" smtClean="0"/>
          </a:p>
          <a:p>
            <a:r>
              <a:rPr lang="zh-CN" altLang="en-US" dirty="0" smtClean="0"/>
              <a:t>同时扩大</a:t>
            </a:r>
            <a:r>
              <a:rPr lang="en-US" altLang="zh-CN" dirty="0" smtClean="0"/>
              <a:t>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1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质数、合数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如何判断一个数是否是质数？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一些数论知识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7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若一个数有比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大的质因子，则必有比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小的质因子。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1…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的数依次尝试。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质数判断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0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快速判断</a:t>
            </a:r>
            <a:r>
              <a:rPr lang="en-US" altLang="zh-CN" dirty="0" smtClean="0"/>
              <a:t>1...N</a:t>
            </a:r>
            <a:r>
              <a:rPr lang="zh-CN" altLang="en-US" dirty="0" smtClean="0"/>
              <a:t>中所有的数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对于每个质数，将其倍数均判定为非质数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时间复杂度？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60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先将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(P)</a:t>
            </a:r>
            <a:r>
              <a:rPr lang="zh-CN" altLang="en-US" dirty="0" smtClean="0"/>
              <a:t>内的质数筛出来，之后只用这些数试除。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适用于需要多次判断的场合。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复杂度？</a:t>
            </a:r>
            <a:endParaRPr lang="en-US" altLang="zh-CN" dirty="0" smtClean="0"/>
          </a:p>
          <a:p>
            <a:r>
              <a:rPr lang="en-US" altLang="zh-CN" dirty="0" smtClean="0"/>
              <a:t>1..N</a:t>
            </a:r>
            <a:r>
              <a:rPr lang="zh-CN" altLang="en-US" dirty="0" smtClean="0"/>
              <a:t>内大概有</a:t>
            </a:r>
            <a:r>
              <a:rPr lang="en-US" altLang="zh-CN" dirty="0" smtClean="0"/>
              <a:t>N/ln(N)</a:t>
            </a:r>
            <a:r>
              <a:rPr lang="zh-CN" altLang="en-US" dirty="0" smtClean="0"/>
              <a:t>个质数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更好的判断方法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0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一个数最多只有一个大于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(P)</a:t>
            </a:r>
            <a:r>
              <a:rPr lang="zh-CN" altLang="en-US" dirty="0" smtClean="0"/>
              <a:t>的质因子。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依次试除</a:t>
            </a:r>
            <a:r>
              <a:rPr lang="en-US" altLang="zh-CN" dirty="0" smtClean="0"/>
              <a:t>1..sqrt(P)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优化：只试除质数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分解质因数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7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phi(n)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1…n</a:t>
            </a:r>
            <a:r>
              <a:rPr lang="zh-CN" altLang="en-US" dirty="0" smtClean="0"/>
              <a:t>中，与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互质的数的数量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质数的欧拉函数？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n=p1</a:t>
            </a:r>
            <a:r>
              <a:rPr lang="en-US" altLang="zh-CN" baseline="30000" dirty="0" smtClean="0"/>
              <a:t>q1</a:t>
            </a:r>
            <a:r>
              <a:rPr lang="en-US" altLang="zh-CN" dirty="0" smtClean="0"/>
              <a:t>p2</a:t>
            </a:r>
            <a:r>
              <a:rPr lang="en-US" altLang="zh-CN" baseline="30000" dirty="0" smtClean="0"/>
              <a:t>q2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pr</a:t>
            </a:r>
            <a:r>
              <a:rPr lang="en-US" altLang="zh-CN" baseline="30000" dirty="0" err="1" smtClean="0"/>
              <a:t>qr</a:t>
            </a:r>
            <a:endParaRPr lang="en-US" altLang="zh-CN" baseline="30000" dirty="0" smtClean="0"/>
          </a:p>
          <a:p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hi(n)=n*(1-1/p1)*(1-1/p2)…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10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在左下角可以看到多少人？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N&lt;=40000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仪仗队</a:t>
            </a:r>
            <a:endParaRPr lang="zh-CN" altLang="en-US" dirty="0"/>
          </a:p>
        </p:txBody>
      </p:sp>
      <p:pic>
        <p:nvPicPr>
          <p:cNvPr id="6" name="Picture 4" descr="http://www.lydsy.com/JudgeOnline/images/21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2976"/>
            <a:ext cx="2808312" cy="26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f(x)=phi(x)/x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1…T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的最小值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T&lt;=10</a:t>
            </a:r>
            <a:r>
              <a:rPr lang="en-US" altLang="zh-CN" baseline="30000" dirty="0" smtClean="0"/>
              <a:t>100</a:t>
            </a:r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组询问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maxf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7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互质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phi</a:t>
            </a:r>
            <a:r>
              <a:rPr lang="en-US" altLang="zh-CN" baseline="30000" dirty="0" smtClean="0"/>
              <a:t>(p)</a:t>
            </a:r>
            <a:r>
              <a:rPr lang="en-US" altLang="zh-CN" dirty="0" smtClean="0"/>
              <a:t>=1 (mod p)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特别的，当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是质数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baseline="30000" dirty="0" smtClean="0"/>
              <a:t>p-1</a:t>
            </a:r>
            <a:r>
              <a:rPr lang="en-US" altLang="zh-CN" dirty="0" smtClean="0"/>
              <a:t>=1 (mod p)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欧拉定理与费马小定理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信息学竞赛中与数论相关的知识有哪些？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取</a:t>
            </a:r>
            <a:r>
              <a:rPr lang="zh-CN" altLang="en-US" dirty="0" smtClean="0"/>
              <a:t>模  （结果</a:t>
            </a:r>
            <a:r>
              <a:rPr lang="zh-CN" altLang="en-US" dirty="0"/>
              <a:t>对</a:t>
            </a:r>
            <a:r>
              <a:rPr lang="en-US" altLang="zh-CN" dirty="0"/>
              <a:t>…</a:t>
            </a:r>
            <a:r>
              <a:rPr lang="zh-CN" altLang="en-US" dirty="0"/>
              <a:t>取</a:t>
            </a:r>
            <a:r>
              <a:rPr lang="zh-CN" altLang="en-US" dirty="0" smtClean="0"/>
              <a:t>模）</a:t>
            </a:r>
            <a:endParaRPr lang="en-US" altLang="zh-CN" dirty="0" smtClean="0"/>
          </a:p>
          <a:p>
            <a:r>
              <a:rPr lang="zh-CN" altLang="en-US" dirty="0" smtClean="0"/>
              <a:t>质数、合数</a:t>
            </a:r>
            <a:endParaRPr lang="en-US" altLang="zh-CN" dirty="0" smtClean="0"/>
          </a:p>
          <a:p>
            <a:r>
              <a:rPr lang="zh-CN" altLang="en-US" dirty="0" smtClean="0"/>
              <a:t>最大公约数、最小公倍数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一、数论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6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a</a:t>
            </a:r>
            <a:r>
              <a:rPr lang="en-US" altLang="zh-CN" baseline="30000" dirty="0" err="1"/>
              <a:t>phi</a:t>
            </a:r>
            <a:r>
              <a:rPr lang="en-US" altLang="zh-CN" baseline="30000" dirty="0"/>
              <a:t>(p)</a:t>
            </a:r>
            <a:r>
              <a:rPr lang="en-US" altLang="zh-CN" dirty="0"/>
              <a:t>=1 (mod p)</a:t>
            </a:r>
          </a:p>
          <a:p>
            <a:r>
              <a:rPr lang="zh-CN" altLang="en-US" dirty="0" smtClean="0"/>
              <a:t>意味着</a:t>
            </a:r>
            <a:endParaRPr lang="en-US" altLang="zh-CN" dirty="0" smtClean="0"/>
          </a:p>
          <a:p>
            <a:r>
              <a:rPr lang="en-US" altLang="zh-CN" dirty="0" smtClean="0"/>
              <a:t>a*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phi</a:t>
            </a:r>
            <a:r>
              <a:rPr lang="en-US" altLang="zh-CN" baseline="30000" dirty="0" smtClean="0"/>
              <a:t>(p)-1</a:t>
            </a:r>
            <a:r>
              <a:rPr lang="en-US" altLang="zh-CN" dirty="0" smtClean="0"/>
              <a:t>=1 (mod p)</a:t>
            </a:r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=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phi</a:t>
            </a:r>
            <a:r>
              <a:rPr lang="en-US" altLang="zh-CN" baseline="30000" dirty="0"/>
              <a:t>(p)-</a:t>
            </a:r>
            <a:r>
              <a:rPr lang="en-US" altLang="zh-CN" baseline="30000" dirty="0" smtClean="0"/>
              <a:t>1</a:t>
            </a:r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a*(a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)=1 (mod p)</a:t>
            </a:r>
          </a:p>
          <a:p>
            <a:endParaRPr lang="en-US" altLang="zh-CN" dirty="0"/>
          </a:p>
          <a:p>
            <a:r>
              <a:rPr lang="zh-CN" altLang="en-US" dirty="0" smtClean="0"/>
              <a:t>每当需要除以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的时候，乘上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r>
              <a:rPr lang="zh-CN" altLang="en-US" dirty="0" smtClean="0"/>
              <a:t>特别的，当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是质数，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=a</a:t>
            </a:r>
            <a:r>
              <a:rPr lang="en-US" altLang="zh-CN" baseline="30000" dirty="0" smtClean="0"/>
              <a:t>p-2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乘法逆元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8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不互质的时候，是否存在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不存在！</a:t>
            </a:r>
            <a:endParaRPr lang="en-US" altLang="zh-CN" dirty="0" smtClean="0"/>
          </a:p>
          <a:p>
            <a:r>
              <a:rPr lang="en-US" altLang="zh-CN" dirty="0" smtClean="0"/>
              <a:t>a*a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=k*p+1</a:t>
            </a:r>
          </a:p>
          <a:p>
            <a:endParaRPr lang="en-US" altLang="zh-CN" dirty="0"/>
          </a:p>
          <a:p>
            <a:r>
              <a:rPr lang="en-US" altLang="zh-CN" dirty="0" smtClean="0"/>
              <a:t>(a, p)</a:t>
            </a:r>
            <a:r>
              <a:rPr lang="zh-CN" altLang="en-US" dirty="0"/>
              <a:t>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乘法逆元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93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C[n][m] mod p</a:t>
            </a:r>
          </a:p>
          <a:p>
            <a:endParaRPr lang="en-US" altLang="zh-CN" dirty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m&lt;=n&lt;=p&lt;=10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 p</a:t>
            </a:r>
            <a:r>
              <a:rPr lang="zh-CN" altLang="en-US" dirty="0" smtClean="0"/>
              <a:t>是质数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组合数取模 加强版</a:t>
            </a:r>
            <a:r>
              <a:rPr lang="en-US" altLang="zh-CN" dirty="0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1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C[n][m] mod p</a:t>
            </a:r>
          </a:p>
          <a:p>
            <a:endParaRPr lang="en-US" altLang="zh-CN" dirty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n, m, p</a:t>
            </a:r>
            <a:r>
              <a:rPr lang="en-US" altLang="zh-CN" dirty="0"/>
              <a:t>&lt;=10</a:t>
            </a:r>
            <a:r>
              <a:rPr lang="en-US" altLang="zh-CN" baseline="30000" dirty="0"/>
              <a:t>5</a:t>
            </a:r>
            <a:r>
              <a:rPr lang="en-US" altLang="zh-CN" dirty="0"/>
              <a:t>  p</a:t>
            </a:r>
            <a:r>
              <a:rPr lang="zh-CN" altLang="en-US" dirty="0"/>
              <a:t>是质数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组合数取模 加强版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0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如何求得</a:t>
            </a:r>
            <a:r>
              <a:rPr lang="zh-CN" altLang="en-US" dirty="0"/>
              <a:t>一</a:t>
            </a:r>
            <a:r>
              <a:rPr lang="zh-CN" altLang="en-US" dirty="0" smtClean="0"/>
              <a:t>个数的所有约数？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如果有一个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(N)…N</a:t>
            </a:r>
            <a:r>
              <a:rPr lang="zh-CN" altLang="en-US" dirty="0" smtClean="0"/>
              <a:t>内的约数，则必有一在</a:t>
            </a:r>
            <a:r>
              <a:rPr lang="en-US" altLang="zh-CN" dirty="0" smtClean="0"/>
              <a:t>1…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内的约数与之对应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1…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内的所有数即可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05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如何求得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的约数个数？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a=p1</a:t>
            </a:r>
            <a:r>
              <a:rPr lang="en-US" altLang="zh-CN" baseline="30000" dirty="0" smtClean="0"/>
              <a:t>a1</a:t>
            </a:r>
            <a:r>
              <a:rPr lang="en-US" altLang="zh-CN" dirty="0" smtClean="0"/>
              <a:t>p2</a:t>
            </a:r>
            <a:r>
              <a:rPr lang="en-US" altLang="zh-CN" baseline="30000" dirty="0" smtClean="0"/>
              <a:t>a2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pr</a:t>
            </a:r>
            <a:r>
              <a:rPr lang="en-US" altLang="zh-CN" baseline="30000" dirty="0" err="1"/>
              <a:t>a</a:t>
            </a:r>
            <a:r>
              <a:rPr lang="en-US" altLang="zh-CN" baseline="30000" dirty="0" err="1" smtClean="0"/>
              <a:t>r</a:t>
            </a:r>
            <a:endParaRPr lang="en-US" altLang="zh-CN" baseline="30000" dirty="0" smtClean="0"/>
          </a:p>
          <a:p>
            <a:r>
              <a:rPr lang="en-US" altLang="zh-CN" baseline="30000" dirty="0"/>
              <a:t> </a:t>
            </a:r>
            <a:r>
              <a:rPr lang="en-US" altLang="zh-CN" dirty="0" smtClean="0"/>
              <a:t>    b=p1</a:t>
            </a:r>
            <a:r>
              <a:rPr lang="en-US" altLang="zh-CN" baseline="30000" dirty="0" smtClean="0"/>
              <a:t>b1</a:t>
            </a:r>
            <a:r>
              <a:rPr lang="en-US" altLang="zh-CN" dirty="0" smtClean="0"/>
              <a:t>p2</a:t>
            </a:r>
            <a:r>
              <a:rPr lang="en-US" altLang="zh-CN" baseline="30000" dirty="0" smtClean="0"/>
              <a:t>b2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pr</a:t>
            </a:r>
            <a:r>
              <a:rPr lang="en-US" altLang="zh-CN" baseline="30000" dirty="0" err="1"/>
              <a:t>b</a:t>
            </a:r>
            <a:r>
              <a:rPr lang="en-US" altLang="zh-CN" baseline="30000" dirty="0" err="1" smtClean="0"/>
              <a:t>r</a:t>
            </a:r>
            <a:endParaRPr lang="en-US" altLang="zh-CN" baseline="300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的约数，则</a:t>
            </a:r>
            <a:r>
              <a:rPr lang="en-US" altLang="zh-CN" dirty="0" smtClean="0"/>
              <a:t>a1&lt;=b1, a2&lt;=b2 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2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N=a1</a:t>
            </a:r>
            <a:r>
              <a:rPr lang="en-US" altLang="zh-CN" baseline="30000" dirty="0" smtClean="0"/>
              <a:t>b1</a:t>
            </a:r>
            <a:r>
              <a:rPr lang="en-US" altLang="zh-CN" dirty="0" smtClean="0"/>
              <a:t>a2</a:t>
            </a:r>
            <a:r>
              <a:rPr lang="en-US" altLang="zh-CN" baseline="30000" dirty="0" smtClean="0"/>
              <a:t>b2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ar</a:t>
            </a:r>
            <a:r>
              <a:rPr lang="en-US" altLang="zh-CN" baseline="30000" dirty="0" err="1" smtClean="0"/>
              <a:t>br</a:t>
            </a:r>
            <a:endParaRPr lang="en-US" altLang="zh-CN" baseline="30000" dirty="0" smtClean="0"/>
          </a:p>
          <a:p>
            <a:endParaRPr lang="en-US" altLang="zh-CN" baseline="30000" dirty="0"/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的约数个数为</a:t>
            </a:r>
            <a:r>
              <a:rPr lang="en-US" altLang="zh-CN" dirty="0" smtClean="0"/>
              <a:t>(b1+1)*(b2+1)*…(br+1)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d(x)</a:t>
            </a:r>
            <a:r>
              <a:rPr lang="zh-CN" altLang="en-US" dirty="0" smtClean="0"/>
              <a:t>表示</a:t>
            </a:r>
            <a:r>
              <a:rPr lang="en-US" altLang="zh-CN" dirty="0"/>
              <a:t>x</a:t>
            </a:r>
            <a:r>
              <a:rPr lang="zh-CN" altLang="en-US" dirty="0" smtClean="0"/>
              <a:t>的约数个数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d(1)+d(2)+…+d(N)</a:t>
            </a:r>
          </a:p>
          <a:p>
            <a:endParaRPr lang="en-US" altLang="zh-CN" dirty="0"/>
          </a:p>
          <a:p>
            <a:r>
              <a:rPr lang="en-US" altLang="zh-CN" dirty="0" smtClean="0"/>
              <a:t>N&lt;=1000000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约数个数和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2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K mod 1 + K mod 2 + … + K mod N</a:t>
            </a:r>
          </a:p>
          <a:p>
            <a:r>
              <a:rPr lang="en-US" altLang="zh-CN" dirty="0"/>
              <a:t>N, K &lt;= 10^9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余数之和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4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b</a:t>
            </a:r>
            <a:r>
              <a:rPr lang="en-US" altLang="zh-CN" dirty="0" smtClean="0"/>
              <a:t> mod p</a:t>
            </a:r>
          </a:p>
          <a:p>
            <a:r>
              <a:rPr lang="en-US" altLang="zh-CN" dirty="0" smtClean="0"/>
              <a:t>1 &lt;= a, p &lt;= 10</a:t>
            </a:r>
            <a:r>
              <a:rPr lang="en-US" altLang="zh-CN" baseline="30000" dirty="0" smtClean="0"/>
              <a:t>9</a:t>
            </a:r>
            <a:endParaRPr lang="en-US" altLang="zh-CN" dirty="0" smtClean="0"/>
          </a:p>
          <a:p>
            <a:r>
              <a:rPr lang="en-US" altLang="zh-CN" dirty="0" smtClean="0"/>
              <a:t>b&lt;=10</a:t>
            </a:r>
            <a:r>
              <a:rPr lang="en-US" altLang="zh-CN" baseline="30000" dirty="0" smtClean="0"/>
              <a:t>1000000</a:t>
            </a:r>
          </a:p>
          <a:p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zh-CN" altLang="en-US" dirty="0" smtClean="0"/>
              <a:t>是质数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9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取模的一些性质：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(A+B) mod C = (A mod C + B mod C) mod C</a:t>
            </a:r>
          </a:p>
          <a:p>
            <a:r>
              <a:rPr lang="en-US" altLang="zh-CN" dirty="0"/>
              <a:t>(</a:t>
            </a:r>
            <a:r>
              <a:rPr lang="en-US" altLang="zh-CN" dirty="0" smtClean="0"/>
              <a:t>A-B</a:t>
            </a:r>
            <a:r>
              <a:rPr lang="en-US" altLang="zh-CN" dirty="0"/>
              <a:t>) mod C = (A mod C </a:t>
            </a:r>
            <a:r>
              <a:rPr lang="en-US" altLang="zh-CN" dirty="0" smtClean="0"/>
              <a:t>- </a:t>
            </a:r>
            <a:r>
              <a:rPr lang="en-US" altLang="zh-CN" dirty="0"/>
              <a:t>B mod C) mod 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(A *</a:t>
            </a:r>
            <a:r>
              <a:rPr lang="zh-CN" altLang="en-US" dirty="0"/>
              <a:t> </a:t>
            </a:r>
            <a:r>
              <a:rPr lang="en-US" altLang="zh-CN" dirty="0" smtClean="0"/>
              <a:t>B) mod  C = (A mod C) * (B mod C) mod C</a:t>
            </a:r>
          </a:p>
          <a:p>
            <a:r>
              <a:rPr lang="en-US" altLang="zh-CN" dirty="0" smtClean="0"/>
              <a:t>(A / B) mod C = ???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、取模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en-US" altLang="zh-CN" dirty="0"/>
              <a:t>x</a:t>
            </a:r>
            <a:r>
              <a:rPr lang="zh-CN" altLang="en-US" dirty="0"/>
              <a:t>的数量</a:t>
            </a:r>
            <a:endParaRPr lang="en-US" altLang="zh-CN" dirty="0"/>
          </a:p>
          <a:p>
            <a:r>
              <a:rPr lang="zh-CN" altLang="en-US" dirty="0"/>
              <a:t>满足</a:t>
            </a:r>
            <a:r>
              <a:rPr lang="en-US" altLang="zh-CN" dirty="0" err="1"/>
              <a:t>gcd</a:t>
            </a:r>
            <a:r>
              <a:rPr lang="en-US" altLang="zh-CN" dirty="0"/>
              <a:t>(x, a0) = a1</a:t>
            </a:r>
          </a:p>
          <a:p>
            <a:r>
              <a:rPr lang="zh-CN" altLang="en-US" dirty="0"/>
              <a:t>满足</a:t>
            </a:r>
            <a:r>
              <a:rPr lang="en-US" altLang="zh-CN" dirty="0"/>
              <a:t>lcm(x, b0) = b1</a:t>
            </a:r>
          </a:p>
          <a:p>
            <a:endParaRPr lang="zh-CN" altLang="en-US" dirty="0"/>
          </a:p>
          <a:p>
            <a:r>
              <a:rPr lang="en-US" altLang="zh-CN" dirty="0" smtClean="0"/>
              <a:t>2000</a:t>
            </a:r>
            <a:r>
              <a:rPr lang="zh-CN" altLang="en-US" dirty="0" smtClean="0"/>
              <a:t>组数据</a:t>
            </a:r>
            <a:endParaRPr lang="en-US" altLang="zh-CN" dirty="0" smtClean="0"/>
          </a:p>
          <a:p>
            <a:r>
              <a:rPr lang="en-US" altLang="zh-CN" dirty="0" smtClean="0"/>
              <a:t>a0, a1, b0, b1 &lt;= 10</a:t>
            </a:r>
            <a:r>
              <a:rPr lang="en-US" altLang="zh-CN" baseline="30000" dirty="0" smtClean="0"/>
              <a:t>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Hankson</a:t>
            </a:r>
            <a:r>
              <a:rPr lang="zh-CN" altLang="en-US" dirty="0"/>
              <a:t>的趣味题</a:t>
            </a:r>
          </a:p>
        </p:txBody>
      </p:sp>
    </p:spTree>
    <p:extLst>
      <p:ext uri="{BB962C8B-B14F-4D97-AF65-F5344CB8AC3E}">
        <p14:creationId xmlns:p14="http://schemas.microsoft.com/office/powerpoint/2010/main" val="26969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置换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组合排列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zh-CN" altLang="en-US" dirty="0"/>
              <a:t>一</a:t>
            </a:r>
            <a:r>
              <a:rPr lang="zh-CN" altLang="en-US" dirty="0" smtClean="0"/>
              <a:t>个排列，</a:t>
            </a:r>
            <a:r>
              <a:rPr lang="zh-CN" altLang="en-US" dirty="0"/>
              <a:t>将其</a:t>
            </a:r>
            <a:r>
              <a:rPr lang="zh-CN" altLang="en-US" dirty="0" smtClean="0"/>
              <a:t>排序</a:t>
            </a:r>
            <a:r>
              <a:rPr lang="zh-CN" altLang="en-US" dirty="0"/>
              <a:t>的</a:t>
            </a:r>
            <a:r>
              <a:rPr lang="zh-CN" altLang="en-US" dirty="0" smtClean="0"/>
              <a:t>最小交换次数。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使用选择排序，交换次数一定最小。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1 2 3 4 5 6 7</a:t>
            </a:r>
          </a:p>
          <a:p>
            <a:r>
              <a:rPr lang="en-US" altLang="zh-CN" dirty="0" smtClean="0"/>
              <a:t>4 7 1 3 5 2 6</a:t>
            </a:r>
          </a:p>
          <a:p>
            <a:endParaRPr lang="en-US" altLang="zh-CN" dirty="0"/>
          </a:p>
          <a:p>
            <a:r>
              <a:rPr lang="en-US" altLang="zh-CN" dirty="0" smtClean="0"/>
              <a:t>(1 4 3)</a:t>
            </a:r>
          </a:p>
          <a:p>
            <a:r>
              <a:rPr lang="en-US" altLang="zh-CN" dirty="0" smtClean="0"/>
              <a:t>(2 7 6)</a:t>
            </a:r>
          </a:p>
          <a:p>
            <a:r>
              <a:rPr lang="en-US" altLang="zh-CN" dirty="0" smtClean="0"/>
              <a:t>(5)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个数，求如果使用冒泡排序将其变为升序，需要交换的次数。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N&lt;=100000</a:t>
            </a:r>
          </a:p>
          <a:p>
            <a:endParaRPr lang="en-US" altLang="zh-CN" dirty="0"/>
          </a:p>
          <a:p>
            <a:r>
              <a:rPr lang="en-US" altLang="zh-CN" dirty="0" smtClean="0"/>
              <a:t>3 4 1 2-&gt;3 1 4 2-&gt;3 1 2 4-&gt;1 3 2 4-&gt;1 2 3 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1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个小朋友，每次在第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个位置上的小朋友都会跑到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去。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是一个排列。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最少多少次后，所有的小朋友都回到的初始的位置。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 : 5 3 2 1 4</a:t>
            </a:r>
          </a:p>
          <a:p>
            <a:endParaRPr lang="en-US" altLang="zh-CN" dirty="0"/>
          </a:p>
          <a:p>
            <a:r>
              <a:rPr lang="en-US" altLang="zh-CN" dirty="0" smtClean="0"/>
              <a:t>1 2 3 4 5 -&gt; 4 3 2 5 1 -&gt; 5 2 3 1 4 -&gt; </a:t>
            </a:r>
          </a:p>
          <a:p>
            <a:r>
              <a:rPr lang="en-US" altLang="zh-CN" dirty="0" smtClean="0"/>
              <a:t>1 3 2 4 5 </a:t>
            </a:r>
            <a:r>
              <a:rPr lang="en-US" altLang="zh-CN" dirty="0"/>
              <a:t>-&gt; 4 </a:t>
            </a:r>
            <a:r>
              <a:rPr lang="en-US" altLang="zh-CN" dirty="0" smtClean="0"/>
              <a:t>2 3 </a:t>
            </a:r>
            <a:r>
              <a:rPr lang="en-US" altLang="zh-CN" dirty="0"/>
              <a:t>5 1 -&gt; 5 </a:t>
            </a:r>
            <a:r>
              <a:rPr lang="en-US" altLang="zh-CN" dirty="0" smtClean="0"/>
              <a:t>3 2 </a:t>
            </a:r>
            <a:r>
              <a:rPr lang="en-US" altLang="zh-CN" dirty="0"/>
              <a:t>1 4 </a:t>
            </a:r>
            <a:r>
              <a:rPr lang="en-US" altLang="zh-CN" dirty="0" smtClean="0"/>
              <a:t>-&gt; 1 2 3 4 5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8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个不同的物品，选取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个方案数？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个不同的物品，选取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个并进行排列的方案数？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个物品，其中有</a:t>
            </a:r>
            <a:r>
              <a:rPr lang="en-US" altLang="zh-CN" dirty="0" smtClean="0"/>
              <a:t>N1</a:t>
            </a:r>
            <a:r>
              <a:rPr lang="zh-CN" altLang="en-US" dirty="0" smtClean="0"/>
              <a:t>个是第一种，</a:t>
            </a:r>
            <a:r>
              <a:rPr lang="en-US" altLang="zh-CN" dirty="0" smtClean="0"/>
              <a:t>N2</a:t>
            </a:r>
            <a:r>
              <a:rPr lang="zh-CN" altLang="en-US" dirty="0" smtClean="0"/>
              <a:t>个是第二种</a:t>
            </a:r>
            <a:r>
              <a:rPr lang="en-US" altLang="zh-CN" dirty="0" smtClean="0"/>
              <a:t>…Nr</a:t>
            </a:r>
            <a:r>
              <a:rPr lang="zh-CN" altLang="en-US" dirty="0" smtClean="0"/>
              <a:t>个是第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种，问有多少种排列方案？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方程</a:t>
            </a:r>
            <a:r>
              <a:rPr lang="en-US" altLang="zh-CN" dirty="0" smtClean="0"/>
              <a:t>x1+x2+…+</a:t>
            </a:r>
            <a:r>
              <a:rPr lang="en-US" altLang="zh-CN" dirty="0" err="1" smtClean="0"/>
              <a:t>xm</a:t>
            </a:r>
            <a:r>
              <a:rPr lang="en-US" altLang="zh-CN" dirty="0" smtClean="0"/>
              <a:t>=n</a:t>
            </a:r>
            <a:r>
              <a:rPr lang="zh-CN" altLang="en-US" dirty="0" smtClean="0"/>
              <a:t>的正整数解的数量？非负整数解的数量？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组合与排列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给定若干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的数字，每个数字可能出现多次。</a:t>
            </a:r>
            <a:endParaRPr lang="en-US" altLang="zh-CN" dirty="0" smtClean="0"/>
          </a:p>
          <a:p>
            <a:r>
              <a:rPr lang="zh-CN" altLang="en-US" dirty="0" smtClean="0"/>
              <a:t>可以在其中插入若干个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，便可以产生无限个数。</a:t>
            </a:r>
            <a:endParaRPr lang="en-US" altLang="zh-CN" dirty="0" smtClean="0"/>
          </a:p>
          <a:p>
            <a:r>
              <a:rPr lang="zh-CN" altLang="en-US" dirty="0" smtClean="0"/>
              <a:t>例如给定</a:t>
            </a:r>
            <a:r>
              <a:rPr lang="en-US" altLang="zh-CN" dirty="0" smtClean="0"/>
              <a:t>1, 1, 2</a:t>
            </a:r>
          </a:p>
          <a:p>
            <a:r>
              <a:rPr lang="zh-CN" altLang="en-US" dirty="0" smtClean="0"/>
              <a:t>可以产生</a:t>
            </a:r>
            <a:r>
              <a:rPr lang="en-US" altLang="zh-CN" dirty="0" smtClean="0"/>
              <a:t>112 121 211 1012 1021 1102 1120…</a:t>
            </a:r>
          </a:p>
          <a:p>
            <a:r>
              <a:rPr lang="zh-CN" altLang="en-US" dirty="0" smtClean="0"/>
              <a:t>给定一个产生的数，输出他是从小到大的第几个。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4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概率和期望的“叠加性”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三、简单概率知识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个苹果，每次有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的概率吃掉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(0&lt;=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如果苹果剩余小于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个，则结束。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求期望吃多少次后结束。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M&lt;N&lt;=1000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负数取模？</a:t>
            </a:r>
            <a:endParaRPr lang="en-US" altLang="zh-CN" dirty="0" smtClean="0"/>
          </a:p>
          <a:p>
            <a:r>
              <a:rPr lang="en-US" altLang="zh-CN" dirty="0" smtClean="0"/>
              <a:t>-1~p-1</a:t>
            </a:r>
          </a:p>
          <a:p>
            <a:r>
              <a:rPr lang="en-US" altLang="zh-CN" dirty="0" smtClean="0"/>
              <a:t>-2~p-2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-p~0</a:t>
            </a:r>
          </a:p>
          <a:p>
            <a:r>
              <a:rPr lang="en-US" altLang="zh-CN" dirty="0" smtClean="0"/>
              <a:t>-p-1~p-1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r>
              <a:rPr lang="zh-CN" altLang="en-US" dirty="0" smtClean="0"/>
              <a:t>通过加减若干个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调整至</a:t>
            </a:r>
            <a:r>
              <a:rPr lang="en-US" altLang="zh-CN" dirty="0" smtClean="0"/>
              <a:t>0..p-1</a:t>
            </a:r>
            <a:r>
              <a:rPr lang="zh-CN" altLang="en-US" dirty="0" smtClean="0"/>
              <a:t>内！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、取模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8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p[0]=0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可由</a:t>
            </a:r>
            <a:r>
              <a:rPr lang="en-US" altLang="zh-CN" dirty="0" smtClean="0"/>
              <a:t>p[i-1], p[i-2]…</a:t>
            </a:r>
            <a:r>
              <a:rPr lang="zh-CN" altLang="en-US" dirty="0" smtClean="0"/>
              <a:t>推断出来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 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1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p[0]&gt;0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]=p[0]*f[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]+p[1]*f[i-1]..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]=(p[1]*f[i-1]+p[2]*f[i-2])/(1-p[0])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 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9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张红牌和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张黑牌，打乱顺序放在一起。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张一张去翻牌，翻到红牌得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分，翻到黑牌扣一分。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可以随时停止翻牌。</a:t>
            </a:r>
            <a:endParaRPr lang="en-US" altLang="zh-CN" dirty="0" smtClean="0"/>
          </a:p>
          <a:p>
            <a:r>
              <a:rPr lang="zh-CN" altLang="en-US" dirty="0" smtClean="0"/>
              <a:t>求：如果使用最优策略，期望得分。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mtClean="0"/>
              <a:t>N, M &lt;= 1000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 is better!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1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矩阵：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的二维数组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定义矩阵乘法：</a:t>
            </a:r>
            <a:endParaRPr lang="en-US" altLang="zh-CN" dirty="0" smtClean="0"/>
          </a:p>
          <a:p>
            <a:r>
              <a:rPr lang="en-US" altLang="zh-CN" dirty="0" smtClean="0"/>
              <a:t>A=B*C</a:t>
            </a:r>
          </a:p>
          <a:p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][1]*C[1][j]+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 smtClean="0"/>
              <a:t>][2]*C[2][</a:t>
            </a:r>
            <a:r>
              <a:rPr lang="en-US" altLang="zh-CN" dirty="0"/>
              <a:t>j</a:t>
            </a:r>
            <a:r>
              <a:rPr lang="en-US" altLang="zh-CN" dirty="0" smtClean="0"/>
              <a:t>]+…</a:t>
            </a:r>
          </a:p>
          <a:p>
            <a:endParaRPr lang="en-US" altLang="zh-CN" dirty="0"/>
          </a:p>
          <a:p>
            <a:r>
              <a:rPr lang="zh-CN" altLang="en-US" dirty="0" smtClean="0"/>
              <a:t>矩阵乘法具有结合律，不具有交换律（含幺半群）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四、矩阵与递推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6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]=F[i-1]+F[i-2]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考虑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Fibonacci</a:t>
                </a:r>
                <a:r>
                  <a:rPr lang="zh-CN" altLang="en-US" dirty="0" smtClean="0"/>
                  <a:t>数列的第</a:t>
                </a:r>
                <a:r>
                  <a:rPr lang="en-US" altLang="zh-CN" dirty="0" smtClean="0"/>
                  <a:t>i-2</a:t>
                </a:r>
                <a:r>
                  <a:rPr lang="zh-CN" altLang="en-US" dirty="0" smtClean="0"/>
                  <a:t>项，第</a:t>
                </a:r>
                <a:r>
                  <a:rPr lang="en-US" altLang="zh-CN" dirty="0" smtClean="0"/>
                  <a:t>i-1</a:t>
                </a:r>
                <a:r>
                  <a:rPr lang="zh-CN" altLang="en-US" dirty="0" smtClean="0"/>
                  <a:t>项变为第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项，第</a:t>
                </a:r>
                <a:r>
                  <a:rPr lang="en-US" altLang="zh-CN" dirty="0" smtClean="0"/>
                  <a:t>i-1</a:t>
                </a:r>
                <a:r>
                  <a:rPr lang="zh-CN" altLang="en-US" dirty="0" smtClean="0"/>
                  <a:t>项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1943" r="-1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9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由于结合律，计算出该</a:t>
            </a:r>
            <a:r>
              <a:rPr lang="en-US" altLang="zh-CN" dirty="0" smtClean="0"/>
              <a:t>2</a:t>
            </a:r>
            <a:r>
              <a:rPr lang="zh-CN" altLang="en-US" dirty="0" smtClean="0"/>
              <a:t>维矩阵的幂次即可。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使用快速幂！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7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]=a[1]*F[i-1]+a[2]*F[i-2]+…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]=a[1]*F[i-1]+a[2]*F[i-2</a:t>
            </a:r>
            <a:r>
              <a:rPr lang="en-US" altLang="zh-CN" dirty="0" smtClean="0"/>
              <a:t>]+…+a[m]*F[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-m]+c</a:t>
            </a:r>
          </a:p>
          <a:p>
            <a:endParaRPr lang="en-US" altLang="zh-CN" dirty="0"/>
          </a:p>
          <a:p>
            <a:r>
              <a:rPr lang="zh-CN" altLang="en-US" dirty="0" smtClean="0"/>
              <a:t>如何求前</a:t>
            </a:r>
            <a:r>
              <a:rPr lang="en-US" altLang="zh-CN" dirty="0" smtClean="0"/>
              <a:t>N</a:t>
            </a:r>
            <a:r>
              <a:rPr lang="zh-CN" altLang="en-US" smtClean="0"/>
              <a:t>项的和？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更加一般的线性递推数列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7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给定一个字符串，每次可以选择一位，将其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加一。如果为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，则不可继续加一。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最终，我们得到了一个字符串集合，这个字符串集合包含了通过这种方法可以得到的所有字符串。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我们想知道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、这个集合的大小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、有多少种</a:t>
            </a:r>
            <a:r>
              <a:rPr lang="zh-CN" altLang="en-US" smtClean="0"/>
              <a:t>扩展方法</a:t>
            </a:r>
            <a:endParaRPr lang="en-US" altLang="zh-CN" dirty="0"/>
          </a:p>
          <a:p>
            <a:r>
              <a:rPr lang="zh-CN" altLang="en-US" dirty="0" smtClean="0"/>
              <a:t>两个扩展方法是不同的，当且仅当至少有一个字符串，其在两个扩展方案中，由不同的字符串扩展而来。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N&lt;=1000 </a:t>
            </a:r>
            <a:r>
              <a:rPr lang="zh-CN" altLang="en-US" dirty="0" smtClean="0"/>
              <a:t>答案对</a:t>
            </a:r>
            <a:r>
              <a:rPr lang="en-US" altLang="zh-CN" dirty="0" smtClean="0"/>
              <a:t>10007</a:t>
            </a:r>
            <a:r>
              <a:rPr lang="zh-CN" altLang="en-US" dirty="0" smtClean="0"/>
              <a:t>取模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6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Problem 1 : </a:t>
            </a:r>
            <a:r>
              <a:rPr lang="zh-CN" altLang="en-US" dirty="0" smtClean="0"/>
              <a:t>输入两个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范围内的非负整数，输出他们的和对</a:t>
            </a:r>
            <a:r>
              <a:rPr lang="en-US" altLang="zh-CN" dirty="0" smtClean="0"/>
              <a:t>1000000007</a:t>
            </a:r>
            <a:r>
              <a:rPr lang="zh-CN" altLang="en-US" dirty="0" smtClean="0"/>
              <a:t>取模的结果</a:t>
            </a:r>
            <a:endParaRPr lang="en-US" altLang="zh-CN" dirty="0" smtClean="0"/>
          </a:p>
          <a:p>
            <a:r>
              <a:rPr lang="en-US" altLang="zh-CN" dirty="0" smtClean="0"/>
              <a:t>Problem </a:t>
            </a:r>
            <a:r>
              <a:rPr lang="en-US" altLang="zh-CN" dirty="0" smtClean="0"/>
              <a:t>2 </a:t>
            </a:r>
            <a:r>
              <a:rPr lang="en-US" altLang="zh-CN" dirty="0"/>
              <a:t>: </a:t>
            </a:r>
            <a:r>
              <a:rPr lang="zh-CN" altLang="en-US" dirty="0" smtClean="0"/>
              <a:t>输入三个</a:t>
            </a:r>
            <a:r>
              <a:rPr lang="en-US" altLang="zh-CN" dirty="0" err="1" smtClean="0"/>
              <a:t>int</a:t>
            </a:r>
            <a:r>
              <a:rPr lang="zh-CN" altLang="en-US" dirty="0"/>
              <a:t>范围内</a:t>
            </a:r>
            <a:r>
              <a:rPr lang="zh-CN" altLang="en-US" dirty="0" smtClean="0"/>
              <a:t>的</a:t>
            </a:r>
            <a:r>
              <a:rPr lang="zh-CN" altLang="en-US" dirty="0"/>
              <a:t>非负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a, b, p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的和对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取模的结果</a:t>
            </a:r>
            <a:endParaRPr lang="en-US" altLang="zh-CN" dirty="0" smtClean="0"/>
          </a:p>
          <a:p>
            <a:r>
              <a:rPr lang="en-US" altLang="zh-CN" dirty="0" smtClean="0"/>
              <a:t>Problem 3 : </a:t>
            </a:r>
            <a:r>
              <a:rPr lang="zh-CN" altLang="en-US" dirty="0" smtClean="0"/>
              <a:t>输入三个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范围内的</a:t>
            </a:r>
            <a:r>
              <a:rPr lang="zh-CN" altLang="en-US" dirty="0"/>
              <a:t>非负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a, b, p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的乘积对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取模的结果</a:t>
            </a:r>
            <a:endParaRPr lang="en-US" altLang="zh-CN" dirty="0" smtClean="0"/>
          </a:p>
          <a:p>
            <a:r>
              <a:rPr lang="en-US" altLang="zh-CN" dirty="0"/>
              <a:t>Problem </a:t>
            </a:r>
            <a:r>
              <a:rPr lang="en-US" altLang="zh-CN" dirty="0" smtClean="0"/>
              <a:t>4 </a:t>
            </a:r>
            <a:r>
              <a:rPr lang="en-US" altLang="zh-CN" dirty="0"/>
              <a:t>: </a:t>
            </a:r>
            <a:r>
              <a:rPr lang="zh-CN" altLang="en-US" dirty="0"/>
              <a:t>输入三个</a:t>
            </a:r>
            <a:r>
              <a:rPr lang="en-US" altLang="zh-CN" dirty="0" err="1"/>
              <a:t>int</a:t>
            </a:r>
            <a:r>
              <a:rPr lang="zh-CN" altLang="en-US" dirty="0"/>
              <a:t>范围内</a:t>
            </a:r>
            <a:r>
              <a:rPr lang="zh-CN" altLang="en-US" dirty="0" smtClean="0"/>
              <a:t>的</a:t>
            </a:r>
            <a:r>
              <a:rPr lang="zh-CN" altLang="en-US" dirty="0"/>
              <a:t>非负</a:t>
            </a:r>
            <a:r>
              <a:rPr lang="zh-CN" altLang="en-US" dirty="0" smtClean="0"/>
              <a:t>整数</a:t>
            </a:r>
            <a:r>
              <a:rPr lang="en-US" altLang="zh-CN" dirty="0"/>
              <a:t>a, b, p</a:t>
            </a:r>
            <a:r>
              <a:rPr lang="zh-CN" altLang="en-US" dirty="0"/>
              <a:t>，输出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 smtClean="0"/>
              <a:t>的</a:t>
            </a:r>
            <a:r>
              <a:rPr lang="zh-CN" altLang="en-US" dirty="0"/>
              <a:t>差</a:t>
            </a:r>
            <a:r>
              <a:rPr lang="zh-CN" altLang="en-US" dirty="0" smtClean="0"/>
              <a:t>对</a:t>
            </a:r>
            <a:r>
              <a:rPr lang="en-US" altLang="zh-CN" dirty="0"/>
              <a:t>p</a:t>
            </a:r>
            <a:r>
              <a:rPr lang="zh-CN" altLang="en-US" dirty="0"/>
              <a:t>取模的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en-US" altLang="zh-CN" dirty="0" smtClean="0"/>
              <a:t>Problem 5 : </a:t>
            </a:r>
            <a:r>
              <a:rPr lang="zh-CN" altLang="en-US" dirty="0" smtClean="0"/>
              <a:t>输入非负整数</a:t>
            </a:r>
            <a:r>
              <a:rPr lang="en-US" altLang="zh-CN" dirty="0" smtClean="0"/>
              <a:t>a, b, p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b</a:t>
            </a:r>
            <a:r>
              <a:rPr lang="zh-CN" altLang="en-US" dirty="0" smtClean="0"/>
              <a:t>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取模的结果。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范围内</a:t>
            </a:r>
            <a:r>
              <a:rPr lang="en-US" altLang="zh-CN" dirty="0" smtClean="0"/>
              <a:t>, b&lt;=100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b</a:t>
            </a:r>
            <a:r>
              <a:rPr lang="en-US" altLang="zh-CN" dirty="0" smtClean="0"/>
              <a:t> mod p</a:t>
            </a:r>
          </a:p>
          <a:p>
            <a:r>
              <a:rPr lang="en-US" altLang="zh-CN" dirty="0" smtClean="0"/>
              <a:t>1&lt;=a, b, p &lt;= 10</a:t>
            </a:r>
            <a:r>
              <a:rPr lang="en-US" altLang="zh-CN" baseline="30000" dirty="0" smtClean="0"/>
              <a:t>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0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13</a:t>
            </a:r>
            <a:endParaRPr lang="en-US" altLang="zh-CN" baseline="30000" dirty="0" smtClean="0"/>
          </a:p>
          <a:p>
            <a:r>
              <a:rPr lang="en-US" altLang="zh-CN" dirty="0" smtClean="0"/>
              <a:t>a</a:t>
            </a:r>
            <a:r>
              <a:rPr lang="en-US" altLang="zh-CN" baseline="30000" dirty="0" smtClean="0"/>
              <a:t>13</a:t>
            </a:r>
            <a:r>
              <a:rPr lang="en-US" altLang="zh-CN" dirty="0" smtClean="0"/>
              <a:t>=(a</a:t>
            </a:r>
            <a:r>
              <a:rPr lang="en-US" altLang="zh-CN" baseline="30000" dirty="0"/>
              <a:t>6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*a</a:t>
            </a:r>
          </a:p>
          <a:p>
            <a:r>
              <a:rPr lang="en-US" altLang="zh-CN" dirty="0" smtClean="0"/>
              <a:t>a</a:t>
            </a:r>
            <a:r>
              <a:rPr lang="en-US" altLang="zh-CN" baseline="30000" dirty="0"/>
              <a:t>6</a:t>
            </a:r>
            <a:r>
              <a:rPr lang="en-US" altLang="zh-CN" dirty="0" smtClean="0"/>
              <a:t>=(a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=a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*a</a:t>
            </a:r>
          </a:p>
          <a:p>
            <a:r>
              <a:rPr lang="en-US" altLang="zh-CN" dirty="0" smtClean="0"/>
              <a:t>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=a*a</a:t>
            </a:r>
          </a:p>
          <a:p>
            <a:endParaRPr lang="en-US" altLang="zh-CN" dirty="0"/>
          </a:p>
          <a:p>
            <a:r>
              <a:rPr lang="zh-CN" altLang="en-US" dirty="0" smtClean="0"/>
              <a:t>每次变为之前的一半！根据奇偶性确定是否要额外乘</a:t>
            </a:r>
            <a:r>
              <a:rPr lang="en-US" altLang="zh-CN" dirty="0" smtClean="0"/>
              <a:t>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3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组合意义：从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个数内，选择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个数的方案。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代数意义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：多项式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(x+1)</a:t>
                </a:r>
                <a:r>
                  <a:rPr lang="en-US" altLang="zh-CN" baseline="30000" dirty="0" smtClean="0">
                    <a:sym typeface="Wingdings" panose="05000000000000000000" pitchFamily="2" charset="2"/>
                  </a:rPr>
                  <a:t>p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展开后的系数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r>
                  <a:rPr lang="zh-CN" altLang="en-US" dirty="0" smtClean="0">
                    <a:sym typeface="Wingdings" panose="05000000000000000000" pitchFamily="2" charset="2"/>
                  </a:rPr>
                  <a:t>公式：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r>
                  <a:rPr lang="en-US" altLang="zh-CN" dirty="0" smtClean="0">
                    <a:sym typeface="Wingdings" panose="05000000000000000000" pitchFamily="2" charset="2"/>
                  </a:rPr>
                  <a:t>1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、递推形式：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C[</a:t>
                </a:r>
                <a:r>
                  <a:rPr lang="en-US" altLang="zh-CN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][j]=C[i-1][j-1]+C[i-1][j]</a:t>
                </a:r>
              </a:p>
              <a:p>
                <a:r>
                  <a:rPr lang="en-US" altLang="zh-CN" dirty="0" smtClean="0">
                    <a:sym typeface="Wingdings" panose="05000000000000000000" pitchFamily="2" charset="2"/>
                  </a:rPr>
                  <a:t>2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、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C[n][m]=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!∗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anose="05000000000000000000" pitchFamily="2" charset="2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91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展开后，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r>
              <a:rPr lang="en-US" altLang="zh-CN" dirty="0" err="1" smtClean="0"/>
              <a:t>y</a:t>
            </a:r>
            <a:r>
              <a:rPr lang="en-US" altLang="zh-CN" baseline="30000" dirty="0" err="1" smtClean="0"/>
              <a:t>m</a:t>
            </a:r>
            <a:r>
              <a:rPr lang="zh-CN" altLang="en-US" dirty="0" smtClean="0"/>
              <a:t>项前面的系数，结果对</a:t>
            </a:r>
            <a:r>
              <a:rPr lang="en-US" altLang="zh-CN" dirty="0" smtClean="0"/>
              <a:t>10007</a:t>
            </a:r>
            <a:r>
              <a:rPr lang="zh-CN" altLang="en-US" dirty="0" smtClean="0"/>
              <a:t>取模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n+m</a:t>
            </a:r>
            <a:r>
              <a:rPr lang="en-US" altLang="zh-CN" dirty="0" smtClean="0"/>
              <a:t>=k&lt;=1000 a, b &lt;=10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计算系数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269</TotalTime>
  <Words>1756</Words>
  <Application>Microsoft Office PowerPoint</Application>
  <PresentationFormat>全屏显示(4:3)</PresentationFormat>
  <Paragraphs>281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波形</vt:lpstr>
      <vt:lpstr>一些数学知识</vt:lpstr>
      <vt:lpstr>一、数论</vt:lpstr>
      <vt:lpstr>1、取模</vt:lpstr>
      <vt:lpstr>1、取模</vt:lpstr>
      <vt:lpstr>小测试</vt:lpstr>
      <vt:lpstr>快速幂</vt:lpstr>
      <vt:lpstr>快速幂</vt:lpstr>
      <vt:lpstr>组合数</vt:lpstr>
      <vt:lpstr>计算系数</vt:lpstr>
      <vt:lpstr>扩展</vt:lpstr>
      <vt:lpstr>一些数论知识</vt:lpstr>
      <vt:lpstr>质数判断</vt:lpstr>
      <vt:lpstr>筛法</vt:lpstr>
      <vt:lpstr>更好的判断方法</vt:lpstr>
      <vt:lpstr>分解质因数</vt:lpstr>
      <vt:lpstr>欧拉函数</vt:lpstr>
      <vt:lpstr>仪仗队</vt:lpstr>
      <vt:lpstr>maxf</vt:lpstr>
      <vt:lpstr>欧拉定理与费马小定理</vt:lpstr>
      <vt:lpstr>乘法逆元</vt:lpstr>
      <vt:lpstr>乘法逆元*</vt:lpstr>
      <vt:lpstr>组合数取模 加强版I</vt:lpstr>
      <vt:lpstr>组合数取模 加强版II</vt:lpstr>
      <vt:lpstr>约数</vt:lpstr>
      <vt:lpstr>约数</vt:lpstr>
      <vt:lpstr>约数</vt:lpstr>
      <vt:lpstr>约数个数和</vt:lpstr>
      <vt:lpstr>余数之和</vt:lpstr>
      <vt:lpstr>超级幂</vt:lpstr>
      <vt:lpstr>Hankson的趣味题</vt:lpstr>
      <vt:lpstr>二、组合</vt:lpstr>
      <vt:lpstr>排序问题</vt:lpstr>
      <vt:lpstr>排序问题</vt:lpstr>
      <vt:lpstr>冒泡排序</vt:lpstr>
      <vt:lpstr>传球</vt:lpstr>
      <vt:lpstr>组合与排列</vt:lpstr>
      <vt:lpstr>计数</vt:lpstr>
      <vt:lpstr>三、简单概率知识</vt:lpstr>
      <vt:lpstr>Apple</vt:lpstr>
      <vt:lpstr>Condition I</vt:lpstr>
      <vt:lpstr>Condition II</vt:lpstr>
      <vt:lpstr>Red is better!</vt:lpstr>
      <vt:lpstr>四、矩阵与递推</vt:lpstr>
      <vt:lpstr>Fibonacci数列</vt:lpstr>
      <vt:lpstr>Fibonacci数列</vt:lpstr>
      <vt:lpstr>更加一般的线性递推数列</vt:lpstr>
      <vt:lpstr>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一些数学知识</dc:title>
  <dc:creator>kAc</dc:creator>
  <cp:lastModifiedBy>kAc</cp:lastModifiedBy>
  <cp:revision>361</cp:revision>
  <dcterms:created xsi:type="dcterms:W3CDTF">2014-07-12T06:36:15Z</dcterms:created>
  <dcterms:modified xsi:type="dcterms:W3CDTF">2014-07-18T10:43:57Z</dcterms:modified>
</cp:coreProperties>
</file>