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70" r:id="rId3"/>
    <p:sldId id="269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96" r:id="rId21"/>
    <p:sldId id="297" r:id="rId22"/>
    <p:sldId id="298" r:id="rId23"/>
    <p:sldId id="299" r:id="rId24"/>
    <p:sldId id="300" r:id="rId25"/>
    <p:sldId id="301" r:id="rId26"/>
    <p:sldId id="258" r:id="rId27"/>
    <p:sldId id="257" r:id="rId28"/>
    <p:sldId id="289" r:id="rId29"/>
    <p:sldId id="290" r:id="rId30"/>
    <p:sldId id="261" r:id="rId31"/>
    <p:sldId id="262" r:id="rId32"/>
    <p:sldId id="259" r:id="rId33"/>
    <p:sldId id="260" r:id="rId34"/>
    <p:sldId id="263" r:id="rId35"/>
    <p:sldId id="265" r:id="rId36"/>
    <p:sldId id="266" r:id="rId37"/>
    <p:sldId id="268" r:id="rId38"/>
    <p:sldId id="288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6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30820CF-B880-4189-942D-D702A7CBA730}" type="datetimeFigureOut">
              <a:rPr lang="zh-CN" altLang="en-US" smtClean="0"/>
              <a:t>2014.7.10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2014.7.10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2014.7.10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2014.7.10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2014.7.10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2014.7.10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2014.7.10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2014.7.10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2014.7.10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2014.7.10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2014.7.10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2014.7.10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动态规划及其应用（一）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清华大学 杨志灿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91183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路径个数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Bookman Old Style" panose="02050604050505020204" pitchFamily="18" charset="0"/>
              </a:rPr>
              <a:t>动态规划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en-US" altLang="zh-CN" dirty="0" smtClean="0">
                <a:latin typeface="Bookman Old Style" panose="02050604050505020204" pitchFamily="18" charset="0"/>
              </a:rPr>
              <a:t>f[</a:t>
            </a:r>
            <a:r>
              <a:rPr lang="en-US" altLang="zh-CN" dirty="0" err="1" smtClean="0">
                <a:latin typeface="Bookman Old Style" panose="02050604050505020204" pitchFamily="18" charset="0"/>
              </a:rPr>
              <a:t>i</a:t>
            </a:r>
            <a:r>
              <a:rPr lang="en-US" altLang="zh-CN" dirty="0" smtClean="0">
                <a:latin typeface="Bookman Old Style" panose="02050604050505020204" pitchFamily="18" charset="0"/>
              </a:rPr>
              <a:t>][j]</a:t>
            </a:r>
            <a:r>
              <a:rPr lang="zh-CN" altLang="en-US" dirty="0" smtClean="0">
                <a:latin typeface="Bookman Old Style" panose="02050604050505020204" pitchFamily="18" charset="0"/>
              </a:rPr>
              <a:t>表示从左上角到（</a:t>
            </a:r>
            <a:r>
              <a:rPr lang="en-US" altLang="zh-CN" dirty="0" err="1" smtClean="0">
                <a:latin typeface="Bookman Old Style" panose="02050604050505020204" pitchFamily="18" charset="0"/>
              </a:rPr>
              <a:t>i</a:t>
            </a:r>
            <a:r>
              <a:rPr lang="en-US" altLang="zh-CN" dirty="0" smtClean="0">
                <a:latin typeface="Bookman Old Style" panose="02050604050505020204" pitchFamily="18" charset="0"/>
              </a:rPr>
              <a:t>, j</a:t>
            </a:r>
            <a:r>
              <a:rPr lang="zh-CN" altLang="en-US" dirty="0" smtClean="0">
                <a:latin typeface="Bookman Old Style" panose="02050604050505020204" pitchFamily="18" charset="0"/>
              </a:rPr>
              <a:t>）的方案数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r>
              <a:rPr lang="zh-CN" altLang="en-US" dirty="0" smtClean="0">
                <a:latin typeface="Bookman Old Style" panose="02050604050505020204" pitchFamily="18" charset="0"/>
              </a:rPr>
              <a:t>转移方程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en-US" altLang="zh-CN" dirty="0" smtClean="0">
                <a:latin typeface="Bookman Old Style" panose="02050604050505020204" pitchFamily="18" charset="0"/>
              </a:rPr>
              <a:t>if (pass[</a:t>
            </a:r>
            <a:r>
              <a:rPr lang="en-US" altLang="zh-CN" dirty="0" err="1" smtClean="0">
                <a:latin typeface="Bookman Old Style" panose="02050604050505020204" pitchFamily="18" charset="0"/>
              </a:rPr>
              <a:t>i</a:t>
            </a:r>
            <a:r>
              <a:rPr lang="en-US" altLang="zh-CN" dirty="0" smtClean="0">
                <a:latin typeface="Bookman Old Style" panose="02050604050505020204" pitchFamily="18" charset="0"/>
              </a:rPr>
              <a:t>][j]) </a:t>
            </a:r>
            <a:r>
              <a:rPr lang="en-US" altLang="zh-CN" dirty="0">
                <a:latin typeface="Bookman Old Style" panose="02050604050505020204" pitchFamily="18" charset="0"/>
              </a:rPr>
              <a:t>f[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][j] = f[i-1][j] + f[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][j-1</a:t>
            </a:r>
            <a:r>
              <a:rPr lang="en-US" altLang="zh-CN" dirty="0" smtClean="0">
                <a:latin typeface="Bookman Old Style" panose="02050604050505020204" pitchFamily="18" charset="0"/>
              </a:rPr>
              <a:t>]</a:t>
            </a:r>
            <a:r>
              <a:rPr lang="zh-CN" altLang="en-US" dirty="0" smtClean="0">
                <a:latin typeface="Bookman Old Style" panose="02050604050505020204" pitchFamily="18" charset="0"/>
              </a:rPr>
              <a:t>；</a:t>
            </a:r>
            <a:endParaRPr lang="en-US" altLang="zh-CN" dirty="0">
              <a:latin typeface="Bookman Old Style" panose="02050604050505020204" pitchFamily="18" charset="0"/>
            </a:endParaRPr>
          </a:p>
          <a:p>
            <a:pPr lvl="1"/>
            <a:r>
              <a:rPr lang="en-US" altLang="zh-CN" dirty="0" smtClean="0">
                <a:latin typeface="Bookman Old Style" panose="02050604050505020204" pitchFamily="18" charset="0"/>
              </a:rPr>
              <a:t>            else f[</a:t>
            </a:r>
            <a:r>
              <a:rPr lang="en-US" altLang="zh-CN" dirty="0" err="1" smtClean="0">
                <a:latin typeface="Bookman Old Style" panose="02050604050505020204" pitchFamily="18" charset="0"/>
              </a:rPr>
              <a:t>i</a:t>
            </a:r>
            <a:r>
              <a:rPr lang="en-US" altLang="zh-CN" dirty="0" smtClean="0">
                <a:latin typeface="Bookman Old Style" panose="02050604050505020204" pitchFamily="18" charset="0"/>
              </a:rPr>
              <a:t>][j] = 0</a:t>
            </a:r>
            <a:r>
              <a:rPr lang="zh-CN" altLang="en-US" dirty="0" smtClean="0">
                <a:latin typeface="Bookman Old Style" panose="02050604050505020204" pitchFamily="18" charset="0"/>
              </a:rPr>
              <a:t>；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r>
              <a:rPr lang="zh-CN" altLang="en-US" dirty="0">
                <a:latin typeface="Bookman Old Style" panose="02050604050505020204" pitchFamily="18" charset="0"/>
              </a:rPr>
              <a:t>时间复杂</a:t>
            </a:r>
            <a:r>
              <a:rPr lang="zh-CN" altLang="en-US" dirty="0" smtClean="0">
                <a:latin typeface="Bookman Old Style" panose="02050604050505020204" pitchFamily="18" charset="0"/>
              </a:rPr>
              <a:t>度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en-US" altLang="zh-CN" dirty="0" smtClean="0">
                <a:latin typeface="Bookman Old Style" panose="02050604050505020204" pitchFamily="18" charset="0"/>
              </a:rPr>
              <a:t>O</a:t>
            </a:r>
            <a:r>
              <a:rPr lang="zh-CN" altLang="en-US" dirty="0" smtClean="0">
                <a:latin typeface="Bookman Old Style" panose="02050604050505020204" pitchFamily="18" charset="0"/>
              </a:rPr>
              <a:t>（</a:t>
            </a:r>
            <a:r>
              <a:rPr lang="en-US" altLang="zh-CN" dirty="0" smtClean="0">
                <a:latin typeface="Bookman Old Style" panose="02050604050505020204" pitchFamily="18" charset="0"/>
              </a:rPr>
              <a:t>nm</a:t>
            </a:r>
            <a:r>
              <a:rPr lang="zh-CN" altLang="en-US" dirty="0" smtClean="0">
                <a:latin typeface="Bookman Old Style" panose="02050604050505020204" pitchFamily="18" charset="0"/>
              </a:rPr>
              <a:t>）</a:t>
            </a:r>
            <a:endParaRPr lang="en-US" altLang="zh-CN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9294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路径个数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Bookman Old Style" panose="02050604050505020204" pitchFamily="18" charset="0"/>
              </a:rPr>
              <a:t>状态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en-US" altLang="zh-CN" dirty="0" smtClean="0">
                <a:latin typeface="Bookman Old Style" panose="02050604050505020204" pitchFamily="18" charset="0"/>
              </a:rPr>
              <a:t>f[</a:t>
            </a:r>
            <a:r>
              <a:rPr lang="en-US" altLang="zh-CN" dirty="0" err="1" smtClean="0">
                <a:latin typeface="Bookman Old Style" panose="02050604050505020204" pitchFamily="18" charset="0"/>
              </a:rPr>
              <a:t>i</a:t>
            </a:r>
            <a:r>
              <a:rPr lang="en-US" altLang="zh-CN" dirty="0" smtClean="0">
                <a:latin typeface="Bookman Old Style" panose="02050604050505020204" pitchFamily="18" charset="0"/>
              </a:rPr>
              <a:t>][j]</a:t>
            </a:r>
            <a:endParaRPr lang="en-US" altLang="zh-CN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348593"/>
              </p:ext>
            </p:extLst>
          </p:nvPr>
        </p:nvGraphicFramePr>
        <p:xfrm>
          <a:off x="2411760" y="3068960"/>
          <a:ext cx="3600400" cy="280831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00100"/>
                <a:gridCol w="900100"/>
                <a:gridCol w="900100"/>
                <a:gridCol w="900100"/>
              </a:tblGrid>
              <a:tr h="93610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93610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93610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乘号 5"/>
          <p:cNvSpPr/>
          <p:nvPr/>
        </p:nvSpPr>
        <p:spPr>
          <a:xfrm>
            <a:off x="3419872" y="5031178"/>
            <a:ext cx="684076" cy="684076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乘号 17"/>
          <p:cNvSpPr/>
          <p:nvPr/>
        </p:nvSpPr>
        <p:spPr>
          <a:xfrm>
            <a:off x="4330576" y="3179068"/>
            <a:ext cx="684076" cy="684076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 rot="18900000">
            <a:off x="757101" y="3327114"/>
            <a:ext cx="4599888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18900000">
            <a:off x="1194423" y="3764437"/>
            <a:ext cx="4599888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rot="18900000">
            <a:off x="1682487" y="4252500"/>
            <a:ext cx="4599888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rot="18900000">
            <a:off x="2100514" y="4724708"/>
            <a:ext cx="4599888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18900000">
            <a:off x="2594977" y="5164990"/>
            <a:ext cx="4599888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rot="18900000">
            <a:off x="3071846" y="5597149"/>
            <a:ext cx="4599888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372200" y="216380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阶段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520203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8" grpId="0" animBg="1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路径个数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Bookman Old Style" panose="02050604050505020204" pitchFamily="18" charset="0"/>
              </a:rPr>
              <a:t>给定一</a:t>
            </a:r>
            <a:r>
              <a:rPr lang="en-US" altLang="zh-CN" dirty="0" smtClean="0">
                <a:latin typeface="Bookman Old Style" panose="02050604050505020204" pitchFamily="18" charset="0"/>
              </a:rPr>
              <a:t>n*m</a:t>
            </a:r>
            <a:r>
              <a:rPr lang="zh-CN" altLang="en-US" dirty="0" smtClean="0">
                <a:latin typeface="Bookman Old Style" panose="02050604050505020204" pitchFamily="18" charset="0"/>
              </a:rPr>
              <a:t>网格，求从左上角到右下角的路径总数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r>
              <a:rPr lang="zh-CN" altLang="en-US" dirty="0" smtClean="0">
                <a:latin typeface="Bookman Old Style" panose="02050604050505020204" pitchFamily="18" charset="0"/>
              </a:rPr>
              <a:t>只允许向下或向右走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r>
              <a:rPr lang="zh-CN" altLang="en-US" dirty="0" smtClean="0">
                <a:latin typeface="Bookman Old Style" panose="02050604050505020204" pitchFamily="18" charset="0"/>
              </a:rPr>
              <a:t>某些格子不允许经过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r>
              <a:rPr lang="zh-CN" altLang="en-US" dirty="0" smtClean="0">
                <a:latin typeface="Bookman Old Style" panose="02050604050505020204" pitchFamily="18" charset="0"/>
              </a:rPr>
              <a:t>至多改变</a:t>
            </a:r>
            <a:r>
              <a:rPr lang="en-US" altLang="zh-CN" dirty="0" smtClean="0">
                <a:latin typeface="Bookman Old Style" panose="02050604050505020204" pitchFamily="18" charset="0"/>
              </a:rPr>
              <a:t>p</a:t>
            </a:r>
            <a:r>
              <a:rPr lang="zh-CN" altLang="en-US" dirty="0" smtClean="0">
                <a:latin typeface="Bookman Old Style" panose="02050604050505020204" pitchFamily="18" charset="0"/>
              </a:rPr>
              <a:t>次方向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endParaRPr lang="en-US" altLang="zh-CN" dirty="0">
              <a:latin typeface="Bookman Old Style" panose="02050604050505020204" pitchFamily="18" charset="0"/>
            </a:endParaRPr>
          </a:p>
          <a:p>
            <a:r>
              <a:rPr lang="zh-CN" altLang="en-US" dirty="0" smtClean="0">
                <a:latin typeface="Bookman Old Style" panose="02050604050505020204" pitchFamily="18" charset="0"/>
              </a:rPr>
              <a:t>无后效性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zh-CN" altLang="en-US" dirty="0" smtClean="0">
                <a:latin typeface="Bookman Old Style" panose="02050604050505020204" pitchFamily="18" charset="0"/>
              </a:rPr>
              <a:t>如何设计状态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zh-CN" altLang="en-US" dirty="0" smtClean="0">
                <a:latin typeface="Bookman Old Style" panose="02050604050505020204" pitchFamily="18" charset="0"/>
              </a:rPr>
              <a:t>怎样的状态能完整记录需要的信息</a:t>
            </a:r>
            <a:endParaRPr lang="en-US" altLang="zh-CN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798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路径个数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Bookman Old Style" panose="02050604050505020204" pitchFamily="18" charset="0"/>
              </a:rPr>
              <a:t>状态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en-US" altLang="zh-CN" dirty="0" smtClean="0">
                <a:latin typeface="Bookman Old Style" panose="02050604050505020204" pitchFamily="18" charset="0"/>
              </a:rPr>
              <a:t>f[</a:t>
            </a:r>
            <a:r>
              <a:rPr lang="en-US" altLang="zh-CN" dirty="0" err="1" smtClean="0">
                <a:latin typeface="Bookman Old Style" panose="02050604050505020204" pitchFamily="18" charset="0"/>
              </a:rPr>
              <a:t>i</a:t>
            </a:r>
            <a:r>
              <a:rPr lang="en-US" altLang="zh-CN" dirty="0" smtClean="0">
                <a:latin typeface="Bookman Old Style" panose="02050604050505020204" pitchFamily="18" charset="0"/>
              </a:rPr>
              <a:t>][j][k][2]</a:t>
            </a:r>
            <a:r>
              <a:rPr lang="zh-CN" altLang="en-US" dirty="0">
                <a:latin typeface="Bookman Old Style" panose="02050604050505020204" pitchFamily="18" charset="0"/>
              </a:rPr>
              <a:t>表示从左上角到（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, j</a:t>
            </a:r>
            <a:r>
              <a:rPr lang="zh-CN" altLang="en-US" dirty="0" smtClean="0">
                <a:latin typeface="Bookman Old Style" panose="02050604050505020204" pitchFamily="18" charset="0"/>
              </a:rPr>
              <a:t>）已改变了</a:t>
            </a:r>
            <a:r>
              <a:rPr lang="en-US" altLang="zh-CN" dirty="0" smtClean="0">
                <a:latin typeface="Bookman Old Style" panose="02050604050505020204" pitchFamily="18" charset="0"/>
              </a:rPr>
              <a:t>k</a:t>
            </a:r>
            <a:r>
              <a:rPr lang="zh-CN" altLang="en-US" dirty="0">
                <a:latin typeface="Bookman Old Style" panose="02050604050505020204" pitchFamily="18" charset="0"/>
              </a:rPr>
              <a:t>次</a:t>
            </a:r>
            <a:r>
              <a:rPr lang="zh-CN" altLang="en-US" dirty="0" smtClean="0">
                <a:latin typeface="Bookman Old Style" panose="02050604050505020204" pitchFamily="18" charset="0"/>
              </a:rPr>
              <a:t>方向且最后一步的方向为</a:t>
            </a:r>
            <a:r>
              <a:rPr lang="en-US" altLang="zh-CN" dirty="0" smtClean="0">
                <a:latin typeface="Bookman Old Style" panose="02050604050505020204" pitchFamily="18" charset="0"/>
              </a:rPr>
              <a:t>0</a:t>
            </a:r>
            <a:r>
              <a:rPr lang="zh-CN" altLang="en-US" dirty="0" smtClean="0">
                <a:latin typeface="Bookman Old Style" panose="02050604050505020204" pitchFamily="18" charset="0"/>
              </a:rPr>
              <a:t>或</a:t>
            </a:r>
            <a:r>
              <a:rPr lang="en-US" altLang="zh-CN" dirty="0" smtClean="0">
                <a:latin typeface="Bookman Old Style" panose="02050604050505020204" pitchFamily="18" charset="0"/>
              </a:rPr>
              <a:t>1</a:t>
            </a:r>
            <a:r>
              <a:rPr lang="zh-CN" altLang="en-US" dirty="0" smtClean="0">
                <a:latin typeface="Bookman Old Style" panose="02050604050505020204" pitchFamily="18" charset="0"/>
              </a:rPr>
              <a:t>的</a:t>
            </a:r>
            <a:r>
              <a:rPr lang="zh-CN" altLang="en-US" dirty="0">
                <a:latin typeface="Bookman Old Style" panose="02050604050505020204" pitchFamily="18" charset="0"/>
              </a:rPr>
              <a:t>方案</a:t>
            </a:r>
            <a:r>
              <a:rPr lang="zh-CN" altLang="en-US" dirty="0" smtClean="0">
                <a:latin typeface="Bookman Old Style" panose="02050604050505020204" pitchFamily="18" charset="0"/>
              </a:rPr>
              <a:t>数</a:t>
            </a:r>
            <a:endParaRPr lang="en-US" altLang="zh-CN" dirty="0">
              <a:latin typeface="Bookman Old Style" panose="02050604050505020204" pitchFamily="18" charset="0"/>
            </a:endParaRPr>
          </a:p>
          <a:p>
            <a:r>
              <a:rPr lang="zh-CN" altLang="en-US" dirty="0" smtClean="0">
                <a:latin typeface="Bookman Old Style" panose="02050604050505020204" pitchFamily="18" charset="0"/>
              </a:rPr>
              <a:t>转移方程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zh-CN" altLang="en-US" dirty="0" smtClean="0">
                <a:latin typeface="Bookman Old Style" panose="02050604050505020204" pitchFamily="18" charset="0"/>
              </a:rPr>
              <a:t>根据状态列写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r>
              <a:rPr lang="zh-CN" altLang="en-US" dirty="0">
                <a:latin typeface="Bookman Old Style" panose="02050604050505020204" pitchFamily="18" charset="0"/>
              </a:rPr>
              <a:t>时间复杂</a:t>
            </a:r>
            <a:r>
              <a:rPr lang="zh-CN" altLang="en-US" dirty="0" smtClean="0">
                <a:latin typeface="Bookman Old Style" panose="02050604050505020204" pitchFamily="18" charset="0"/>
              </a:rPr>
              <a:t>度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en-US" altLang="zh-CN" dirty="0" smtClean="0">
                <a:latin typeface="Bookman Old Style" panose="02050604050505020204" pitchFamily="18" charset="0"/>
              </a:rPr>
              <a:t>O</a:t>
            </a:r>
            <a:r>
              <a:rPr lang="zh-CN" altLang="en-US" dirty="0" smtClean="0">
                <a:latin typeface="Bookman Old Style" panose="02050604050505020204" pitchFamily="18" charset="0"/>
              </a:rPr>
              <a:t>（</a:t>
            </a:r>
            <a:r>
              <a:rPr lang="en-US" altLang="zh-CN" dirty="0" err="1" smtClean="0">
                <a:latin typeface="Bookman Old Style" panose="02050604050505020204" pitchFamily="18" charset="0"/>
              </a:rPr>
              <a:t>nmp</a:t>
            </a:r>
            <a:r>
              <a:rPr lang="zh-CN" altLang="en-US" dirty="0" smtClean="0">
                <a:latin typeface="Bookman Old Style" panose="02050604050505020204" pitchFamily="18" charset="0"/>
              </a:rPr>
              <a:t>）</a:t>
            </a:r>
            <a:endParaRPr lang="en-US" altLang="zh-CN" dirty="0">
              <a:latin typeface="Bookman Old Style" panose="02050604050505020204" pitchFamily="18" charset="0"/>
            </a:endParaRPr>
          </a:p>
          <a:p>
            <a:pPr lvl="1"/>
            <a:endParaRPr lang="en-US" altLang="zh-CN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853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路径个数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Bookman Old Style" panose="02050604050505020204" pitchFamily="18" charset="0"/>
              </a:rPr>
              <a:t>给定一</a:t>
            </a:r>
            <a:r>
              <a:rPr lang="en-US" altLang="zh-CN" dirty="0" smtClean="0">
                <a:latin typeface="Bookman Old Style" panose="02050604050505020204" pitchFamily="18" charset="0"/>
              </a:rPr>
              <a:t>n*m</a:t>
            </a:r>
            <a:r>
              <a:rPr lang="zh-CN" altLang="en-US" dirty="0" smtClean="0">
                <a:latin typeface="Bookman Old Style" panose="02050604050505020204" pitchFamily="18" charset="0"/>
              </a:rPr>
              <a:t>网格，求从左上角到右下角的路径总数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r>
              <a:rPr lang="zh-CN" altLang="en-US" dirty="0" smtClean="0">
                <a:latin typeface="Bookman Old Style" panose="02050604050505020204" pitchFamily="18" charset="0"/>
              </a:rPr>
              <a:t>只允许向下或向右走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r>
              <a:rPr lang="zh-CN" altLang="en-US" dirty="0" smtClean="0">
                <a:latin typeface="Bookman Old Style" panose="02050604050505020204" pitchFamily="18" charset="0"/>
              </a:rPr>
              <a:t>某些格子不允许经过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r>
              <a:rPr lang="zh-CN" altLang="en-US" dirty="0" smtClean="0">
                <a:latin typeface="Bookman Old Style" panose="02050604050505020204" pitchFamily="18" charset="0"/>
              </a:rPr>
              <a:t>练练看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zh-CN" altLang="en-US" dirty="0" smtClean="0">
                <a:latin typeface="Bookman Old Style" panose="02050604050505020204" pitchFamily="18" charset="0"/>
              </a:rPr>
              <a:t>改变方向次数在</a:t>
            </a:r>
            <a:r>
              <a:rPr lang="en-US" altLang="zh-CN" dirty="0" smtClean="0">
                <a:latin typeface="Bookman Old Style" panose="02050604050505020204" pitchFamily="18" charset="0"/>
              </a:rPr>
              <a:t>[L, R]</a:t>
            </a:r>
            <a:r>
              <a:rPr lang="zh-CN" altLang="en-US" dirty="0" smtClean="0">
                <a:latin typeface="Bookman Old Style" panose="02050604050505020204" pitchFamily="18" charset="0"/>
              </a:rPr>
              <a:t>内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zh-CN" altLang="en-US" dirty="0" smtClean="0">
                <a:latin typeface="Bookman Old Style" panose="02050604050505020204" pitchFamily="18" charset="0"/>
              </a:rPr>
              <a:t>不允许连续改变方向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en-US" altLang="zh-CN" dirty="0" smtClean="0">
                <a:latin typeface="Bookman Old Style" panose="02050604050505020204" pitchFamily="18" charset="0"/>
              </a:rPr>
              <a:t>t</a:t>
            </a:r>
            <a:r>
              <a:rPr lang="zh-CN" altLang="en-US" dirty="0" smtClean="0">
                <a:latin typeface="Bookman Old Style" panose="02050604050505020204" pitchFamily="18" charset="0"/>
              </a:rPr>
              <a:t>步之内必须转向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zh-CN" altLang="en-US" dirty="0">
                <a:latin typeface="Bookman Old Style" panose="02050604050505020204" pitchFamily="18" charset="0"/>
              </a:rPr>
              <a:t>对于任</a:t>
            </a:r>
            <a:r>
              <a:rPr lang="zh-CN" altLang="en-US" dirty="0" smtClean="0">
                <a:latin typeface="Bookman Old Style" panose="02050604050505020204" pitchFamily="18" charset="0"/>
              </a:rPr>
              <a:t>一格点（</a:t>
            </a:r>
            <a:r>
              <a:rPr lang="en-US" altLang="zh-CN" dirty="0" smtClean="0">
                <a:latin typeface="Bookman Old Style" panose="02050604050505020204" pitchFamily="18" charset="0"/>
              </a:rPr>
              <a:t>x</a:t>
            </a:r>
            <a:r>
              <a:rPr lang="zh-CN" altLang="en-US" dirty="0" smtClean="0">
                <a:latin typeface="Bookman Old Style" panose="02050604050505020204" pitchFamily="18" charset="0"/>
              </a:rPr>
              <a:t>，</a:t>
            </a:r>
            <a:r>
              <a:rPr lang="en-US" altLang="zh-CN" dirty="0" smtClean="0">
                <a:latin typeface="Bookman Old Style" panose="02050604050505020204" pitchFamily="18" charset="0"/>
              </a:rPr>
              <a:t>y</a:t>
            </a:r>
            <a:r>
              <a:rPr lang="zh-CN" altLang="en-US" dirty="0" smtClean="0">
                <a:latin typeface="Bookman Old Style" panose="02050604050505020204" pitchFamily="18" charset="0"/>
              </a:rPr>
              <a:t>），（</a:t>
            </a:r>
            <a:r>
              <a:rPr lang="en-US" altLang="zh-CN" dirty="0" smtClean="0">
                <a:latin typeface="Bookman Old Style" panose="02050604050505020204" pitchFamily="18" charset="0"/>
              </a:rPr>
              <a:t>x</a:t>
            </a:r>
            <a:r>
              <a:rPr lang="zh-CN" altLang="en-US" dirty="0" smtClean="0">
                <a:latin typeface="Bookman Old Style" panose="02050604050505020204" pitchFamily="18" charset="0"/>
              </a:rPr>
              <a:t>，</a:t>
            </a:r>
            <a:r>
              <a:rPr lang="en-US" altLang="zh-CN" dirty="0" smtClean="0">
                <a:latin typeface="Bookman Old Style" panose="02050604050505020204" pitchFamily="18" charset="0"/>
              </a:rPr>
              <a:t>y</a:t>
            </a:r>
            <a:r>
              <a:rPr lang="zh-CN" altLang="en-US" dirty="0" smtClean="0">
                <a:latin typeface="Bookman Old Style" panose="02050604050505020204" pitchFamily="18" charset="0"/>
              </a:rPr>
              <a:t>）和（</a:t>
            </a:r>
            <a:r>
              <a:rPr lang="en-US" altLang="zh-CN" dirty="0" smtClean="0">
                <a:latin typeface="Bookman Old Style" panose="02050604050505020204" pitchFamily="18" charset="0"/>
              </a:rPr>
              <a:t>x+1</a:t>
            </a:r>
            <a:r>
              <a:rPr lang="zh-CN" altLang="en-US" dirty="0" smtClean="0">
                <a:latin typeface="Bookman Old Style" panose="02050604050505020204" pitchFamily="18" charset="0"/>
              </a:rPr>
              <a:t>，</a:t>
            </a:r>
            <a:r>
              <a:rPr lang="en-US" altLang="zh-CN" dirty="0" smtClean="0">
                <a:latin typeface="Bookman Old Style" panose="02050604050505020204" pitchFamily="18" charset="0"/>
              </a:rPr>
              <a:t>y+3</a:t>
            </a:r>
            <a:r>
              <a:rPr lang="zh-CN" altLang="en-US" dirty="0" smtClean="0">
                <a:latin typeface="Bookman Old Style" panose="02050604050505020204" pitchFamily="18" charset="0"/>
              </a:rPr>
              <a:t>）不能都在路径上</a:t>
            </a:r>
            <a:endParaRPr lang="en-US" altLang="zh-C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8102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路径个数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Bookman Old Style" panose="02050604050505020204" pitchFamily="18" charset="0"/>
              </a:rPr>
              <a:t>给定一</a:t>
            </a:r>
            <a:r>
              <a:rPr lang="en-US" altLang="zh-CN" dirty="0" smtClean="0">
                <a:latin typeface="Bookman Old Style" panose="02050604050505020204" pitchFamily="18" charset="0"/>
              </a:rPr>
              <a:t>n*m</a:t>
            </a:r>
            <a:r>
              <a:rPr lang="zh-CN" altLang="en-US" dirty="0" smtClean="0">
                <a:latin typeface="Bookman Old Style" panose="02050604050505020204" pitchFamily="18" charset="0"/>
              </a:rPr>
              <a:t>网格，格点有正整数权值，求从左上角到右下角的</a:t>
            </a:r>
            <a:r>
              <a:rPr lang="zh-CN" altLang="en-US" u="sng" dirty="0" smtClean="0">
                <a:latin typeface="Bookman Old Style" panose="02050604050505020204" pitchFamily="18" charset="0"/>
              </a:rPr>
              <a:t>最优路径</a:t>
            </a:r>
            <a:endParaRPr lang="en-US" altLang="zh-CN" u="sng" dirty="0" smtClean="0">
              <a:latin typeface="Bookman Old Style" panose="02050604050505020204" pitchFamily="18" charset="0"/>
            </a:endParaRPr>
          </a:p>
          <a:p>
            <a:r>
              <a:rPr lang="zh-CN" altLang="en-US" u="sng" dirty="0">
                <a:latin typeface="Bookman Old Style" panose="02050604050505020204" pitchFamily="18" charset="0"/>
              </a:rPr>
              <a:t>最</a:t>
            </a:r>
            <a:r>
              <a:rPr lang="zh-CN" altLang="en-US" u="sng" dirty="0" smtClean="0">
                <a:latin typeface="Bookman Old Style" panose="02050604050505020204" pitchFamily="18" charset="0"/>
              </a:rPr>
              <a:t>优路径</a:t>
            </a:r>
            <a:r>
              <a:rPr lang="zh-CN" altLang="en-US" dirty="0" smtClean="0">
                <a:latin typeface="Bookman Old Style" panose="02050604050505020204" pitchFamily="18" charset="0"/>
              </a:rPr>
              <a:t>为权值总和最大的路径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r>
              <a:rPr lang="zh-CN" altLang="en-US" dirty="0" smtClean="0">
                <a:latin typeface="Bookman Old Style" panose="02050604050505020204" pitchFamily="18" charset="0"/>
              </a:rPr>
              <a:t>只允许向下或向右走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r>
              <a:rPr lang="zh-CN" altLang="en-US" dirty="0" smtClean="0">
                <a:latin typeface="Bookman Old Style" panose="02050604050505020204" pitchFamily="18" charset="0"/>
              </a:rPr>
              <a:t>某些格子不允许经过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Bookman Old Style" panose="02050604050505020204" pitchFamily="18" charset="0"/>
            </a:endParaRPr>
          </a:p>
          <a:p>
            <a:endParaRPr lang="en-US" altLang="zh-CN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6608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路径个数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Bookman Old Style" panose="02050604050505020204" pitchFamily="18" charset="0"/>
              </a:rPr>
              <a:t>状态</a:t>
            </a:r>
            <a:endParaRPr lang="en-US" altLang="zh-CN" dirty="0">
              <a:latin typeface="Bookman Old Style" panose="02050604050505020204" pitchFamily="18" charset="0"/>
            </a:endParaRPr>
          </a:p>
          <a:p>
            <a:pPr lvl="1"/>
            <a:r>
              <a:rPr lang="zh-CN" altLang="en-US" dirty="0">
                <a:latin typeface="Bookman Old Style" panose="02050604050505020204" pitchFamily="18" charset="0"/>
              </a:rPr>
              <a:t>最优子问题性质</a:t>
            </a:r>
            <a:endParaRPr lang="en-US" altLang="zh-CN" dirty="0">
              <a:latin typeface="Bookman Old Style" panose="02050604050505020204" pitchFamily="18" charset="0"/>
            </a:endParaRPr>
          </a:p>
          <a:p>
            <a:pPr lvl="1"/>
            <a:r>
              <a:rPr lang="en-US" altLang="zh-CN" dirty="0">
                <a:latin typeface="Bookman Old Style" panose="02050604050505020204" pitchFamily="18" charset="0"/>
              </a:rPr>
              <a:t>f[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][j]</a:t>
            </a:r>
            <a:r>
              <a:rPr lang="zh-CN" altLang="en-US" dirty="0">
                <a:latin typeface="Bookman Old Style" panose="02050604050505020204" pitchFamily="18" charset="0"/>
              </a:rPr>
              <a:t>表示从左上角到（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, j</a:t>
            </a:r>
            <a:r>
              <a:rPr lang="zh-CN" altLang="en-US" dirty="0">
                <a:latin typeface="Bookman Old Style" panose="02050604050505020204" pitchFamily="18" charset="0"/>
              </a:rPr>
              <a:t>）的最优路径的</a:t>
            </a:r>
            <a:r>
              <a:rPr lang="zh-CN" altLang="en-US" dirty="0" smtClean="0">
                <a:latin typeface="Bookman Old Style" panose="02050604050505020204" pitchFamily="18" charset="0"/>
              </a:rPr>
              <a:t>值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r>
              <a:rPr lang="zh-CN" altLang="en-US" dirty="0" smtClean="0">
                <a:latin typeface="Bookman Old Style" panose="02050604050505020204" pitchFamily="18" charset="0"/>
              </a:rPr>
              <a:t>转移方程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en-US" altLang="zh-CN" dirty="0">
                <a:latin typeface="Bookman Old Style" panose="02050604050505020204" pitchFamily="18" charset="0"/>
              </a:rPr>
              <a:t>f[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][j] = </a:t>
            </a:r>
            <a:r>
              <a:rPr lang="en-US" altLang="zh-CN" dirty="0" smtClean="0">
                <a:latin typeface="Bookman Old Style" panose="02050604050505020204" pitchFamily="18" charset="0"/>
              </a:rPr>
              <a:t>max{ f[i-1</a:t>
            </a:r>
            <a:r>
              <a:rPr lang="en-US" altLang="zh-CN" dirty="0">
                <a:latin typeface="Bookman Old Style" panose="02050604050505020204" pitchFamily="18" charset="0"/>
              </a:rPr>
              <a:t>][j] </a:t>
            </a:r>
            <a:r>
              <a:rPr lang="en-US" altLang="zh-CN" dirty="0" smtClean="0">
                <a:latin typeface="Bookman Old Style" panose="02050604050505020204" pitchFamily="18" charset="0"/>
              </a:rPr>
              <a:t>, </a:t>
            </a:r>
            <a:r>
              <a:rPr lang="en-US" altLang="zh-CN" dirty="0">
                <a:latin typeface="Bookman Old Style" panose="02050604050505020204" pitchFamily="18" charset="0"/>
              </a:rPr>
              <a:t>f[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][j-1</a:t>
            </a:r>
            <a:r>
              <a:rPr lang="en-US" altLang="zh-CN" dirty="0" smtClean="0">
                <a:latin typeface="Bookman Old Style" panose="02050604050505020204" pitchFamily="18" charset="0"/>
              </a:rPr>
              <a:t>] } + a[</a:t>
            </a:r>
            <a:r>
              <a:rPr lang="en-US" altLang="zh-CN" dirty="0" err="1" smtClean="0">
                <a:latin typeface="Bookman Old Style" panose="02050604050505020204" pitchFamily="18" charset="0"/>
              </a:rPr>
              <a:t>i</a:t>
            </a:r>
            <a:r>
              <a:rPr lang="en-US" altLang="zh-CN" dirty="0" smtClean="0">
                <a:latin typeface="Bookman Old Style" panose="02050604050505020204" pitchFamily="18" charset="0"/>
              </a:rPr>
              <a:t>][j]</a:t>
            </a:r>
          </a:p>
          <a:p>
            <a:r>
              <a:rPr lang="zh-CN" altLang="en-US" dirty="0">
                <a:latin typeface="Bookman Old Style" panose="02050604050505020204" pitchFamily="18" charset="0"/>
              </a:rPr>
              <a:t>时间复杂</a:t>
            </a:r>
            <a:r>
              <a:rPr lang="zh-CN" altLang="en-US" dirty="0" smtClean="0">
                <a:latin typeface="Bookman Old Style" panose="02050604050505020204" pitchFamily="18" charset="0"/>
              </a:rPr>
              <a:t>度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en-US" altLang="zh-CN" dirty="0" smtClean="0">
                <a:latin typeface="Bookman Old Style" panose="02050604050505020204" pitchFamily="18" charset="0"/>
              </a:rPr>
              <a:t>O</a:t>
            </a:r>
            <a:r>
              <a:rPr lang="zh-CN" altLang="en-US" dirty="0" smtClean="0">
                <a:latin typeface="Bookman Old Style" panose="02050604050505020204" pitchFamily="18" charset="0"/>
              </a:rPr>
              <a:t>（</a:t>
            </a:r>
            <a:r>
              <a:rPr lang="en-US" altLang="zh-CN" dirty="0" smtClean="0">
                <a:latin typeface="Bookman Old Style" panose="02050604050505020204" pitchFamily="18" charset="0"/>
              </a:rPr>
              <a:t>nm</a:t>
            </a:r>
            <a:r>
              <a:rPr lang="zh-CN" altLang="en-US" dirty="0" smtClean="0">
                <a:latin typeface="Bookman Old Style" panose="02050604050505020204" pitchFamily="18" charset="0"/>
              </a:rPr>
              <a:t>）</a:t>
            </a:r>
            <a:endParaRPr lang="en-US" altLang="zh-CN" dirty="0">
              <a:latin typeface="Bookman Old Style" panose="02050604050505020204" pitchFamily="18" charset="0"/>
            </a:endParaRPr>
          </a:p>
          <a:p>
            <a:pPr lvl="1"/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endParaRPr lang="en-US" altLang="zh-CN" dirty="0">
              <a:latin typeface="Bookman Old Style" panose="02050604050505020204" pitchFamily="18" charset="0"/>
            </a:endParaRPr>
          </a:p>
          <a:p>
            <a:pPr lvl="1"/>
            <a:endParaRPr lang="en-US" altLang="zh-CN" dirty="0">
              <a:latin typeface="Bookman Old Style" panose="02050604050505020204" pitchFamily="18" charset="0"/>
            </a:endParaRPr>
          </a:p>
          <a:p>
            <a:endParaRPr lang="en-US" altLang="zh-CN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1990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路径个数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Bookman Old Style" panose="02050604050505020204" pitchFamily="18" charset="0"/>
              </a:rPr>
              <a:t>给定一</a:t>
            </a:r>
            <a:r>
              <a:rPr lang="en-US" altLang="zh-CN" dirty="0" smtClean="0">
                <a:latin typeface="Bookman Old Style" panose="02050604050505020204" pitchFamily="18" charset="0"/>
              </a:rPr>
              <a:t>n*m</a:t>
            </a:r>
            <a:r>
              <a:rPr lang="zh-CN" altLang="en-US" dirty="0" smtClean="0">
                <a:latin typeface="Bookman Old Style" panose="02050604050505020204" pitchFamily="18" charset="0"/>
              </a:rPr>
              <a:t>网格，格点有正整数权值，求从左上角到右下角的最优路径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r>
              <a:rPr lang="zh-CN" altLang="en-US" dirty="0">
                <a:latin typeface="Bookman Old Style" panose="02050604050505020204" pitchFamily="18" charset="0"/>
              </a:rPr>
              <a:t>最</a:t>
            </a:r>
            <a:r>
              <a:rPr lang="zh-CN" altLang="en-US" dirty="0" smtClean="0">
                <a:latin typeface="Bookman Old Style" panose="02050604050505020204" pitchFamily="18" charset="0"/>
              </a:rPr>
              <a:t>优路径为</a:t>
            </a:r>
            <a:r>
              <a:rPr lang="zh-CN" altLang="en-US" u="sng" dirty="0" smtClean="0">
                <a:latin typeface="Bookman Old Style" panose="02050604050505020204" pitchFamily="18" charset="0"/>
              </a:rPr>
              <a:t>权值总和对</a:t>
            </a:r>
            <a:r>
              <a:rPr lang="en-US" altLang="zh-CN" u="sng" dirty="0" smtClean="0">
                <a:latin typeface="Bookman Old Style" panose="02050604050505020204" pitchFamily="18" charset="0"/>
              </a:rPr>
              <a:t>p</a:t>
            </a:r>
            <a:r>
              <a:rPr lang="zh-CN" altLang="en-US" u="sng" dirty="0" smtClean="0">
                <a:latin typeface="Bookman Old Style" panose="02050604050505020204" pitchFamily="18" charset="0"/>
              </a:rPr>
              <a:t>取模最大</a:t>
            </a:r>
            <a:r>
              <a:rPr lang="zh-CN" altLang="en-US" dirty="0" smtClean="0">
                <a:latin typeface="Bookman Old Style" panose="02050604050505020204" pitchFamily="18" charset="0"/>
              </a:rPr>
              <a:t>的路径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r>
              <a:rPr lang="zh-CN" altLang="en-US" dirty="0" smtClean="0">
                <a:latin typeface="Bookman Old Style" panose="02050604050505020204" pitchFamily="18" charset="0"/>
              </a:rPr>
              <a:t>只允许向下或向右走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r>
              <a:rPr lang="zh-CN" altLang="en-US" dirty="0" smtClean="0">
                <a:latin typeface="Bookman Old Style" panose="02050604050505020204" pitchFamily="18" charset="0"/>
              </a:rPr>
              <a:t>某些格子不允许经过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endParaRPr lang="en-US" altLang="zh-CN" dirty="0">
              <a:latin typeface="Bookman Old Style" panose="02050604050505020204" pitchFamily="18" charset="0"/>
            </a:endParaRPr>
          </a:p>
          <a:p>
            <a:r>
              <a:rPr lang="zh-CN" altLang="en-US" dirty="0" smtClean="0">
                <a:latin typeface="Bookman Old Style" panose="02050604050505020204" pitchFamily="18" charset="0"/>
              </a:rPr>
              <a:t>状态设计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zh-CN" altLang="en-US" dirty="0">
                <a:latin typeface="Bookman Old Style" panose="02050604050505020204" pitchFamily="18" charset="0"/>
              </a:rPr>
              <a:t>最优</a:t>
            </a:r>
            <a:r>
              <a:rPr lang="zh-CN" altLang="en-US" dirty="0" smtClean="0">
                <a:latin typeface="Bookman Old Style" panose="02050604050505020204" pitchFamily="18" charset="0"/>
              </a:rPr>
              <a:t>子问题性质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zh-CN" altLang="en-US" dirty="0" smtClean="0">
                <a:latin typeface="Bookman Old Style" panose="02050604050505020204" pitchFamily="18" charset="0"/>
              </a:rPr>
              <a:t>仍使用</a:t>
            </a:r>
            <a:r>
              <a:rPr lang="en-US" altLang="zh-CN" dirty="0" smtClean="0">
                <a:latin typeface="Bookman Old Style" panose="02050604050505020204" pitchFamily="18" charset="0"/>
              </a:rPr>
              <a:t>f[</a:t>
            </a:r>
            <a:r>
              <a:rPr lang="en-US" altLang="zh-CN" dirty="0" err="1" smtClean="0">
                <a:latin typeface="Bookman Old Style" panose="02050604050505020204" pitchFamily="18" charset="0"/>
              </a:rPr>
              <a:t>i</a:t>
            </a:r>
            <a:r>
              <a:rPr lang="en-US" altLang="zh-CN" dirty="0" smtClean="0">
                <a:latin typeface="Bookman Old Style" panose="02050604050505020204" pitchFamily="18" charset="0"/>
              </a:rPr>
              <a:t>][j]</a:t>
            </a:r>
            <a:r>
              <a:rPr lang="zh-CN" altLang="en-US" dirty="0" smtClean="0">
                <a:latin typeface="Bookman Old Style" panose="02050604050505020204" pitchFamily="18" charset="0"/>
              </a:rPr>
              <a:t>可以吗？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Bookman Old Style" panose="02050604050505020204" pitchFamily="18" charset="0"/>
            </a:endParaRPr>
          </a:p>
          <a:p>
            <a:endParaRPr lang="en-US" altLang="zh-CN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1210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路径个数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Bookman Old Style" panose="02050604050505020204" pitchFamily="18" charset="0"/>
              </a:rPr>
              <a:t>状态</a:t>
            </a:r>
            <a:endParaRPr lang="en-US" altLang="zh-CN" dirty="0">
              <a:latin typeface="Bookman Old Style" panose="02050604050505020204" pitchFamily="18" charset="0"/>
            </a:endParaRPr>
          </a:p>
          <a:p>
            <a:pPr lvl="1"/>
            <a:r>
              <a:rPr lang="zh-CN" altLang="en-US" dirty="0">
                <a:latin typeface="Bookman Old Style" panose="02050604050505020204" pitchFamily="18" charset="0"/>
              </a:rPr>
              <a:t>最优子问题性质</a:t>
            </a:r>
            <a:endParaRPr lang="en-US" altLang="zh-CN" dirty="0">
              <a:latin typeface="Bookman Old Style" panose="02050604050505020204" pitchFamily="18" charset="0"/>
            </a:endParaRPr>
          </a:p>
          <a:p>
            <a:pPr lvl="1"/>
            <a:r>
              <a:rPr lang="en-US" altLang="zh-CN" dirty="0">
                <a:latin typeface="Bookman Old Style" panose="02050604050505020204" pitchFamily="18" charset="0"/>
              </a:rPr>
              <a:t>f[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][j</a:t>
            </a:r>
            <a:r>
              <a:rPr lang="en-US" altLang="zh-CN" dirty="0" smtClean="0">
                <a:latin typeface="Bookman Old Style" panose="02050604050505020204" pitchFamily="18" charset="0"/>
              </a:rPr>
              <a:t>][k]</a:t>
            </a:r>
            <a:r>
              <a:rPr lang="zh-CN" altLang="en-US" dirty="0" smtClean="0">
                <a:latin typeface="Bookman Old Style" panose="02050604050505020204" pitchFamily="18" charset="0"/>
              </a:rPr>
              <a:t>表示是否存在一条从</a:t>
            </a:r>
            <a:r>
              <a:rPr lang="zh-CN" altLang="en-US" dirty="0">
                <a:latin typeface="Bookman Old Style" panose="02050604050505020204" pitchFamily="18" charset="0"/>
              </a:rPr>
              <a:t>左上角到（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, j</a:t>
            </a:r>
            <a:r>
              <a:rPr lang="zh-CN" altLang="en-US" dirty="0" smtClean="0">
                <a:latin typeface="Bookman Old Style" panose="02050604050505020204" pitchFamily="18" charset="0"/>
              </a:rPr>
              <a:t>）的路径，路径和对</a:t>
            </a:r>
            <a:r>
              <a:rPr lang="en-US" altLang="zh-CN" dirty="0" smtClean="0">
                <a:latin typeface="Bookman Old Style" panose="02050604050505020204" pitchFamily="18" charset="0"/>
              </a:rPr>
              <a:t>p</a:t>
            </a:r>
            <a:r>
              <a:rPr lang="zh-CN" altLang="en-US" dirty="0" smtClean="0">
                <a:latin typeface="Bookman Old Style" panose="02050604050505020204" pitchFamily="18" charset="0"/>
              </a:rPr>
              <a:t>取模为</a:t>
            </a:r>
            <a:r>
              <a:rPr lang="en-US" altLang="zh-CN" dirty="0" smtClean="0">
                <a:latin typeface="Bookman Old Style" panose="02050604050505020204" pitchFamily="18" charset="0"/>
              </a:rPr>
              <a:t>k</a:t>
            </a:r>
          </a:p>
          <a:p>
            <a:r>
              <a:rPr lang="zh-CN" altLang="en-US" dirty="0" smtClean="0">
                <a:latin typeface="Bookman Old Style" panose="02050604050505020204" pitchFamily="18" charset="0"/>
              </a:rPr>
              <a:t>转移方程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zh-CN" altLang="en-US" dirty="0" smtClean="0">
                <a:latin typeface="Bookman Old Style" panose="02050604050505020204" pitchFamily="18" charset="0"/>
              </a:rPr>
              <a:t>略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r>
              <a:rPr lang="zh-CN" altLang="en-US" dirty="0" smtClean="0">
                <a:latin typeface="Bookman Old Style" panose="02050604050505020204" pitchFamily="18" charset="0"/>
              </a:rPr>
              <a:t>时间</a:t>
            </a:r>
            <a:r>
              <a:rPr lang="zh-CN" altLang="en-US" dirty="0">
                <a:latin typeface="Bookman Old Style" panose="02050604050505020204" pitchFamily="18" charset="0"/>
              </a:rPr>
              <a:t>复杂</a:t>
            </a:r>
            <a:r>
              <a:rPr lang="zh-CN" altLang="en-US" dirty="0" smtClean="0">
                <a:latin typeface="Bookman Old Style" panose="02050604050505020204" pitchFamily="18" charset="0"/>
              </a:rPr>
              <a:t>度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en-US" altLang="zh-CN" dirty="0" smtClean="0">
                <a:latin typeface="Bookman Old Style" panose="02050604050505020204" pitchFamily="18" charset="0"/>
              </a:rPr>
              <a:t>O</a:t>
            </a:r>
            <a:r>
              <a:rPr lang="zh-CN" altLang="en-US" dirty="0" smtClean="0">
                <a:latin typeface="Bookman Old Style" panose="02050604050505020204" pitchFamily="18" charset="0"/>
              </a:rPr>
              <a:t>（</a:t>
            </a:r>
            <a:r>
              <a:rPr lang="en-US" altLang="zh-CN" dirty="0" err="1" smtClean="0">
                <a:latin typeface="Bookman Old Style" panose="02050604050505020204" pitchFamily="18" charset="0"/>
              </a:rPr>
              <a:t>nmp</a:t>
            </a:r>
            <a:r>
              <a:rPr lang="zh-CN" altLang="en-US" dirty="0" smtClean="0">
                <a:latin typeface="Bookman Old Style" panose="02050604050505020204" pitchFamily="18" charset="0"/>
              </a:rPr>
              <a:t>）</a:t>
            </a:r>
            <a:endParaRPr lang="en-US" altLang="zh-CN" dirty="0">
              <a:latin typeface="Bookman Old Style" panose="02050604050505020204" pitchFamily="18" charset="0"/>
            </a:endParaRPr>
          </a:p>
          <a:p>
            <a:pPr lvl="1"/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endParaRPr lang="en-US" altLang="zh-CN" dirty="0">
              <a:latin typeface="Bookman Old Style" panose="02050604050505020204" pitchFamily="18" charset="0"/>
            </a:endParaRPr>
          </a:p>
          <a:p>
            <a:pPr lvl="1"/>
            <a:endParaRPr lang="en-US" altLang="zh-CN" dirty="0">
              <a:latin typeface="Bookman Old Style" panose="02050604050505020204" pitchFamily="18" charset="0"/>
            </a:endParaRPr>
          </a:p>
          <a:p>
            <a:endParaRPr lang="en-US" altLang="zh-CN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9292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路径个数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Bookman Old Style" panose="02050604050505020204" pitchFamily="18" charset="0"/>
              </a:rPr>
              <a:t>给定一</a:t>
            </a:r>
            <a:r>
              <a:rPr lang="en-US" altLang="zh-CN" dirty="0" smtClean="0">
                <a:latin typeface="Bookman Old Style" panose="02050604050505020204" pitchFamily="18" charset="0"/>
              </a:rPr>
              <a:t>n*m</a:t>
            </a:r>
            <a:r>
              <a:rPr lang="zh-CN" altLang="en-US" dirty="0" smtClean="0">
                <a:latin typeface="Bookman Old Style" panose="02050604050505020204" pitchFamily="18" charset="0"/>
              </a:rPr>
              <a:t>网格，格点有正整数权值，求从左上角到右下角的最优路径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r>
              <a:rPr lang="zh-CN" altLang="en-US" dirty="0" smtClean="0">
                <a:latin typeface="Bookman Old Style" panose="02050604050505020204" pitchFamily="18" charset="0"/>
              </a:rPr>
              <a:t>只允许向下或向右走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r>
              <a:rPr lang="zh-CN" altLang="en-US" dirty="0" smtClean="0">
                <a:latin typeface="Bookman Old Style" panose="02050604050505020204" pitchFamily="18" charset="0"/>
              </a:rPr>
              <a:t>某些格子不允许经过</a:t>
            </a:r>
            <a:endParaRPr lang="en-US" altLang="zh-CN" dirty="0">
              <a:latin typeface="Bookman Old Style" panose="02050604050505020204" pitchFamily="18" charset="0"/>
            </a:endParaRPr>
          </a:p>
          <a:p>
            <a:r>
              <a:rPr lang="zh-CN" altLang="en-US" dirty="0" smtClean="0">
                <a:latin typeface="Bookman Old Style" panose="02050604050505020204" pitchFamily="18" charset="0"/>
              </a:rPr>
              <a:t>练练看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zh-CN" altLang="en-US" dirty="0">
                <a:latin typeface="Bookman Old Style" panose="02050604050505020204" pitchFamily="18" charset="0"/>
              </a:rPr>
              <a:t>最优路径</a:t>
            </a:r>
            <a:r>
              <a:rPr lang="zh-CN" altLang="en-US" dirty="0" smtClean="0">
                <a:latin typeface="Bookman Old Style" panose="02050604050505020204" pitchFamily="18" charset="0"/>
              </a:rPr>
              <a:t>为</a:t>
            </a:r>
            <a:r>
              <a:rPr lang="zh-CN" altLang="en-US" u="sng" dirty="0" smtClean="0">
                <a:latin typeface="Bookman Old Style" panose="02050604050505020204" pitchFamily="18" charset="0"/>
              </a:rPr>
              <a:t>平均数最小</a:t>
            </a:r>
            <a:r>
              <a:rPr lang="zh-CN" altLang="en-US" dirty="0" smtClean="0">
                <a:latin typeface="Bookman Old Style" panose="02050604050505020204" pitchFamily="18" charset="0"/>
              </a:rPr>
              <a:t>的路径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zh-CN" altLang="en-US" dirty="0" smtClean="0">
                <a:latin typeface="Bookman Old Style" panose="02050604050505020204" pitchFamily="18" charset="0"/>
              </a:rPr>
              <a:t>最优路径为</a:t>
            </a:r>
            <a:r>
              <a:rPr lang="zh-CN" altLang="en-US" u="sng" dirty="0" smtClean="0">
                <a:latin typeface="Bookman Old Style" panose="02050604050505020204" pitchFamily="18" charset="0"/>
              </a:rPr>
              <a:t>权值最大值与最小值之差最小</a:t>
            </a:r>
            <a:r>
              <a:rPr lang="zh-CN" altLang="en-US" dirty="0" smtClean="0">
                <a:latin typeface="Bookman Old Style" panose="02050604050505020204" pitchFamily="18" charset="0"/>
              </a:rPr>
              <a:t>的路径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zh-CN" altLang="en-US" dirty="0">
                <a:latin typeface="Bookman Old Style" panose="02050604050505020204" pitchFamily="18" charset="0"/>
              </a:rPr>
              <a:t>最优路径</a:t>
            </a:r>
            <a:r>
              <a:rPr lang="zh-CN" altLang="en-US" dirty="0" smtClean="0">
                <a:latin typeface="Bookman Old Style" panose="02050604050505020204" pitchFamily="18" charset="0"/>
              </a:rPr>
              <a:t>为</a:t>
            </a:r>
            <a:r>
              <a:rPr lang="zh-CN" altLang="en-US" u="sng" dirty="0" smtClean="0">
                <a:latin typeface="Bookman Old Style" panose="02050604050505020204" pitchFamily="18" charset="0"/>
              </a:rPr>
              <a:t>路径上相邻格点的差的最大值最小</a:t>
            </a:r>
            <a:r>
              <a:rPr lang="zh-CN" altLang="en-US" dirty="0" smtClean="0">
                <a:latin typeface="Bookman Old Style" panose="02050604050505020204" pitchFamily="18" charset="0"/>
              </a:rPr>
              <a:t>的路径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zh-CN" altLang="en-US" dirty="0">
                <a:latin typeface="Bookman Old Style" panose="02050604050505020204" pitchFamily="18" charset="0"/>
              </a:rPr>
              <a:t>最优路径为</a:t>
            </a:r>
            <a:r>
              <a:rPr lang="zh-CN" altLang="en-US" u="sng" dirty="0">
                <a:latin typeface="Bookman Old Style" panose="02050604050505020204" pitchFamily="18" charset="0"/>
              </a:rPr>
              <a:t>路径</a:t>
            </a:r>
            <a:r>
              <a:rPr lang="zh-CN" altLang="en-US" u="sng" dirty="0" smtClean="0">
                <a:latin typeface="Bookman Old Style" panose="02050604050505020204" pitchFamily="18" charset="0"/>
              </a:rPr>
              <a:t>上任意</a:t>
            </a:r>
            <a:r>
              <a:rPr lang="en-US" altLang="zh-CN" u="sng" dirty="0" smtClean="0">
                <a:latin typeface="Bookman Old Style" panose="02050604050505020204" pitchFamily="18" charset="0"/>
              </a:rPr>
              <a:t>5</a:t>
            </a:r>
            <a:r>
              <a:rPr lang="zh-CN" altLang="en-US" u="sng" dirty="0" smtClean="0">
                <a:latin typeface="Bookman Old Style" panose="02050604050505020204" pitchFamily="18" charset="0"/>
              </a:rPr>
              <a:t>个相邻的格点的和的最大</a:t>
            </a:r>
            <a:r>
              <a:rPr lang="zh-CN" altLang="en-US" u="sng" dirty="0">
                <a:latin typeface="Bookman Old Style" panose="02050604050505020204" pitchFamily="18" charset="0"/>
              </a:rPr>
              <a:t>值最小</a:t>
            </a:r>
            <a:r>
              <a:rPr lang="zh-CN" altLang="en-US" dirty="0">
                <a:latin typeface="Bookman Old Style" panose="02050604050505020204" pitchFamily="18" charset="0"/>
              </a:rPr>
              <a:t>的路径</a:t>
            </a:r>
            <a:endParaRPr lang="en-US" altLang="zh-CN" dirty="0">
              <a:latin typeface="Bookman Old Style" panose="02050604050505020204" pitchFamily="18" charset="0"/>
            </a:endParaRPr>
          </a:p>
          <a:p>
            <a:pPr lvl="1"/>
            <a:endParaRPr lang="en-US" altLang="zh-CN" dirty="0">
              <a:latin typeface="Bookman Old Style" panose="02050604050505020204" pitchFamily="18" charset="0"/>
            </a:endParaRPr>
          </a:p>
          <a:p>
            <a:pPr lvl="1"/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endParaRPr lang="en-US" altLang="zh-CN" dirty="0" smtClean="0">
              <a:latin typeface="Bookman Old Style" panose="02050604050505020204" pitchFamily="18" charset="0"/>
            </a:endParaRPr>
          </a:p>
          <a:p>
            <a:endParaRPr lang="en-US" altLang="zh-CN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3987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动态规划术语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>
                <a:latin typeface="Bookman Old Style" panose="02050604050505020204" pitchFamily="18" charset="0"/>
              </a:rPr>
              <a:t>阶段</a:t>
            </a:r>
          </a:p>
          <a:p>
            <a:pPr lvl="1"/>
            <a:r>
              <a:rPr lang="zh-CN" altLang="en-US" dirty="0">
                <a:latin typeface="Bookman Old Style" panose="02050604050505020204" pitchFamily="18" charset="0"/>
              </a:rPr>
              <a:t>把所求解问题的过程恰当地分成若干个相互联系的阶段，以便于求解 </a:t>
            </a:r>
          </a:p>
          <a:p>
            <a:r>
              <a:rPr lang="zh-CN" altLang="en-US" dirty="0">
                <a:latin typeface="Bookman Old Style" panose="02050604050505020204" pitchFamily="18" charset="0"/>
              </a:rPr>
              <a:t>状态</a:t>
            </a:r>
          </a:p>
          <a:p>
            <a:pPr lvl="1"/>
            <a:r>
              <a:rPr lang="zh-CN" altLang="en-US" dirty="0">
                <a:latin typeface="Bookman Old Style" panose="02050604050505020204" pitchFamily="18" charset="0"/>
              </a:rPr>
              <a:t>状态表示每个阶段开始面临的自然状况或客观条件 </a:t>
            </a:r>
          </a:p>
          <a:p>
            <a:r>
              <a:rPr lang="zh-CN" altLang="en-US" dirty="0" smtClean="0">
                <a:latin typeface="Bookman Old Style" panose="02050604050505020204" pitchFamily="18" charset="0"/>
              </a:rPr>
              <a:t>决策（转移）</a:t>
            </a:r>
            <a:endParaRPr lang="zh-CN" altLang="en-US" dirty="0">
              <a:latin typeface="Bookman Old Style" panose="02050604050505020204" pitchFamily="18" charset="0"/>
            </a:endParaRPr>
          </a:p>
          <a:p>
            <a:pPr lvl="1"/>
            <a:r>
              <a:rPr lang="zh-CN" altLang="en-US" dirty="0">
                <a:latin typeface="Bookman Old Style" panose="02050604050505020204" pitchFamily="18" charset="0"/>
              </a:rPr>
              <a:t>一个阶段的状态给定以后，从该状态演变到下一阶段某个状态的一种选择（行动）称为决策。 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r>
              <a:rPr lang="zh-CN" altLang="en-US" dirty="0">
                <a:latin typeface="Bookman Old Style" panose="02050604050505020204" pitchFamily="18" charset="0"/>
              </a:rPr>
              <a:t>边界</a:t>
            </a:r>
            <a:endParaRPr lang="en-US" altLang="zh-CN" dirty="0">
              <a:latin typeface="Bookman Old Style" panose="02050604050505020204" pitchFamily="18" charset="0"/>
            </a:endParaRPr>
          </a:p>
          <a:p>
            <a:pPr lvl="1"/>
            <a:r>
              <a:rPr lang="zh-CN" altLang="en-US" dirty="0">
                <a:latin typeface="Bookman Old Style" panose="02050604050505020204" pitchFamily="18" charset="0"/>
              </a:rPr>
              <a:t>转移过程中的初始</a:t>
            </a:r>
            <a:r>
              <a:rPr lang="zh-CN" altLang="en-US" dirty="0" smtClean="0">
                <a:latin typeface="Bookman Old Style" panose="02050604050505020204" pitchFamily="18" charset="0"/>
              </a:rPr>
              <a:t>情况</a:t>
            </a:r>
            <a:endParaRPr lang="zh-CN" altLang="en-US" dirty="0">
              <a:latin typeface="Bookman Old Style" panose="02050604050505020204" pitchFamily="18" charset="0"/>
            </a:endParaRPr>
          </a:p>
          <a:p>
            <a:r>
              <a:rPr lang="zh-CN" altLang="en-US" dirty="0">
                <a:latin typeface="Bookman Old Style" panose="02050604050505020204" pitchFamily="18" charset="0"/>
              </a:rPr>
              <a:t>策略</a:t>
            </a:r>
          </a:p>
          <a:p>
            <a:pPr lvl="1"/>
            <a:r>
              <a:rPr lang="zh-CN" altLang="en-US" dirty="0">
                <a:latin typeface="Bookman Old Style" panose="02050604050505020204" pitchFamily="18" charset="0"/>
              </a:rPr>
              <a:t>由每个阶段的决策组成的序列称为策略。对于每一个实际的多阶段决策过程，</a:t>
            </a:r>
            <a:r>
              <a:rPr lang="zh-CN" altLang="en-US" dirty="0" smtClean="0">
                <a:latin typeface="Bookman Old Style" panose="02050604050505020204" pitchFamily="18" charset="0"/>
              </a:rPr>
              <a:t>可选取</a:t>
            </a:r>
            <a:r>
              <a:rPr lang="zh-CN" altLang="en-US" dirty="0">
                <a:latin typeface="Bookman Old Style" panose="02050604050505020204" pitchFamily="18" charset="0"/>
              </a:rPr>
              <a:t>的策略有一定的范围限制，这个范围称为允许策略集合。允许策略集合中达到最优效果的策略称为</a:t>
            </a:r>
            <a:r>
              <a:rPr lang="zh-CN" altLang="en-US" dirty="0" smtClean="0">
                <a:latin typeface="Bookman Old Style" panose="02050604050505020204" pitchFamily="18" charset="0"/>
              </a:rPr>
              <a:t>最优策略。 </a:t>
            </a:r>
            <a:endParaRPr lang="zh-CN" alt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3013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背包问题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Bookman Old Style" panose="02050604050505020204" pitchFamily="18" charset="0"/>
              </a:rPr>
              <a:t>给定若干种物品</a:t>
            </a:r>
            <a:r>
              <a:rPr lang="zh-CN" altLang="en-US" dirty="0">
                <a:latin typeface="Bookman Old Style" panose="02050604050505020204" pitchFamily="18" charset="0"/>
              </a:rPr>
              <a:t>，每种物品都有自己的重量和价格，在限定的总重量内，使得选取的物品的总价格最高。 </a:t>
            </a:r>
          </a:p>
          <a:p>
            <a:r>
              <a:rPr lang="en-US" altLang="zh-CN" dirty="0">
                <a:latin typeface="Bookman Old Style" panose="02050604050505020204" pitchFamily="18" charset="0"/>
              </a:rPr>
              <a:t>NP</a:t>
            </a:r>
            <a:r>
              <a:rPr lang="zh-CN" altLang="en-US" dirty="0">
                <a:latin typeface="Bookman Old Style" panose="02050604050505020204" pitchFamily="18" charset="0"/>
              </a:rPr>
              <a:t>完全问题</a:t>
            </a:r>
          </a:p>
          <a:p>
            <a:pPr lvl="1"/>
            <a:endParaRPr lang="en-US" altLang="zh-CN" dirty="0">
              <a:latin typeface="Bookman Old Style" panose="02050604050505020204" pitchFamily="18" charset="0"/>
            </a:endParaRPr>
          </a:p>
          <a:p>
            <a:pPr lvl="1"/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endParaRPr lang="en-US" altLang="zh-CN" dirty="0" smtClean="0">
              <a:latin typeface="Bookman Old Style" panose="02050604050505020204" pitchFamily="18" charset="0"/>
            </a:endParaRPr>
          </a:p>
          <a:p>
            <a:endParaRPr lang="en-US" altLang="zh-CN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2717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0/1</a:t>
            </a:r>
            <a:r>
              <a:rPr lang="zh-CN" altLang="en-US" dirty="0">
                <a:latin typeface="+mn-ea"/>
                <a:ea typeface="+mn-ea"/>
              </a:rPr>
              <a:t>背包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Bookman Old Style" panose="02050604050505020204" pitchFamily="18" charset="0"/>
              </a:rPr>
              <a:t>有</a:t>
            </a:r>
            <a:r>
              <a:rPr lang="en-US" altLang="zh-CN" dirty="0">
                <a:latin typeface="Bookman Old Style" panose="02050604050505020204" pitchFamily="18" charset="0"/>
              </a:rPr>
              <a:t>N</a:t>
            </a:r>
            <a:r>
              <a:rPr lang="zh-CN" altLang="en-US" dirty="0">
                <a:latin typeface="Bookman Old Style" panose="02050604050505020204" pitchFamily="18" charset="0"/>
              </a:rPr>
              <a:t>件物品和一个容量为</a:t>
            </a:r>
            <a:r>
              <a:rPr lang="en-US" altLang="zh-CN" dirty="0">
                <a:latin typeface="Bookman Old Style" panose="02050604050505020204" pitchFamily="18" charset="0"/>
              </a:rPr>
              <a:t>V</a:t>
            </a:r>
            <a:r>
              <a:rPr lang="zh-CN" altLang="en-US" dirty="0">
                <a:latin typeface="Bookman Old Style" panose="02050604050505020204" pitchFamily="18" charset="0"/>
              </a:rPr>
              <a:t>的背包。第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zh-CN" altLang="en-US" dirty="0">
                <a:latin typeface="Bookman Old Style" panose="02050604050505020204" pitchFamily="18" charset="0"/>
              </a:rPr>
              <a:t>件物品的重量是</a:t>
            </a:r>
            <a:r>
              <a:rPr lang="en-US" altLang="zh-CN" dirty="0">
                <a:latin typeface="Bookman Old Style" panose="02050604050505020204" pitchFamily="18" charset="0"/>
              </a:rPr>
              <a:t>c[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]</a:t>
            </a:r>
            <a:r>
              <a:rPr lang="zh-CN" altLang="en-US" dirty="0">
                <a:latin typeface="Bookman Old Style" panose="02050604050505020204" pitchFamily="18" charset="0"/>
              </a:rPr>
              <a:t>，价值是</a:t>
            </a:r>
            <a:r>
              <a:rPr lang="en-US" altLang="zh-CN" dirty="0">
                <a:latin typeface="Bookman Old Style" panose="02050604050505020204" pitchFamily="18" charset="0"/>
              </a:rPr>
              <a:t>w[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]</a:t>
            </a:r>
            <a:r>
              <a:rPr lang="zh-CN" altLang="en-US" dirty="0">
                <a:latin typeface="Bookman Old Style" panose="02050604050505020204" pitchFamily="18" charset="0"/>
              </a:rPr>
              <a:t>。求解将哪些物品装入背包可使这些物品的重量总和不超过背包容量，且价值总和最大</a:t>
            </a:r>
          </a:p>
          <a:p>
            <a:r>
              <a:rPr lang="zh-CN" altLang="en-US" dirty="0">
                <a:latin typeface="Bookman Old Style" panose="02050604050505020204" pitchFamily="18" charset="0"/>
              </a:rPr>
              <a:t>每个物品只有选和不选</a:t>
            </a:r>
            <a:r>
              <a:rPr lang="en-US" altLang="zh-CN" dirty="0">
                <a:latin typeface="Bookman Old Style" panose="02050604050505020204" pitchFamily="18" charset="0"/>
              </a:rPr>
              <a:t>2</a:t>
            </a:r>
            <a:r>
              <a:rPr lang="zh-CN" altLang="en-US" dirty="0">
                <a:latin typeface="Bookman Old Style" panose="02050604050505020204" pitchFamily="18" charset="0"/>
              </a:rPr>
              <a:t>种选择</a:t>
            </a:r>
          </a:p>
          <a:p>
            <a:r>
              <a:rPr lang="en-US" altLang="zh-CN" dirty="0">
                <a:latin typeface="Bookman Old Style" panose="02050604050505020204" pitchFamily="18" charset="0"/>
              </a:rPr>
              <a:t>f[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][v]</a:t>
            </a:r>
            <a:r>
              <a:rPr lang="zh-CN" altLang="en-US" dirty="0">
                <a:latin typeface="Bookman Old Style" panose="02050604050505020204" pitchFamily="18" charset="0"/>
              </a:rPr>
              <a:t>表示前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zh-CN" altLang="en-US" dirty="0">
                <a:latin typeface="Bookman Old Style" panose="02050604050505020204" pitchFamily="18" charset="0"/>
              </a:rPr>
              <a:t>件物品恰放入一个容量为</a:t>
            </a:r>
            <a:r>
              <a:rPr lang="en-US" altLang="zh-CN" dirty="0">
                <a:latin typeface="Bookman Old Style" panose="02050604050505020204" pitchFamily="18" charset="0"/>
              </a:rPr>
              <a:t>v</a:t>
            </a:r>
            <a:r>
              <a:rPr lang="zh-CN" altLang="en-US" dirty="0">
                <a:latin typeface="Bookman Old Style" panose="02050604050505020204" pitchFamily="18" charset="0"/>
              </a:rPr>
              <a:t>的背包可以获得的最大价值。</a:t>
            </a:r>
          </a:p>
          <a:p>
            <a:r>
              <a:rPr lang="en-US" altLang="zh-CN" dirty="0">
                <a:latin typeface="Bookman Old Style" panose="02050604050505020204" pitchFamily="18" charset="0"/>
              </a:rPr>
              <a:t>for 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 1..n  for v c[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]..V</a:t>
            </a:r>
          </a:p>
          <a:p>
            <a:r>
              <a:rPr lang="en-US" altLang="zh-CN" dirty="0">
                <a:latin typeface="Bookman Old Style" panose="02050604050505020204" pitchFamily="18" charset="0"/>
              </a:rPr>
              <a:t>    f[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][v]=max{f[i-1][v],f[i-1][v-c[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]]+w[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]}</a:t>
            </a:r>
          </a:p>
          <a:p>
            <a:r>
              <a:rPr lang="zh-CN" altLang="en-US" dirty="0">
                <a:latin typeface="Bookman Old Style" panose="02050604050505020204" pitchFamily="18" charset="0"/>
              </a:rPr>
              <a:t>压缩空间</a:t>
            </a:r>
          </a:p>
          <a:p>
            <a:r>
              <a:rPr lang="en-US" altLang="zh-CN" dirty="0">
                <a:latin typeface="Bookman Old Style" panose="02050604050505020204" pitchFamily="18" charset="0"/>
              </a:rPr>
              <a:t>for 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 1..n for v </a:t>
            </a:r>
            <a:r>
              <a:rPr lang="en-US" altLang="zh-CN" dirty="0" err="1">
                <a:latin typeface="Bookman Old Style" panose="02050604050505020204" pitchFamily="18" charset="0"/>
              </a:rPr>
              <a:t>V..c</a:t>
            </a:r>
            <a:r>
              <a:rPr lang="en-US" altLang="zh-CN" dirty="0">
                <a:latin typeface="Bookman Old Style" panose="02050604050505020204" pitchFamily="18" charset="0"/>
              </a:rPr>
              <a:t>[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]</a:t>
            </a:r>
          </a:p>
          <a:p>
            <a:r>
              <a:rPr lang="en-US" altLang="zh-CN" dirty="0">
                <a:latin typeface="Bookman Old Style" panose="02050604050505020204" pitchFamily="18" charset="0"/>
              </a:rPr>
              <a:t>    f[v]=max{f[v],f[v-c[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]]+w[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]} </a:t>
            </a:r>
          </a:p>
          <a:p>
            <a:pPr lvl="1"/>
            <a:r>
              <a:rPr lang="zh-CN" altLang="en-US" dirty="0">
                <a:latin typeface="Bookman Old Style" panose="02050604050505020204" pitchFamily="18" charset="0"/>
              </a:rPr>
              <a:t>容量从大到小</a:t>
            </a:r>
            <a:r>
              <a:rPr lang="en-US" altLang="zh-CN" dirty="0">
                <a:latin typeface="Bookman Old Style" panose="02050604050505020204" pitchFamily="18" charset="0"/>
              </a:rPr>
              <a:t>DP</a:t>
            </a:r>
          </a:p>
          <a:p>
            <a:pPr lvl="1"/>
            <a:endParaRPr lang="en-US" altLang="zh-CN" dirty="0">
              <a:latin typeface="Bookman Old Style" panose="02050604050505020204" pitchFamily="18" charset="0"/>
            </a:endParaRPr>
          </a:p>
          <a:p>
            <a:pPr lvl="1"/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endParaRPr lang="en-US" altLang="zh-CN" dirty="0" smtClean="0">
              <a:latin typeface="Bookman Old Style" panose="02050604050505020204" pitchFamily="18" charset="0"/>
            </a:endParaRPr>
          </a:p>
          <a:p>
            <a:endParaRPr lang="en-US" altLang="zh-CN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9466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完全背包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Bookman Old Style" panose="02050604050505020204" pitchFamily="18" charset="0"/>
              </a:rPr>
              <a:t>每种物品个数无限多</a:t>
            </a:r>
          </a:p>
          <a:p>
            <a:r>
              <a:rPr lang="zh-CN" altLang="en-US" dirty="0">
                <a:latin typeface="Bookman Old Style" panose="02050604050505020204" pitchFamily="18" charset="0"/>
              </a:rPr>
              <a:t>每种物品有选</a:t>
            </a:r>
            <a:r>
              <a:rPr lang="en-US" altLang="zh-CN" dirty="0">
                <a:latin typeface="Bookman Old Style" panose="02050604050505020204" pitchFamily="18" charset="0"/>
              </a:rPr>
              <a:t>0</a:t>
            </a:r>
            <a:r>
              <a:rPr lang="zh-CN" altLang="en-US" dirty="0">
                <a:latin typeface="Bookman Old Style" panose="02050604050505020204" pitchFamily="18" charset="0"/>
              </a:rPr>
              <a:t>件，选</a:t>
            </a:r>
            <a:r>
              <a:rPr lang="en-US" altLang="zh-CN" dirty="0">
                <a:latin typeface="Bookman Old Style" panose="02050604050505020204" pitchFamily="18" charset="0"/>
              </a:rPr>
              <a:t>1</a:t>
            </a:r>
            <a:r>
              <a:rPr lang="zh-CN" altLang="en-US" dirty="0">
                <a:latin typeface="Bookman Old Style" panose="02050604050505020204" pitchFamily="18" charset="0"/>
              </a:rPr>
              <a:t>件，选</a:t>
            </a:r>
            <a:r>
              <a:rPr lang="en-US" altLang="zh-CN" dirty="0">
                <a:latin typeface="Bookman Old Style" panose="02050604050505020204" pitchFamily="18" charset="0"/>
              </a:rPr>
              <a:t>2</a:t>
            </a:r>
            <a:r>
              <a:rPr lang="zh-CN" altLang="en-US" dirty="0">
                <a:latin typeface="Bookman Old Style" panose="02050604050505020204" pitchFamily="18" charset="0"/>
              </a:rPr>
              <a:t>件</a:t>
            </a:r>
            <a:r>
              <a:rPr lang="en-US" altLang="zh-CN" dirty="0">
                <a:latin typeface="Bookman Old Style" panose="02050604050505020204" pitchFamily="18" charset="0"/>
              </a:rPr>
              <a:t>…</a:t>
            </a:r>
            <a:r>
              <a:rPr lang="zh-CN" altLang="en-US" dirty="0">
                <a:latin typeface="Bookman Old Style" panose="02050604050505020204" pitchFamily="18" charset="0"/>
              </a:rPr>
              <a:t>选</a:t>
            </a:r>
            <a:r>
              <a:rPr lang="en-US" altLang="zh-CN" dirty="0">
                <a:latin typeface="Bookman Old Style" panose="02050604050505020204" pitchFamily="18" charset="0"/>
              </a:rPr>
              <a:t>V/c[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]</a:t>
            </a:r>
            <a:r>
              <a:rPr lang="zh-CN" altLang="en-US" dirty="0">
                <a:latin typeface="Bookman Old Style" panose="02050604050505020204" pitchFamily="18" charset="0"/>
              </a:rPr>
              <a:t>件等选择</a:t>
            </a:r>
          </a:p>
          <a:p>
            <a:r>
              <a:rPr lang="en-US" altLang="zh-CN" dirty="0">
                <a:latin typeface="Bookman Old Style" panose="02050604050505020204" pitchFamily="18" charset="0"/>
              </a:rPr>
              <a:t>for 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 1..n  </a:t>
            </a:r>
          </a:p>
          <a:p>
            <a:r>
              <a:rPr lang="en-US" altLang="zh-CN" dirty="0">
                <a:latin typeface="Bookman Old Style" panose="02050604050505020204" pitchFamily="18" charset="0"/>
              </a:rPr>
              <a:t>    for v c[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]..V</a:t>
            </a:r>
          </a:p>
          <a:p>
            <a:r>
              <a:rPr lang="en-US" altLang="zh-CN" dirty="0">
                <a:latin typeface="Bookman Old Style" panose="02050604050505020204" pitchFamily="18" charset="0"/>
              </a:rPr>
              <a:t>        f[v]=max{f[v],f[v-c[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]]+w[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]}</a:t>
            </a:r>
          </a:p>
          <a:p>
            <a:pPr lvl="1"/>
            <a:endParaRPr lang="en-US" altLang="zh-CN" dirty="0">
              <a:latin typeface="Bookman Old Style" panose="02050604050505020204" pitchFamily="18" charset="0"/>
            </a:endParaRPr>
          </a:p>
          <a:p>
            <a:pPr lvl="1"/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endParaRPr lang="en-US" altLang="zh-CN" dirty="0" smtClean="0">
              <a:latin typeface="Bookman Old Style" panose="02050604050505020204" pitchFamily="18" charset="0"/>
            </a:endParaRPr>
          </a:p>
          <a:p>
            <a:endParaRPr lang="en-US" altLang="zh-CN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3084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完全背包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Bookman Old Style" panose="02050604050505020204" pitchFamily="18" charset="0"/>
              </a:rPr>
              <a:t>每种物品个数无限多</a:t>
            </a:r>
          </a:p>
          <a:p>
            <a:r>
              <a:rPr lang="zh-CN" altLang="en-US" dirty="0">
                <a:latin typeface="Bookman Old Style" panose="02050604050505020204" pitchFamily="18" charset="0"/>
              </a:rPr>
              <a:t>每种物品有选</a:t>
            </a:r>
            <a:r>
              <a:rPr lang="en-US" altLang="zh-CN" dirty="0">
                <a:latin typeface="Bookman Old Style" panose="02050604050505020204" pitchFamily="18" charset="0"/>
              </a:rPr>
              <a:t>0</a:t>
            </a:r>
            <a:r>
              <a:rPr lang="zh-CN" altLang="en-US" dirty="0">
                <a:latin typeface="Bookman Old Style" panose="02050604050505020204" pitchFamily="18" charset="0"/>
              </a:rPr>
              <a:t>件，选</a:t>
            </a:r>
            <a:r>
              <a:rPr lang="en-US" altLang="zh-CN" dirty="0">
                <a:latin typeface="Bookman Old Style" panose="02050604050505020204" pitchFamily="18" charset="0"/>
              </a:rPr>
              <a:t>1</a:t>
            </a:r>
            <a:r>
              <a:rPr lang="zh-CN" altLang="en-US" dirty="0">
                <a:latin typeface="Bookman Old Style" panose="02050604050505020204" pitchFamily="18" charset="0"/>
              </a:rPr>
              <a:t>件，选</a:t>
            </a:r>
            <a:r>
              <a:rPr lang="en-US" altLang="zh-CN" dirty="0">
                <a:latin typeface="Bookman Old Style" panose="02050604050505020204" pitchFamily="18" charset="0"/>
              </a:rPr>
              <a:t>2</a:t>
            </a:r>
            <a:r>
              <a:rPr lang="zh-CN" altLang="en-US" dirty="0">
                <a:latin typeface="Bookman Old Style" panose="02050604050505020204" pitchFamily="18" charset="0"/>
              </a:rPr>
              <a:t>件</a:t>
            </a:r>
            <a:r>
              <a:rPr lang="en-US" altLang="zh-CN" dirty="0">
                <a:latin typeface="Bookman Old Style" panose="02050604050505020204" pitchFamily="18" charset="0"/>
              </a:rPr>
              <a:t>…</a:t>
            </a:r>
            <a:r>
              <a:rPr lang="zh-CN" altLang="en-US" dirty="0">
                <a:latin typeface="Bookman Old Style" panose="02050604050505020204" pitchFamily="18" charset="0"/>
              </a:rPr>
              <a:t>选</a:t>
            </a:r>
            <a:r>
              <a:rPr lang="en-US" altLang="zh-CN" dirty="0">
                <a:latin typeface="Bookman Old Style" panose="02050604050505020204" pitchFamily="18" charset="0"/>
              </a:rPr>
              <a:t>V/c[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]</a:t>
            </a:r>
            <a:r>
              <a:rPr lang="zh-CN" altLang="en-US" dirty="0">
                <a:latin typeface="Bookman Old Style" panose="02050604050505020204" pitchFamily="18" charset="0"/>
              </a:rPr>
              <a:t>件等选择</a:t>
            </a:r>
          </a:p>
          <a:p>
            <a:r>
              <a:rPr lang="en-US" altLang="zh-CN" dirty="0">
                <a:latin typeface="Bookman Old Style" panose="02050604050505020204" pitchFamily="18" charset="0"/>
              </a:rPr>
              <a:t>for 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 1..n  </a:t>
            </a:r>
          </a:p>
          <a:p>
            <a:r>
              <a:rPr lang="en-US" altLang="zh-CN" dirty="0">
                <a:latin typeface="Bookman Old Style" panose="02050604050505020204" pitchFamily="18" charset="0"/>
              </a:rPr>
              <a:t>    for v c[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]..V</a:t>
            </a:r>
          </a:p>
          <a:p>
            <a:r>
              <a:rPr lang="en-US" altLang="zh-CN" dirty="0">
                <a:latin typeface="Bookman Old Style" panose="02050604050505020204" pitchFamily="18" charset="0"/>
              </a:rPr>
              <a:t>        f[v]=max{f[v],f[v-c[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]]+w[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]}</a:t>
            </a:r>
          </a:p>
          <a:p>
            <a:pPr lvl="1"/>
            <a:endParaRPr lang="en-US" altLang="zh-CN" dirty="0">
              <a:latin typeface="Bookman Old Style" panose="02050604050505020204" pitchFamily="18" charset="0"/>
            </a:endParaRPr>
          </a:p>
          <a:p>
            <a:pPr lvl="1"/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endParaRPr lang="en-US" altLang="zh-CN" dirty="0" smtClean="0">
              <a:latin typeface="Bookman Old Style" panose="02050604050505020204" pitchFamily="18" charset="0"/>
            </a:endParaRPr>
          </a:p>
          <a:p>
            <a:endParaRPr lang="en-US" altLang="zh-CN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5204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多重背包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Bookman Old Style" panose="02050604050505020204" pitchFamily="18" charset="0"/>
              </a:rPr>
              <a:t>第</a:t>
            </a:r>
            <a:r>
              <a:rPr lang="en-US" altLang="zh-CN" dirty="0" err="1" smtClean="0">
                <a:latin typeface="Bookman Old Style" panose="02050604050505020204" pitchFamily="18" charset="0"/>
              </a:rPr>
              <a:t>i</a:t>
            </a:r>
            <a:r>
              <a:rPr lang="zh-CN" altLang="en-US" dirty="0" smtClean="0">
                <a:latin typeface="Bookman Old Style" panose="02050604050505020204" pitchFamily="18" charset="0"/>
              </a:rPr>
              <a:t>种物品</a:t>
            </a:r>
            <a:r>
              <a:rPr lang="zh-CN" altLang="en-US" dirty="0">
                <a:latin typeface="Bookman Old Style" panose="02050604050505020204" pitchFamily="18" charset="0"/>
              </a:rPr>
              <a:t>有选</a:t>
            </a:r>
            <a:r>
              <a:rPr lang="en-US" altLang="zh-CN" dirty="0">
                <a:latin typeface="Bookman Old Style" panose="02050604050505020204" pitchFamily="18" charset="0"/>
              </a:rPr>
              <a:t>0</a:t>
            </a:r>
            <a:r>
              <a:rPr lang="zh-CN" altLang="en-US" dirty="0">
                <a:latin typeface="Bookman Old Style" panose="02050604050505020204" pitchFamily="18" charset="0"/>
              </a:rPr>
              <a:t>件，选</a:t>
            </a:r>
            <a:r>
              <a:rPr lang="en-US" altLang="zh-CN" dirty="0">
                <a:latin typeface="Bookman Old Style" panose="02050604050505020204" pitchFamily="18" charset="0"/>
              </a:rPr>
              <a:t>1</a:t>
            </a:r>
            <a:r>
              <a:rPr lang="zh-CN" altLang="en-US" dirty="0">
                <a:latin typeface="Bookman Old Style" panose="02050604050505020204" pitchFamily="18" charset="0"/>
              </a:rPr>
              <a:t>件，选</a:t>
            </a:r>
            <a:r>
              <a:rPr lang="en-US" altLang="zh-CN" dirty="0">
                <a:latin typeface="Bookman Old Style" panose="02050604050505020204" pitchFamily="18" charset="0"/>
              </a:rPr>
              <a:t>2</a:t>
            </a:r>
            <a:r>
              <a:rPr lang="zh-CN" altLang="en-US" dirty="0">
                <a:latin typeface="Bookman Old Style" panose="02050604050505020204" pitchFamily="18" charset="0"/>
              </a:rPr>
              <a:t>件</a:t>
            </a:r>
            <a:r>
              <a:rPr lang="en-US" altLang="zh-CN" dirty="0">
                <a:latin typeface="Bookman Old Style" panose="02050604050505020204" pitchFamily="18" charset="0"/>
              </a:rPr>
              <a:t>…</a:t>
            </a:r>
            <a:r>
              <a:rPr lang="zh-CN" altLang="en-US" dirty="0">
                <a:latin typeface="Bookman Old Style" panose="02050604050505020204" pitchFamily="18" charset="0"/>
              </a:rPr>
              <a:t>选</a:t>
            </a:r>
            <a:r>
              <a:rPr lang="en-US" altLang="zh-CN" dirty="0">
                <a:latin typeface="Bookman Old Style" panose="02050604050505020204" pitchFamily="18" charset="0"/>
              </a:rPr>
              <a:t>k[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]</a:t>
            </a:r>
            <a:r>
              <a:rPr lang="zh-CN" altLang="en-US" dirty="0">
                <a:latin typeface="Bookman Old Style" panose="02050604050505020204" pitchFamily="18" charset="0"/>
              </a:rPr>
              <a:t>件等选择</a:t>
            </a:r>
          </a:p>
          <a:p>
            <a:r>
              <a:rPr lang="zh-CN" altLang="en-US" dirty="0">
                <a:latin typeface="Bookman Old Style" panose="02050604050505020204" pitchFamily="18" charset="0"/>
              </a:rPr>
              <a:t>将第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zh-CN" altLang="en-US" dirty="0">
                <a:latin typeface="Bookman Old Style" panose="02050604050505020204" pitchFamily="18" charset="0"/>
              </a:rPr>
              <a:t>种物品拆成</a:t>
            </a:r>
            <a:r>
              <a:rPr lang="en-US" altLang="zh-CN" dirty="0">
                <a:latin typeface="Bookman Old Style" panose="02050604050505020204" pitchFamily="18" charset="0"/>
              </a:rPr>
              <a:t>k[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]</a:t>
            </a:r>
            <a:r>
              <a:rPr lang="zh-CN" altLang="en-US" dirty="0">
                <a:latin typeface="Bookman Old Style" panose="02050604050505020204" pitchFamily="18" charset="0"/>
              </a:rPr>
              <a:t>个普通物品，转化为</a:t>
            </a:r>
            <a:r>
              <a:rPr lang="en-US" altLang="zh-CN" dirty="0">
                <a:latin typeface="Bookman Old Style" panose="02050604050505020204" pitchFamily="18" charset="0"/>
              </a:rPr>
              <a:t>0/1</a:t>
            </a:r>
            <a:r>
              <a:rPr lang="zh-CN" altLang="en-US" dirty="0" smtClean="0">
                <a:latin typeface="Bookman Old Style" panose="02050604050505020204" pitchFamily="18" charset="0"/>
              </a:rPr>
              <a:t>背包</a:t>
            </a:r>
            <a:endParaRPr lang="zh-CN" altLang="en-US" dirty="0">
              <a:latin typeface="Bookman Old Style" panose="02050604050505020204" pitchFamily="18" charset="0"/>
            </a:endParaRPr>
          </a:p>
          <a:p>
            <a:pPr lvl="1"/>
            <a:r>
              <a:rPr lang="zh-CN" altLang="en-US" dirty="0">
                <a:latin typeface="Bookman Old Style" panose="02050604050505020204" pitchFamily="18" charset="0"/>
              </a:rPr>
              <a:t>复杂度</a:t>
            </a:r>
            <a:r>
              <a:rPr lang="en-US" altLang="zh-CN" dirty="0">
                <a:latin typeface="Bookman Old Style" panose="02050604050505020204" pitchFamily="18" charset="0"/>
              </a:rPr>
              <a:t>:O(V*Σ</a:t>
            </a:r>
            <a:r>
              <a:rPr lang="zh-CN" altLang="en-US" dirty="0">
                <a:latin typeface="Bookman Old Style" panose="02050604050505020204" pitchFamily="18" charset="0"/>
              </a:rPr>
              <a:t>物品个数</a:t>
            </a:r>
            <a:r>
              <a:rPr lang="en-US" altLang="zh-CN" dirty="0">
                <a:latin typeface="Bookman Old Style" panose="02050604050505020204" pitchFamily="18" charset="0"/>
              </a:rPr>
              <a:t>)</a:t>
            </a:r>
          </a:p>
          <a:p>
            <a:r>
              <a:rPr lang="zh-CN" altLang="en-US" dirty="0">
                <a:latin typeface="Bookman Old Style" panose="02050604050505020204" pitchFamily="18" charset="0"/>
              </a:rPr>
              <a:t>将第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zh-CN" altLang="en-US" dirty="0">
                <a:latin typeface="Bookman Old Style" panose="02050604050505020204" pitchFamily="18" charset="0"/>
              </a:rPr>
              <a:t>种物品拆分成</a:t>
            </a:r>
            <a:r>
              <a:rPr lang="en-US" altLang="zh-CN" dirty="0">
                <a:latin typeface="Bookman Old Style" panose="02050604050505020204" pitchFamily="18" charset="0"/>
              </a:rPr>
              <a:t>1,2,4,...,2^(x-1),k[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]-2^x+1</a:t>
            </a:r>
            <a:r>
              <a:rPr lang="zh-CN" altLang="en-US" dirty="0">
                <a:latin typeface="Bookman Old Style" panose="02050604050505020204" pitchFamily="18" charset="0"/>
              </a:rPr>
              <a:t>个物品，其中</a:t>
            </a:r>
            <a:r>
              <a:rPr lang="en-US" altLang="zh-CN" dirty="0">
                <a:latin typeface="Bookman Old Style" panose="02050604050505020204" pitchFamily="18" charset="0"/>
              </a:rPr>
              <a:t>x</a:t>
            </a:r>
            <a:r>
              <a:rPr lang="zh-CN" altLang="en-US" dirty="0">
                <a:latin typeface="Bookman Old Style" panose="02050604050505020204" pitchFamily="18" charset="0"/>
              </a:rPr>
              <a:t>是满足</a:t>
            </a:r>
            <a:r>
              <a:rPr lang="en-US" altLang="zh-CN" dirty="0">
                <a:latin typeface="Bookman Old Style" panose="02050604050505020204" pitchFamily="18" charset="0"/>
              </a:rPr>
              <a:t>k[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]-2^x+1&gt;0</a:t>
            </a:r>
            <a:r>
              <a:rPr lang="zh-CN" altLang="en-US" dirty="0">
                <a:latin typeface="Bookman Old Style" panose="02050604050505020204" pitchFamily="18" charset="0"/>
              </a:rPr>
              <a:t>的最大整数 </a:t>
            </a:r>
          </a:p>
          <a:p>
            <a:pPr lvl="1"/>
            <a:r>
              <a:rPr lang="zh-CN" altLang="en-US" dirty="0">
                <a:latin typeface="Bookman Old Style" panose="02050604050505020204" pitchFamily="18" charset="0"/>
              </a:rPr>
              <a:t>如此拆分，可以拼凑出</a:t>
            </a:r>
            <a:r>
              <a:rPr lang="en-US" altLang="zh-CN" dirty="0">
                <a:latin typeface="Bookman Old Style" panose="02050604050505020204" pitchFamily="18" charset="0"/>
              </a:rPr>
              <a:t>0..k[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]</a:t>
            </a:r>
            <a:r>
              <a:rPr lang="zh-CN" altLang="en-US" dirty="0">
                <a:latin typeface="Bookman Old Style" panose="02050604050505020204" pitchFamily="18" charset="0"/>
              </a:rPr>
              <a:t>个物品</a:t>
            </a:r>
          </a:p>
          <a:p>
            <a:pPr lvl="1"/>
            <a:r>
              <a:rPr lang="zh-CN" altLang="en-US" dirty="0">
                <a:latin typeface="Bookman Old Style" panose="02050604050505020204" pitchFamily="18" charset="0"/>
              </a:rPr>
              <a:t>复杂度：</a:t>
            </a:r>
            <a:r>
              <a:rPr lang="en-US" altLang="zh-CN" dirty="0">
                <a:latin typeface="Bookman Old Style" panose="02050604050505020204" pitchFamily="18" charset="0"/>
              </a:rPr>
              <a:t>O(V*</a:t>
            </a:r>
            <a:r>
              <a:rPr lang="en-US" altLang="zh-CN" dirty="0" err="1">
                <a:latin typeface="Bookman Old Style" panose="02050604050505020204" pitchFamily="18" charset="0"/>
              </a:rPr>
              <a:t>Σlog</a:t>
            </a:r>
            <a:r>
              <a:rPr lang="zh-CN" altLang="en-US" dirty="0">
                <a:latin typeface="Bookman Old Style" panose="02050604050505020204" pitchFamily="18" charset="0"/>
              </a:rPr>
              <a:t>物品个数</a:t>
            </a:r>
            <a:r>
              <a:rPr lang="en-US" altLang="zh-CN" dirty="0">
                <a:latin typeface="Bookman Old Style" panose="02050604050505020204" pitchFamily="18" charset="0"/>
              </a:rPr>
              <a:t>)</a:t>
            </a:r>
          </a:p>
          <a:p>
            <a:r>
              <a:rPr lang="zh-CN" altLang="en-US" dirty="0">
                <a:latin typeface="Bookman Old Style" panose="02050604050505020204" pitchFamily="18" charset="0"/>
              </a:rPr>
              <a:t>双端单调队列优化多重背包</a:t>
            </a:r>
          </a:p>
          <a:p>
            <a:pPr lvl="1"/>
            <a:r>
              <a:rPr lang="en-US" altLang="zh-CN" dirty="0">
                <a:latin typeface="Bookman Old Style" panose="02050604050505020204" pitchFamily="18" charset="0"/>
              </a:rPr>
              <a:t>mod</a:t>
            </a:r>
          </a:p>
          <a:p>
            <a:pPr lvl="1"/>
            <a:r>
              <a:rPr lang="zh-CN" altLang="en-US" dirty="0">
                <a:latin typeface="Bookman Old Style" panose="02050604050505020204" pitchFamily="18" charset="0"/>
              </a:rPr>
              <a:t>复杂度：</a:t>
            </a:r>
            <a:r>
              <a:rPr lang="en-US" altLang="zh-CN" dirty="0">
                <a:latin typeface="Bookman Old Style" panose="02050604050505020204" pitchFamily="18" charset="0"/>
              </a:rPr>
              <a:t>O(V*N)</a:t>
            </a:r>
          </a:p>
          <a:p>
            <a:pPr lvl="1"/>
            <a:endParaRPr lang="en-US" altLang="zh-CN" dirty="0">
              <a:latin typeface="Bookman Old Style" panose="02050604050505020204" pitchFamily="18" charset="0"/>
            </a:endParaRPr>
          </a:p>
          <a:p>
            <a:pPr lvl="1"/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endParaRPr lang="en-US" altLang="zh-CN" dirty="0" smtClean="0">
              <a:latin typeface="Bookman Old Style" panose="02050604050505020204" pitchFamily="18" charset="0"/>
            </a:endParaRPr>
          </a:p>
          <a:p>
            <a:endParaRPr lang="en-US" altLang="zh-CN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265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分组</a:t>
            </a:r>
            <a:r>
              <a:rPr lang="zh-CN" altLang="en-US" dirty="0" smtClean="0">
                <a:latin typeface="+mn-ea"/>
                <a:ea typeface="+mn-ea"/>
              </a:rPr>
              <a:t>背包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Bookman Old Style" panose="02050604050505020204" pitchFamily="18" charset="0"/>
              </a:rPr>
              <a:t>这些</a:t>
            </a:r>
            <a:r>
              <a:rPr lang="zh-CN" altLang="en-US" dirty="0">
                <a:latin typeface="Bookman Old Style" panose="02050604050505020204" pitchFamily="18" charset="0"/>
              </a:rPr>
              <a:t>物品被划分为若干组，每组中的物品互相冲突，最多选一件。 </a:t>
            </a:r>
          </a:p>
          <a:p>
            <a:r>
              <a:rPr lang="en-US" altLang="zh-CN" dirty="0">
                <a:latin typeface="Bookman Old Style" panose="02050604050505020204" pitchFamily="18" charset="0"/>
              </a:rPr>
              <a:t>for </a:t>
            </a:r>
            <a:r>
              <a:rPr lang="zh-CN" altLang="en-US" dirty="0">
                <a:latin typeface="Bookman Old Style" panose="02050604050505020204" pitchFamily="18" charset="0"/>
              </a:rPr>
              <a:t>所有的组</a:t>
            </a:r>
            <a:r>
              <a:rPr lang="en-US" altLang="zh-CN" dirty="0">
                <a:latin typeface="Bookman Old Style" panose="02050604050505020204" pitchFamily="18" charset="0"/>
              </a:rPr>
              <a:t>k</a:t>
            </a:r>
          </a:p>
          <a:p>
            <a:r>
              <a:rPr lang="en-US" altLang="zh-CN" dirty="0">
                <a:latin typeface="Bookman Old Style" panose="02050604050505020204" pitchFamily="18" charset="0"/>
              </a:rPr>
              <a:t>    for v V..0</a:t>
            </a:r>
          </a:p>
          <a:p>
            <a:r>
              <a:rPr lang="en-US" altLang="zh-CN" dirty="0">
                <a:latin typeface="Bookman Old Style" panose="02050604050505020204" pitchFamily="18" charset="0"/>
              </a:rPr>
              <a:t>        for 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zh-CN" altLang="en-US" dirty="0">
                <a:latin typeface="Bookman Old Style" panose="02050604050505020204" pitchFamily="18" charset="0"/>
              </a:rPr>
              <a:t>属于组</a:t>
            </a:r>
            <a:r>
              <a:rPr lang="en-US" altLang="zh-CN" dirty="0">
                <a:latin typeface="Bookman Old Style" panose="02050604050505020204" pitchFamily="18" charset="0"/>
              </a:rPr>
              <a:t>k </a:t>
            </a:r>
          </a:p>
          <a:p>
            <a:r>
              <a:rPr lang="en-US" altLang="zh-CN" dirty="0">
                <a:latin typeface="Bookman Old Style" panose="02050604050505020204" pitchFamily="18" charset="0"/>
              </a:rPr>
              <a:t>            f[v]=max{f[v],f[v-c[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]]+w[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]}</a:t>
            </a:r>
          </a:p>
          <a:p>
            <a:r>
              <a:rPr lang="zh-CN" altLang="en-US" dirty="0">
                <a:latin typeface="Bookman Old Style" panose="02050604050505020204" pitchFamily="18" charset="0"/>
              </a:rPr>
              <a:t>时间</a:t>
            </a:r>
            <a:r>
              <a:rPr lang="zh-CN" altLang="en-US" dirty="0" smtClean="0">
                <a:latin typeface="Bookman Old Style" panose="02050604050505020204" pitchFamily="18" charset="0"/>
              </a:rPr>
              <a:t>复杂度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en-US" altLang="zh-CN" dirty="0" smtClean="0">
                <a:latin typeface="Bookman Old Style" panose="02050604050505020204" pitchFamily="18" charset="0"/>
              </a:rPr>
              <a:t>O(VN</a:t>
            </a:r>
            <a:r>
              <a:rPr lang="en-US" altLang="zh-CN" dirty="0">
                <a:latin typeface="Bookman Old Style" panose="02050604050505020204" pitchFamily="18" charset="0"/>
              </a:rPr>
              <a:t>)</a:t>
            </a:r>
          </a:p>
          <a:p>
            <a:pPr lvl="1"/>
            <a:endParaRPr lang="en-US" altLang="zh-CN" dirty="0">
              <a:latin typeface="Bookman Old Style" panose="02050604050505020204" pitchFamily="18" charset="0"/>
            </a:endParaRPr>
          </a:p>
          <a:p>
            <a:pPr lvl="1"/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endParaRPr lang="en-US" altLang="zh-CN" dirty="0" smtClean="0">
              <a:latin typeface="Bookman Old Style" panose="02050604050505020204" pitchFamily="18" charset="0"/>
            </a:endParaRPr>
          </a:p>
          <a:p>
            <a:endParaRPr lang="en-US" altLang="zh-CN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2302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动态规划常见题目模式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记忆化搜索</a:t>
            </a:r>
            <a:endParaRPr lang="en-US" altLang="zh-CN" dirty="0" smtClean="0"/>
          </a:p>
          <a:p>
            <a:r>
              <a:rPr lang="zh-CN" altLang="en-US" dirty="0" smtClean="0"/>
              <a:t>区间</a:t>
            </a:r>
            <a:r>
              <a:rPr lang="zh-CN" altLang="en-US" dirty="0"/>
              <a:t>动态规划</a:t>
            </a:r>
            <a:endParaRPr lang="en-US" altLang="zh-CN" dirty="0" smtClean="0"/>
          </a:p>
          <a:p>
            <a:r>
              <a:rPr lang="zh-CN" altLang="en-US" dirty="0" smtClean="0"/>
              <a:t>树形动态规划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Trie</a:t>
            </a:r>
            <a:endParaRPr lang="en-US" altLang="zh-CN" dirty="0"/>
          </a:p>
          <a:p>
            <a:pPr lvl="1"/>
            <a:r>
              <a:rPr lang="en-US" altLang="zh-CN" dirty="0" smtClean="0"/>
              <a:t>AC</a:t>
            </a:r>
            <a:r>
              <a:rPr lang="zh-CN" altLang="en-US" dirty="0" smtClean="0"/>
              <a:t>自动机</a:t>
            </a:r>
            <a:r>
              <a:rPr lang="en-US" altLang="zh-CN" dirty="0" smtClean="0"/>
              <a:t>*</a:t>
            </a:r>
          </a:p>
          <a:p>
            <a:pPr lvl="1"/>
            <a:r>
              <a:rPr lang="zh-CN" altLang="en-US" dirty="0"/>
              <a:t>环</a:t>
            </a:r>
            <a:r>
              <a:rPr lang="en-US" altLang="zh-CN" dirty="0"/>
              <a:t>+</a:t>
            </a:r>
            <a:r>
              <a:rPr lang="zh-CN" altLang="en-US"/>
              <a:t>外向</a:t>
            </a:r>
            <a:r>
              <a:rPr lang="zh-CN" altLang="en-US" smtClean="0"/>
              <a:t>树*</a:t>
            </a:r>
            <a:endParaRPr lang="en-US" altLang="zh-CN" dirty="0"/>
          </a:p>
          <a:p>
            <a:pPr lvl="1"/>
            <a:r>
              <a:rPr lang="en-US" altLang="zh-CN" dirty="0" smtClean="0"/>
              <a:t>SAM*</a:t>
            </a:r>
          </a:p>
          <a:p>
            <a:r>
              <a:rPr lang="zh-CN" altLang="en-US" dirty="0"/>
              <a:t>背包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zh-CN" altLang="en-US" dirty="0" smtClean="0"/>
              <a:t>状态</a:t>
            </a:r>
            <a:r>
              <a:rPr lang="zh-CN" altLang="en-US" dirty="0"/>
              <a:t>压缩</a:t>
            </a:r>
            <a:r>
              <a:rPr lang="zh-CN" altLang="en-US" dirty="0" smtClean="0"/>
              <a:t>动态规划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zh-CN" altLang="en-US" dirty="0"/>
              <a:t>连通性的状态压缩</a:t>
            </a:r>
            <a:r>
              <a:rPr lang="zh-CN" altLang="en-US" dirty="0" smtClean="0"/>
              <a:t>动态规划</a:t>
            </a:r>
            <a:r>
              <a:rPr lang="en-US" altLang="zh-CN" dirty="0" smtClean="0"/>
              <a:t>*</a:t>
            </a:r>
          </a:p>
          <a:p>
            <a:r>
              <a:rPr lang="zh-CN" altLang="en-US" dirty="0"/>
              <a:t>数位统计</a:t>
            </a:r>
          </a:p>
        </p:txBody>
      </p:sp>
    </p:spTree>
    <p:extLst>
      <p:ext uri="{BB962C8B-B14F-4D97-AF65-F5344CB8AC3E}">
        <p14:creationId xmlns:p14="http://schemas.microsoft.com/office/powerpoint/2010/main" val="8521206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动态规划常用优化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加速转移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单调队列</a:t>
            </a:r>
            <a:endParaRPr lang="en-US" altLang="zh-CN" dirty="0" smtClean="0"/>
          </a:p>
          <a:p>
            <a:pPr lvl="1"/>
            <a:r>
              <a:rPr lang="zh-CN" altLang="en-US" dirty="0"/>
              <a:t>线段</a:t>
            </a:r>
            <a:r>
              <a:rPr lang="zh-CN" altLang="en-US" dirty="0" smtClean="0"/>
              <a:t>树</a:t>
            </a:r>
            <a:r>
              <a:rPr lang="en-US" altLang="zh-CN" dirty="0" smtClean="0"/>
              <a:t>/</a:t>
            </a:r>
            <a:r>
              <a:rPr lang="zh-CN" altLang="en-US" dirty="0" smtClean="0"/>
              <a:t>树状数组</a:t>
            </a:r>
            <a:r>
              <a:rPr lang="en-US" altLang="zh-CN" dirty="0" smtClean="0"/>
              <a:t>/</a:t>
            </a:r>
            <a:r>
              <a:rPr lang="zh-CN" altLang="en-US" dirty="0" smtClean="0"/>
              <a:t>平衡树</a:t>
            </a:r>
            <a:r>
              <a:rPr lang="en-US" altLang="zh-CN" dirty="0" smtClean="0"/>
              <a:t>*</a:t>
            </a:r>
          </a:p>
          <a:p>
            <a:pPr lvl="1"/>
            <a:r>
              <a:rPr lang="zh-CN" altLang="en-US" dirty="0" smtClean="0"/>
              <a:t>斜率优化</a:t>
            </a:r>
            <a:r>
              <a:rPr lang="en-US" altLang="zh-CN" dirty="0" smtClean="0"/>
              <a:t>*</a:t>
            </a:r>
          </a:p>
          <a:p>
            <a:pPr lvl="1"/>
            <a:r>
              <a:rPr lang="zh-CN" altLang="en-US" dirty="0"/>
              <a:t>四边形</a:t>
            </a:r>
            <a:r>
              <a:rPr lang="zh-CN" altLang="en-US" dirty="0" smtClean="0"/>
              <a:t>不等式（决策单调性）</a:t>
            </a:r>
            <a:endParaRPr lang="en-US" altLang="zh-CN" dirty="0" smtClean="0"/>
          </a:p>
          <a:p>
            <a:pPr lvl="1"/>
            <a:r>
              <a:rPr lang="zh-CN" altLang="en-US" dirty="0"/>
              <a:t>矩阵</a:t>
            </a:r>
            <a:r>
              <a:rPr lang="zh-CN" altLang="en-US" dirty="0" smtClean="0"/>
              <a:t>乘法</a:t>
            </a:r>
            <a:r>
              <a:rPr lang="en-US" altLang="zh-CN" dirty="0" smtClean="0"/>
              <a:t>*</a:t>
            </a:r>
          </a:p>
          <a:p>
            <a:r>
              <a:rPr lang="zh-CN" altLang="en-US" dirty="0" smtClean="0"/>
              <a:t>状态设计</a:t>
            </a:r>
            <a:r>
              <a:rPr lang="en-US" altLang="zh-CN" dirty="0" smtClean="0"/>
              <a:t>/</a:t>
            </a:r>
            <a:r>
              <a:rPr lang="zh-CN" altLang="en-US" dirty="0" smtClean="0"/>
              <a:t>转移更新</a:t>
            </a:r>
            <a:endParaRPr lang="en-US" altLang="zh-CN" dirty="0" smtClean="0"/>
          </a:p>
          <a:p>
            <a:pPr lvl="1"/>
            <a:r>
              <a:rPr lang="zh-CN" altLang="en-US" dirty="0"/>
              <a:t>前缀和</a:t>
            </a:r>
          </a:p>
        </p:txBody>
      </p:sp>
    </p:spTree>
    <p:extLst>
      <p:ext uri="{BB962C8B-B14F-4D97-AF65-F5344CB8AC3E}">
        <p14:creationId xmlns:p14="http://schemas.microsoft.com/office/powerpoint/2010/main" val="16263040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ea typeface="+mn-ea"/>
                <a:cs typeface="+mn-cs"/>
              </a:rPr>
              <a:t>Nearby Cows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+mj-lt"/>
              </a:rPr>
              <a:t>FJ</a:t>
            </a:r>
            <a:r>
              <a:rPr lang="zh-CN" altLang="en-US" dirty="0">
                <a:latin typeface="+mj-lt"/>
              </a:rPr>
              <a:t>有</a:t>
            </a:r>
            <a:r>
              <a:rPr lang="en-US" altLang="zh-CN" dirty="0">
                <a:latin typeface="+mj-lt"/>
              </a:rPr>
              <a:t>N</a:t>
            </a:r>
            <a:r>
              <a:rPr lang="zh-CN" altLang="en-US" dirty="0">
                <a:latin typeface="+mj-lt"/>
              </a:rPr>
              <a:t>个草地</a:t>
            </a:r>
            <a:r>
              <a:rPr lang="en-US" altLang="zh-CN" dirty="0">
                <a:latin typeface="+mj-lt"/>
              </a:rPr>
              <a:t>(1&lt;=N&lt;=100000)</a:t>
            </a:r>
            <a:r>
              <a:rPr lang="zh-CN" altLang="en-US" dirty="0">
                <a:latin typeface="+mj-lt"/>
              </a:rPr>
              <a:t>，有</a:t>
            </a:r>
            <a:r>
              <a:rPr lang="en-US" altLang="zh-CN" dirty="0">
                <a:latin typeface="+mj-lt"/>
              </a:rPr>
              <a:t>N-1</a:t>
            </a:r>
            <a:r>
              <a:rPr lang="zh-CN" altLang="en-US" dirty="0">
                <a:latin typeface="+mj-lt"/>
              </a:rPr>
              <a:t>条双向道路连接这些草地，</a:t>
            </a:r>
            <a:r>
              <a:rPr lang="en-US" altLang="zh-CN" dirty="0">
                <a:latin typeface="+mj-lt"/>
              </a:rPr>
              <a:t>FJ</a:t>
            </a:r>
            <a:r>
              <a:rPr lang="zh-CN" altLang="en-US" dirty="0">
                <a:latin typeface="+mj-lt"/>
              </a:rPr>
              <a:t>精心设计了这些道路使每两个草地有且仅有一条简单路径连接</a:t>
            </a:r>
            <a:r>
              <a:rPr lang="zh-CN" altLang="en-US" dirty="0" smtClean="0">
                <a:latin typeface="+mj-lt"/>
              </a:rPr>
              <a:t>。</a:t>
            </a:r>
            <a:endParaRPr lang="en-US" altLang="zh-CN" dirty="0" smtClean="0">
              <a:latin typeface="+mj-lt"/>
            </a:endParaRPr>
          </a:p>
          <a:p>
            <a:r>
              <a:rPr lang="zh-CN" altLang="en-US" dirty="0" smtClean="0">
                <a:latin typeface="+mj-lt"/>
              </a:rPr>
              <a:t>第</a:t>
            </a:r>
            <a:r>
              <a:rPr lang="en-US" altLang="zh-CN" dirty="0" err="1">
                <a:latin typeface="+mj-lt"/>
              </a:rPr>
              <a:t>i</a:t>
            </a:r>
            <a:r>
              <a:rPr lang="zh-CN" altLang="en-US" dirty="0">
                <a:latin typeface="+mj-lt"/>
              </a:rPr>
              <a:t>个草场有</a:t>
            </a:r>
            <a:r>
              <a:rPr lang="en-US" altLang="zh-CN" dirty="0">
                <a:latin typeface="+mj-lt"/>
              </a:rPr>
              <a:t>Ci</a:t>
            </a:r>
            <a:r>
              <a:rPr lang="zh-CN" altLang="en-US" dirty="0">
                <a:latin typeface="+mj-lt"/>
              </a:rPr>
              <a:t>头牛，有时候奶牛会走过最多</a:t>
            </a:r>
            <a:r>
              <a:rPr lang="en-US" altLang="zh-CN" dirty="0">
                <a:latin typeface="+mj-lt"/>
              </a:rPr>
              <a:t>K</a:t>
            </a:r>
            <a:r>
              <a:rPr lang="zh-CN" altLang="en-US" dirty="0">
                <a:latin typeface="+mj-lt"/>
              </a:rPr>
              <a:t>条道路到其他草地吃草。</a:t>
            </a:r>
            <a:r>
              <a:rPr lang="en-US" altLang="zh-CN" dirty="0">
                <a:latin typeface="+mj-lt"/>
              </a:rPr>
              <a:t>FJ</a:t>
            </a:r>
            <a:r>
              <a:rPr lang="zh-CN" altLang="en-US" dirty="0">
                <a:latin typeface="+mj-lt"/>
              </a:rPr>
              <a:t>想知道每个草场最多可能有的奶牛数量</a:t>
            </a:r>
            <a:r>
              <a:rPr lang="en-US" altLang="zh-CN" dirty="0" err="1">
                <a:latin typeface="+mj-lt"/>
              </a:rPr>
              <a:t>Mi</a:t>
            </a:r>
            <a:r>
              <a:rPr lang="zh-CN" altLang="en-US" dirty="0">
                <a:latin typeface="+mj-lt"/>
              </a:rPr>
              <a:t>，即所有走过</a:t>
            </a:r>
            <a:r>
              <a:rPr lang="en-US" altLang="zh-CN" dirty="0">
                <a:latin typeface="+mj-lt"/>
              </a:rPr>
              <a:t>K</a:t>
            </a:r>
            <a:r>
              <a:rPr lang="zh-CN" altLang="en-US" dirty="0">
                <a:latin typeface="+mj-lt"/>
              </a:rPr>
              <a:t>条道路后可能到达</a:t>
            </a:r>
            <a:r>
              <a:rPr lang="en-US" altLang="zh-CN" dirty="0" err="1">
                <a:latin typeface="+mj-lt"/>
              </a:rPr>
              <a:t>i</a:t>
            </a:r>
            <a:r>
              <a:rPr lang="zh-CN" altLang="en-US" dirty="0">
                <a:latin typeface="+mj-lt"/>
              </a:rPr>
              <a:t>的奶牛总数。 </a:t>
            </a:r>
          </a:p>
          <a:p>
            <a:r>
              <a:rPr lang="en-US" altLang="zh-CN" dirty="0">
                <a:latin typeface="+mj-lt"/>
              </a:rPr>
              <a:t>1 &lt;= K &lt;= 20 </a:t>
            </a:r>
          </a:p>
          <a:p>
            <a:r>
              <a:rPr lang="en-US" altLang="zh-CN" dirty="0" err="1">
                <a:latin typeface="+mj-lt"/>
              </a:rPr>
              <a:t>Usaco</a:t>
            </a:r>
            <a:r>
              <a:rPr lang="en-US" altLang="zh-CN" dirty="0">
                <a:latin typeface="+mj-lt"/>
              </a:rPr>
              <a:t> 2012 Feb</a:t>
            </a:r>
          </a:p>
        </p:txBody>
      </p:sp>
    </p:spTree>
    <p:extLst>
      <p:ext uri="{BB962C8B-B14F-4D97-AF65-F5344CB8AC3E}">
        <p14:creationId xmlns:p14="http://schemas.microsoft.com/office/powerpoint/2010/main" val="37330006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+mj-lt"/>
              </a:rPr>
              <a:t>“</a:t>
            </a:r>
            <a:r>
              <a:rPr lang="en-US" altLang="zh-CN" dirty="0" smtClean="0">
                <a:latin typeface="+mj-lt"/>
              </a:rPr>
              <a:t>FJ</a:t>
            </a:r>
            <a:r>
              <a:rPr lang="zh-CN" altLang="en-US" dirty="0">
                <a:latin typeface="+mj-lt"/>
              </a:rPr>
              <a:t>有</a:t>
            </a:r>
            <a:r>
              <a:rPr lang="en-US" altLang="zh-CN" dirty="0">
                <a:latin typeface="+mj-lt"/>
              </a:rPr>
              <a:t>N</a:t>
            </a:r>
            <a:r>
              <a:rPr lang="zh-CN" altLang="en-US" dirty="0">
                <a:latin typeface="+mj-lt"/>
              </a:rPr>
              <a:t>个草地</a:t>
            </a:r>
            <a:r>
              <a:rPr lang="en-US" altLang="zh-CN" dirty="0">
                <a:latin typeface="+mj-lt"/>
              </a:rPr>
              <a:t>(1&lt;=N&lt;=100000)</a:t>
            </a:r>
            <a:r>
              <a:rPr lang="zh-CN" altLang="en-US" dirty="0">
                <a:latin typeface="+mj-lt"/>
              </a:rPr>
              <a:t>，有</a:t>
            </a:r>
            <a:r>
              <a:rPr lang="en-US" altLang="zh-CN" dirty="0">
                <a:latin typeface="+mj-lt"/>
              </a:rPr>
              <a:t>N-1</a:t>
            </a:r>
            <a:r>
              <a:rPr lang="zh-CN" altLang="en-US" dirty="0">
                <a:latin typeface="+mj-lt"/>
              </a:rPr>
              <a:t>条双向道路连接这些草地，</a:t>
            </a:r>
            <a:r>
              <a:rPr lang="en-US" altLang="zh-CN" dirty="0">
                <a:latin typeface="+mj-lt"/>
              </a:rPr>
              <a:t>FJ</a:t>
            </a:r>
            <a:r>
              <a:rPr lang="zh-CN" altLang="en-US" dirty="0">
                <a:latin typeface="+mj-lt"/>
              </a:rPr>
              <a:t>精心设计了这些道路使每两个草地有且仅有一条简单路径连接</a:t>
            </a:r>
            <a:r>
              <a:rPr lang="zh-CN" altLang="en-US" dirty="0" smtClean="0">
                <a:latin typeface="+mj-lt"/>
              </a:rPr>
              <a:t>。”</a:t>
            </a:r>
            <a:endParaRPr lang="en-US" altLang="zh-CN" dirty="0" smtClean="0">
              <a:latin typeface="+mj-lt"/>
            </a:endParaRPr>
          </a:p>
          <a:p>
            <a:pPr lvl="1"/>
            <a:r>
              <a:rPr lang="zh-CN" altLang="en-US" dirty="0" smtClean="0">
                <a:latin typeface="+mj-lt"/>
              </a:rPr>
              <a:t>题目精心地告诉你一个字：树</a:t>
            </a:r>
            <a:endParaRPr lang="zh-CN" altLang="en-US" dirty="0">
              <a:latin typeface="+mj-lt"/>
            </a:endParaRPr>
          </a:p>
          <a:p>
            <a:r>
              <a:rPr lang="zh-CN" altLang="en-US" dirty="0">
                <a:latin typeface="+mj-lt"/>
              </a:rPr>
              <a:t>对树中每个</a:t>
            </a:r>
            <a:r>
              <a:rPr lang="zh-CN" altLang="en-US" dirty="0" smtClean="0">
                <a:latin typeface="+mj-lt"/>
              </a:rPr>
              <a:t>点</a:t>
            </a:r>
            <a:r>
              <a:rPr lang="en-US" altLang="zh-CN" dirty="0" smtClean="0">
                <a:latin typeface="+mj-lt"/>
              </a:rPr>
              <a:t>x</a:t>
            </a:r>
            <a:r>
              <a:rPr lang="zh-CN" altLang="en-US" dirty="0" smtClean="0">
                <a:latin typeface="+mj-lt"/>
              </a:rPr>
              <a:t>，</a:t>
            </a:r>
            <a:r>
              <a:rPr lang="zh-CN" altLang="en-US" dirty="0">
                <a:latin typeface="+mj-lt"/>
              </a:rPr>
              <a:t>求</a:t>
            </a:r>
            <a:r>
              <a:rPr lang="zh-CN" altLang="en-US" dirty="0" smtClean="0">
                <a:latin typeface="+mj-lt"/>
              </a:rPr>
              <a:t>到点</a:t>
            </a:r>
            <a:r>
              <a:rPr lang="en-US" altLang="zh-CN" dirty="0" err="1" smtClean="0">
                <a:latin typeface="+mj-lt"/>
              </a:rPr>
              <a:t>x</a:t>
            </a:r>
            <a:r>
              <a:rPr lang="zh-CN" altLang="en-US" dirty="0" smtClean="0">
                <a:latin typeface="+mj-lt"/>
              </a:rPr>
              <a:t>的</a:t>
            </a:r>
            <a:r>
              <a:rPr lang="zh-CN" altLang="en-US" dirty="0">
                <a:latin typeface="+mj-lt"/>
              </a:rPr>
              <a:t>距离不超过</a:t>
            </a:r>
            <a:r>
              <a:rPr lang="en-US" altLang="zh-CN" dirty="0">
                <a:latin typeface="+mj-lt"/>
              </a:rPr>
              <a:t>20</a:t>
            </a:r>
            <a:r>
              <a:rPr lang="zh-CN" altLang="en-US" dirty="0">
                <a:latin typeface="+mj-lt"/>
              </a:rPr>
              <a:t>的点的权值</a:t>
            </a:r>
            <a:r>
              <a:rPr lang="zh-CN" altLang="en-US" dirty="0" smtClean="0">
                <a:latin typeface="+mj-lt"/>
              </a:rPr>
              <a:t>和</a:t>
            </a:r>
            <a:endParaRPr lang="zh-CN" altLang="en-US" dirty="0">
              <a:latin typeface="+mj-lt"/>
            </a:endParaRPr>
          </a:p>
          <a:p>
            <a:pPr lvl="1"/>
            <a:r>
              <a:rPr lang="en-US" altLang="zh-CN" dirty="0" smtClean="0">
                <a:latin typeface="+mj-lt"/>
              </a:rPr>
              <a:t>down[i,0</a:t>
            </a:r>
            <a:r>
              <a:rPr lang="en-US" altLang="zh-CN" dirty="0">
                <a:latin typeface="+mj-lt"/>
              </a:rPr>
              <a:t>..20] </a:t>
            </a:r>
            <a:r>
              <a:rPr lang="zh-CN" altLang="en-US" dirty="0">
                <a:latin typeface="+mj-lt"/>
              </a:rPr>
              <a:t>表示 </a:t>
            </a:r>
            <a:r>
              <a:rPr lang="zh-CN" altLang="en-US" dirty="0" smtClean="0">
                <a:latin typeface="+mj-lt"/>
              </a:rPr>
              <a:t>深度</a:t>
            </a:r>
            <a:r>
              <a:rPr lang="en-US" altLang="zh-CN" dirty="0">
                <a:latin typeface="+mj-lt"/>
              </a:rPr>
              <a:t>-</a:t>
            </a:r>
            <a:r>
              <a:rPr lang="zh-CN" altLang="en-US" dirty="0">
                <a:latin typeface="+mj-lt"/>
              </a:rPr>
              <a:t>点</a:t>
            </a:r>
            <a:r>
              <a:rPr lang="en-US" altLang="zh-CN" dirty="0" err="1">
                <a:latin typeface="+mj-lt"/>
              </a:rPr>
              <a:t>i</a:t>
            </a:r>
            <a:r>
              <a:rPr lang="zh-CN" altLang="en-US" dirty="0">
                <a:latin typeface="+mj-lt"/>
              </a:rPr>
              <a:t>深度</a:t>
            </a:r>
            <a:r>
              <a:rPr lang="en-US" altLang="zh-CN" dirty="0">
                <a:latin typeface="+mj-lt"/>
              </a:rPr>
              <a:t>&lt;=0..20 </a:t>
            </a:r>
            <a:r>
              <a:rPr lang="zh-CN" altLang="en-US" dirty="0">
                <a:latin typeface="+mj-lt"/>
              </a:rPr>
              <a:t>的点的权值和</a:t>
            </a:r>
          </a:p>
          <a:p>
            <a:pPr lvl="1"/>
            <a:r>
              <a:rPr lang="en-US" altLang="zh-CN" dirty="0">
                <a:latin typeface="+mj-lt"/>
              </a:rPr>
              <a:t>up[i,0..20] </a:t>
            </a:r>
            <a:r>
              <a:rPr lang="zh-CN" altLang="en-US" dirty="0">
                <a:latin typeface="+mj-lt"/>
              </a:rPr>
              <a:t>表示 点</a:t>
            </a:r>
            <a:r>
              <a:rPr lang="en-US" altLang="zh-CN" dirty="0" err="1">
                <a:latin typeface="+mj-lt"/>
              </a:rPr>
              <a:t>i</a:t>
            </a:r>
            <a:r>
              <a:rPr lang="zh-CN" altLang="en-US" dirty="0">
                <a:latin typeface="+mj-lt"/>
              </a:rPr>
              <a:t>深度</a:t>
            </a:r>
            <a:r>
              <a:rPr lang="en-US" altLang="zh-CN" dirty="0">
                <a:latin typeface="+mj-lt"/>
              </a:rPr>
              <a:t>-</a:t>
            </a:r>
            <a:r>
              <a:rPr lang="zh-CN" altLang="en-US" dirty="0">
                <a:latin typeface="+mj-lt"/>
              </a:rPr>
              <a:t>深度</a:t>
            </a:r>
            <a:r>
              <a:rPr lang="en-US" altLang="zh-CN" dirty="0">
                <a:latin typeface="+mj-lt"/>
              </a:rPr>
              <a:t>&lt;=0..20 </a:t>
            </a:r>
            <a:r>
              <a:rPr lang="zh-CN" altLang="en-US" dirty="0">
                <a:latin typeface="+mj-lt"/>
              </a:rPr>
              <a:t>的点的权值和</a:t>
            </a:r>
          </a:p>
          <a:p>
            <a:pPr lvl="1"/>
            <a:r>
              <a:rPr lang="en-US" altLang="zh-CN" dirty="0">
                <a:latin typeface="+mj-lt"/>
              </a:rPr>
              <a:t>2</a:t>
            </a:r>
            <a:r>
              <a:rPr lang="zh-CN" altLang="en-US" dirty="0">
                <a:latin typeface="+mj-lt"/>
              </a:rPr>
              <a:t>遍树形</a:t>
            </a:r>
            <a:r>
              <a:rPr lang="en-US" altLang="zh-CN" dirty="0">
                <a:latin typeface="+mj-lt"/>
              </a:rPr>
              <a:t>DP</a:t>
            </a:r>
            <a:r>
              <a:rPr lang="zh-CN" altLang="en-US" dirty="0" smtClean="0">
                <a:latin typeface="+mj-lt"/>
              </a:rPr>
              <a:t>解决</a:t>
            </a:r>
            <a:endParaRPr lang="en-US" altLang="zh-CN" dirty="0" smtClean="0">
              <a:latin typeface="+mj-lt"/>
            </a:endParaRPr>
          </a:p>
          <a:p>
            <a:pPr lvl="2"/>
            <a:r>
              <a:rPr lang="zh-CN" altLang="en-US" dirty="0">
                <a:latin typeface="+mj-lt"/>
              </a:rPr>
              <a:t>第一</a:t>
            </a:r>
            <a:r>
              <a:rPr lang="zh-CN" altLang="en-US" dirty="0" smtClean="0">
                <a:latin typeface="+mj-lt"/>
              </a:rPr>
              <a:t>遍由下至上求</a:t>
            </a:r>
            <a:r>
              <a:rPr lang="en-US" altLang="zh-CN" dirty="0" smtClean="0">
                <a:latin typeface="+mj-lt"/>
              </a:rPr>
              <a:t>down[</a:t>
            </a:r>
            <a:r>
              <a:rPr lang="en-US" altLang="zh-CN" dirty="0">
                <a:latin typeface="+mj-lt"/>
              </a:rPr>
              <a:t>]</a:t>
            </a:r>
            <a:endParaRPr lang="en-US" altLang="zh-CN" dirty="0" smtClean="0">
              <a:latin typeface="+mj-lt"/>
            </a:endParaRPr>
          </a:p>
          <a:p>
            <a:pPr lvl="2"/>
            <a:r>
              <a:rPr lang="zh-CN" altLang="en-US" dirty="0">
                <a:latin typeface="+mj-lt"/>
              </a:rPr>
              <a:t>第二</a:t>
            </a:r>
            <a:r>
              <a:rPr lang="zh-CN" altLang="en-US" dirty="0" smtClean="0">
                <a:latin typeface="+mj-lt"/>
              </a:rPr>
              <a:t>遍由上至下利用</a:t>
            </a:r>
            <a:r>
              <a:rPr lang="en-US" altLang="zh-CN" dirty="0" smtClean="0">
                <a:latin typeface="+mj-lt"/>
              </a:rPr>
              <a:t>down[]</a:t>
            </a:r>
            <a:r>
              <a:rPr lang="zh-CN" altLang="en-US" dirty="0" smtClean="0">
                <a:latin typeface="+mj-lt"/>
              </a:rPr>
              <a:t>求</a:t>
            </a:r>
            <a:r>
              <a:rPr lang="en-US" altLang="zh-CN" dirty="0" smtClean="0">
                <a:latin typeface="+mj-lt"/>
              </a:rPr>
              <a:t>up[]</a:t>
            </a:r>
          </a:p>
          <a:p>
            <a:r>
              <a:rPr lang="zh-CN" altLang="en-US" dirty="0">
                <a:latin typeface="+mj-lt"/>
              </a:rPr>
              <a:t>时间复杂</a:t>
            </a:r>
            <a:r>
              <a:rPr lang="zh-CN" altLang="en-US" dirty="0" smtClean="0">
                <a:latin typeface="+mj-lt"/>
              </a:rPr>
              <a:t>度 </a:t>
            </a:r>
            <a:r>
              <a:rPr lang="en-US" altLang="zh-CN" dirty="0" smtClean="0">
                <a:latin typeface="+mj-lt"/>
              </a:rPr>
              <a:t>O</a:t>
            </a:r>
            <a:r>
              <a:rPr lang="zh-CN" altLang="en-US" dirty="0" smtClean="0">
                <a:latin typeface="+mj-lt"/>
              </a:rPr>
              <a:t>（</a:t>
            </a:r>
            <a:r>
              <a:rPr lang="en-US" altLang="zh-CN" dirty="0" smtClean="0">
                <a:latin typeface="+mj-lt"/>
              </a:rPr>
              <a:t>N </a:t>
            </a:r>
            <a:r>
              <a:rPr lang="zh-CN" altLang="en-US" dirty="0" smtClean="0">
                <a:latin typeface="+mj-lt"/>
              </a:rPr>
              <a:t>* </a:t>
            </a:r>
            <a:r>
              <a:rPr lang="en-US" altLang="zh-CN" dirty="0" smtClean="0">
                <a:latin typeface="+mj-lt"/>
              </a:rPr>
              <a:t>20</a:t>
            </a:r>
            <a:r>
              <a:rPr lang="zh-CN" altLang="en-US" dirty="0" smtClean="0">
                <a:latin typeface="+mj-lt"/>
              </a:rPr>
              <a:t>）</a:t>
            </a:r>
            <a:endParaRPr lang="zh-CN" altLang="en-US" dirty="0">
              <a:latin typeface="+mj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ea typeface="+mn-ea"/>
                <a:cs typeface="+mn-cs"/>
              </a:rPr>
              <a:t>Nearby Cows</a:t>
            </a:r>
          </a:p>
        </p:txBody>
      </p:sp>
    </p:spTree>
    <p:extLst>
      <p:ext uri="{BB962C8B-B14F-4D97-AF65-F5344CB8AC3E}">
        <p14:creationId xmlns:p14="http://schemas.microsoft.com/office/powerpoint/2010/main" val="31172780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动态规划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Bookman Old Style" panose="02050604050505020204" pitchFamily="18" charset="0"/>
              </a:rPr>
              <a:t>Dynamic Programming</a:t>
            </a:r>
          </a:p>
          <a:p>
            <a:pPr lvl="1"/>
            <a:r>
              <a:rPr lang="zh-CN" altLang="en-US" dirty="0" smtClean="0">
                <a:latin typeface="Bookman Old Style" panose="02050604050505020204" pitchFamily="18" charset="0"/>
              </a:rPr>
              <a:t>求解决策过程最优化的数学方法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r>
              <a:rPr lang="zh-CN" altLang="en-US" dirty="0">
                <a:latin typeface="Bookman Old Style" panose="02050604050505020204" pitchFamily="18" charset="0"/>
              </a:rPr>
              <a:t>适用</a:t>
            </a:r>
            <a:r>
              <a:rPr lang="zh-CN" altLang="en-US" dirty="0" smtClean="0">
                <a:latin typeface="Bookman Old Style" panose="02050604050505020204" pitchFamily="18" charset="0"/>
              </a:rPr>
              <a:t>条件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zh-CN" altLang="en-US" dirty="0">
                <a:latin typeface="Bookman Old Style" panose="02050604050505020204" pitchFamily="18" charset="0"/>
              </a:rPr>
              <a:t>最优化</a:t>
            </a:r>
            <a:r>
              <a:rPr lang="zh-CN" altLang="en-US" dirty="0" smtClean="0">
                <a:latin typeface="Bookman Old Style" panose="02050604050505020204" pitchFamily="18" charset="0"/>
              </a:rPr>
              <a:t>原理（最优子结构性质）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zh-CN" altLang="en-US" dirty="0">
                <a:latin typeface="Bookman Old Style" panose="02050604050505020204" pitchFamily="18" charset="0"/>
              </a:rPr>
              <a:t>无后效</a:t>
            </a:r>
            <a:r>
              <a:rPr lang="zh-CN" altLang="en-US" dirty="0" smtClean="0">
                <a:latin typeface="Bookman Old Style" panose="02050604050505020204" pitchFamily="18" charset="0"/>
              </a:rPr>
              <a:t>性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zh-CN" altLang="en-US" dirty="0">
                <a:latin typeface="Bookman Old Style" panose="02050604050505020204" pitchFamily="18" charset="0"/>
              </a:rPr>
              <a:t>子</a:t>
            </a:r>
            <a:r>
              <a:rPr lang="zh-CN" altLang="en-US" dirty="0" smtClean="0">
                <a:latin typeface="Bookman Old Style" panose="02050604050505020204" pitchFamily="18" charset="0"/>
              </a:rPr>
              <a:t>问题的重叠性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r>
              <a:rPr lang="zh-CN" altLang="en-US" dirty="0" smtClean="0">
                <a:latin typeface="Bookman Old Style" panose="02050604050505020204" pitchFamily="18" charset="0"/>
              </a:rPr>
              <a:t>范围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zh-CN" altLang="en-US" dirty="0" smtClean="0">
                <a:latin typeface="Bookman Old Style" panose="02050604050505020204" pitchFamily="18" charset="0"/>
              </a:rPr>
              <a:t>因同样有状态、转移方程、无后效性等性质，故将递推等类型也纳入</a:t>
            </a:r>
            <a:r>
              <a:rPr lang="en-US" altLang="zh-CN" dirty="0" smtClean="0">
                <a:latin typeface="Bookman Old Style" panose="02050604050505020204" pitchFamily="18" charset="0"/>
              </a:rPr>
              <a:t>DP</a:t>
            </a:r>
            <a:r>
              <a:rPr lang="zh-CN" altLang="en-US" dirty="0" smtClean="0">
                <a:latin typeface="Bookman Old Style" panose="02050604050505020204" pitchFamily="18" charset="0"/>
              </a:rPr>
              <a:t>之下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zh-CN" altLang="en-US" smtClean="0">
                <a:latin typeface="Bookman Old Style" panose="02050604050505020204" pitchFamily="18" charset="0"/>
              </a:rPr>
              <a:t>如计算方案数、期望值</a:t>
            </a:r>
            <a:endParaRPr lang="en-US" altLang="zh-CN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8299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Bag of mice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>
                <a:latin typeface="+mj-lt"/>
              </a:rPr>
              <a:t>龙和公主博弈，公主先手。</a:t>
            </a:r>
            <a:endParaRPr lang="en-US" altLang="zh-CN" dirty="0" smtClean="0">
              <a:latin typeface="+mj-lt"/>
            </a:endParaRPr>
          </a:p>
          <a:p>
            <a:r>
              <a:rPr lang="zh-CN" altLang="en-US" dirty="0" smtClean="0">
                <a:latin typeface="+mj-lt"/>
              </a:rPr>
              <a:t>包里有</a:t>
            </a:r>
            <a:r>
              <a:rPr lang="en-US" altLang="zh-CN" dirty="0" smtClean="0">
                <a:latin typeface="+mj-lt"/>
              </a:rPr>
              <a:t>w</a:t>
            </a:r>
            <a:r>
              <a:rPr lang="zh-CN" altLang="en-US" dirty="0" smtClean="0">
                <a:latin typeface="+mj-lt"/>
              </a:rPr>
              <a:t>只白老鼠和</a:t>
            </a:r>
            <a:r>
              <a:rPr lang="en-US" altLang="zh-CN" dirty="0" smtClean="0">
                <a:latin typeface="+mj-lt"/>
              </a:rPr>
              <a:t>b</a:t>
            </a:r>
            <a:r>
              <a:rPr lang="zh-CN" altLang="en-US" dirty="0" smtClean="0">
                <a:latin typeface="+mj-lt"/>
              </a:rPr>
              <a:t>只黑老鼠，双方轮流从包里随机抽出一只老鼠，谁先抽出白老鼠谁为胜者。</a:t>
            </a:r>
            <a:endParaRPr lang="en-US" altLang="zh-CN" dirty="0" smtClean="0">
              <a:latin typeface="+mj-lt"/>
            </a:endParaRPr>
          </a:p>
          <a:p>
            <a:r>
              <a:rPr lang="zh-CN" altLang="en-US" dirty="0">
                <a:latin typeface="+mj-lt"/>
              </a:rPr>
              <a:t>特殊</a:t>
            </a:r>
            <a:r>
              <a:rPr lang="zh-CN" altLang="en-US" dirty="0" smtClean="0">
                <a:latin typeface="+mj-lt"/>
              </a:rPr>
              <a:t>地，龙抽出老鼠后，包里随机一只老鼠会因恐惧，自己跳出背包。</a:t>
            </a:r>
            <a:endParaRPr lang="en-US" altLang="zh-CN" dirty="0" smtClean="0">
              <a:latin typeface="+mj-lt"/>
            </a:endParaRPr>
          </a:p>
          <a:p>
            <a:r>
              <a:rPr lang="zh-CN" altLang="en-US" dirty="0" smtClean="0">
                <a:latin typeface="+mj-lt"/>
              </a:rPr>
              <a:t>没人抽出白老鼠时，龙为胜者。</a:t>
            </a:r>
            <a:endParaRPr lang="en-US" altLang="zh-CN" dirty="0" smtClean="0">
              <a:latin typeface="+mj-lt"/>
            </a:endParaRPr>
          </a:p>
          <a:p>
            <a:r>
              <a:rPr lang="zh-CN" altLang="en-US" dirty="0" smtClean="0">
                <a:latin typeface="+mj-lt"/>
              </a:rPr>
              <a:t>求公主获胜的概率。</a:t>
            </a:r>
            <a:endParaRPr lang="en-US" altLang="zh-CN" dirty="0" smtClean="0">
              <a:latin typeface="+mj-lt"/>
            </a:endParaRPr>
          </a:p>
          <a:p>
            <a:r>
              <a:rPr lang="en-US" altLang="zh-CN" dirty="0" smtClean="0">
                <a:latin typeface="+mj-lt"/>
              </a:rPr>
              <a:t>0 &lt;= w, b &lt;= 1000</a:t>
            </a:r>
          </a:p>
          <a:p>
            <a:r>
              <a:rPr lang="en-US" altLang="zh-CN" dirty="0" err="1" smtClean="0">
                <a:latin typeface="+mj-lt"/>
              </a:rPr>
              <a:t>CodeForces</a:t>
            </a:r>
            <a:r>
              <a:rPr lang="en-US" altLang="zh-CN" dirty="0" smtClean="0">
                <a:latin typeface="+mj-lt"/>
              </a:rPr>
              <a:t> 148 D</a:t>
            </a: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76920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Bag of mice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>
                <a:latin typeface="+mj-lt"/>
              </a:rPr>
              <a:t>无后效性</a:t>
            </a:r>
            <a:endParaRPr lang="en-US" altLang="zh-CN" dirty="0" smtClean="0">
              <a:latin typeface="+mj-lt"/>
            </a:endParaRPr>
          </a:p>
          <a:p>
            <a:pPr lvl="1"/>
            <a:r>
              <a:rPr lang="zh-CN" altLang="en-US" dirty="0" smtClean="0">
                <a:latin typeface="+mj-lt"/>
              </a:rPr>
              <a:t>记</a:t>
            </a:r>
            <a:r>
              <a:rPr lang="en-US" altLang="zh-CN" dirty="0" smtClean="0">
                <a:latin typeface="+mj-lt"/>
              </a:rPr>
              <a:t>f[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en-US" altLang="zh-CN" dirty="0" smtClean="0">
                <a:latin typeface="+mj-lt"/>
              </a:rPr>
              <a:t>][j]</a:t>
            </a:r>
            <a:r>
              <a:rPr lang="zh-CN" altLang="en-US" dirty="0" smtClean="0">
                <a:latin typeface="+mj-lt"/>
              </a:rPr>
              <a:t>为包里有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zh-CN" altLang="en-US" dirty="0" smtClean="0">
                <a:latin typeface="+mj-lt"/>
              </a:rPr>
              <a:t>只白老鼠，</a:t>
            </a:r>
            <a:r>
              <a:rPr lang="en-US" altLang="zh-CN" dirty="0" smtClean="0">
                <a:latin typeface="+mj-lt"/>
              </a:rPr>
              <a:t>j</a:t>
            </a:r>
            <a:r>
              <a:rPr lang="zh-CN" altLang="en-US" dirty="0" smtClean="0">
                <a:latin typeface="+mj-lt"/>
              </a:rPr>
              <a:t>只黑老鼠时，公主先手的胜率</a:t>
            </a:r>
            <a:endParaRPr lang="en-US" altLang="zh-CN" dirty="0" smtClean="0">
              <a:latin typeface="+mj-lt"/>
            </a:endParaRPr>
          </a:p>
          <a:p>
            <a:pPr lvl="1"/>
            <a:r>
              <a:rPr lang="zh-CN" altLang="en-US" dirty="0" smtClean="0">
                <a:latin typeface="+mj-lt"/>
              </a:rPr>
              <a:t>当前状态仅与包里两种老鼠个数有关，与之前的抽取情况无关</a:t>
            </a:r>
            <a:endParaRPr lang="en-US" altLang="zh-CN" dirty="0" smtClean="0">
              <a:latin typeface="+mj-lt"/>
            </a:endParaRPr>
          </a:p>
          <a:p>
            <a:r>
              <a:rPr lang="zh-CN" altLang="en-US" dirty="0" smtClean="0"/>
              <a:t>特殊选手：龙</a:t>
            </a:r>
            <a:endParaRPr lang="en-US" altLang="zh-CN" dirty="0"/>
          </a:p>
          <a:p>
            <a:pPr lvl="1"/>
            <a:r>
              <a:rPr lang="zh-CN" altLang="en-US" dirty="0" smtClean="0"/>
              <a:t>龙抽出老鼠后会有随机一只老鼠逃跑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</a:t>
            </a:r>
            <a:r>
              <a:rPr lang="en-US" altLang="zh-CN" dirty="0" smtClean="0">
                <a:latin typeface="+mj-lt"/>
              </a:rPr>
              <a:t>f[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en-US" altLang="zh-CN" dirty="0" smtClean="0">
                <a:latin typeface="+mj-lt"/>
              </a:rPr>
              <a:t>][j]</a:t>
            </a:r>
            <a:r>
              <a:rPr lang="zh-CN" altLang="en-US" dirty="0" smtClean="0">
                <a:latin typeface="+mj-lt"/>
              </a:rPr>
              <a:t>需要一次模拟公主和龙的行动</a:t>
            </a:r>
            <a:endParaRPr lang="en-US" altLang="zh-CN" dirty="0">
              <a:latin typeface="+mj-lt"/>
            </a:endParaRPr>
          </a:p>
          <a:p>
            <a:r>
              <a:rPr lang="zh-CN" altLang="en-US" dirty="0" smtClean="0">
                <a:latin typeface="+mj-lt"/>
              </a:rPr>
              <a:t>记忆化搜索</a:t>
            </a:r>
            <a:endParaRPr lang="en-US" altLang="zh-CN" dirty="0" smtClean="0">
              <a:latin typeface="+mj-lt"/>
            </a:endParaRPr>
          </a:p>
          <a:p>
            <a:pPr lvl="1"/>
            <a:r>
              <a:rPr lang="zh-CN" altLang="en-US" dirty="0" smtClean="0">
                <a:latin typeface="+mj-lt"/>
              </a:rPr>
              <a:t>一道比较适合使用记忆化搜索的题目</a:t>
            </a:r>
            <a:endParaRPr lang="en-US" altLang="zh-CN" smtClean="0">
              <a:latin typeface="+mj-lt"/>
            </a:endParaRPr>
          </a:p>
          <a:p>
            <a:pPr lvl="1"/>
            <a:r>
              <a:rPr lang="zh-CN" altLang="en-US" smtClean="0">
                <a:latin typeface="+mj-lt"/>
              </a:rPr>
              <a:t>比较直观</a:t>
            </a:r>
            <a:endParaRPr lang="en-US" altLang="zh-CN" dirty="0">
              <a:latin typeface="+mj-lt"/>
            </a:endParaRPr>
          </a:p>
          <a:p>
            <a:pPr lvl="1"/>
            <a:endParaRPr lang="en-US" altLang="zh-CN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96908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Porcelain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给定</a:t>
            </a:r>
            <a:r>
              <a:rPr lang="en-US" altLang="zh-CN" dirty="0" smtClean="0">
                <a:latin typeface="Bookman Old Style" panose="02050604050505020204" pitchFamily="18" charset="0"/>
              </a:rPr>
              <a:t>n</a:t>
            </a:r>
            <a:r>
              <a:rPr lang="zh-CN" altLang="en-US" dirty="0" smtClean="0"/>
              <a:t>个架子，每个架子上从左至右排有不超过</a:t>
            </a:r>
            <a:r>
              <a:rPr lang="en-US" altLang="zh-CN" dirty="0">
                <a:latin typeface="Bookman Old Style" panose="02050604050505020204" pitchFamily="18" charset="0"/>
              </a:rPr>
              <a:t>100</a:t>
            </a:r>
            <a:r>
              <a:rPr lang="zh-CN" altLang="en-US" dirty="0" smtClean="0"/>
              <a:t>个物品，每个物品有自己的价值。</a:t>
            </a:r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zh-CN" altLang="en-US" dirty="0"/>
              <a:t>某个架子取物品时，只能取走最左端或最右端的物品</a:t>
            </a:r>
            <a:r>
              <a:rPr lang="zh-CN" altLang="en-US" dirty="0">
                <a:latin typeface="+mj-lt"/>
              </a:rPr>
              <a:t>。</a:t>
            </a:r>
            <a:endParaRPr lang="en-US" altLang="zh-CN" dirty="0">
              <a:latin typeface="+mj-lt"/>
            </a:endParaRPr>
          </a:p>
          <a:p>
            <a:r>
              <a:rPr lang="zh-CN" altLang="en-US" dirty="0">
                <a:latin typeface="+mj-lt"/>
              </a:rPr>
              <a:t>取</a:t>
            </a:r>
            <a:r>
              <a:rPr lang="en-US" altLang="zh-CN" dirty="0">
                <a:latin typeface="Bookman Old Style" panose="02050604050505020204" pitchFamily="18" charset="0"/>
              </a:rPr>
              <a:t>m</a:t>
            </a:r>
            <a:r>
              <a:rPr lang="zh-CN" altLang="en-US" dirty="0">
                <a:latin typeface="+mj-lt"/>
              </a:rPr>
              <a:t>个物品，使价值总和最大。</a:t>
            </a:r>
            <a:endParaRPr lang="en-US" altLang="zh-CN" dirty="0">
              <a:latin typeface="+mj-lt"/>
            </a:endParaRPr>
          </a:p>
          <a:p>
            <a:r>
              <a:rPr lang="en-US" altLang="zh-CN" dirty="0" smtClean="0">
                <a:latin typeface="+mj-lt"/>
              </a:rPr>
              <a:t>1&lt;= n &lt;= 100, 1 &lt;= m &lt;= 10000</a:t>
            </a:r>
          </a:p>
          <a:p>
            <a:r>
              <a:rPr lang="en-US" altLang="zh-CN" dirty="0" err="1" smtClean="0">
                <a:latin typeface="+mj-lt"/>
              </a:rPr>
              <a:t>CodeForces</a:t>
            </a:r>
            <a:r>
              <a:rPr lang="en-US" altLang="zh-CN" dirty="0" smtClean="0">
                <a:latin typeface="+mj-lt"/>
              </a:rPr>
              <a:t> 148 E</a:t>
            </a: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81189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Porcelain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>
                <a:latin typeface="+mj-lt"/>
              </a:rPr>
              <a:t>取物品？</a:t>
            </a:r>
            <a:endParaRPr lang="en-US" altLang="zh-CN" dirty="0" smtClean="0">
              <a:latin typeface="+mj-lt"/>
            </a:endParaRPr>
          </a:p>
          <a:p>
            <a:pPr lvl="1"/>
            <a:r>
              <a:rPr lang="zh-CN" altLang="en-US" dirty="0" smtClean="0">
                <a:latin typeface="+mj-lt"/>
              </a:rPr>
              <a:t>分组背包问题</a:t>
            </a:r>
            <a:endParaRPr lang="en-US" altLang="zh-CN" dirty="0" smtClean="0">
              <a:latin typeface="+mj-lt"/>
            </a:endParaRPr>
          </a:p>
          <a:p>
            <a:pPr lvl="1"/>
            <a:r>
              <a:rPr lang="zh-CN" altLang="en-US" dirty="0" smtClean="0">
                <a:latin typeface="+mj-lt"/>
              </a:rPr>
              <a:t>每个架子是一个“物品”，在</a:t>
            </a:r>
            <a:r>
              <a:rPr lang="en-US" altLang="zh-CN" dirty="0" smtClean="0">
                <a:latin typeface="+mj-lt"/>
              </a:rPr>
              <a:t>0..100</a:t>
            </a:r>
            <a:r>
              <a:rPr lang="zh-CN" altLang="en-US" dirty="0" smtClean="0">
                <a:latin typeface="+mj-lt"/>
              </a:rPr>
              <a:t>的不同“重量”下有不同的“价值”</a:t>
            </a:r>
            <a:endParaRPr lang="en-US" altLang="zh-CN" dirty="0" smtClean="0">
              <a:latin typeface="+mj-lt"/>
            </a:endParaRPr>
          </a:p>
          <a:p>
            <a:r>
              <a:rPr lang="zh-CN" altLang="en-US" dirty="0">
                <a:latin typeface="+mj-lt"/>
              </a:rPr>
              <a:t>从最</a:t>
            </a:r>
            <a:r>
              <a:rPr lang="zh-CN" altLang="en-US" dirty="0" smtClean="0">
                <a:latin typeface="+mj-lt"/>
              </a:rPr>
              <a:t>左端和最右端取？</a:t>
            </a:r>
            <a:endParaRPr lang="en-US" altLang="zh-CN" dirty="0" smtClean="0">
              <a:latin typeface="+mj-lt"/>
            </a:endParaRPr>
          </a:p>
          <a:p>
            <a:pPr lvl="1"/>
            <a:r>
              <a:rPr lang="zh-CN" altLang="en-US" dirty="0" smtClean="0">
                <a:latin typeface="+mj-lt"/>
              </a:rPr>
              <a:t>如何求每个架子的“价值”？</a:t>
            </a:r>
            <a:endParaRPr lang="en-US" altLang="zh-CN" dirty="0" smtClean="0">
              <a:latin typeface="+mj-lt"/>
            </a:endParaRPr>
          </a:p>
          <a:p>
            <a:pPr lvl="1"/>
            <a:r>
              <a:rPr lang="en-US" altLang="zh-CN" dirty="0" smtClean="0">
                <a:latin typeface="+mj-lt"/>
              </a:rPr>
              <a:t>DP</a:t>
            </a:r>
            <a:r>
              <a:rPr lang="zh-CN" altLang="en-US" dirty="0" smtClean="0">
                <a:latin typeface="+mj-lt"/>
              </a:rPr>
              <a:t>？</a:t>
            </a:r>
            <a:endParaRPr lang="en-US" altLang="zh-CN" dirty="0" smtClean="0">
              <a:latin typeface="+mj-lt"/>
            </a:endParaRPr>
          </a:p>
          <a:p>
            <a:pPr lvl="1"/>
            <a:r>
              <a:rPr lang="zh-CN" altLang="en-US" dirty="0" smtClean="0">
                <a:latin typeface="+mj-lt"/>
              </a:rPr>
              <a:t>枚举！</a:t>
            </a:r>
            <a:endParaRPr lang="en-US" altLang="zh-CN" dirty="0" smtClean="0">
              <a:latin typeface="+mj-lt"/>
            </a:endParaRPr>
          </a:p>
          <a:p>
            <a:r>
              <a:rPr lang="zh-CN" altLang="en-US" dirty="0" smtClean="0">
                <a:latin typeface="+mj-lt"/>
              </a:rPr>
              <a:t>时间复杂度</a:t>
            </a:r>
            <a:endParaRPr lang="en-US" altLang="zh-CN" dirty="0" smtClean="0">
              <a:latin typeface="+mj-lt"/>
            </a:endParaRPr>
          </a:p>
          <a:p>
            <a:pPr lvl="1"/>
            <a:r>
              <a:rPr lang="en-US" altLang="zh-CN" dirty="0" smtClean="0">
                <a:latin typeface="+mj-lt"/>
              </a:rPr>
              <a:t>O(n * 100^2 + n * m * 100)</a:t>
            </a:r>
          </a:p>
          <a:p>
            <a:pPr lvl="1"/>
            <a:r>
              <a:rPr lang="en-US" altLang="zh-CN" dirty="0" smtClean="0">
                <a:latin typeface="+mj-lt"/>
              </a:rPr>
              <a:t>n * m * 100 = 10^8</a:t>
            </a:r>
            <a:r>
              <a:rPr lang="zh-CN" altLang="en-US" dirty="0" smtClean="0">
                <a:latin typeface="+mj-lt"/>
              </a:rPr>
              <a:t>，为什么可以                      ？</a:t>
            </a:r>
            <a:endParaRPr lang="zh-CN" altLang="en-US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301207"/>
            <a:ext cx="20097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73136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4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Martain</a:t>
            </a:r>
            <a:r>
              <a:rPr lang="en-US" altLang="zh-CN" dirty="0" smtClean="0"/>
              <a:t> Strings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>
                <a:latin typeface="+mj-lt"/>
              </a:rPr>
              <a:t>给定一长度为</a:t>
            </a:r>
            <a:r>
              <a:rPr lang="en-US" altLang="zh-CN" dirty="0" smtClean="0">
                <a:latin typeface="+mj-lt"/>
              </a:rPr>
              <a:t>n</a:t>
            </a:r>
            <a:r>
              <a:rPr lang="zh-CN" altLang="en-US" dirty="0" smtClean="0">
                <a:latin typeface="+mj-lt"/>
              </a:rPr>
              <a:t>的大写字母串</a:t>
            </a:r>
            <a:r>
              <a:rPr lang="en-US" altLang="zh-CN" dirty="0">
                <a:latin typeface="+mj-lt"/>
              </a:rPr>
              <a:t>S</a:t>
            </a:r>
            <a:r>
              <a:rPr lang="zh-CN" altLang="en-US" dirty="0" smtClean="0">
                <a:latin typeface="+mj-lt"/>
              </a:rPr>
              <a:t>，以及</a:t>
            </a:r>
            <a:r>
              <a:rPr lang="en-US" altLang="zh-CN" dirty="0" smtClean="0">
                <a:latin typeface="+mj-lt"/>
              </a:rPr>
              <a:t>m</a:t>
            </a:r>
            <a:r>
              <a:rPr lang="zh-CN" altLang="en-US" dirty="0" smtClean="0">
                <a:latin typeface="+mj-lt"/>
              </a:rPr>
              <a:t>个长度不超过</a:t>
            </a:r>
            <a:r>
              <a:rPr lang="en-US" altLang="zh-CN" dirty="0" smtClean="0">
                <a:latin typeface="+mj-lt"/>
              </a:rPr>
              <a:t>1000</a:t>
            </a:r>
            <a:r>
              <a:rPr lang="zh-CN" altLang="en-US" dirty="0" smtClean="0">
                <a:latin typeface="+mj-lt"/>
              </a:rPr>
              <a:t>的大写字母串</a:t>
            </a:r>
            <a:r>
              <a:rPr lang="en-US" altLang="zh-CN" dirty="0" smtClean="0">
                <a:latin typeface="+mj-lt"/>
              </a:rPr>
              <a:t>s[1]..s[m]</a:t>
            </a:r>
            <a:r>
              <a:rPr lang="zh-CN" altLang="en-US" dirty="0" smtClean="0">
                <a:latin typeface="+mj-lt"/>
              </a:rPr>
              <a:t>。求</a:t>
            </a:r>
            <a:r>
              <a:rPr lang="en-US" altLang="zh-CN" dirty="0" smtClean="0">
                <a:latin typeface="+mj-lt"/>
              </a:rPr>
              <a:t>s[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en-US" altLang="zh-CN" dirty="0" smtClean="0">
                <a:latin typeface="+mj-lt"/>
              </a:rPr>
              <a:t>]</a:t>
            </a:r>
            <a:r>
              <a:rPr lang="zh-CN" altLang="en-US" dirty="0" smtClean="0">
                <a:latin typeface="+mj-lt"/>
              </a:rPr>
              <a:t>是否满足：</a:t>
            </a:r>
            <a:endParaRPr lang="en-US" altLang="zh-CN" dirty="0" smtClean="0">
              <a:latin typeface="+mj-lt"/>
            </a:endParaRPr>
          </a:p>
          <a:p>
            <a:pPr lvl="1"/>
            <a:r>
              <a:rPr lang="zh-CN" altLang="en-US" dirty="0" smtClean="0">
                <a:latin typeface="+mj-lt"/>
              </a:rPr>
              <a:t>存在</a:t>
            </a:r>
            <a:r>
              <a:rPr lang="en-US" altLang="zh-CN" dirty="0" smtClean="0">
                <a:latin typeface="+mj-lt"/>
              </a:rPr>
              <a:t>a, b, c, d, </a:t>
            </a:r>
            <a:r>
              <a:rPr lang="zh-CN" altLang="en-US" dirty="0" smtClean="0">
                <a:latin typeface="+mj-lt"/>
              </a:rPr>
              <a:t>满足</a:t>
            </a:r>
            <a:r>
              <a:rPr lang="en-US" altLang="zh-CN" dirty="0" smtClean="0">
                <a:latin typeface="+mj-lt"/>
              </a:rPr>
              <a:t>1 &lt;= a &lt;= b &lt; c &lt;= d &lt;=n</a:t>
            </a:r>
          </a:p>
          <a:p>
            <a:pPr lvl="1"/>
            <a:r>
              <a:rPr lang="en-US" altLang="zh-CN" dirty="0">
                <a:latin typeface="+mj-lt"/>
              </a:rPr>
              <a:t>s</a:t>
            </a:r>
            <a:r>
              <a:rPr lang="en-US" altLang="zh-CN" dirty="0" smtClean="0">
                <a:latin typeface="+mj-lt"/>
              </a:rPr>
              <a:t>[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en-US" altLang="zh-CN" dirty="0" smtClean="0">
                <a:latin typeface="+mj-lt"/>
              </a:rPr>
              <a:t>] </a:t>
            </a:r>
            <a:r>
              <a:rPr lang="zh-CN" altLang="en-US" dirty="0" smtClean="0">
                <a:latin typeface="+mj-lt"/>
              </a:rPr>
              <a:t>是 </a:t>
            </a:r>
            <a:r>
              <a:rPr lang="en-US" altLang="zh-CN" dirty="0" smtClean="0">
                <a:latin typeface="+mj-lt"/>
              </a:rPr>
              <a:t>( S[</a:t>
            </a:r>
            <a:r>
              <a:rPr lang="en-US" altLang="zh-CN" dirty="0" err="1" smtClean="0">
                <a:latin typeface="+mj-lt"/>
              </a:rPr>
              <a:t>a..b</a:t>
            </a:r>
            <a:r>
              <a:rPr lang="en-US" altLang="zh-CN" dirty="0" smtClean="0">
                <a:latin typeface="+mj-lt"/>
              </a:rPr>
              <a:t>] + S[</a:t>
            </a:r>
            <a:r>
              <a:rPr lang="en-US" altLang="zh-CN" dirty="0" err="1" smtClean="0">
                <a:latin typeface="+mj-lt"/>
              </a:rPr>
              <a:t>c..d</a:t>
            </a:r>
            <a:r>
              <a:rPr lang="en-US" altLang="zh-CN" dirty="0" smtClean="0">
                <a:latin typeface="+mj-lt"/>
              </a:rPr>
              <a:t>] ) </a:t>
            </a:r>
            <a:r>
              <a:rPr lang="zh-CN" altLang="en-US" dirty="0" smtClean="0">
                <a:latin typeface="+mj-lt"/>
              </a:rPr>
              <a:t>的子串</a:t>
            </a:r>
            <a:endParaRPr lang="en-US" altLang="zh-CN" dirty="0" smtClean="0">
              <a:latin typeface="+mj-lt"/>
            </a:endParaRPr>
          </a:p>
          <a:p>
            <a:pPr lvl="2"/>
            <a:r>
              <a:rPr lang="zh-CN" altLang="en-US" dirty="0" smtClean="0">
                <a:latin typeface="+mj-lt"/>
              </a:rPr>
              <a:t>“</a:t>
            </a:r>
            <a:r>
              <a:rPr lang="en-US" altLang="zh-CN" dirty="0" smtClean="0">
                <a:latin typeface="+mj-lt"/>
              </a:rPr>
              <a:t>+</a:t>
            </a:r>
            <a:r>
              <a:rPr lang="zh-CN" altLang="en-US" dirty="0" smtClean="0">
                <a:latin typeface="+mj-lt"/>
              </a:rPr>
              <a:t>”表示字符串的连接</a:t>
            </a:r>
            <a:endParaRPr lang="en-US" altLang="zh-CN" dirty="0" smtClean="0">
              <a:latin typeface="+mj-lt"/>
            </a:endParaRPr>
          </a:p>
          <a:p>
            <a:r>
              <a:rPr lang="en-US" altLang="zh-CN" dirty="0" smtClean="0">
                <a:latin typeface="+mj-lt"/>
              </a:rPr>
              <a:t>2 &lt;= n &lt;= 10^5, 1 &lt;= m &lt;= 100</a:t>
            </a:r>
          </a:p>
          <a:p>
            <a:r>
              <a:rPr lang="en-US" altLang="zh-CN" dirty="0" err="1" smtClean="0">
                <a:latin typeface="+mj-lt"/>
              </a:rPr>
              <a:t>CodeForces</a:t>
            </a:r>
            <a:r>
              <a:rPr lang="en-US" altLang="zh-CN" dirty="0" smtClean="0">
                <a:latin typeface="+mj-lt"/>
              </a:rPr>
              <a:t> 149 </a:t>
            </a:r>
            <a:r>
              <a:rPr lang="en-US" altLang="zh-CN" dirty="0">
                <a:latin typeface="+mj-lt"/>
              </a:rPr>
              <a:t>E</a:t>
            </a: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71038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Martain</a:t>
            </a:r>
            <a:r>
              <a:rPr lang="en-US" altLang="zh-CN" dirty="0" smtClean="0"/>
              <a:t> Strings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+mj-lt"/>
              </a:rPr>
              <a:t>分析条件：</a:t>
            </a:r>
            <a:r>
              <a:rPr lang="en-US" altLang="zh-CN" dirty="0" smtClean="0">
                <a:latin typeface="+mj-lt"/>
              </a:rPr>
              <a:t>s[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en-US" altLang="zh-CN" dirty="0" smtClean="0">
                <a:latin typeface="+mj-lt"/>
              </a:rPr>
              <a:t>]</a:t>
            </a:r>
            <a:r>
              <a:rPr lang="zh-CN" altLang="en-US" dirty="0" smtClean="0">
                <a:latin typeface="+mj-lt"/>
              </a:rPr>
              <a:t>是否满足：</a:t>
            </a:r>
            <a:endParaRPr lang="en-US" altLang="zh-CN" dirty="0" smtClean="0">
              <a:latin typeface="+mj-lt"/>
            </a:endParaRPr>
          </a:p>
          <a:p>
            <a:pPr lvl="1"/>
            <a:r>
              <a:rPr lang="zh-CN" altLang="en-US" dirty="0" smtClean="0">
                <a:latin typeface="+mj-lt"/>
              </a:rPr>
              <a:t>存在</a:t>
            </a:r>
            <a:r>
              <a:rPr lang="en-US" altLang="zh-CN" dirty="0" smtClean="0">
                <a:latin typeface="+mj-lt"/>
              </a:rPr>
              <a:t>a, b, c, d, </a:t>
            </a:r>
            <a:r>
              <a:rPr lang="zh-CN" altLang="en-US" dirty="0" smtClean="0">
                <a:latin typeface="+mj-lt"/>
              </a:rPr>
              <a:t>满足</a:t>
            </a:r>
            <a:r>
              <a:rPr lang="en-US" altLang="zh-CN" dirty="0" smtClean="0">
                <a:latin typeface="+mj-lt"/>
              </a:rPr>
              <a:t>1 &lt;= a &lt;= b &lt; c &lt;= d &lt;=n</a:t>
            </a:r>
          </a:p>
          <a:p>
            <a:pPr lvl="1"/>
            <a:r>
              <a:rPr lang="en-US" altLang="zh-CN" dirty="0">
                <a:latin typeface="+mj-lt"/>
              </a:rPr>
              <a:t>s</a:t>
            </a:r>
            <a:r>
              <a:rPr lang="en-US" altLang="zh-CN" dirty="0" smtClean="0">
                <a:latin typeface="+mj-lt"/>
              </a:rPr>
              <a:t>[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en-US" altLang="zh-CN" dirty="0" smtClean="0">
                <a:latin typeface="+mj-lt"/>
              </a:rPr>
              <a:t>] </a:t>
            </a:r>
            <a:r>
              <a:rPr lang="zh-CN" altLang="en-US" dirty="0" smtClean="0">
                <a:latin typeface="+mj-lt"/>
              </a:rPr>
              <a:t>是 </a:t>
            </a:r>
            <a:r>
              <a:rPr lang="en-US" altLang="zh-CN" dirty="0" smtClean="0">
                <a:latin typeface="+mj-lt"/>
              </a:rPr>
              <a:t>( S[</a:t>
            </a:r>
            <a:r>
              <a:rPr lang="en-US" altLang="zh-CN" dirty="0" err="1" smtClean="0">
                <a:latin typeface="+mj-lt"/>
              </a:rPr>
              <a:t>a..b</a:t>
            </a:r>
            <a:r>
              <a:rPr lang="en-US" altLang="zh-CN" dirty="0" smtClean="0">
                <a:latin typeface="+mj-lt"/>
              </a:rPr>
              <a:t>] + S[</a:t>
            </a:r>
            <a:r>
              <a:rPr lang="en-US" altLang="zh-CN" dirty="0" err="1" smtClean="0">
                <a:latin typeface="+mj-lt"/>
              </a:rPr>
              <a:t>c..d</a:t>
            </a:r>
            <a:r>
              <a:rPr lang="en-US" altLang="zh-CN" dirty="0" smtClean="0">
                <a:latin typeface="+mj-lt"/>
              </a:rPr>
              <a:t>] ) </a:t>
            </a:r>
            <a:r>
              <a:rPr lang="zh-CN" altLang="en-US" dirty="0" smtClean="0">
                <a:latin typeface="+mj-lt"/>
              </a:rPr>
              <a:t>的子串</a:t>
            </a:r>
            <a:endParaRPr lang="en-US" altLang="zh-CN" dirty="0" smtClean="0">
              <a:latin typeface="+mj-lt"/>
            </a:endParaRPr>
          </a:p>
          <a:p>
            <a:r>
              <a:rPr lang="zh-CN" altLang="en-US" dirty="0" smtClean="0">
                <a:latin typeface="+mj-lt"/>
              </a:rPr>
              <a:t>枚举分界点</a:t>
            </a:r>
            <a:endParaRPr lang="en-US" altLang="zh-CN" dirty="0" smtClean="0">
              <a:latin typeface="+mj-lt"/>
            </a:endParaRPr>
          </a:p>
          <a:p>
            <a:pPr lvl="1"/>
            <a:r>
              <a:rPr lang="zh-CN" altLang="en-US" dirty="0" smtClean="0">
                <a:latin typeface="+mj-lt"/>
              </a:rPr>
              <a:t>设分界点为</a:t>
            </a:r>
            <a:r>
              <a:rPr lang="en-US" altLang="zh-CN" dirty="0" smtClean="0">
                <a:latin typeface="+mj-lt"/>
              </a:rPr>
              <a:t>x</a:t>
            </a:r>
          </a:p>
          <a:p>
            <a:pPr lvl="1"/>
            <a:r>
              <a:rPr lang="zh-CN" altLang="en-US" dirty="0" smtClean="0">
                <a:latin typeface="+mj-lt"/>
              </a:rPr>
              <a:t>设</a:t>
            </a:r>
            <a:r>
              <a:rPr lang="en-US" altLang="zh-CN" dirty="0" smtClean="0">
                <a:latin typeface="+mj-lt"/>
              </a:rPr>
              <a:t>s[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en-US" altLang="zh-CN" dirty="0" smtClean="0">
                <a:latin typeface="+mj-lt"/>
              </a:rPr>
              <a:t>]</a:t>
            </a:r>
            <a:r>
              <a:rPr lang="zh-CN" altLang="en-US" dirty="0" smtClean="0">
                <a:latin typeface="+mj-lt"/>
              </a:rPr>
              <a:t>在</a:t>
            </a:r>
            <a:r>
              <a:rPr lang="en-US" altLang="zh-CN" dirty="0" smtClean="0">
                <a:latin typeface="+mj-lt"/>
              </a:rPr>
              <a:t>S[1..x]</a:t>
            </a:r>
            <a:r>
              <a:rPr lang="zh-CN" altLang="en-US" dirty="0" smtClean="0">
                <a:latin typeface="+mj-lt"/>
              </a:rPr>
              <a:t>中的最长前缀长度为</a:t>
            </a:r>
            <a:r>
              <a:rPr lang="en-US" altLang="zh-CN" dirty="0" smtClean="0">
                <a:latin typeface="+mj-lt"/>
              </a:rPr>
              <a:t>L</a:t>
            </a:r>
          </a:p>
          <a:p>
            <a:pPr lvl="1"/>
            <a:r>
              <a:rPr lang="zh-CN" altLang="en-US" dirty="0" smtClean="0">
                <a:latin typeface="+mj-lt"/>
              </a:rPr>
              <a:t>设</a:t>
            </a:r>
            <a:r>
              <a:rPr lang="en-US" altLang="zh-CN" dirty="0" smtClean="0">
                <a:latin typeface="+mj-lt"/>
              </a:rPr>
              <a:t>s[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en-US" altLang="zh-CN" dirty="0" smtClean="0">
                <a:latin typeface="+mj-lt"/>
              </a:rPr>
              <a:t>]</a:t>
            </a:r>
            <a:r>
              <a:rPr lang="zh-CN" altLang="en-US" dirty="0" smtClean="0">
                <a:latin typeface="+mj-lt"/>
              </a:rPr>
              <a:t>在</a:t>
            </a:r>
            <a:r>
              <a:rPr lang="en-US" altLang="zh-CN" dirty="0" smtClean="0">
                <a:latin typeface="+mj-lt"/>
              </a:rPr>
              <a:t>S[x+1..n]</a:t>
            </a:r>
            <a:r>
              <a:rPr lang="zh-CN" altLang="en-US" dirty="0" smtClean="0">
                <a:latin typeface="+mj-lt"/>
              </a:rPr>
              <a:t>中的最长后缀长度为</a:t>
            </a:r>
            <a:r>
              <a:rPr lang="en-US" altLang="zh-CN" dirty="0" smtClean="0">
                <a:latin typeface="+mj-lt"/>
              </a:rPr>
              <a:t>R</a:t>
            </a:r>
          </a:p>
          <a:p>
            <a:pPr lvl="1"/>
            <a:r>
              <a:rPr lang="zh-CN" altLang="en-US" dirty="0" smtClean="0">
                <a:latin typeface="+mj-lt"/>
              </a:rPr>
              <a:t>若</a:t>
            </a:r>
            <a:r>
              <a:rPr lang="en-US" altLang="zh-CN" dirty="0" smtClean="0">
                <a:latin typeface="+mj-lt"/>
              </a:rPr>
              <a:t>L + R &gt;= length(s[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en-US" altLang="zh-CN" dirty="0" smtClean="0">
                <a:latin typeface="+mj-lt"/>
              </a:rPr>
              <a:t>])</a:t>
            </a:r>
            <a:r>
              <a:rPr lang="zh-CN" altLang="en-US" dirty="0" smtClean="0">
                <a:latin typeface="+mj-lt"/>
              </a:rPr>
              <a:t>，则</a:t>
            </a:r>
            <a:r>
              <a:rPr lang="en-US" altLang="zh-CN" dirty="0" smtClean="0">
                <a:latin typeface="+mj-lt"/>
              </a:rPr>
              <a:t>s[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en-US" altLang="zh-CN" dirty="0" smtClean="0">
                <a:latin typeface="+mj-lt"/>
              </a:rPr>
              <a:t>]</a:t>
            </a:r>
            <a:r>
              <a:rPr lang="zh-CN" altLang="en-US" dirty="0" smtClean="0">
                <a:latin typeface="+mj-lt"/>
              </a:rPr>
              <a:t>满足条件</a:t>
            </a:r>
            <a:endParaRPr lang="en-US" altLang="zh-CN" dirty="0" smtClean="0">
              <a:latin typeface="+mj-lt"/>
            </a:endParaRPr>
          </a:p>
          <a:p>
            <a:r>
              <a:rPr lang="zh-CN" altLang="en-US" dirty="0" smtClean="0">
                <a:latin typeface="+mj-lt"/>
              </a:rPr>
              <a:t>求</a:t>
            </a:r>
            <a:r>
              <a:rPr lang="en-US" altLang="zh-CN" dirty="0" smtClean="0">
                <a:latin typeface="+mj-lt"/>
              </a:rPr>
              <a:t>L</a:t>
            </a:r>
            <a:r>
              <a:rPr lang="zh-CN" altLang="en-US" dirty="0" smtClean="0">
                <a:latin typeface="+mj-lt"/>
              </a:rPr>
              <a:t>，</a:t>
            </a:r>
            <a:r>
              <a:rPr lang="en-US" altLang="zh-CN" dirty="0" smtClean="0">
                <a:latin typeface="+mj-lt"/>
              </a:rPr>
              <a:t>R</a:t>
            </a:r>
          </a:p>
          <a:p>
            <a:pPr lvl="1"/>
            <a:r>
              <a:rPr lang="en-US" altLang="zh-CN" dirty="0" err="1" smtClean="0">
                <a:latin typeface="+mj-lt"/>
              </a:rPr>
              <a:t>kmp</a:t>
            </a:r>
            <a:endParaRPr lang="en-US" altLang="zh-CN" dirty="0" smtClean="0">
              <a:latin typeface="+mj-lt"/>
            </a:endParaRPr>
          </a:p>
          <a:p>
            <a:pPr lvl="1"/>
            <a:r>
              <a:rPr lang="en-US" altLang="zh-CN" dirty="0" smtClean="0">
                <a:latin typeface="+mj-lt"/>
              </a:rPr>
              <a:t>hash + </a:t>
            </a:r>
            <a:r>
              <a:rPr lang="zh-CN" altLang="en-US" dirty="0" smtClean="0">
                <a:latin typeface="+mj-lt"/>
              </a:rPr>
              <a:t>二分</a:t>
            </a:r>
            <a:endParaRPr lang="en-US" altLang="zh-CN" dirty="0" smtClean="0">
              <a:latin typeface="+mj-lt"/>
            </a:endParaRPr>
          </a:p>
          <a:p>
            <a:r>
              <a:rPr lang="zh-CN" altLang="en-US" dirty="0" smtClean="0">
                <a:latin typeface="+mj-lt"/>
              </a:rPr>
              <a:t>时间复杂度</a:t>
            </a:r>
            <a:endParaRPr lang="en-US" altLang="zh-CN" dirty="0" smtClean="0">
              <a:latin typeface="+mj-lt"/>
            </a:endParaRPr>
          </a:p>
          <a:p>
            <a:pPr lvl="1"/>
            <a:r>
              <a:rPr lang="en-US" altLang="zh-CN" dirty="0" smtClean="0">
                <a:latin typeface="+mj-lt"/>
              </a:rPr>
              <a:t>O(nm)</a:t>
            </a:r>
            <a:endParaRPr lang="en-US" altLang="zh-C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93056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子序列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>
                <a:latin typeface="+mj-lt"/>
              </a:rPr>
              <a:t>给定一个长度为</a:t>
            </a:r>
            <a:r>
              <a:rPr lang="en-US" altLang="zh-CN" dirty="0">
                <a:latin typeface="+mj-lt"/>
              </a:rPr>
              <a:t>N</a:t>
            </a:r>
            <a:r>
              <a:rPr lang="zh-CN" altLang="en-US" dirty="0">
                <a:latin typeface="+mj-lt"/>
              </a:rPr>
              <a:t>（</a:t>
            </a:r>
            <a:r>
              <a:rPr lang="en-US" altLang="zh-CN" dirty="0">
                <a:latin typeface="+mj-lt"/>
              </a:rPr>
              <a:t>N</a:t>
            </a:r>
            <a:r>
              <a:rPr lang="zh-CN" altLang="en-US" dirty="0">
                <a:latin typeface="+mj-lt"/>
              </a:rPr>
              <a:t>为偶数）</a:t>
            </a:r>
            <a:r>
              <a:rPr lang="zh-CN" altLang="en-US" dirty="0" smtClean="0">
                <a:latin typeface="+mj-lt"/>
              </a:rPr>
              <a:t>的整数</a:t>
            </a:r>
            <a:r>
              <a:rPr lang="en-US" altLang="zh-CN" dirty="0" err="1" smtClean="0">
                <a:latin typeface="+mj-lt"/>
              </a:rPr>
              <a:t>int</a:t>
            </a:r>
            <a:r>
              <a:rPr lang="zh-CN" altLang="en-US" dirty="0" smtClean="0">
                <a:latin typeface="+mj-lt"/>
              </a:rPr>
              <a:t>序列</a:t>
            </a:r>
            <a:r>
              <a:rPr lang="zh-CN" altLang="en-US" dirty="0">
                <a:latin typeface="+mj-lt"/>
              </a:rPr>
              <a:t>，问能否将其划分为两个长度为</a:t>
            </a:r>
            <a:r>
              <a:rPr lang="en-US" altLang="zh-CN" dirty="0">
                <a:latin typeface="+mj-lt"/>
              </a:rPr>
              <a:t>N/2</a:t>
            </a:r>
            <a:r>
              <a:rPr lang="zh-CN" altLang="en-US" dirty="0">
                <a:latin typeface="+mj-lt"/>
              </a:rPr>
              <a:t>的严格递增子序列</a:t>
            </a:r>
            <a:r>
              <a:rPr lang="zh-CN" altLang="en-US" dirty="0" smtClean="0">
                <a:latin typeface="+mj-lt"/>
              </a:rPr>
              <a:t>。</a:t>
            </a:r>
            <a:endParaRPr lang="en-US" altLang="zh-CN" dirty="0" smtClean="0">
              <a:latin typeface="+mj-lt"/>
            </a:endParaRPr>
          </a:p>
          <a:p>
            <a:r>
              <a:rPr lang="zh-CN" altLang="en-US" dirty="0" smtClean="0">
                <a:latin typeface="+mj-lt"/>
              </a:rPr>
              <a:t>每个数字属于且仅属于一个子序列</a:t>
            </a:r>
            <a:endParaRPr lang="en-US" altLang="zh-CN" dirty="0" smtClean="0">
              <a:latin typeface="+mj-lt"/>
            </a:endParaRPr>
          </a:p>
          <a:p>
            <a:r>
              <a:rPr lang="zh-CN" altLang="en-US" dirty="0" smtClean="0">
                <a:latin typeface="+mj-lt"/>
              </a:rPr>
              <a:t>最多</a:t>
            </a:r>
            <a:r>
              <a:rPr lang="en-US" altLang="zh-CN" dirty="0" smtClean="0">
                <a:latin typeface="+mj-lt"/>
              </a:rPr>
              <a:t>50</a:t>
            </a:r>
            <a:r>
              <a:rPr lang="zh-CN" altLang="en-US" dirty="0" smtClean="0">
                <a:latin typeface="+mj-lt"/>
              </a:rPr>
              <a:t>组数据</a:t>
            </a:r>
            <a:endParaRPr lang="en-US" altLang="zh-CN" dirty="0" smtClean="0">
              <a:latin typeface="+mj-lt"/>
            </a:endParaRPr>
          </a:p>
          <a:p>
            <a:r>
              <a:rPr lang="en-US" altLang="zh-CN" dirty="0" smtClean="0">
                <a:latin typeface="+mj-lt"/>
              </a:rPr>
              <a:t>N &lt;= 2000</a:t>
            </a: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46542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子序列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+mj-lt"/>
              </a:rPr>
              <a:t>状态</a:t>
            </a:r>
            <a:endParaRPr lang="en-US" altLang="zh-CN" dirty="0" smtClean="0">
              <a:latin typeface="+mj-lt"/>
            </a:endParaRPr>
          </a:p>
          <a:p>
            <a:pPr lvl="1"/>
            <a:r>
              <a:rPr lang="zh-CN" altLang="en-US" dirty="0">
                <a:latin typeface="+mj-lt"/>
              </a:rPr>
              <a:t>无后效</a:t>
            </a:r>
            <a:r>
              <a:rPr lang="zh-CN" altLang="en-US" dirty="0" smtClean="0">
                <a:latin typeface="+mj-lt"/>
              </a:rPr>
              <a:t>性</a:t>
            </a:r>
            <a:endParaRPr lang="en-US" altLang="zh-CN" dirty="0" smtClean="0">
              <a:latin typeface="+mj-lt"/>
            </a:endParaRPr>
          </a:p>
          <a:p>
            <a:pPr lvl="1"/>
            <a:r>
              <a:rPr lang="zh-CN" altLang="en-US" dirty="0" smtClean="0">
                <a:latin typeface="+mj-lt"/>
              </a:rPr>
              <a:t>前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zh-CN" altLang="en-US" dirty="0" smtClean="0">
                <a:latin typeface="+mj-lt"/>
              </a:rPr>
              <a:t>个数，只需记录什么？</a:t>
            </a:r>
            <a:endParaRPr lang="en-US" altLang="zh-CN" dirty="0" smtClean="0">
              <a:latin typeface="+mj-lt"/>
            </a:endParaRPr>
          </a:p>
          <a:p>
            <a:pPr lvl="1"/>
            <a:r>
              <a:rPr lang="zh-CN" altLang="en-US" dirty="0" smtClean="0">
                <a:latin typeface="+mj-lt"/>
              </a:rPr>
              <a:t>布尔</a:t>
            </a:r>
            <a:r>
              <a:rPr lang="zh-CN" altLang="en-US" dirty="0">
                <a:latin typeface="+mj-lt"/>
              </a:rPr>
              <a:t>数组 </a:t>
            </a:r>
            <a:r>
              <a:rPr lang="en-US" altLang="zh-CN" dirty="0">
                <a:latin typeface="+mj-lt"/>
              </a:rPr>
              <a:t>F[</a:t>
            </a:r>
            <a:r>
              <a:rPr lang="en-US" altLang="zh-CN" dirty="0" err="1">
                <a:latin typeface="+mj-lt"/>
              </a:rPr>
              <a:t>i</a:t>
            </a:r>
            <a:r>
              <a:rPr lang="en-US" altLang="zh-CN" dirty="0">
                <a:latin typeface="+mj-lt"/>
              </a:rPr>
              <a:t>][j]</a:t>
            </a:r>
            <a:r>
              <a:rPr lang="zh-CN" altLang="en-US" dirty="0">
                <a:latin typeface="+mj-lt"/>
              </a:rPr>
              <a:t>表示 将前</a:t>
            </a:r>
            <a:r>
              <a:rPr lang="en-US" altLang="zh-CN" dirty="0" err="1">
                <a:latin typeface="+mj-lt"/>
              </a:rPr>
              <a:t>i</a:t>
            </a:r>
            <a:r>
              <a:rPr lang="zh-CN" altLang="en-US" dirty="0">
                <a:latin typeface="+mj-lt"/>
              </a:rPr>
              <a:t>个数分成</a:t>
            </a:r>
            <a:r>
              <a:rPr lang="en-US" altLang="zh-CN" dirty="0">
                <a:latin typeface="+mj-lt"/>
              </a:rPr>
              <a:t>2</a:t>
            </a:r>
            <a:r>
              <a:rPr lang="zh-CN" altLang="en-US" dirty="0">
                <a:latin typeface="+mj-lt"/>
              </a:rPr>
              <a:t>个递增子序列是否可行，其中第</a:t>
            </a:r>
            <a:r>
              <a:rPr lang="en-US" altLang="zh-CN" dirty="0">
                <a:latin typeface="+mj-lt"/>
              </a:rPr>
              <a:t>j</a:t>
            </a:r>
            <a:r>
              <a:rPr lang="zh-CN" altLang="en-US" dirty="0">
                <a:latin typeface="+mj-lt"/>
              </a:rPr>
              <a:t>个数是其中一个递增子序列的末尾（另一个递增子序列的末尾必然是第</a:t>
            </a:r>
            <a:r>
              <a:rPr lang="en-US" altLang="zh-CN" dirty="0" err="1">
                <a:latin typeface="+mj-lt"/>
              </a:rPr>
              <a:t>i</a:t>
            </a:r>
            <a:r>
              <a:rPr lang="zh-CN" altLang="en-US" dirty="0">
                <a:latin typeface="+mj-lt"/>
              </a:rPr>
              <a:t>个数）</a:t>
            </a:r>
          </a:p>
          <a:p>
            <a:r>
              <a:rPr lang="zh-CN" altLang="en-US" dirty="0" smtClean="0">
                <a:latin typeface="+mj-lt"/>
              </a:rPr>
              <a:t>转移</a:t>
            </a:r>
            <a:endParaRPr lang="zh-CN" altLang="en-US" dirty="0">
              <a:latin typeface="+mj-lt"/>
            </a:endParaRPr>
          </a:p>
          <a:p>
            <a:pPr lvl="1"/>
            <a:r>
              <a:rPr lang="zh-CN" altLang="en-US" dirty="0">
                <a:latin typeface="+mj-lt"/>
              </a:rPr>
              <a:t>考虑第</a:t>
            </a:r>
            <a:r>
              <a:rPr lang="en-US" altLang="zh-CN" dirty="0">
                <a:latin typeface="+mj-lt"/>
              </a:rPr>
              <a:t>i+1</a:t>
            </a:r>
            <a:r>
              <a:rPr lang="zh-CN" altLang="en-US" dirty="0">
                <a:latin typeface="+mj-lt"/>
              </a:rPr>
              <a:t>个数接入哪一</a:t>
            </a:r>
            <a:r>
              <a:rPr lang="zh-CN" altLang="en-US" dirty="0" smtClean="0">
                <a:latin typeface="+mj-lt"/>
              </a:rPr>
              <a:t>个子序列</a:t>
            </a:r>
            <a:endParaRPr lang="en-US" altLang="zh-CN" dirty="0" smtClean="0">
              <a:latin typeface="+mj-lt"/>
            </a:endParaRPr>
          </a:p>
          <a:p>
            <a:pPr lvl="1"/>
            <a:r>
              <a:rPr lang="zh-CN" altLang="en-US" dirty="0" smtClean="0">
                <a:latin typeface="+mj-lt"/>
              </a:rPr>
              <a:t>枚举每个</a:t>
            </a:r>
            <a:r>
              <a:rPr lang="en-US" altLang="zh-CN" dirty="0" smtClean="0">
                <a:latin typeface="+mj-lt"/>
              </a:rPr>
              <a:t>j</a:t>
            </a:r>
            <a:r>
              <a:rPr lang="zh-CN" altLang="en-US" dirty="0" smtClean="0">
                <a:latin typeface="+mj-lt"/>
              </a:rPr>
              <a:t>，若</a:t>
            </a:r>
            <a:r>
              <a:rPr lang="en-US" altLang="zh-CN" dirty="0" smtClean="0">
                <a:latin typeface="+mj-lt"/>
              </a:rPr>
              <a:t>f[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en-US" altLang="zh-CN" dirty="0" smtClean="0">
                <a:latin typeface="+mj-lt"/>
              </a:rPr>
              <a:t>][j]</a:t>
            </a:r>
            <a:r>
              <a:rPr lang="zh-CN" altLang="en-US" dirty="0" smtClean="0">
                <a:latin typeface="+mj-lt"/>
              </a:rPr>
              <a:t>为真，考虑从</a:t>
            </a:r>
            <a:r>
              <a:rPr lang="en-US" altLang="zh-CN" dirty="0" smtClean="0">
                <a:latin typeface="+mj-lt"/>
              </a:rPr>
              <a:t>f[</a:t>
            </a:r>
            <a:r>
              <a:rPr lang="en-US" altLang="zh-CN" dirty="0" err="1" smtClean="0">
                <a:latin typeface="+mj-lt"/>
              </a:rPr>
              <a:t>i</a:t>
            </a:r>
            <a:r>
              <a:rPr lang="en-US" altLang="zh-CN" dirty="0" smtClean="0">
                <a:latin typeface="+mj-lt"/>
              </a:rPr>
              <a:t>][j]</a:t>
            </a:r>
            <a:r>
              <a:rPr lang="zh-CN" altLang="en-US" dirty="0" smtClean="0">
                <a:latin typeface="+mj-lt"/>
              </a:rPr>
              <a:t>转移，分两种情况</a:t>
            </a:r>
            <a:endParaRPr lang="en-US" altLang="zh-CN" dirty="0" smtClean="0">
              <a:latin typeface="+mj-lt"/>
            </a:endParaRPr>
          </a:p>
          <a:p>
            <a:r>
              <a:rPr lang="zh-CN" altLang="en-US" dirty="0" smtClean="0">
                <a:latin typeface="+mj-lt"/>
              </a:rPr>
              <a:t>时间复杂度</a:t>
            </a:r>
            <a:endParaRPr lang="en-US" altLang="zh-CN" dirty="0" smtClean="0">
              <a:latin typeface="+mj-lt"/>
            </a:endParaRPr>
          </a:p>
          <a:p>
            <a:pPr lvl="1"/>
            <a:r>
              <a:rPr lang="en-US" altLang="zh-CN" dirty="0" smtClean="0">
                <a:latin typeface="+mj-lt"/>
              </a:rPr>
              <a:t>O</a:t>
            </a:r>
            <a:r>
              <a:rPr lang="zh-CN" altLang="en-US" dirty="0" smtClean="0">
                <a:latin typeface="+mj-lt"/>
              </a:rPr>
              <a:t>（</a:t>
            </a:r>
            <a:r>
              <a:rPr lang="en-US" altLang="zh-CN" dirty="0" smtClean="0">
                <a:latin typeface="+mj-lt"/>
              </a:rPr>
              <a:t>n^2</a:t>
            </a:r>
            <a:r>
              <a:rPr lang="zh-CN" altLang="en-US" dirty="0" smtClean="0">
                <a:latin typeface="+mj-lt"/>
              </a:rPr>
              <a:t>）</a:t>
            </a:r>
            <a:endParaRPr lang="zh-CN" altLang="en-US" dirty="0">
              <a:latin typeface="+mj-lt"/>
            </a:endParaRPr>
          </a:p>
          <a:p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53682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 for listening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欢迎提问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7554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数字三角形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Bookman Old Style" panose="02050604050505020204" pitchFamily="18" charset="0"/>
              </a:rPr>
              <a:t>给定一个由</a:t>
            </a:r>
            <a:r>
              <a:rPr lang="en-US" altLang="zh-CN" dirty="0">
                <a:latin typeface="Bookman Old Style" panose="02050604050505020204" pitchFamily="18" charset="0"/>
              </a:rPr>
              <a:t>n</a:t>
            </a:r>
            <a:r>
              <a:rPr lang="zh-CN" altLang="en-US" dirty="0">
                <a:latin typeface="Bookman Old Style" panose="02050604050505020204" pitchFamily="18" charset="0"/>
              </a:rPr>
              <a:t>行数字组成的数字三角形如下图所示。试设计一个算法，计算出从三角形的顶至底的一条路径，使该路径经过的数字总和最大。 </a:t>
            </a:r>
          </a:p>
          <a:p>
            <a:r>
              <a:rPr lang="zh-CN" altLang="en-US" dirty="0">
                <a:latin typeface="Bookman Old Style" panose="02050604050505020204" pitchFamily="18" charset="0"/>
              </a:rPr>
              <a:t>输入数据的第</a:t>
            </a:r>
            <a:r>
              <a:rPr lang="en-US" altLang="zh-CN" dirty="0">
                <a:latin typeface="Bookman Old Style" panose="02050604050505020204" pitchFamily="18" charset="0"/>
              </a:rPr>
              <a:t>1 </a:t>
            </a:r>
            <a:r>
              <a:rPr lang="zh-CN" altLang="en-US" dirty="0">
                <a:latin typeface="Bookman Old Style" panose="02050604050505020204" pitchFamily="18" charset="0"/>
              </a:rPr>
              <a:t>行是数字三角形的行数</a:t>
            </a:r>
            <a:r>
              <a:rPr lang="en-US" altLang="zh-CN" dirty="0">
                <a:latin typeface="Bookman Old Style" panose="02050604050505020204" pitchFamily="18" charset="0"/>
              </a:rPr>
              <a:t>n</a:t>
            </a:r>
            <a:r>
              <a:rPr lang="zh-CN" altLang="en-US" dirty="0">
                <a:latin typeface="Bookman Old Style" panose="02050604050505020204" pitchFamily="18" charset="0"/>
              </a:rPr>
              <a:t>，</a:t>
            </a:r>
            <a:r>
              <a:rPr lang="en-US" altLang="zh-CN" dirty="0">
                <a:latin typeface="Bookman Old Style" panose="02050604050505020204" pitchFamily="18" charset="0"/>
              </a:rPr>
              <a:t>1&lt;=n&lt;=100</a:t>
            </a:r>
            <a:r>
              <a:rPr lang="zh-CN" altLang="en-US" dirty="0">
                <a:latin typeface="Bookman Old Style" panose="02050604050505020204" pitchFamily="18" charset="0"/>
              </a:rPr>
              <a:t>。接下来</a:t>
            </a:r>
            <a:r>
              <a:rPr lang="en-US" altLang="zh-CN" dirty="0">
                <a:latin typeface="Bookman Old Style" panose="02050604050505020204" pitchFamily="18" charset="0"/>
              </a:rPr>
              <a:t>n</a:t>
            </a:r>
            <a:r>
              <a:rPr lang="zh-CN" altLang="en-US" dirty="0">
                <a:latin typeface="Bookman Old Style" panose="02050604050505020204" pitchFamily="18" charset="0"/>
              </a:rPr>
              <a:t>行是数字三角形各行中的数字。所有数字在</a:t>
            </a:r>
            <a:r>
              <a:rPr lang="en-US" altLang="zh-CN" dirty="0">
                <a:latin typeface="Bookman Old Style" panose="02050604050505020204" pitchFamily="18" charset="0"/>
              </a:rPr>
              <a:t>0..99</a:t>
            </a:r>
            <a:r>
              <a:rPr lang="zh-CN" altLang="en-US" dirty="0">
                <a:latin typeface="Bookman Old Style" panose="02050604050505020204" pitchFamily="18" charset="0"/>
              </a:rPr>
              <a:t>之间。 </a:t>
            </a:r>
          </a:p>
          <a:p>
            <a:r>
              <a:rPr lang="en-US" altLang="zh-CN" dirty="0">
                <a:latin typeface="Bookman Old Style" panose="02050604050505020204" pitchFamily="18" charset="0"/>
              </a:rPr>
              <a:t>5</a:t>
            </a:r>
            <a:br>
              <a:rPr lang="en-US" altLang="zh-CN" dirty="0">
                <a:latin typeface="Bookman Old Style" panose="02050604050505020204" pitchFamily="18" charset="0"/>
              </a:rPr>
            </a:br>
            <a:r>
              <a:rPr lang="en-US" altLang="zh-CN" dirty="0">
                <a:latin typeface="Bookman Old Style" panose="02050604050505020204" pitchFamily="18" charset="0"/>
              </a:rPr>
              <a:t>7</a:t>
            </a:r>
            <a:br>
              <a:rPr lang="en-US" altLang="zh-CN" dirty="0">
                <a:latin typeface="Bookman Old Style" panose="02050604050505020204" pitchFamily="18" charset="0"/>
              </a:rPr>
            </a:br>
            <a:r>
              <a:rPr lang="en-US" altLang="zh-CN" dirty="0">
                <a:latin typeface="Bookman Old Style" panose="02050604050505020204" pitchFamily="18" charset="0"/>
              </a:rPr>
              <a:t>3 8</a:t>
            </a:r>
            <a:br>
              <a:rPr lang="en-US" altLang="zh-CN" dirty="0">
                <a:latin typeface="Bookman Old Style" panose="02050604050505020204" pitchFamily="18" charset="0"/>
              </a:rPr>
            </a:br>
            <a:r>
              <a:rPr lang="en-US" altLang="zh-CN" dirty="0">
                <a:latin typeface="Bookman Old Style" panose="02050604050505020204" pitchFamily="18" charset="0"/>
              </a:rPr>
              <a:t>8 1 0</a:t>
            </a:r>
            <a:br>
              <a:rPr lang="en-US" altLang="zh-CN" dirty="0">
                <a:latin typeface="Bookman Old Style" panose="02050604050505020204" pitchFamily="18" charset="0"/>
              </a:rPr>
            </a:br>
            <a:r>
              <a:rPr lang="en-US" altLang="zh-CN" dirty="0">
                <a:latin typeface="Bookman Old Style" panose="02050604050505020204" pitchFamily="18" charset="0"/>
              </a:rPr>
              <a:t>2 7 4 4</a:t>
            </a:r>
            <a:br>
              <a:rPr lang="en-US" altLang="zh-CN" dirty="0">
                <a:latin typeface="Bookman Old Style" panose="02050604050505020204" pitchFamily="18" charset="0"/>
              </a:rPr>
            </a:br>
            <a:r>
              <a:rPr lang="en-US" altLang="zh-CN" dirty="0">
                <a:latin typeface="Bookman Old Style" panose="02050604050505020204" pitchFamily="18" charset="0"/>
              </a:rPr>
              <a:t>4 5 2 6 5 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r>
              <a:rPr lang="en-US" altLang="zh-CN" dirty="0" smtClean="0">
                <a:latin typeface="Bookman Old Style" panose="02050604050505020204" pitchFamily="18" charset="0"/>
              </a:rPr>
              <a:t>IOI 1994</a:t>
            </a:r>
            <a:endParaRPr lang="en-US" altLang="zh-C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0074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数字三角形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Bookman Old Style" panose="02050604050505020204" pitchFamily="18" charset="0"/>
              </a:rPr>
              <a:t>用</a:t>
            </a:r>
            <a:r>
              <a:rPr lang="en-US" altLang="zh-CN" dirty="0" smtClean="0">
                <a:latin typeface="Bookman Old Style" panose="02050604050505020204" pitchFamily="18" charset="0"/>
              </a:rPr>
              <a:t>a[</a:t>
            </a:r>
            <a:r>
              <a:rPr lang="en-US" altLang="zh-CN" dirty="0" err="1" smtClean="0">
                <a:latin typeface="Bookman Old Style" panose="02050604050505020204" pitchFamily="18" charset="0"/>
              </a:rPr>
              <a:t>i</a:t>
            </a:r>
            <a:r>
              <a:rPr lang="en-US" altLang="zh-CN" dirty="0" smtClean="0">
                <a:latin typeface="Bookman Old Style" panose="02050604050505020204" pitchFamily="18" charset="0"/>
              </a:rPr>
              <a:t>][j]</a:t>
            </a:r>
            <a:r>
              <a:rPr lang="zh-CN" altLang="en-US" dirty="0" smtClean="0">
                <a:latin typeface="Bookman Old Style" panose="02050604050505020204" pitchFamily="18" charset="0"/>
              </a:rPr>
              <a:t>表示第</a:t>
            </a:r>
            <a:r>
              <a:rPr lang="en-US" altLang="zh-CN" dirty="0" err="1" smtClean="0">
                <a:latin typeface="Bookman Old Style" panose="02050604050505020204" pitchFamily="18" charset="0"/>
              </a:rPr>
              <a:t>i</a:t>
            </a:r>
            <a:r>
              <a:rPr lang="zh-CN" altLang="en-US" dirty="0" smtClean="0">
                <a:latin typeface="Bookman Old Style" panose="02050604050505020204" pitchFamily="18" charset="0"/>
              </a:rPr>
              <a:t>行第</a:t>
            </a:r>
            <a:r>
              <a:rPr lang="en-US" altLang="zh-CN" dirty="0" smtClean="0">
                <a:latin typeface="Bookman Old Style" panose="02050604050505020204" pitchFamily="18" charset="0"/>
              </a:rPr>
              <a:t>j</a:t>
            </a:r>
            <a:r>
              <a:rPr lang="zh-CN" altLang="en-US" dirty="0" smtClean="0">
                <a:latin typeface="Bookman Old Style" panose="02050604050505020204" pitchFamily="18" charset="0"/>
              </a:rPr>
              <a:t>个数字的大小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r>
              <a:rPr lang="zh-CN" altLang="en-US" dirty="0" smtClean="0">
                <a:latin typeface="Bookman Old Style" panose="02050604050505020204" pitchFamily="18" charset="0"/>
              </a:rPr>
              <a:t>转移方程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zh-CN" altLang="en-US" dirty="0" smtClean="0">
                <a:latin typeface="Bookman Old Style" panose="02050604050505020204" pitchFamily="18" charset="0"/>
              </a:rPr>
              <a:t>用</a:t>
            </a:r>
            <a:r>
              <a:rPr lang="en-US" altLang="zh-CN" dirty="0" smtClean="0">
                <a:latin typeface="Bookman Old Style" panose="02050604050505020204" pitchFamily="18" charset="0"/>
              </a:rPr>
              <a:t>f[</a:t>
            </a:r>
            <a:r>
              <a:rPr lang="en-US" altLang="zh-CN" dirty="0" err="1" smtClean="0">
                <a:latin typeface="Bookman Old Style" panose="02050604050505020204" pitchFamily="18" charset="0"/>
              </a:rPr>
              <a:t>i</a:t>
            </a:r>
            <a:r>
              <a:rPr lang="en-US" altLang="zh-CN" dirty="0" smtClean="0">
                <a:latin typeface="Bookman Old Style" panose="02050604050505020204" pitchFamily="18" charset="0"/>
              </a:rPr>
              <a:t>][j]</a:t>
            </a:r>
            <a:r>
              <a:rPr lang="zh-CN" altLang="en-US" dirty="0" smtClean="0">
                <a:latin typeface="Bookman Old Style" panose="02050604050505020204" pitchFamily="18" charset="0"/>
              </a:rPr>
              <a:t>表示从（</a:t>
            </a:r>
            <a:r>
              <a:rPr lang="en-US" altLang="zh-CN" dirty="0" smtClean="0">
                <a:latin typeface="Bookman Old Style" panose="02050604050505020204" pitchFamily="18" charset="0"/>
              </a:rPr>
              <a:t>1</a:t>
            </a:r>
            <a:r>
              <a:rPr lang="zh-CN" altLang="en-US" dirty="0" smtClean="0">
                <a:latin typeface="Bookman Old Style" panose="02050604050505020204" pitchFamily="18" charset="0"/>
              </a:rPr>
              <a:t>，</a:t>
            </a:r>
            <a:r>
              <a:rPr lang="en-US" altLang="zh-CN" dirty="0" smtClean="0">
                <a:latin typeface="Bookman Old Style" panose="02050604050505020204" pitchFamily="18" charset="0"/>
              </a:rPr>
              <a:t>1</a:t>
            </a:r>
            <a:r>
              <a:rPr lang="zh-CN" altLang="en-US" dirty="0" smtClean="0">
                <a:latin typeface="Bookman Old Style" panose="02050604050505020204" pitchFamily="18" charset="0"/>
              </a:rPr>
              <a:t>）到（</a:t>
            </a:r>
            <a:r>
              <a:rPr lang="en-US" altLang="zh-CN" dirty="0" err="1" smtClean="0">
                <a:latin typeface="Bookman Old Style" panose="02050604050505020204" pitchFamily="18" charset="0"/>
              </a:rPr>
              <a:t>i</a:t>
            </a:r>
            <a:r>
              <a:rPr lang="zh-CN" altLang="en-US" dirty="0" smtClean="0">
                <a:latin typeface="Bookman Old Style" panose="02050604050505020204" pitchFamily="18" charset="0"/>
              </a:rPr>
              <a:t>，</a:t>
            </a:r>
            <a:r>
              <a:rPr lang="en-US" altLang="zh-CN" dirty="0" smtClean="0">
                <a:latin typeface="Bookman Old Style" panose="02050604050505020204" pitchFamily="18" charset="0"/>
              </a:rPr>
              <a:t>j</a:t>
            </a:r>
            <a:r>
              <a:rPr lang="zh-CN" altLang="en-US" dirty="0" smtClean="0">
                <a:latin typeface="Bookman Old Style" panose="02050604050505020204" pitchFamily="18" charset="0"/>
              </a:rPr>
              <a:t>）的最优路径的数字和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en-US" altLang="zh-CN" dirty="0">
                <a:latin typeface="Bookman Old Style" panose="02050604050505020204" pitchFamily="18" charset="0"/>
              </a:rPr>
              <a:t>f</a:t>
            </a:r>
            <a:r>
              <a:rPr lang="en-US" altLang="zh-CN" dirty="0" smtClean="0">
                <a:latin typeface="Bookman Old Style" panose="02050604050505020204" pitchFamily="18" charset="0"/>
              </a:rPr>
              <a:t>[</a:t>
            </a:r>
            <a:r>
              <a:rPr lang="en-US" altLang="zh-CN" dirty="0" err="1" smtClean="0">
                <a:latin typeface="Bookman Old Style" panose="02050604050505020204" pitchFamily="18" charset="0"/>
              </a:rPr>
              <a:t>i</a:t>
            </a:r>
            <a:r>
              <a:rPr lang="en-US" altLang="zh-CN" dirty="0" smtClean="0">
                <a:latin typeface="Bookman Old Style" panose="02050604050505020204" pitchFamily="18" charset="0"/>
              </a:rPr>
              <a:t>][j] = max { f[i-1][j-1], f[i-1][j]} + a[</a:t>
            </a:r>
            <a:r>
              <a:rPr lang="en-US" altLang="zh-CN" dirty="0" err="1" smtClean="0">
                <a:latin typeface="Bookman Old Style" panose="02050604050505020204" pitchFamily="18" charset="0"/>
              </a:rPr>
              <a:t>i</a:t>
            </a:r>
            <a:r>
              <a:rPr lang="en-US" altLang="zh-CN" dirty="0" smtClean="0">
                <a:latin typeface="Bookman Old Style" panose="02050604050505020204" pitchFamily="18" charset="0"/>
              </a:rPr>
              <a:t>][j];</a:t>
            </a:r>
          </a:p>
          <a:p>
            <a:pPr lvl="1"/>
            <a:r>
              <a:rPr lang="zh-CN" altLang="en-US" dirty="0" smtClean="0">
                <a:latin typeface="Bookman Old Style" panose="02050604050505020204" pitchFamily="18" charset="0"/>
              </a:rPr>
              <a:t>“顺推”式更新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2"/>
            <a:r>
              <a:rPr lang="en-US" altLang="zh-CN" dirty="0" smtClean="0">
                <a:latin typeface="Bookman Old Style" panose="02050604050505020204" pitchFamily="18" charset="0"/>
              </a:rPr>
              <a:t>f[</a:t>
            </a:r>
            <a:r>
              <a:rPr lang="en-US" altLang="zh-CN" dirty="0" err="1" smtClean="0">
                <a:latin typeface="Bookman Old Style" panose="02050604050505020204" pitchFamily="18" charset="0"/>
              </a:rPr>
              <a:t>i</a:t>
            </a:r>
            <a:r>
              <a:rPr lang="en-US" altLang="zh-CN" dirty="0" smtClean="0">
                <a:latin typeface="Bookman Old Style" panose="02050604050505020204" pitchFamily="18" charset="0"/>
              </a:rPr>
              <a:t>][j] + a[i+1][j] </a:t>
            </a:r>
            <a:r>
              <a:rPr lang="en-US" altLang="zh-CN" dirty="0" smtClean="0">
                <a:latin typeface="Bookman Old Style" panose="02050604050505020204" pitchFamily="18" charset="0"/>
                <a:sym typeface="Wingdings" panose="05000000000000000000" pitchFamily="2" charset="2"/>
              </a:rPr>
              <a:t> f[i+1][j]</a:t>
            </a:r>
          </a:p>
          <a:p>
            <a:pPr lvl="2"/>
            <a:r>
              <a:rPr lang="en-US" altLang="zh-CN" dirty="0">
                <a:latin typeface="Bookman Old Style" panose="02050604050505020204" pitchFamily="18" charset="0"/>
              </a:rPr>
              <a:t>f[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][j] + a[i+1][</a:t>
            </a:r>
            <a:r>
              <a:rPr lang="en-US" altLang="zh-CN" dirty="0" smtClean="0">
                <a:latin typeface="Bookman Old Style" panose="02050604050505020204" pitchFamily="18" charset="0"/>
              </a:rPr>
              <a:t>j+1] </a:t>
            </a:r>
            <a:r>
              <a:rPr lang="en-US" altLang="zh-CN" dirty="0" smtClean="0">
                <a:latin typeface="Bookman Old Style" panose="02050604050505020204" pitchFamily="18" charset="0"/>
                <a:sym typeface="Wingdings" panose="05000000000000000000" pitchFamily="2" charset="2"/>
              </a:rPr>
              <a:t> </a:t>
            </a:r>
            <a:r>
              <a:rPr lang="en-US" altLang="zh-CN" dirty="0">
                <a:latin typeface="Bookman Old Style" panose="02050604050505020204" pitchFamily="18" charset="0"/>
                <a:sym typeface="Wingdings" panose="05000000000000000000" pitchFamily="2" charset="2"/>
              </a:rPr>
              <a:t>f[i+1][</a:t>
            </a:r>
            <a:r>
              <a:rPr lang="en-US" altLang="zh-CN" dirty="0" smtClean="0">
                <a:latin typeface="Bookman Old Style" panose="02050604050505020204" pitchFamily="18" charset="0"/>
                <a:sym typeface="Wingdings" panose="05000000000000000000" pitchFamily="2" charset="2"/>
              </a:rPr>
              <a:t>j+1]</a:t>
            </a:r>
          </a:p>
          <a:p>
            <a:r>
              <a:rPr lang="zh-CN" altLang="en-US" dirty="0" smtClean="0">
                <a:latin typeface="Bookman Old Style" panose="02050604050505020204" pitchFamily="18" charset="0"/>
                <a:sym typeface="Wingdings" panose="05000000000000000000" pitchFamily="2" charset="2"/>
              </a:rPr>
              <a:t>时间复杂度</a:t>
            </a:r>
            <a:endParaRPr lang="en-US" altLang="zh-CN" dirty="0" smtClean="0">
              <a:latin typeface="Bookman Old Style" panose="02050604050505020204" pitchFamily="18" charset="0"/>
              <a:sym typeface="Wingdings" panose="05000000000000000000" pitchFamily="2" charset="2"/>
            </a:endParaRPr>
          </a:p>
          <a:p>
            <a:pPr lvl="1"/>
            <a:r>
              <a:rPr lang="en-US" altLang="zh-CN" dirty="0" smtClean="0">
                <a:latin typeface="Bookman Old Style" panose="02050604050505020204" pitchFamily="18" charset="0"/>
                <a:sym typeface="Wingdings" panose="05000000000000000000" pitchFamily="2" charset="2"/>
              </a:rPr>
              <a:t>O</a:t>
            </a:r>
            <a:r>
              <a:rPr lang="zh-CN" altLang="en-US" dirty="0" smtClean="0">
                <a:latin typeface="Bookman Old Style" panose="02050604050505020204" pitchFamily="18" charset="0"/>
                <a:sym typeface="Wingdings" panose="05000000000000000000" pitchFamily="2" charset="2"/>
              </a:rPr>
              <a:t>（</a:t>
            </a:r>
            <a:r>
              <a:rPr lang="en-US" altLang="zh-CN" dirty="0" smtClean="0">
                <a:latin typeface="Bookman Old Style" panose="02050604050505020204" pitchFamily="18" charset="0"/>
                <a:sym typeface="Wingdings" panose="05000000000000000000" pitchFamily="2" charset="2"/>
              </a:rPr>
              <a:t>n^2</a:t>
            </a:r>
            <a:r>
              <a:rPr lang="zh-CN" altLang="en-US" dirty="0" smtClean="0">
                <a:latin typeface="Bookman Old Style" panose="02050604050505020204" pitchFamily="18" charset="0"/>
                <a:sym typeface="Wingdings" panose="05000000000000000000" pitchFamily="2" charset="2"/>
              </a:rPr>
              <a:t>）</a:t>
            </a:r>
            <a:endParaRPr lang="en-US" altLang="zh-CN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5037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数字三角形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Bookman Old Style" panose="02050604050505020204" pitchFamily="18" charset="0"/>
              </a:rPr>
              <a:t>7</a:t>
            </a:r>
            <a:r>
              <a:rPr lang="en-US" altLang="zh-CN" dirty="0">
                <a:latin typeface="Bookman Old Style" panose="02050604050505020204" pitchFamily="18" charset="0"/>
              </a:rPr>
              <a:t/>
            </a:r>
            <a:br>
              <a:rPr lang="en-US" altLang="zh-CN" dirty="0">
                <a:latin typeface="Bookman Old Style" panose="02050604050505020204" pitchFamily="18" charset="0"/>
              </a:rPr>
            </a:br>
            <a:r>
              <a:rPr lang="en-US" altLang="zh-CN" dirty="0">
                <a:latin typeface="Bookman Old Style" panose="02050604050505020204" pitchFamily="18" charset="0"/>
              </a:rPr>
              <a:t>3 8</a:t>
            </a:r>
            <a:br>
              <a:rPr lang="en-US" altLang="zh-CN" dirty="0">
                <a:latin typeface="Bookman Old Style" panose="02050604050505020204" pitchFamily="18" charset="0"/>
              </a:rPr>
            </a:br>
            <a:r>
              <a:rPr lang="en-US" altLang="zh-CN" dirty="0">
                <a:latin typeface="Bookman Old Style" panose="02050604050505020204" pitchFamily="18" charset="0"/>
              </a:rPr>
              <a:t>8 1 0</a:t>
            </a:r>
            <a:br>
              <a:rPr lang="en-US" altLang="zh-CN" dirty="0">
                <a:latin typeface="Bookman Old Style" panose="02050604050505020204" pitchFamily="18" charset="0"/>
              </a:rPr>
            </a:br>
            <a:r>
              <a:rPr lang="en-US" altLang="zh-CN" dirty="0">
                <a:latin typeface="Bookman Old Style" panose="02050604050505020204" pitchFamily="18" charset="0"/>
              </a:rPr>
              <a:t>2 7 4 4</a:t>
            </a:r>
            <a:br>
              <a:rPr lang="en-US" altLang="zh-CN" dirty="0">
                <a:latin typeface="Bookman Old Style" panose="02050604050505020204" pitchFamily="18" charset="0"/>
              </a:rPr>
            </a:br>
            <a:r>
              <a:rPr lang="en-US" altLang="zh-CN" dirty="0">
                <a:latin typeface="Bookman Old Style" panose="02050604050505020204" pitchFamily="18" charset="0"/>
              </a:rPr>
              <a:t>4 5 2 6 </a:t>
            </a:r>
            <a:r>
              <a:rPr lang="en-US" altLang="zh-CN" dirty="0" smtClean="0">
                <a:latin typeface="Bookman Old Style" panose="02050604050505020204" pitchFamily="18" charset="0"/>
              </a:rPr>
              <a:t>5</a:t>
            </a:r>
          </a:p>
          <a:p>
            <a:r>
              <a:rPr lang="zh-CN" altLang="en-US" dirty="0" smtClean="0">
                <a:latin typeface="Bookman Old Style" panose="02050604050505020204" pitchFamily="18" charset="0"/>
              </a:rPr>
              <a:t>状态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en-US" altLang="zh-CN" dirty="0" smtClean="0">
                <a:latin typeface="Bookman Old Style" panose="02050604050505020204" pitchFamily="18" charset="0"/>
              </a:rPr>
              <a:t>f[</a:t>
            </a:r>
            <a:r>
              <a:rPr lang="en-US" altLang="zh-CN" dirty="0" err="1" smtClean="0">
                <a:latin typeface="Bookman Old Style" panose="02050604050505020204" pitchFamily="18" charset="0"/>
              </a:rPr>
              <a:t>i</a:t>
            </a:r>
            <a:r>
              <a:rPr lang="en-US" altLang="zh-CN" dirty="0" smtClean="0">
                <a:latin typeface="Bookman Old Style" panose="02050604050505020204" pitchFamily="18" charset="0"/>
              </a:rPr>
              <a:t>][j] </a:t>
            </a:r>
          </a:p>
          <a:p>
            <a:r>
              <a:rPr lang="zh-CN" altLang="en-US" dirty="0" smtClean="0">
                <a:latin typeface="Bookman Old Style" panose="02050604050505020204" pitchFamily="18" charset="0"/>
              </a:rPr>
              <a:t>决策（转移方程）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en-US" altLang="zh-CN" dirty="0">
                <a:latin typeface="Bookman Old Style" panose="02050604050505020204" pitchFamily="18" charset="0"/>
              </a:rPr>
              <a:t>f[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][j] = max { f[i-1][j-1], f[i-1][j]} + a[</a:t>
            </a:r>
            <a:r>
              <a:rPr lang="en-US" altLang="zh-CN" dirty="0" err="1">
                <a:latin typeface="Bookman Old Style" panose="02050604050505020204" pitchFamily="18" charset="0"/>
              </a:rPr>
              <a:t>i</a:t>
            </a:r>
            <a:r>
              <a:rPr lang="en-US" altLang="zh-CN" dirty="0">
                <a:latin typeface="Bookman Old Style" panose="02050604050505020204" pitchFamily="18" charset="0"/>
              </a:rPr>
              <a:t>][j</a:t>
            </a:r>
            <a:r>
              <a:rPr lang="en-US" altLang="zh-CN" dirty="0" smtClean="0">
                <a:latin typeface="Bookman Old Style" panose="02050604050505020204" pitchFamily="18" charset="0"/>
              </a:rPr>
              <a:t>];</a:t>
            </a:r>
          </a:p>
          <a:p>
            <a:r>
              <a:rPr lang="zh-CN" altLang="en-US" dirty="0" smtClean="0">
                <a:latin typeface="Bookman Old Style" panose="02050604050505020204" pitchFamily="18" charset="0"/>
              </a:rPr>
              <a:t>策略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en-US" altLang="zh-CN" dirty="0" smtClean="0">
                <a:latin typeface="Bookman Old Style" panose="02050604050505020204" pitchFamily="18" charset="0"/>
              </a:rPr>
              <a:t>FOR(</a:t>
            </a:r>
            <a:r>
              <a:rPr lang="en-US" altLang="zh-CN" dirty="0" err="1" smtClean="0">
                <a:latin typeface="Bookman Old Style" panose="02050604050505020204" pitchFamily="18" charset="0"/>
              </a:rPr>
              <a:t>i</a:t>
            </a:r>
            <a:r>
              <a:rPr lang="en-US" altLang="zh-CN" dirty="0" smtClean="0">
                <a:latin typeface="Bookman Old Style" panose="02050604050505020204" pitchFamily="18" charset="0"/>
              </a:rPr>
              <a:t>, 1, n) FOR(j, 1, </a:t>
            </a:r>
            <a:r>
              <a:rPr lang="en-US" altLang="zh-CN" dirty="0" err="1" smtClean="0">
                <a:latin typeface="Bookman Old Style" panose="02050604050505020204" pitchFamily="18" charset="0"/>
              </a:rPr>
              <a:t>i</a:t>
            </a:r>
            <a:r>
              <a:rPr lang="en-US" altLang="zh-CN" dirty="0" smtClean="0">
                <a:latin typeface="Bookman Old Style" panose="02050604050505020204" pitchFamily="18" charset="0"/>
              </a:rPr>
              <a:t>) </a:t>
            </a:r>
            <a:r>
              <a:rPr lang="zh-CN" altLang="en-US" dirty="0" smtClean="0">
                <a:latin typeface="Bookman Old Style" panose="02050604050505020204" pitchFamily="18" charset="0"/>
              </a:rPr>
              <a:t>转移方程</a:t>
            </a:r>
            <a:endParaRPr lang="en-US" altLang="zh-CN" dirty="0">
              <a:latin typeface="Bookman Old Style" panose="02050604050505020204" pitchFamily="18" charset="0"/>
            </a:endParaRPr>
          </a:p>
          <a:p>
            <a:pPr lvl="1"/>
            <a:endParaRPr lang="en-US" altLang="zh-CN" dirty="0">
              <a:latin typeface="Bookman Old Style" panose="020506040505050202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41288" y="1628800"/>
            <a:ext cx="1729780" cy="1573138"/>
            <a:chOff x="741288" y="1628800"/>
            <a:chExt cx="1729780" cy="157313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55576" y="1628800"/>
              <a:ext cx="1715492" cy="0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755576" y="2003128"/>
              <a:ext cx="1715492" cy="0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755576" y="2420888"/>
              <a:ext cx="1715492" cy="0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741288" y="2801888"/>
              <a:ext cx="1715492" cy="0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755576" y="3201938"/>
              <a:ext cx="1715492" cy="0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707904" y="215927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阶段</a:t>
            </a:r>
            <a:endParaRPr lang="zh-CN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614463" y="1305634"/>
            <a:ext cx="906017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 err="1">
                <a:latin typeface="Bookman Old Style" panose="02050604050505020204" pitchFamily="18" charset="0"/>
              </a:rPr>
              <a:t>i</a:t>
            </a:r>
            <a:r>
              <a:rPr lang="en-US" altLang="zh-CN" sz="2600" dirty="0">
                <a:latin typeface="Bookman Old Style" panose="02050604050505020204" pitchFamily="18" charset="0"/>
              </a:rPr>
              <a:t> = 1</a:t>
            </a:r>
          </a:p>
          <a:p>
            <a:r>
              <a:rPr lang="en-US" altLang="zh-CN" sz="2600" dirty="0" err="1">
                <a:latin typeface="Bookman Old Style" panose="02050604050505020204" pitchFamily="18" charset="0"/>
              </a:rPr>
              <a:t>i</a:t>
            </a:r>
            <a:r>
              <a:rPr lang="en-US" altLang="zh-CN" sz="2600" dirty="0">
                <a:latin typeface="Bookman Old Style" panose="02050604050505020204" pitchFamily="18" charset="0"/>
              </a:rPr>
              <a:t> = 2</a:t>
            </a:r>
          </a:p>
          <a:p>
            <a:r>
              <a:rPr lang="en-US" altLang="zh-CN" sz="2600" dirty="0" err="1">
                <a:latin typeface="Bookman Old Style" panose="02050604050505020204" pitchFamily="18" charset="0"/>
              </a:rPr>
              <a:t>i</a:t>
            </a:r>
            <a:r>
              <a:rPr lang="en-US" altLang="zh-CN" sz="2600" dirty="0">
                <a:latin typeface="Bookman Old Style" panose="02050604050505020204" pitchFamily="18" charset="0"/>
              </a:rPr>
              <a:t> = 3</a:t>
            </a:r>
          </a:p>
          <a:p>
            <a:r>
              <a:rPr lang="en-US" altLang="zh-CN" sz="2600" dirty="0" err="1">
                <a:latin typeface="Bookman Old Style" panose="02050604050505020204" pitchFamily="18" charset="0"/>
              </a:rPr>
              <a:t>i</a:t>
            </a:r>
            <a:r>
              <a:rPr lang="en-US" altLang="zh-CN" sz="2600" dirty="0">
                <a:latin typeface="Bookman Old Style" panose="02050604050505020204" pitchFamily="18" charset="0"/>
              </a:rPr>
              <a:t> = 4</a:t>
            </a:r>
          </a:p>
          <a:p>
            <a:r>
              <a:rPr lang="en-US" altLang="zh-CN" sz="2600" dirty="0" err="1">
                <a:latin typeface="Bookman Old Style" panose="02050604050505020204" pitchFamily="18" charset="0"/>
              </a:rPr>
              <a:t>i</a:t>
            </a:r>
            <a:r>
              <a:rPr lang="en-US" altLang="zh-CN" sz="2600" dirty="0">
                <a:latin typeface="Bookman Old Style" panose="02050604050505020204" pitchFamily="18" charset="0"/>
              </a:rPr>
              <a:t> = 5</a:t>
            </a:r>
          </a:p>
        </p:txBody>
      </p:sp>
    </p:spTree>
    <p:extLst>
      <p:ext uri="{BB962C8B-B14F-4D97-AF65-F5344CB8AC3E}">
        <p14:creationId xmlns:p14="http://schemas.microsoft.com/office/powerpoint/2010/main" val="42666619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路径个数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Bookman Old Style" panose="02050604050505020204" pitchFamily="18" charset="0"/>
              </a:rPr>
              <a:t>给定一</a:t>
            </a:r>
            <a:r>
              <a:rPr lang="en-US" altLang="zh-CN" dirty="0" smtClean="0">
                <a:latin typeface="Bookman Old Style" panose="02050604050505020204" pitchFamily="18" charset="0"/>
              </a:rPr>
              <a:t>n*m</a:t>
            </a:r>
            <a:r>
              <a:rPr lang="zh-CN" altLang="en-US" dirty="0" smtClean="0">
                <a:latin typeface="Bookman Old Style" panose="02050604050505020204" pitchFamily="18" charset="0"/>
              </a:rPr>
              <a:t>网格，求从左上角到右下角的路径总数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r>
              <a:rPr lang="zh-CN" altLang="en-US" dirty="0">
                <a:latin typeface="Bookman Old Style" panose="02050604050505020204" pitchFamily="18" charset="0"/>
              </a:rPr>
              <a:t>只</a:t>
            </a:r>
            <a:r>
              <a:rPr lang="zh-CN" altLang="en-US" dirty="0" smtClean="0">
                <a:latin typeface="Bookman Old Style" panose="02050604050505020204" pitchFamily="18" charset="0"/>
              </a:rPr>
              <a:t>允许向下或向右走</a:t>
            </a:r>
            <a:endParaRPr lang="en-US" altLang="zh-CN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44918"/>
              </p:ext>
            </p:extLst>
          </p:nvPr>
        </p:nvGraphicFramePr>
        <p:xfrm>
          <a:off x="2411760" y="2492896"/>
          <a:ext cx="4064000" cy="280831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6000"/>
                <a:gridCol w="1016000"/>
                <a:gridCol w="1016000"/>
                <a:gridCol w="1016000"/>
              </a:tblGrid>
              <a:tr h="93610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93610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3610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2915816" y="2924944"/>
            <a:ext cx="10081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923928" y="2924944"/>
            <a:ext cx="0" cy="10081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923928" y="3933056"/>
            <a:ext cx="10801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932040" y="3930650"/>
            <a:ext cx="10801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012160" y="3933056"/>
            <a:ext cx="0" cy="864096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915816" y="2924944"/>
            <a:ext cx="0" cy="93610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916982" y="3861048"/>
            <a:ext cx="0" cy="93610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916982" y="4797152"/>
            <a:ext cx="1006946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923928" y="4797152"/>
            <a:ext cx="1006946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930874" y="4797152"/>
            <a:ext cx="1081286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605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路径个数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Bookman Old Style" panose="02050604050505020204" pitchFamily="18" charset="0"/>
              </a:rPr>
              <a:t>动态规划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en-US" altLang="zh-CN" dirty="0" smtClean="0">
                <a:latin typeface="Bookman Old Style" panose="02050604050505020204" pitchFamily="18" charset="0"/>
              </a:rPr>
              <a:t>f[</a:t>
            </a:r>
            <a:r>
              <a:rPr lang="en-US" altLang="zh-CN" dirty="0" err="1" smtClean="0">
                <a:latin typeface="Bookman Old Style" panose="02050604050505020204" pitchFamily="18" charset="0"/>
              </a:rPr>
              <a:t>i</a:t>
            </a:r>
            <a:r>
              <a:rPr lang="en-US" altLang="zh-CN" dirty="0" smtClean="0">
                <a:latin typeface="Bookman Old Style" panose="02050604050505020204" pitchFamily="18" charset="0"/>
              </a:rPr>
              <a:t>][j]</a:t>
            </a:r>
            <a:r>
              <a:rPr lang="zh-CN" altLang="en-US" dirty="0" smtClean="0">
                <a:latin typeface="Bookman Old Style" panose="02050604050505020204" pitchFamily="18" charset="0"/>
              </a:rPr>
              <a:t>表示从左上角到（</a:t>
            </a:r>
            <a:r>
              <a:rPr lang="en-US" altLang="zh-CN" dirty="0" err="1" smtClean="0">
                <a:latin typeface="Bookman Old Style" panose="02050604050505020204" pitchFamily="18" charset="0"/>
              </a:rPr>
              <a:t>i</a:t>
            </a:r>
            <a:r>
              <a:rPr lang="en-US" altLang="zh-CN" dirty="0" smtClean="0">
                <a:latin typeface="Bookman Old Style" panose="02050604050505020204" pitchFamily="18" charset="0"/>
              </a:rPr>
              <a:t>, j</a:t>
            </a:r>
            <a:r>
              <a:rPr lang="zh-CN" altLang="en-US" dirty="0" smtClean="0">
                <a:latin typeface="Bookman Old Style" panose="02050604050505020204" pitchFamily="18" charset="0"/>
              </a:rPr>
              <a:t>）的方案数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r>
              <a:rPr lang="zh-CN" altLang="en-US" dirty="0" smtClean="0">
                <a:latin typeface="Bookman Old Style" panose="02050604050505020204" pitchFamily="18" charset="0"/>
              </a:rPr>
              <a:t>转移方程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en-US" altLang="zh-CN" dirty="0" smtClean="0">
                <a:latin typeface="Bookman Old Style" panose="02050604050505020204" pitchFamily="18" charset="0"/>
              </a:rPr>
              <a:t>f[</a:t>
            </a:r>
            <a:r>
              <a:rPr lang="en-US" altLang="zh-CN" dirty="0" err="1" smtClean="0">
                <a:latin typeface="Bookman Old Style" panose="02050604050505020204" pitchFamily="18" charset="0"/>
              </a:rPr>
              <a:t>i</a:t>
            </a:r>
            <a:r>
              <a:rPr lang="en-US" altLang="zh-CN" dirty="0" smtClean="0">
                <a:latin typeface="Bookman Old Style" panose="02050604050505020204" pitchFamily="18" charset="0"/>
              </a:rPr>
              <a:t>][j] = f[i-1][j] + f[</a:t>
            </a:r>
            <a:r>
              <a:rPr lang="en-US" altLang="zh-CN" dirty="0" err="1" smtClean="0">
                <a:latin typeface="Bookman Old Style" panose="02050604050505020204" pitchFamily="18" charset="0"/>
              </a:rPr>
              <a:t>i</a:t>
            </a:r>
            <a:r>
              <a:rPr lang="en-US" altLang="zh-CN" dirty="0" smtClean="0">
                <a:latin typeface="Bookman Old Style" panose="02050604050505020204" pitchFamily="18" charset="0"/>
              </a:rPr>
              <a:t>][j-1]</a:t>
            </a:r>
          </a:p>
          <a:p>
            <a:pPr lvl="1"/>
            <a:r>
              <a:rPr lang="zh-CN" altLang="en-US" dirty="0" smtClean="0">
                <a:latin typeface="Bookman Old Style" panose="02050604050505020204" pitchFamily="18" charset="0"/>
              </a:rPr>
              <a:t>边界：</a:t>
            </a:r>
            <a:r>
              <a:rPr lang="en-US" altLang="zh-CN" dirty="0" smtClean="0">
                <a:latin typeface="Bookman Old Style" panose="02050604050505020204" pitchFamily="18" charset="0"/>
              </a:rPr>
              <a:t>f[</a:t>
            </a:r>
            <a:r>
              <a:rPr lang="en-US" altLang="zh-CN" dirty="0" err="1" smtClean="0">
                <a:latin typeface="Bookman Old Style" panose="02050604050505020204" pitchFamily="18" charset="0"/>
              </a:rPr>
              <a:t>i</a:t>
            </a:r>
            <a:r>
              <a:rPr lang="en-US" altLang="zh-CN" dirty="0" smtClean="0">
                <a:latin typeface="Bookman Old Style" panose="02050604050505020204" pitchFamily="18" charset="0"/>
              </a:rPr>
              <a:t>][0] = 0</a:t>
            </a:r>
            <a:r>
              <a:rPr lang="zh-CN" altLang="en-US" dirty="0" smtClean="0">
                <a:latin typeface="Bookman Old Style" panose="02050604050505020204" pitchFamily="18" charset="0"/>
              </a:rPr>
              <a:t>；</a:t>
            </a:r>
            <a:r>
              <a:rPr lang="en-US" altLang="zh-CN" dirty="0">
                <a:latin typeface="Bookman Old Style" panose="02050604050505020204" pitchFamily="18" charset="0"/>
              </a:rPr>
              <a:t> </a:t>
            </a:r>
            <a:r>
              <a:rPr lang="en-US" altLang="zh-CN" dirty="0" smtClean="0">
                <a:latin typeface="Bookman Old Style" panose="02050604050505020204" pitchFamily="18" charset="0"/>
              </a:rPr>
              <a:t>f[0][j] = 0</a:t>
            </a:r>
            <a:r>
              <a:rPr lang="zh-CN" altLang="en-US" dirty="0" smtClean="0">
                <a:latin typeface="Bookman Old Style" panose="02050604050505020204" pitchFamily="18" charset="0"/>
              </a:rPr>
              <a:t>；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r>
              <a:rPr lang="zh-CN" altLang="en-US" dirty="0">
                <a:latin typeface="Bookman Old Style" panose="02050604050505020204" pitchFamily="18" charset="0"/>
              </a:rPr>
              <a:t>时间复杂</a:t>
            </a:r>
            <a:r>
              <a:rPr lang="zh-CN" altLang="en-US" dirty="0" smtClean="0">
                <a:latin typeface="Bookman Old Style" panose="02050604050505020204" pitchFamily="18" charset="0"/>
              </a:rPr>
              <a:t>度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en-US" altLang="zh-CN" dirty="0" smtClean="0">
                <a:latin typeface="Bookman Old Style" panose="02050604050505020204" pitchFamily="18" charset="0"/>
              </a:rPr>
              <a:t>O</a:t>
            </a:r>
            <a:r>
              <a:rPr lang="zh-CN" altLang="en-US" dirty="0" smtClean="0">
                <a:latin typeface="Bookman Old Style" panose="02050604050505020204" pitchFamily="18" charset="0"/>
              </a:rPr>
              <a:t>（</a:t>
            </a:r>
            <a:r>
              <a:rPr lang="en-US" altLang="zh-CN" dirty="0" smtClean="0">
                <a:latin typeface="Bookman Old Style" panose="02050604050505020204" pitchFamily="18" charset="0"/>
              </a:rPr>
              <a:t>nm</a:t>
            </a:r>
            <a:r>
              <a:rPr lang="zh-CN" altLang="en-US" dirty="0" smtClean="0">
                <a:latin typeface="Bookman Old Style" panose="02050604050505020204" pitchFamily="18" charset="0"/>
              </a:rPr>
              <a:t>）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r>
              <a:rPr lang="zh-CN" altLang="en-US" dirty="0" smtClean="0">
                <a:latin typeface="Bookman Old Style" panose="02050604050505020204" pitchFamily="18" charset="0"/>
              </a:rPr>
              <a:t>直接计算</a:t>
            </a:r>
            <a:r>
              <a:rPr lang="en-US" altLang="zh-CN" dirty="0" smtClean="0">
                <a:latin typeface="Bookman Old Style" panose="02050604050505020204" pitchFamily="18" charset="0"/>
              </a:rPr>
              <a:t>C</a:t>
            </a:r>
            <a:r>
              <a:rPr lang="zh-CN" altLang="en-US" dirty="0" smtClean="0">
                <a:latin typeface="Bookman Old Style" panose="02050604050505020204" pitchFamily="18" charset="0"/>
              </a:rPr>
              <a:t>（</a:t>
            </a:r>
            <a:r>
              <a:rPr lang="en-US" altLang="zh-CN" dirty="0" err="1" smtClean="0">
                <a:latin typeface="Bookman Old Style" panose="02050604050505020204" pitchFamily="18" charset="0"/>
              </a:rPr>
              <a:t>n+m</a:t>
            </a:r>
            <a:r>
              <a:rPr lang="en-US" altLang="zh-CN" dirty="0" smtClean="0">
                <a:latin typeface="Bookman Old Style" panose="02050604050505020204" pitchFamily="18" charset="0"/>
              </a:rPr>
              <a:t>, n</a:t>
            </a:r>
            <a:r>
              <a:rPr lang="zh-CN" altLang="en-US" dirty="0" smtClean="0">
                <a:latin typeface="Bookman Old Style" panose="02050604050505020204" pitchFamily="18" charset="0"/>
              </a:rPr>
              <a:t>）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r>
              <a:rPr lang="zh-CN" altLang="en-US" dirty="0" smtClean="0">
                <a:latin typeface="Bookman Old Style" panose="02050604050505020204" pitchFamily="18" charset="0"/>
              </a:rPr>
              <a:t>时间复杂度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en-US" altLang="zh-CN" dirty="0" smtClean="0">
                <a:latin typeface="Bookman Old Style" panose="02050604050505020204" pitchFamily="18" charset="0"/>
              </a:rPr>
              <a:t>O</a:t>
            </a:r>
            <a:r>
              <a:rPr lang="zh-CN" altLang="en-US" dirty="0" smtClean="0">
                <a:latin typeface="Bookman Old Style" panose="02050604050505020204" pitchFamily="18" charset="0"/>
              </a:rPr>
              <a:t>（ </a:t>
            </a:r>
            <a:r>
              <a:rPr lang="en-US" altLang="zh-CN" dirty="0" smtClean="0">
                <a:latin typeface="Bookman Old Style" panose="02050604050505020204" pitchFamily="18" charset="0"/>
              </a:rPr>
              <a:t>(</a:t>
            </a:r>
            <a:r>
              <a:rPr lang="en-US" altLang="zh-CN" dirty="0" err="1" smtClean="0">
                <a:latin typeface="Bookman Old Style" panose="02050604050505020204" pitchFamily="18" charset="0"/>
              </a:rPr>
              <a:t>n+m</a:t>
            </a:r>
            <a:r>
              <a:rPr lang="en-US" altLang="zh-CN" dirty="0" smtClean="0">
                <a:latin typeface="Bookman Old Style" panose="02050604050505020204" pitchFamily="18" charset="0"/>
              </a:rPr>
              <a:t>) * </a:t>
            </a:r>
            <a:r>
              <a:rPr lang="zh-CN" altLang="en-US" dirty="0" smtClean="0">
                <a:latin typeface="Bookman Old Style" panose="02050604050505020204" pitchFamily="18" charset="0"/>
              </a:rPr>
              <a:t>运算）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zh-CN" altLang="en-US" dirty="0" smtClean="0">
                <a:latin typeface="Bookman Old Style" panose="02050604050505020204" pitchFamily="18" charset="0"/>
              </a:rPr>
              <a:t>运算 </a:t>
            </a:r>
            <a:r>
              <a:rPr lang="en-US" altLang="zh-CN" dirty="0" smtClean="0">
                <a:latin typeface="Bookman Old Style" panose="02050604050505020204" pitchFamily="18" charset="0"/>
              </a:rPr>
              <a:t>= </a:t>
            </a:r>
            <a:r>
              <a:rPr lang="zh-CN" altLang="en-US" dirty="0" smtClean="0">
                <a:latin typeface="Bookman Old Style" panose="02050604050505020204" pitchFamily="18" charset="0"/>
              </a:rPr>
              <a:t>高精度 </a:t>
            </a:r>
            <a:r>
              <a:rPr lang="en-US" altLang="zh-CN" dirty="0" smtClean="0">
                <a:latin typeface="Bookman Old Style" panose="02050604050505020204" pitchFamily="18" charset="0"/>
              </a:rPr>
              <a:t>/ </a:t>
            </a:r>
            <a:r>
              <a:rPr lang="zh-CN" altLang="en-US" dirty="0" smtClean="0">
                <a:latin typeface="Bookman Old Style" panose="02050604050505020204" pitchFamily="18" charset="0"/>
              </a:rPr>
              <a:t>模运算求逆元</a:t>
            </a:r>
            <a:endParaRPr lang="en-US" altLang="zh-C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4266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路径个数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Bookman Old Style" panose="02050604050505020204" pitchFamily="18" charset="0"/>
              </a:rPr>
              <a:t>给定一</a:t>
            </a:r>
            <a:r>
              <a:rPr lang="en-US" altLang="zh-CN" dirty="0" smtClean="0">
                <a:latin typeface="Bookman Old Style" panose="02050604050505020204" pitchFamily="18" charset="0"/>
              </a:rPr>
              <a:t>n*m</a:t>
            </a:r>
            <a:r>
              <a:rPr lang="zh-CN" altLang="en-US" dirty="0" smtClean="0">
                <a:latin typeface="Bookman Old Style" panose="02050604050505020204" pitchFamily="18" charset="0"/>
              </a:rPr>
              <a:t>网格，求从左上角到右下角的路径总数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r>
              <a:rPr lang="zh-CN" altLang="en-US" dirty="0">
                <a:latin typeface="Bookman Old Style" panose="02050604050505020204" pitchFamily="18" charset="0"/>
              </a:rPr>
              <a:t>只</a:t>
            </a:r>
            <a:r>
              <a:rPr lang="zh-CN" altLang="en-US" dirty="0" smtClean="0">
                <a:latin typeface="Bookman Old Style" panose="02050604050505020204" pitchFamily="18" charset="0"/>
              </a:rPr>
              <a:t>允许向下或向右走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r>
              <a:rPr lang="zh-CN" altLang="en-US" dirty="0" smtClean="0">
                <a:latin typeface="Bookman Old Style" panose="02050604050505020204" pitchFamily="18" charset="0"/>
              </a:rPr>
              <a:t>某些格子不允许经过</a:t>
            </a:r>
            <a:endParaRPr lang="en-US" altLang="zh-CN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928193"/>
              </p:ext>
            </p:extLst>
          </p:nvPr>
        </p:nvGraphicFramePr>
        <p:xfrm>
          <a:off x="2411760" y="3068960"/>
          <a:ext cx="4064000" cy="280831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6000"/>
                <a:gridCol w="1016000"/>
                <a:gridCol w="1016000"/>
                <a:gridCol w="1016000"/>
              </a:tblGrid>
              <a:tr h="93610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93610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3610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2915816" y="3501008"/>
            <a:ext cx="10081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923928" y="3501008"/>
            <a:ext cx="0" cy="10081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923928" y="4509120"/>
            <a:ext cx="10801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932040" y="4506714"/>
            <a:ext cx="10801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012160" y="4509120"/>
            <a:ext cx="0" cy="864096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915816" y="3501008"/>
            <a:ext cx="0" cy="93610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916982" y="4437112"/>
            <a:ext cx="0" cy="93610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916982" y="5373216"/>
            <a:ext cx="1006946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923928" y="5373216"/>
            <a:ext cx="1006946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930874" y="5373216"/>
            <a:ext cx="1081286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乘号 5"/>
          <p:cNvSpPr/>
          <p:nvPr/>
        </p:nvSpPr>
        <p:spPr>
          <a:xfrm>
            <a:off x="3581890" y="5031178"/>
            <a:ext cx="684076" cy="684076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乘号 17"/>
          <p:cNvSpPr/>
          <p:nvPr/>
        </p:nvSpPr>
        <p:spPr>
          <a:xfrm>
            <a:off x="4588836" y="3158970"/>
            <a:ext cx="684076" cy="684076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2596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8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8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838</TotalTime>
  <Words>2521</Words>
  <Application>Microsoft Office PowerPoint</Application>
  <PresentationFormat>全屏显示(4:3)</PresentationFormat>
  <Paragraphs>317</Paragraphs>
  <Slides>38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质朴</vt:lpstr>
      <vt:lpstr>动态规划及其应用（一）</vt:lpstr>
      <vt:lpstr>动态规划术语</vt:lpstr>
      <vt:lpstr>动态规划</vt:lpstr>
      <vt:lpstr>数字三角形</vt:lpstr>
      <vt:lpstr>数字三角形</vt:lpstr>
      <vt:lpstr>数字三角形</vt:lpstr>
      <vt:lpstr>路径个数</vt:lpstr>
      <vt:lpstr>路径个数</vt:lpstr>
      <vt:lpstr>路径个数</vt:lpstr>
      <vt:lpstr>路径个数</vt:lpstr>
      <vt:lpstr>路径个数</vt:lpstr>
      <vt:lpstr>路径个数</vt:lpstr>
      <vt:lpstr>路径个数</vt:lpstr>
      <vt:lpstr>路径个数</vt:lpstr>
      <vt:lpstr>路径个数</vt:lpstr>
      <vt:lpstr>路径个数</vt:lpstr>
      <vt:lpstr>路径个数</vt:lpstr>
      <vt:lpstr>路径个数</vt:lpstr>
      <vt:lpstr>路径个数</vt:lpstr>
      <vt:lpstr>背包问题</vt:lpstr>
      <vt:lpstr>0/1背包</vt:lpstr>
      <vt:lpstr>完全背包</vt:lpstr>
      <vt:lpstr>完全背包</vt:lpstr>
      <vt:lpstr>多重背包</vt:lpstr>
      <vt:lpstr>分组背包</vt:lpstr>
      <vt:lpstr>动态规划常见题目模式</vt:lpstr>
      <vt:lpstr>动态规划常用优化</vt:lpstr>
      <vt:lpstr>Nearby Cows</vt:lpstr>
      <vt:lpstr>Nearby Cows</vt:lpstr>
      <vt:lpstr>Bag of mice</vt:lpstr>
      <vt:lpstr>Bag of mice</vt:lpstr>
      <vt:lpstr>Porcelain</vt:lpstr>
      <vt:lpstr>Porcelain</vt:lpstr>
      <vt:lpstr>Martain Strings</vt:lpstr>
      <vt:lpstr>Martain Strings</vt:lpstr>
      <vt:lpstr>子序列</vt:lpstr>
      <vt:lpstr>子序列</vt:lpstr>
      <vt:lpstr>Thanks for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动态规划问题优化模式</dc:title>
  <dc:creator>dell</dc:creator>
  <cp:lastModifiedBy>coolyangzc</cp:lastModifiedBy>
  <cp:revision>282</cp:revision>
  <dcterms:created xsi:type="dcterms:W3CDTF">2014-07-01T03:49:37Z</dcterms:created>
  <dcterms:modified xsi:type="dcterms:W3CDTF">2014-07-10T14:55:08Z</dcterms:modified>
</cp:coreProperties>
</file>