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C7839-48F9-4DC4-8626-3E44D2CD4685}" type="datetimeFigureOut">
              <a:rPr lang="zh-CN" altLang="en-US" smtClean="0"/>
              <a:t>2014-07-16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9948D-67AB-4571-9990-9EC9A3790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3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9948D-67AB-4571-9990-9EC9A37908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75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9948D-67AB-4571-9990-9EC9A37908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46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C4B7-CE2E-42AF-82EE-B043DB68FC4A}" type="datetimeFigureOut">
              <a:rPr lang="zh-CN" altLang="en-US" smtClean="0"/>
              <a:t>2014-07-16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21B-B8F1-4FBE-977E-E28527E7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4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C4B7-CE2E-42AF-82EE-B043DB68FC4A}" type="datetimeFigureOut">
              <a:rPr lang="zh-CN" altLang="en-US" smtClean="0"/>
              <a:t>2014-07-16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21B-B8F1-4FBE-977E-E28527E7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8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C4B7-CE2E-42AF-82EE-B043DB68FC4A}" type="datetimeFigureOut">
              <a:rPr lang="zh-CN" altLang="en-US" smtClean="0"/>
              <a:t>2014-07-16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21B-B8F1-4FBE-977E-E28527E7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18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C4B7-CE2E-42AF-82EE-B043DB68FC4A}" type="datetimeFigureOut">
              <a:rPr lang="zh-CN" altLang="en-US" smtClean="0"/>
              <a:t>2014-07-16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21B-B8F1-4FBE-977E-E28527E7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71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C4B7-CE2E-42AF-82EE-B043DB68FC4A}" type="datetimeFigureOut">
              <a:rPr lang="zh-CN" altLang="en-US" smtClean="0"/>
              <a:t>2014-07-16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21B-B8F1-4FBE-977E-E28527E7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98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C4B7-CE2E-42AF-82EE-B043DB68FC4A}" type="datetimeFigureOut">
              <a:rPr lang="zh-CN" altLang="en-US" smtClean="0"/>
              <a:t>2014-07-16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21B-B8F1-4FBE-977E-E28527E7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21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C4B7-CE2E-42AF-82EE-B043DB68FC4A}" type="datetimeFigureOut">
              <a:rPr lang="zh-CN" altLang="en-US" smtClean="0"/>
              <a:t>2014-07-16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21B-B8F1-4FBE-977E-E28527E7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529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C4B7-CE2E-42AF-82EE-B043DB68FC4A}" type="datetimeFigureOut">
              <a:rPr lang="zh-CN" altLang="en-US" smtClean="0"/>
              <a:t>2014-07-16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21B-B8F1-4FBE-977E-E28527E7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366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C4B7-CE2E-42AF-82EE-B043DB68FC4A}" type="datetimeFigureOut">
              <a:rPr lang="zh-CN" altLang="en-US" smtClean="0"/>
              <a:t>2014-07-16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21B-B8F1-4FBE-977E-E28527E7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3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C4B7-CE2E-42AF-82EE-B043DB68FC4A}" type="datetimeFigureOut">
              <a:rPr lang="zh-CN" altLang="en-US" smtClean="0"/>
              <a:t>2014-07-16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21B-B8F1-4FBE-977E-E28527E7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2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C4B7-CE2E-42AF-82EE-B043DB68FC4A}" type="datetimeFigureOut">
              <a:rPr lang="zh-CN" altLang="en-US" smtClean="0"/>
              <a:t>2014-07-16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21B-B8F1-4FBE-977E-E28527E7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9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6C4B7-CE2E-42AF-82EE-B043DB68FC4A}" type="datetimeFigureOut">
              <a:rPr lang="zh-CN" altLang="en-US" smtClean="0"/>
              <a:t>2014-07-16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FC21B-B8F1-4FBE-977E-E28527E7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4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图论算法初步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 smtClean="0"/>
              <a:t>泰安一中马玉坤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9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BJOI2010</a:t>
            </a:r>
            <a:r>
              <a:rPr lang="zh-CN" altLang="en-US" dirty="0"/>
              <a:t> </a:t>
            </a:r>
            <a:r>
              <a:rPr lang="zh-CN" altLang="en-US" dirty="0" smtClean="0"/>
              <a:t>次小生成树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给定一个无向图，求这个图的严格次小（也就是不能等于）生成树。</a:t>
            </a:r>
            <a:endParaRPr lang="en-US" altLang="zh-CN" dirty="0" smtClean="0"/>
          </a:p>
          <a:p>
            <a:r>
              <a:rPr lang="en-US" altLang="zh-CN" dirty="0" smtClean="0"/>
              <a:t>N&lt;=100000,M&lt;=300000</a:t>
            </a:r>
          </a:p>
          <a:p>
            <a:r>
              <a:rPr lang="zh-CN" altLang="en-US" dirty="0" smtClean="0"/>
              <a:t>首先，次小生成树一定跟最小生成树只差一条边</a:t>
            </a:r>
            <a:endParaRPr lang="en-US" altLang="zh-CN" dirty="0" smtClean="0"/>
          </a:p>
          <a:p>
            <a:r>
              <a:rPr lang="zh-CN" altLang="en-US" dirty="0" smtClean="0"/>
              <a:t>枚举不在最小生成树上的边</a:t>
            </a:r>
            <a:r>
              <a:rPr lang="en-US" altLang="zh-CN" dirty="0" smtClean="0"/>
              <a:t>(u[i],v[i],w[i])</a:t>
            </a:r>
            <a:r>
              <a:rPr lang="zh-CN" altLang="en-US" dirty="0" smtClean="0"/>
              <a:t>，如果要把这条边加入最小生成树，显然需要删除</a:t>
            </a:r>
            <a:r>
              <a:rPr lang="zh-CN" altLang="en-US" dirty="0"/>
              <a:t>最小生成树上</a:t>
            </a:r>
            <a:r>
              <a:rPr lang="en-US" altLang="zh-CN" dirty="0" smtClean="0"/>
              <a:t>u[i]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v[i]</a:t>
            </a:r>
            <a:r>
              <a:rPr lang="zh-CN" altLang="en-US" dirty="0" smtClean="0"/>
              <a:t>路径中 的一条边，所以只需要求一下</a:t>
            </a:r>
            <a:r>
              <a:rPr lang="zh-CN" altLang="en-US" dirty="0"/>
              <a:t>最小生成树上</a:t>
            </a:r>
            <a:r>
              <a:rPr lang="en-US" altLang="zh-CN" dirty="0" smtClean="0"/>
              <a:t>u[i]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v[i]</a:t>
            </a:r>
            <a:r>
              <a:rPr lang="zh-CN" altLang="en-US" dirty="0" smtClean="0"/>
              <a:t> 的路径上的最大边权和严格次大边权就可以。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52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强连通分量</a:t>
            </a:r>
            <a:r>
              <a:rPr lang="en-US" altLang="zh-CN" dirty="0" smtClean="0"/>
              <a:t>(SCC)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</a:t>
            </a:r>
            <a:r>
              <a:rPr lang="zh-CN" altLang="en-US" dirty="0"/>
              <a:t>求出强连通分量，然后缩点</a:t>
            </a:r>
            <a:r>
              <a:rPr lang="zh-CN" altLang="en-US" dirty="0" smtClean="0"/>
              <a:t>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2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USACO 2003 </a:t>
            </a:r>
            <a:r>
              <a:rPr lang="en-US" altLang="zh-CN" dirty="0" smtClean="0"/>
              <a:t>Fall Popular Cows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</a:t>
            </a:r>
            <a:r>
              <a:rPr lang="zh-CN" altLang="en-US" dirty="0" smtClean="0"/>
              <a:t>个有向图，求出那些点满足：从其他任意点出发，都能抵达这个点。</a:t>
            </a:r>
            <a:endParaRPr lang="en-US" altLang="zh-CN" dirty="0" smtClean="0"/>
          </a:p>
          <a:p>
            <a:r>
              <a:rPr lang="en-US" altLang="zh-CN" dirty="0" smtClean="0"/>
              <a:t>N&lt;=10000,M&lt;=50000</a:t>
            </a:r>
          </a:p>
          <a:p>
            <a:r>
              <a:rPr lang="zh-CN" altLang="en-US" dirty="0"/>
              <a:t>先求</a:t>
            </a:r>
            <a:r>
              <a:rPr lang="zh-CN" altLang="en-US" dirty="0" smtClean="0"/>
              <a:t>出强连通分量，然后缩点。如果图不连通或有多于一个强连通分量出度为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，答案为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；否则出度为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的强连通分量内的点数即为答案。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39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中山</a:t>
            </a:r>
            <a:r>
              <a:rPr lang="zh-CN" altLang="en-US" dirty="0"/>
              <a:t>市选</a:t>
            </a:r>
            <a:r>
              <a:rPr lang="en-US" altLang="zh-CN" dirty="0" smtClean="0"/>
              <a:t>2011 </a:t>
            </a:r>
            <a:r>
              <a:rPr lang="zh-CN" altLang="en-US" dirty="0" smtClean="0"/>
              <a:t>杀人游戏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位冷血的杀手潜入 </a:t>
            </a:r>
            <a:r>
              <a:rPr lang="en-US" altLang="zh-CN" dirty="0"/>
              <a:t>Na-</a:t>
            </a:r>
            <a:r>
              <a:rPr lang="en-US" altLang="zh-CN" dirty="0" err="1"/>
              <a:t>wiat</a:t>
            </a:r>
            <a:r>
              <a:rPr lang="zh-CN" altLang="en-US" dirty="0"/>
              <a:t>，并假装成平民。警察希望能在 </a:t>
            </a:r>
            <a:r>
              <a:rPr lang="en-US" altLang="zh-CN" dirty="0"/>
              <a:t>N </a:t>
            </a:r>
            <a:r>
              <a:rPr lang="zh-CN" altLang="en-US" dirty="0"/>
              <a:t>个人里面</a:t>
            </a:r>
            <a:r>
              <a:rPr lang="zh-CN" altLang="en-US" dirty="0" smtClean="0"/>
              <a:t>，查出</a:t>
            </a:r>
            <a:r>
              <a:rPr lang="zh-CN" altLang="en-US" dirty="0"/>
              <a:t>谁是杀手。 </a:t>
            </a:r>
            <a:r>
              <a:rPr lang="zh-CN" altLang="en-US" dirty="0" smtClean="0"/>
              <a:t>警察</a:t>
            </a:r>
            <a:r>
              <a:rPr lang="zh-CN" altLang="en-US" dirty="0"/>
              <a:t>能够对每一个人进行查证，假如查证的对象是平民，他会告诉警察，</a:t>
            </a:r>
            <a:r>
              <a:rPr lang="zh-CN" altLang="en-US" dirty="0" smtClean="0"/>
              <a:t>他认识</a:t>
            </a:r>
            <a:r>
              <a:rPr lang="zh-CN" altLang="en-US" dirty="0"/>
              <a:t>的人， 谁是杀手， 谁是平民。 假如查证的对象是杀手， 杀手将会把警察干掉。 </a:t>
            </a:r>
            <a:br>
              <a:rPr lang="zh-CN" altLang="en-US" dirty="0"/>
            </a:br>
            <a:r>
              <a:rPr lang="zh-CN" altLang="en-US" dirty="0"/>
              <a:t>现在警察掌握了每一个人认识谁。 </a:t>
            </a:r>
            <a:r>
              <a:rPr lang="zh-CN" altLang="en-US" dirty="0" smtClean="0"/>
              <a:t>每个人是</a:t>
            </a:r>
            <a:r>
              <a:rPr lang="zh-CN" altLang="en-US" dirty="0"/>
              <a:t>杀手的概率是相同的</a:t>
            </a:r>
            <a:r>
              <a:rPr lang="zh-CN" altLang="en-US" dirty="0" smtClean="0"/>
              <a:t>。根据</a:t>
            </a:r>
            <a:r>
              <a:rPr lang="zh-CN" altLang="en-US" dirty="0"/>
              <a:t>最优的情况，保证警察自身安全并知道谁是杀手的概率最大是</a:t>
            </a:r>
            <a:r>
              <a:rPr lang="zh-CN" altLang="en-US" dirty="0" smtClean="0"/>
              <a:t>多少？</a:t>
            </a:r>
            <a:endParaRPr lang="en-US" altLang="zh-CN" dirty="0" smtClean="0"/>
          </a:p>
          <a:p>
            <a:r>
              <a:rPr lang="en-US" altLang="zh-CN" dirty="0" smtClean="0"/>
              <a:t>N&lt;=100000,M&lt;=300000</a:t>
            </a:r>
          </a:p>
          <a:p>
            <a:r>
              <a:rPr lang="zh-CN" altLang="en-US" dirty="0"/>
              <a:t>先求出强连通</a:t>
            </a:r>
            <a:r>
              <a:rPr lang="zh-CN" altLang="en-US" dirty="0" smtClean="0"/>
              <a:t>分量，然后缩点。之后就可以发现对于警察，最优策略是询问先入度为零的强连通分量，之后不需要担一点风险就能找到杀手。（需要注意一些特殊情况。）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05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NOIP2009 </a:t>
            </a:r>
            <a:r>
              <a:rPr lang="zh-CN" altLang="en-US" dirty="0" smtClean="0"/>
              <a:t>最优贸易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给定有向图，每个点</a:t>
            </a:r>
            <a:r>
              <a:rPr lang="en-US" altLang="zh-CN" dirty="0" smtClean="0"/>
              <a:t>i</a:t>
            </a:r>
            <a:r>
              <a:rPr lang="zh-CN" altLang="en-US" dirty="0" smtClean="0"/>
              <a:t>都有点权</a:t>
            </a:r>
            <a:r>
              <a:rPr lang="en-US" altLang="zh-CN" dirty="0" smtClean="0"/>
              <a:t>a[i]</a:t>
            </a:r>
            <a:r>
              <a:rPr lang="zh-CN" altLang="en-US" dirty="0" smtClean="0"/>
              <a:t>，求</a:t>
            </a:r>
            <a:r>
              <a:rPr lang="en-US" altLang="zh-CN" dirty="0" smtClean="0"/>
              <a:t>max{a[v]-a[u]|</a:t>
            </a:r>
            <a:r>
              <a:rPr lang="zh-CN" altLang="en-US" dirty="0" smtClean="0"/>
              <a:t>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能到点</a:t>
            </a:r>
            <a:r>
              <a:rPr lang="en-US" altLang="zh-CN" dirty="0" smtClean="0"/>
              <a:t>u</a:t>
            </a:r>
            <a:r>
              <a:rPr lang="zh-CN" altLang="en-US" dirty="0"/>
              <a:t> </a:t>
            </a:r>
            <a:r>
              <a:rPr lang="zh-CN" altLang="en-US" dirty="0" smtClean="0"/>
              <a:t>且 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能到点</a:t>
            </a:r>
            <a:r>
              <a:rPr lang="en-US" altLang="zh-CN" dirty="0" smtClean="0"/>
              <a:t>v</a:t>
            </a:r>
            <a:r>
              <a:rPr lang="zh-CN" altLang="en-US" dirty="0"/>
              <a:t> </a:t>
            </a:r>
            <a:r>
              <a:rPr lang="zh-CN" altLang="en-US" dirty="0" smtClean="0"/>
              <a:t>且 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能到点</a:t>
            </a:r>
            <a:r>
              <a:rPr lang="en-US" altLang="zh-CN" dirty="0" smtClean="0"/>
              <a:t>n}</a:t>
            </a:r>
          </a:p>
          <a:p>
            <a:r>
              <a:rPr lang="en-US" altLang="zh-CN" dirty="0" smtClean="0"/>
              <a:t>N&lt;=100000,M&lt;=500000</a:t>
            </a:r>
          </a:p>
          <a:p>
            <a:r>
              <a:rPr lang="zh-CN" altLang="en-US" dirty="0"/>
              <a:t>先求出强连通分量，然后缩点</a:t>
            </a:r>
            <a:r>
              <a:rPr lang="zh-CN" altLang="en-US" dirty="0" smtClean="0"/>
              <a:t>。对于每个点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所能到达的强连通分量（设这个</a:t>
            </a:r>
            <a:r>
              <a:rPr lang="en-US" altLang="zh-CN" dirty="0" smtClean="0"/>
              <a:t>SCC</a:t>
            </a:r>
            <a:r>
              <a:rPr lang="zh-CN" altLang="en-US" dirty="0" smtClean="0"/>
              <a:t>编号为</a:t>
            </a:r>
            <a:r>
              <a:rPr lang="en-US" altLang="zh-CN" dirty="0" smtClean="0"/>
              <a:t>i</a:t>
            </a:r>
            <a:r>
              <a:rPr lang="zh-CN" altLang="en-US" dirty="0" smtClean="0"/>
              <a:t>），我们都可以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求出这个</a:t>
            </a:r>
            <a:r>
              <a:rPr lang="en-US" altLang="zh-CN" dirty="0" smtClean="0"/>
              <a:t>SCC</a:t>
            </a:r>
            <a:r>
              <a:rPr lang="zh-CN" altLang="en-US" dirty="0" smtClean="0"/>
              <a:t>中的点到点</a:t>
            </a:r>
            <a:r>
              <a:rPr lang="en-US" altLang="zh-CN" dirty="0" smtClean="0"/>
              <a:t>n</a:t>
            </a:r>
            <a:r>
              <a:rPr lang="zh-CN" altLang="en-US" dirty="0" smtClean="0"/>
              <a:t>所有路径中的最大点权（设为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[i]</a:t>
            </a:r>
            <a:r>
              <a:rPr lang="zh-CN" altLang="en-US" dirty="0" smtClean="0"/>
              <a:t>），然后用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[i]-mina[i]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mina[i]</a:t>
            </a:r>
            <a:r>
              <a:rPr lang="zh-CN" altLang="en-US" dirty="0" smtClean="0"/>
              <a:t>表示强连通分量</a:t>
            </a:r>
            <a:r>
              <a:rPr lang="en-US" altLang="zh-CN" dirty="0" smtClean="0"/>
              <a:t>i</a:t>
            </a:r>
            <a:r>
              <a:rPr lang="zh-CN" altLang="en-US" dirty="0" smtClean="0"/>
              <a:t>内最大的点权）更新答案。</a:t>
            </a:r>
            <a:endParaRPr lang="en-US" altLang="zh-CN" dirty="0" smtClean="0"/>
          </a:p>
          <a:p>
            <a:r>
              <a:rPr lang="zh-CN" altLang="en-US" dirty="0" smtClean="0"/>
              <a:t>方程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[i]=max{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[j] | i</a:t>
            </a:r>
            <a:r>
              <a:rPr lang="zh-CN" altLang="en-US" dirty="0" smtClean="0"/>
              <a:t>连向</a:t>
            </a:r>
            <a:r>
              <a:rPr lang="en-US" altLang="zh-CN" dirty="0" smtClean="0"/>
              <a:t>j</a:t>
            </a:r>
            <a:r>
              <a:rPr lang="zh-CN" altLang="en-US" dirty="0" smtClean="0"/>
              <a:t>且</a:t>
            </a:r>
            <a:r>
              <a:rPr lang="en-US" altLang="zh-CN" dirty="0" smtClean="0"/>
              <a:t>j</a:t>
            </a:r>
            <a:r>
              <a:rPr lang="zh-CN" altLang="en-US" dirty="0" smtClean="0"/>
              <a:t>能到达点</a:t>
            </a:r>
            <a:r>
              <a:rPr lang="en-US" altLang="zh-CN" dirty="0" smtClean="0"/>
              <a:t>n</a:t>
            </a:r>
            <a:r>
              <a:rPr lang="zh-CN" altLang="en-US" dirty="0" smtClean="0"/>
              <a:t>所在</a:t>
            </a:r>
            <a:r>
              <a:rPr lang="en-US" altLang="zh-CN" dirty="0" smtClean="0"/>
              <a:t>SCC}</a:t>
            </a:r>
          </a:p>
          <a:p>
            <a:r>
              <a:rPr lang="zh-CN" altLang="en-US" dirty="0"/>
              <a:t>吐槽</a:t>
            </a:r>
            <a:r>
              <a:rPr lang="zh-CN" altLang="en-US" dirty="0" smtClean="0"/>
              <a:t>一下</a:t>
            </a:r>
            <a:r>
              <a:rPr lang="en-US" altLang="zh-CN" dirty="0" smtClean="0"/>
              <a:t>CCF</a:t>
            </a:r>
            <a:r>
              <a:rPr lang="zh-CN" altLang="en-US" dirty="0" smtClean="0"/>
              <a:t>的数据，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分算法能得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分。。。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714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二分图问题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589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N*M</a:t>
            </a:r>
            <a:r>
              <a:rPr lang="zh-CN" altLang="en-US" dirty="0" smtClean="0"/>
              <a:t>的网格中，有若干个打击目标，一次打击可以将一行或一列的目标全部消灭。求最小打击次数，使得全部目标被消灭。</a:t>
            </a:r>
            <a:endParaRPr lang="en-US" altLang="zh-CN" dirty="0" smtClean="0"/>
          </a:p>
          <a:p>
            <a:r>
              <a:rPr lang="en-US" altLang="zh-CN" dirty="0" smtClean="0"/>
              <a:t>N,M&lt;=100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有目标，左</a:t>
            </a:r>
            <a:r>
              <a:rPr lang="en-US" altLang="zh-CN" dirty="0" smtClean="0"/>
              <a:t>i</a:t>
            </a:r>
            <a:r>
              <a:rPr lang="zh-CN" altLang="en-US" dirty="0" smtClean="0"/>
              <a:t>向右</a:t>
            </a:r>
            <a:r>
              <a:rPr lang="en-US" altLang="zh-CN" dirty="0" smtClean="0"/>
              <a:t>j</a:t>
            </a:r>
            <a:r>
              <a:rPr lang="zh-CN" altLang="en-US" dirty="0" smtClean="0"/>
              <a:t>连一条边，求最大流，设最大流为</a:t>
            </a:r>
            <a:r>
              <a:rPr lang="en-US" altLang="zh-CN" dirty="0" smtClean="0"/>
              <a:t>f</a:t>
            </a:r>
            <a:r>
              <a:rPr lang="zh-CN" altLang="en-US" dirty="0" smtClean="0"/>
              <a:t>。显然消灭这些目标至少需要</a:t>
            </a:r>
            <a:r>
              <a:rPr lang="en-US" altLang="zh-CN" dirty="0" smtClean="0"/>
              <a:t>f</a:t>
            </a:r>
            <a:r>
              <a:rPr lang="zh-CN" altLang="en-US" dirty="0" smtClean="0"/>
              <a:t>次打击，且</a:t>
            </a:r>
            <a:r>
              <a:rPr lang="en-US" altLang="zh-CN" dirty="0" smtClean="0"/>
              <a:t>f</a:t>
            </a:r>
            <a:r>
              <a:rPr lang="zh-CN" altLang="en-US" dirty="0" smtClean="0"/>
              <a:t>次打击可以消灭所有目标。</a:t>
            </a:r>
            <a:endParaRPr lang="en-US" altLang="zh-CN" dirty="0" smtClean="0"/>
          </a:p>
          <a:p>
            <a:r>
              <a:rPr lang="zh-CN" altLang="en-US" dirty="0"/>
              <a:t>最小点覆盖</a:t>
            </a:r>
          </a:p>
        </p:txBody>
      </p:sp>
    </p:spTree>
    <p:extLst>
      <p:ext uri="{BB962C8B-B14F-4D97-AF65-F5344CB8AC3E}">
        <p14:creationId xmlns:p14="http://schemas.microsoft.com/office/powerpoint/2010/main" val="301054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SRM594 D1 Medium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</a:t>
            </a:r>
            <a:r>
              <a:rPr lang="en-US" altLang="zh-CN" dirty="0" smtClean="0"/>
              <a:t>n*m</a:t>
            </a:r>
            <a:r>
              <a:rPr lang="zh-CN" altLang="en-US" dirty="0" smtClean="0"/>
              <a:t>的</a:t>
            </a:r>
            <a:r>
              <a:rPr lang="zh-CN" altLang="en-US" dirty="0"/>
              <a:t>围棋</a:t>
            </a:r>
            <a:r>
              <a:rPr lang="zh-CN" altLang="en-US" dirty="0" smtClean="0"/>
              <a:t>棋盘，有些棋盘格子是空的，有些格子上有黑棋或白棋，而且没有两个白棋相邻。现在，你可以在任意多个空格子上下黑棋，当一个白棋四周没有任何空格子时，这个棋子就会消失（被吃掉），求出最后棋盘最多剩多少空格子。</a:t>
            </a:r>
            <a:endParaRPr lang="en-US" altLang="zh-CN" dirty="0" smtClean="0"/>
          </a:p>
          <a:p>
            <a:r>
              <a:rPr lang="en-US" altLang="zh-CN" dirty="0" smtClean="0"/>
              <a:t>N,M&lt;=50</a:t>
            </a:r>
          </a:p>
        </p:txBody>
      </p:sp>
    </p:spTree>
    <p:extLst>
      <p:ext uri="{BB962C8B-B14F-4D97-AF65-F5344CB8AC3E}">
        <p14:creationId xmlns:p14="http://schemas.microsoft.com/office/powerpoint/2010/main" val="3025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JSOI2009 </a:t>
            </a:r>
            <a:r>
              <a:rPr lang="zh-CN" altLang="en-US" dirty="0" smtClean="0"/>
              <a:t>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n*m</a:t>
            </a:r>
            <a:r>
              <a:rPr lang="zh-CN" altLang="en-US" dirty="0" smtClean="0"/>
              <a:t>的网格里玩游戏，先手选择</a:t>
            </a:r>
            <a:r>
              <a:rPr lang="zh-CN" altLang="en-US" smtClean="0"/>
              <a:t>一个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188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40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NOI2010 </a:t>
            </a:r>
            <a:r>
              <a:rPr lang="zh-CN" altLang="en-US" dirty="0" smtClean="0"/>
              <a:t>社交网络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题意：给定简单无向连通图</a:t>
                </a:r>
                <a:r>
                  <a:rPr lang="en-US" altLang="zh-CN" dirty="0" smtClean="0"/>
                  <a:t>G</a:t>
                </a:r>
                <a:r>
                  <a:rPr lang="zh-CN" altLang="en-US" dirty="0" smtClean="0"/>
                  <a:t>，权值均为正数。对于任意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∈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，求出</a:t>
                </a:r>
                <a:r>
                  <a:rPr lang="en-US" altLang="zh-CN" dirty="0" smtClean="0"/>
                  <a:t>I(u)=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经过</m:t>
                            </m:r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从</m:t>
                            </m:r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到</m:t>
                            </m:r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的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最短路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的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数目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从</m:t>
                            </m:r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到</m:t>
                            </m:r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的最短路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的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数目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N&lt;=100</a:t>
                </a:r>
              </a:p>
              <a:p>
                <a:r>
                  <a:rPr lang="zh-CN" altLang="en-US" dirty="0"/>
                  <a:t>帮助大家复习</a:t>
                </a:r>
                <a:r>
                  <a:rPr lang="zh-CN" altLang="en-US" dirty="0" smtClean="0"/>
                  <a:t>一下</a:t>
                </a:r>
                <a:r>
                  <a:rPr lang="en-US" altLang="zh-CN" dirty="0" err="1" smtClean="0"/>
                  <a:t>floyd</a:t>
                </a:r>
                <a:r>
                  <a:rPr lang="zh-CN" altLang="en-US" dirty="0" smtClean="0"/>
                  <a:t>算法</a:t>
                </a:r>
                <a:endParaRPr lang="en-US" altLang="zh-CN" dirty="0" smtClean="0"/>
              </a:p>
              <a:p>
                <a:r>
                  <a:rPr lang="en-US" altLang="zh-CN" dirty="0" smtClean="0"/>
                  <a:t>For k for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for j</a:t>
                </a:r>
              </a:p>
              <a:p>
                <a:r>
                  <a:rPr lang="en-US" altLang="zh-CN" dirty="0" smtClean="0"/>
                  <a:t>F[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][j]+=f[</a:t>
                </a:r>
                <a:r>
                  <a:rPr lang="en-US" altLang="zh-CN" dirty="0" err="1" smtClean="0"/>
                  <a:t>i</a:t>
                </a:r>
                <a:r>
                  <a:rPr lang="en-US" altLang="zh-CN" smtClean="0"/>
                  <a:t>][k]+f[k][j]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3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SRM626 D1 Medium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题意：给定一个有向图，边权非负。你要从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出发，最终到达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，每经过一条边时，你可以消耗一点魔法值，使这条边的权值暂时取反（“暂时”是指当你走过这条边之后，这条边的权值就会还原）。给定初始魔法值，求最短路径长度。</a:t>
            </a:r>
            <a:endParaRPr lang="en-US" altLang="zh-CN" dirty="0" smtClean="0"/>
          </a:p>
          <a:p>
            <a:r>
              <a:rPr lang="en-US" altLang="zh-CN" dirty="0" smtClean="0"/>
              <a:t>N&lt;=50,M&lt;=2500,</a:t>
            </a:r>
            <a:r>
              <a:rPr lang="zh-CN" altLang="en-US" dirty="0" smtClean="0"/>
              <a:t>初始魔法值</a:t>
            </a:r>
            <a:r>
              <a:rPr lang="en-US" altLang="zh-CN" dirty="0" smtClean="0"/>
              <a:t>c&lt;=1e9</a:t>
            </a:r>
          </a:p>
          <a:p>
            <a:r>
              <a:rPr lang="zh-CN" altLang="en-US" dirty="0"/>
              <a:t>先</a:t>
            </a:r>
            <a:r>
              <a:rPr lang="zh-CN" altLang="en-US" dirty="0" smtClean="0"/>
              <a:t>考虑</a:t>
            </a:r>
            <a:r>
              <a:rPr lang="en-US" altLang="zh-CN" dirty="0" smtClean="0"/>
              <a:t>c</a:t>
            </a:r>
            <a:r>
              <a:rPr lang="zh-CN" altLang="en-US" dirty="0" smtClean="0"/>
              <a:t>较小的情况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较大的情况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calc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j,int</a:t>
            </a:r>
            <a:r>
              <a:rPr lang="en-US" altLang="zh-CN" dirty="0" smtClean="0"/>
              <a:t> c){</a:t>
            </a:r>
          </a:p>
          <a:p>
            <a:pPr marL="0" indent="0">
              <a:buNone/>
            </a:pPr>
            <a:r>
              <a:rPr lang="en-US" altLang="zh-CN" dirty="0" smtClean="0"/>
              <a:t>    if(c%2==1)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FOR(</a:t>
            </a:r>
            <a:r>
              <a:rPr lang="en-US" altLang="zh-CN" dirty="0" err="1" smtClean="0"/>
              <a:t>k,m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[i][j][c]=min(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[i][j][c],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[i][u[k]][c/2]-w[k]+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[v[k]][j][c/2]);</a:t>
            </a:r>
            <a:br>
              <a:rPr lang="en-US" altLang="zh-CN" dirty="0" smtClean="0"/>
            </a:br>
            <a:r>
              <a:rPr lang="en-US" altLang="zh-CN" dirty="0" smtClean="0"/>
              <a:t>    else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FOR(</a:t>
            </a:r>
            <a:r>
              <a:rPr lang="en-US" altLang="zh-CN" dirty="0" err="1" smtClean="0"/>
              <a:t>k,n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[i][j][c]=min(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[i][j][c],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[i][k][c/2]+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[k][j][c/2]);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742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SDOI2009 </a:t>
            </a:r>
            <a:r>
              <a:rPr lang="en-US" altLang="zh-CN" dirty="0" err="1"/>
              <a:t>Elaxia</a:t>
            </a:r>
            <a:r>
              <a:rPr lang="zh-CN" altLang="en-US" dirty="0"/>
              <a:t>的路线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题意：求正边权无向图</a:t>
            </a:r>
            <a:r>
              <a:rPr lang="zh-CN" altLang="en-US" dirty="0"/>
              <a:t>中，两对点</a:t>
            </a:r>
            <a:r>
              <a:rPr lang="zh-CN" altLang="en-US" dirty="0" smtClean="0"/>
              <a:t>间</a:t>
            </a:r>
            <a:r>
              <a:rPr lang="en-US" altLang="zh-CN" dirty="0" smtClean="0"/>
              <a:t>((S1,T1),(S2,T2))</a:t>
            </a:r>
            <a:r>
              <a:rPr lang="zh-CN" altLang="en-US" dirty="0" smtClean="0"/>
              <a:t>最</a:t>
            </a:r>
            <a:r>
              <a:rPr lang="zh-CN" altLang="en-US" dirty="0"/>
              <a:t>短路的最长公共路径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N&lt;=1500</a:t>
            </a:r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：最优答案一定是连续的一条路径，所以先求出哪些边在最短路网（</a:t>
            </a:r>
            <a:r>
              <a:rPr lang="zh-CN" altLang="en-US" dirty="0"/>
              <a:t>由所有满足</a:t>
            </a:r>
            <a:r>
              <a:rPr lang="en-US" altLang="zh-CN" i="1" dirty="0" err="1" smtClean="0"/>
              <a:t>dist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S,u</a:t>
            </a:r>
            <a:r>
              <a:rPr lang="en-US" altLang="zh-CN" i="1" dirty="0" smtClean="0"/>
              <a:t>[i])</a:t>
            </a:r>
            <a:r>
              <a:rPr lang="en-US" altLang="zh-CN" dirty="0" smtClean="0"/>
              <a:t>+</a:t>
            </a:r>
            <a:r>
              <a:rPr lang="en-US" altLang="zh-CN" i="1" dirty="0" smtClean="0"/>
              <a:t>w[i]</a:t>
            </a:r>
            <a:r>
              <a:rPr lang="en-US" altLang="zh-CN" dirty="0" smtClean="0"/>
              <a:t>+</a:t>
            </a:r>
            <a:r>
              <a:rPr lang="en-US" altLang="zh-CN" i="1" dirty="0" err="1" smtClean="0"/>
              <a:t>dist</a:t>
            </a:r>
            <a:r>
              <a:rPr lang="en-US" altLang="zh-CN" i="1" dirty="0" smtClean="0"/>
              <a:t>(v[i],T) </a:t>
            </a:r>
            <a:r>
              <a:rPr lang="en-US" altLang="zh-CN" dirty="0"/>
              <a:t>= </a:t>
            </a:r>
            <a:r>
              <a:rPr lang="en-US" altLang="zh-CN" i="1" dirty="0" err="1" smtClean="0"/>
              <a:t>dist</a:t>
            </a:r>
            <a:r>
              <a:rPr lang="en-US" altLang="zh-CN" i="1" dirty="0" smtClean="0"/>
              <a:t>(S,T) </a:t>
            </a:r>
            <a:r>
              <a:rPr lang="zh-CN" altLang="en-US" dirty="0"/>
              <a:t>的</a:t>
            </a:r>
            <a:r>
              <a:rPr lang="zh-CN" altLang="en-US" dirty="0" smtClean="0"/>
              <a:t>边</a:t>
            </a:r>
            <a:r>
              <a:rPr lang="en-US" altLang="zh-CN" dirty="0" smtClean="0"/>
              <a:t>(u[i],v[i],w[i])</a:t>
            </a:r>
            <a:r>
              <a:rPr lang="zh-CN" altLang="en-US" dirty="0" smtClean="0"/>
              <a:t>组成</a:t>
            </a:r>
            <a:r>
              <a:rPr lang="zh-CN" altLang="en-US" dirty="0"/>
              <a:t>的</a:t>
            </a:r>
            <a:r>
              <a:rPr lang="zh-CN" altLang="en-US" dirty="0" smtClean="0"/>
              <a:t>图</a:t>
            </a:r>
            <a:r>
              <a:rPr lang="zh-CN" altLang="en-US" dirty="0"/>
              <a:t>）</a:t>
            </a:r>
            <a:r>
              <a:rPr lang="zh-CN" altLang="en-US" dirty="0" smtClean="0"/>
              <a:t>中，然后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4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N</a:t>
                </a:r>
                <a:r>
                  <a:rPr lang="zh-CN" altLang="en-US" dirty="0"/>
                  <a:t>个</a:t>
                </a:r>
                <a:r>
                  <a:rPr lang="zh-CN" altLang="en-US" dirty="0" smtClean="0"/>
                  <a:t>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个限制，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每个限制形如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求</a:t>
                </a:r>
                <a:r>
                  <a:rPr lang="zh-CN" altLang="en-US" dirty="0"/>
                  <a:t>可行</a:t>
                </a:r>
                <a:r>
                  <a:rPr lang="zh-CN" altLang="en-US" dirty="0" smtClean="0"/>
                  <a:t>方案</a:t>
                </a:r>
                <a:endParaRPr lang="en-US" altLang="zh-CN" dirty="0" smtClean="0"/>
              </a:p>
              <a:p>
                <a:r>
                  <a:rPr lang="en-US" altLang="zh-CN" dirty="0" smtClean="0"/>
                  <a:t>N&lt;=1e3,m&lt;=1e5</a:t>
                </a:r>
              </a:p>
              <a:p>
                <a:r>
                  <a:rPr lang="zh-CN" altLang="en-US" dirty="0" smtClean="0"/>
                  <a:t>对于限制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从点</a:t>
                </a:r>
                <a:r>
                  <a:rPr lang="en-US" altLang="zh-CN" dirty="0" smtClean="0"/>
                  <a:t>v[k]</a:t>
                </a:r>
                <a:r>
                  <a:rPr lang="zh-CN" altLang="en-US" dirty="0" smtClean="0"/>
                  <a:t>到点</a:t>
                </a:r>
                <a:r>
                  <a:rPr lang="en-US" altLang="zh-CN" dirty="0" smtClean="0"/>
                  <a:t>u[k]</a:t>
                </a:r>
                <a:r>
                  <a:rPr lang="zh-CN" altLang="en-US" dirty="0" smtClean="0"/>
                  <a:t>连一条</a:t>
                </a:r>
                <a:r>
                  <a:rPr lang="en-US" altLang="zh-CN" dirty="0" smtClean="0"/>
                  <a:t>f[k]</a:t>
                </a:r>
                <a:r>
                  <a:rPr lang="zh-CN" altLang="en-US" dirty="0" smtClean="0"/>
                  <a:t>的边。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新建虚拟点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，从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想</a:t>
                </a:r>
                <a:r>
                  <a:rPr lang="en-US" altLang="zh-CN" dirty="0" smtClean="0"/>
                  <a:t>1…n</a:t>
                </a:r>
                <a:r>
                  <a:rPr lang="zh-CN" altLang="en-US" dirty="0" smtClean="0"/>
                  <a:t>连一条边权为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的边。</a:t>
                </a:r>
                <a:endParaRPr lang="en-US" altLang="zh-CN" dirty="0" smtClean="0"/>
              </a:p>
              <a:p>
                <a:r>
                  <a:rPr lang="zh-CN" altLang="en-US" dirty="0"/>
                  <a:t>以</a:t>
                </a:r>
                <a:r>
                  <a:rPr lang="zh-CN" altLang="en-US" dirty="0" smtClean="0"/>
                  <a:t>点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为原点求出单源最短路，可以证明当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 smtClean="0"/>
                  <a:t>，这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个约束满足。当出现负权环时，无解。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46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墨墨的等式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08772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给定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对于不定方程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b="0" dirty="0" smtClean="0">
                    <a:ea typeface="Cambria Math" panose="02040503050406030204" pitchFamily="18" charset="0"/>
                  </a:rPr>
                  <a:t>，</a:t>
                </a:r>
                <a:r>
                  <a:rPr lang="zh-CN" altLang="zh-CN" dirty="0"/>
                  <a:t>求出有多少</a:t>
                </a:r>
                <a:r>
                  <a:rPr lang="en-US" altLang="zh-CN" dirty="0" smtClean="0"/>
                  <a:t>B(</a:t>
                </a:r>
                <a:r>
                  <a:rPr lang="en-US" altLang="zh-CN" dirty="0" err="1" smtClean="0"/>
                  <a:t>BMin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&lt;=B&lt;=</a:t>
                </a:r>
                <a:r>
                  <a:rPr lang="en-US" altLang="zh-CN" dirty="0" err="1" smtClean="0">
                    <a:sym typeface="Wingdings" panose="05000000000000000000" pitchFamily="2" charset="2"/>
                  </a:rPr>
                  <a:t>BMax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)</a:t>
                </a:r>
                <a:r>
                  <a:rPr lang="zh-CN" altLang="zh-CN" dirty="0" smtClean="0"/>
                  <a:t>可以使</a:t>
                </a:r>
                <a:r>
                  <a:rPr lang="zh-CN" altLang="en-US" dirty="0" smtClean="0"/>
                  <a:t>方程</a:t>
                </a:r>
                <a:r>
                  <a:rPr lang="zh-CN" altLang="zh-CN" dirty="0" smtClean="0"/>
                  <a:t>存在</a:t>
                </a:r>
                <a:r>
                  <a:rPr lang="zh-CN" altLang="zh-CN" dirty="0"/>
                  <a:t>非负整数解</a:t>
                </a:r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CN" dirty="0" smtClean="0"/>
                  <a:t>N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12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≤</a:t>
                </a:r>
                <a:r>
                  <a:rPr lang="en-US" altLang="zh-CN" dirty="0" err="1"/>
                  <a:t>a</a:t>
                </a:r>
                <a:r>
                  <a:rPr lang="en-US" altLang="zh-CN" baseline="-25000" dirty="0" err="1"/>
                  <a:t>i</a:t>
                </a:r>
                <a:r>
                  <a:rPr lang="zh-CN" altLang="zh-CN" dirty="0"/>
                  <a:t>≤</a:t>
                </a:r>
                <a:r>
                  <a:rPr lang="en-US" altLang="zh-CN" dirty="0" smtClean="0"/>
                  <a:t>4e5</a:t>
                </a:r>
                <a:r>
                  <a:rPr lang="zh-CN" altLang="zh-CN" dirty="0" smtClean="0"/>
                  <a:t>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≤</a:t>
                </a:r>
                <a:r>
                  <a:rPr lang="en-US" altLang="zh-CN" dirty="0" err="1"/>
                  <a:t>BMin</a:t>
                </a:r>
                <a:r>
                  <a:rPr lang="zh-CN" altLang="zh-CN" dirty="0"/>
                  <a:t>≤</a:t>
                </a:r>
                <a:r>
                  <a:rPr lang="en-US" altLang="zh-CN" dirty="0" err="1"/>
                  <a:t>BMax</a:t>
                </a:r>
                <a:r>
                  <a:rPr lang="zh-CN" altLang="zh-CN" dirty="0"/>
                  <a:t>≤</a:t>
                </a:r>
                <a:r>
                  <a:rPr lang="en-US" altLang="zh-CN" dirty="0" smtClean="0"/>
                  <a:t>1e12</a:t>
                </a:r>
              </a:p>
              <a:p>
                <a:r>
                  <a:rPr lang="zh-CN" altLang="en-US" dirty="0" smtClean="0"/>
                  <a:t>按模分类，求出</a:t>
                </a:r>
                <a:r>
                  <a:rPr lang="en-US" altLang="zh-CN" dirty="0" smtClean="0"/>
                  <a:t>B 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合法的</m:t>
                    </m:r>
                  </m:oMath>
                </a14:m>
                <a:r>
                  <a:rPr lang="zh-CN" altLang="en-US" dirty="0" smtClean="0"/>
                  <a:t>（“合法的</a:t>
                </a:r>
                <a:r>
                  <a:rPr lang="en-US" altLang="zh-CN" dirty="0" smtClean="0"/>
                  <a:t>”</a:t>
                </a:r>
                <a:r>
                  <a:rPr lang="zh-CN" altLang="en-US" dirty="0" smtClean="0"/>
                  <a:t>是指能使方程存在非负整数解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，下同）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的数量，</a:t>
                </a:r>
                <a:r>
                  <a:rPr lang="en-US" altLang="zh-CN" dirty="0" smtClean="0"/>
                  <a:t>B 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的数量</a:t>
                </a:r>
                <a:r>
                  <a:rPr lang="en-US" altLang="zh-CN" dirty="0" smtClean="0"/>
                  <a:t>…B mod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的数量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怎么求呢？如果我们求得了最小的合法的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满足</a:t>
                </a:r>
                <a:r>
                  <a:rPr lang="en-US" altLang="zh-CN" dirty="0" smtClean="0"/>
                  <a:t>B 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是不是就可以求出一共有多少合法的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满足</a:t>
                </a:r>
                <a:r>
                  <a:rPr lang="en-US" altLang="zh-CN" dirty="0" smtClean="0"/>
                  <a:t>B 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?</a:t>
                </a:r>
              </a:p>
              <a:p>
                <a:r>
                  <a:rPr lang="zh-CN" altLang="en-US" dirty="0"/>
                  <a:t>然后就可以上最短路了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08772" cy="4351338"/>
              </a:xfrm>
              <a:blipFill rotWithShape="0">
                <a:blip r:embed="rId2"/>
                <a:stretch>
                  <a:fillRect l="-1064" t="-2941" r="-4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39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生成树问题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最小</a:t>
            </a:r>
            <a:r>
              <a:rPr lang="zh-CN" altLang="en-US" dirty="0" smtClean="0"/>
              <a:t>极差生成树，最优比率生成树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83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NOIP2013</a:t>
            </a:r>
            <a:r>
              <a:rPr lang="zh-CN" altLang="en-US" dirty="0" smtClean="0"/>
              <a:t>货车运输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给定无向图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次询问，每次询问求出一条从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的路径，使得这条路径上的最小边权最大。</a:t>
            </a:r>
            <a:endParaRPr lang="en-US" altLang="zh-CN" dirty="0" smtClean="0"/>
          </a:p>
          <a:p>
            <a:r>
              <a:rPr lang="en-US" altLang="zh-CN" dirty="0" smtClean="0"/>
              <a:t>N&lt;10000,M&lt;50000,Q&lt;30000</a:t>
            </a:r>
          </a:p>
          <a:p>
            <a:r>
              <a:rPr lang="zh-CN" altLang="en-US" dirty="0"/>
              <a:t>先</a:t>
            </a:r>
            <a:r>
              <a:rPr lang="zh-CN" altLang="en-US" dirty="0" smtClean="0"/>
              <a:t>思考暴力贪心做法</a:t>
            </a:r>
            <a:endParaRPr lang="en-US" altLang="zh-CN" dirty="0" smtClean="0"/>
          </a:p>
          <a:p>
            <a:r>
              <a:rPr lang="zh-CN" altLang="en-US" dirty="0" smtClean="0"/>
              <a:t>是不是跟</a:t>
            </a:r>
            <a:r>
              <a:rPr lang="en-US" altLang="zh-CN" dirty="0" err="1" smtClean="0"/>
              <a:t>kruskal</a:t>
            </a:r>
            <a:r>
              <a:rPr lang="zh-CN" altLang="en-US" dirty="0" smtClean="0"/>
              <a:t>很像？</a:t>
            </a:r>
            <a:endParaRPr lang="en-US" altLang="zh-CN" dirty="0" smtClean="0"/>
          </a:p>
          <a:p>
            <a:r>
              <a:rPr lang="zh-CN" altLang="en-US" dirty="0" smtClean="0"/>
              <a:t>答案一定是最大生成树上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的路径</a:t>
            </a:r>
            <a:endParaRPr lang="en-US" altLang="zh-CN" dirty="0" smtClean="0"/>
          </a:p>
          <a:p>
            <a:r>
              <a:rPr lang="zh-CN" altLang="en-US" dirty="0" smtClean="0"/>
              <a:t>需要离线</a:t>
            </a:r>
            <a:r>
              <a:rPr lang="en-US" altLang="zh-CN" dirty="0" err="1" smtClean="0"/>
              <a:t>tarjan</a:t>
            </a:r>
            <a:r>
              <a:rPr lang="zh-CN" altLang="en-US" dirty="0" smtClean="0"/>
              <a:t>或</a:t>
            </a:r>
            <a:r>
              <a:rPr lang="en-US" altLang="zh-CN" dirty="0" smtClean="0"/>
              <a:t>HLD</a:t>
            </a:r>
            <a:r>
              <a:rPr lang="zh-CN" altLang="en-US" dirty="0" smtClean="0"/>
              <a:t>或倍增用求</a:t>
            </a:r>
            <a:r>
              <a:rPr lang="en-US" altLang="zh-CN" dirty="0" err="1" smtClean="0"/>
              <a:t>lca</a:t>
            </a:r>
            <a:r>
              <a:rPr lang="zh-CN" altLang="en-US" dirty="0" smtClean="0"/>
              <a:t>的方式求两点树上路径最小边权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846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960</Words>
  <Application>Microsoft Office PowerPoint</Application>
  <PresentationFormat>宽屏</PresentationFormat>
  <Paragraphs>79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图论算法初步</vt:lpstr>
      <vt:lpstr>最短路问题</vt:lpstr>
      <vt:lpstr>NOI2010 社交网络</vt:lpstr>
      <vt:lpstr>SRM626 D1 Medium</vt:lpstr>
      <vt:lpstr>SDOI2009 Elaxia的路线</vt:lpstr>
      <vt:lpstr>差分约束</vt:lpstr>
      <vt:lpstr>墨墨的等式</vt:lpstr>
      <vt:lpstr>生成树问题</vt:lpstr>
      <vt:lpstr>NOIP2013货车运输</vt:lpstr>
      <vt:lpstr>BJOI2010 次小生成树</vt:lpstr>
      <vt:lpstr>强连通分量(SCC)</vt:lpstr>
      <vt:lpstr>USACO 2003 Fall Popular Cows</vt:lpstr>
      <vt:lpstr>中山市选2011 杀人游戏</vt:lpstr>
      <vt:lpstr>NOIP2009 最优贸易</vt:lpstr>
      <vt:lpstr>二分图问题</vt:lpstr>
      <vt:lpstr>SAM</vt:lpstr>
      <vt:lpstr>SRM594 D1 Medium</vt:lpstr>
      <vt:lpstr>JSOI2009 游戏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图论算法初步</dc:title>
  <dc:creator>QWERTIer _</dc:creator>
  <cp:lastModifiedBy>user</cp:lastModifiedBy>
  <cp:revision>51</cp:revision>
  <dcterms:created xsi:type="dcterms:W3CDTF">2014-07-12T06:44:23Z</dcterms:created>
  <dcterms:modified xsi:type="dcterms:W3CDTF">2014-07-16T07:06:36Z</dcterms:modified>
</cp:coreProperties>
</file>