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00"/>
  </p:normalViewPr>
  <p:slideViewPr>
    <p:cSldViewPr snapToGrid="0">
      <p:cViewPr varScale="1">
        <p:scale>
          <a:sx n="87" d="100"/>
          <a:sy n="87" d="100"/>
        </p:scale>
        <p:origin x="9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29E9-4154-4A44-9FD2-32D73D699F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4CB5-84B4-49FC-9B32-890F108DDF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C</a:t>
            </a:r>
            <a:r>
              <a:rPr lang="en-US" altLang="zh-CN" b="1" dirty="0"/>
              <a:t>/</a:t>
            </a:r>
            <a:r>
              <a:rPr lang="en-US" altLang="zh-CN" b="1" dirty="0" smtClean="0"/>
              <a:t>C++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竞赛需求</a:t>
            </a:r>
            <a:r>
              <a:rPr lang="zh-CN" altLang="en-US" sz="2800" dirty="0" smtClean="0"/>
              <a:t>向速成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76118"/>
            <a:ext cx="9144000" cy="583100"/>
          </a:xfrm>
        </p:spPr>
        <p:txBody>
          <a:bodyPr/>
          <a:lstStyle/>
          <a:p>
            <a:r>
              <a:rPr lang="zh-CN" altLang="en-US" dirty="0" smtClean="0"/>
              <a:t>杭州二中 李建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lang="zh-CN" altLang="zh-CN" dirty="0"/>
              <a:t>环境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zh-CN" dirty="0"/>
              <a:t>赋值语句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赋值语句进阶版本</a:t>
            </a:r>
            <a:endParaRPr lang="en-US" altLang="zh-CN" dirty="0" smtClean="0"/>
          </a:p>
          <a:p>
            <a:r>
              <a:rPr lang="zh-CN" altLang="en-US" dirty="0" smtClean="0"/>
              <a:t>输入两个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型变量的值，要求交换其值输出。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更改输出顺序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通过第三个变量进行赋值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加加减减或者乘乘除除（嘿嘿。。。）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二、double  类型转换 printf 场宽 scanf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double</a:t>
            </a:r>
            <a:endParaRPr lang="en-US" altLang="zh-CN"/>
          </a:p>
          <a:p>
            <a:pPr lvl="1"/>
            <a:r>
              <a:rPr lang="zh-CN" altLang="en-US"/>
              <a:t>实数类型，小数点后最后一位会有误差</a:t>
            </a:r>
            <a:endParaRPr lang="zh-CN" altLang="en-US"/>
          </a:p>
          <a:p>
            <a:pPr lvl="0"/>
            <a:r>
              <a:rPr lang="zh-CN" altLang="en-US"/>
              <a:t>类型转换</a:t>
            </a:r>
            <a:endParaRPr lang="zh-CN" altLang="en-US"/>
          </a:p>
          <a:p>
            <a:pPr lvl="1"/>
            <a:r>
              <a:rPr lang="zh-CN" altLang="en-US" sz="2400"/>
              <a:t>如何四舍五入</a:t>
            </a:r>
            <a:endParaRPr lang="zh-CN" altLang="en-US" sz="2400"/>
          </a:p>
          <a:p>
            <a:pPr lvl="1"/>
            <a:r>
              <a:rPr lang="zh-CN" altLang="en-US" sz="2400"/>
              <a:t>利用已有知识，如何保留小数点后两位</a:t>
            </a:r>
            <a:endParaRPr lang="zh-CN" altLang="en-US" sz="2400"/>
          </a:p>
          <a:p>
            <a:pPr marL="457200" lvl="1" indent="0">
              <a:buNone/>
            </a:pP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3958590" y="4156710"/>
          <a:ext cx="4051300" cy="20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1" imgW="4048125" imgH="2019300" progId="Paint.Picture">
                  <p:embed/>
                </p:oleObj>
              </mc:Choice>
              <mc:Fallback>
                <p:oleObj name="" r:id="rId1" imgW="4048125" imgH="20193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958590" y="4156710"/>
                        <a:ext cx="4051300" cy="202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二、double  类型转换 printf 场宽 scanf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printf</a:t>
            </a:r>
            <a:endParaRPr lang="en-US" altLang="zh-CN"/>
          </a:p>
          <a:p>
            <a:pPr lvl="1"/>
            <a:r>
              <a:rPr lang="en-US" altLang="zh-CN"/>
              <a:t>double</a:t>
            </a:r>
            <a:r>
              <a:rPr lang="zh-CN" altLang="en-US"/>
              <a:t>类型小数的格式化输出</a:t>
            </a:r>
            <a:endParaRPr lang="zh-CN" altLang="en-US"/>
          </a:p>
          <a:p>
            <a:pPr lvl="1"/>
            <a:r>
              <a:rPr lang="zh-CN" altLang="en-US"/>
              <a:t>将双引号里内容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“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原样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>
                <a:effectLst/>
              </a:rPr>
              <a:t>输出</a:t>
            </a:r>
            <a:endParaRPr lang="zh-CN" altLang="en-US">
              <a:effectLst/>
            </a:endParaRPr>
          </a:p>
          <a:p>
            <a:pPr lvl="1"/>
            <a:endParaRPr lang="zh-CN" altLang="en-US">
              <a:effectLst/>
            </a:endParaRPr>
          </a:p>
          <a:p>
            <a:pPr lvl="1"/>
            <a:endParaRPr lang="zh-CN" altLang="en-US">
              <a:effectLst/>
            </a:endParaRPr>
          </a:p>
          <a:p>
            <a:pPr lvl="1"/>
            <a:endParaRPr lang="zh-CN" altLang="en-US">
              <a:effectLst/>
            </a:endParaRPr>
          </a:p>
          <a:p>
            <a:pPr lvl="1"/>
            <a:endParaRPr lang="zh-CN" altLang="en-US">
              <a:effectLst/>
            </a:endParaRPr>
          </a:p>
          <a:p>
            <a:pPr lvl="1"/>
            <a:endParaRPr lang="zh-CN" altLang="en-US">
              <a:effectLst/>
            </a:endParaRPr>
          </a:p>
          <a:p>
            <a:pPr lvl="1"/>
            <a:endParaRPr lang="en-US" altLang="zh-CN">
              <a:effectLst/>
            </a:endParaRPr>
          </a:p>
          <a:p>
            <a:pPr lvl="1"/>
            <a:r>
              <a:rPr lang="zh-CN" altLang="en-US">
                <a:effectLst/>
              </a:rPr>
              <a:t>如何实现保留两位小数时不采用四舍五入</a:t>
            </a:r>
            <a:endParaRPr lang="zh-CN" altLang="en-US">
              <a:effectLst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852420" y="3237230"/>
          <a:ext cx="6487160" cy="202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" r:id="rId1" imgW="5057775" imgH="1581150" progId="Paint.Picture">
                  <p:embed/>
                </p:oleObj>
              </mc:Choice>
              <mc:Fallback>
                <p:oleObj name="" r:id="rId1" imgW="5057775" imgH="15811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852420" y="3237230"/>
                        <a:ext cx="6487160" cy="202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二、double  类型转换 printf 场宽 scanf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场宽</a:t>
            </a:r>
            <a:endParaRPr lang="zh-CN" altLang="en-US"/>
          </a:p>
          <a:p>
            <a:pPr lvl="1"/>
            <a:r>
              <a:rPr lang="zh-CN" altLang="en-US"/>
              <a:t>printf("%10d", a);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printf("%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10d", a);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二、double  类型转换 printf 场宽 scanf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scanf</a:t>
            </a:r>
            <a:endParaRPr lang="zh-CN" altLang="en-US"/>
          </a:p>
          <a:p>
            <a:pPr lvl="1"/>
            <a:r>
              <a:rPr lang="zh-CN" altLang="en-US" sz="2400"/>
              <a:t>支持格式化输入</a:t>
            </a:r>
            <a:endParaRPr lang="zh-CN" altLang="en-US" sz="2400"/>
          </a:p>
          <a:p>
            <a:pPr lvl="1"/>
            <a:r>
              <a:rPr lang="zh-CN" altLang="en-US" sz="2400"/>
              <a:t>取地址符号</a:t>
            </a:r>
            <a:r>
              <a:rPr lang="en-US" altLang="zh-CN" sz="2400"/>
              <a:t>&amp;</a:t>
            </a:r>
            <a:endParaRPr lang="en-US" altLang="zh-CN" sz="2400"/>
          </a:p>
        </p:txBody>
      </p:sp>
      <p:graphicFrame>
        <p:nvGraphicFramePr>
          <p:cNvPr id="4" name="对象 3"/>
          <p:cNvGraphicFramePr/>
          <p:nvPr/>
        </p:nvGraphicFramePr>
        <p:xfrm>
          <a:off x="2519045" y="3296285"/>
          <a:ext cx="6958965" cy="288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152775" imgH="1304925" progId="Paint.Picture">
                  <p:embed/>
                </p:oleObj>
              </mc:Choice>
              <mc:Fallback>
                <p:oleObj name="" r:id="rId1" imgW="3152775" imgH="13049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519045" y="3296285"/>
                        <a:ext cx="6958965" cy="288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三、char % if &amp;&amp; || !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altLang="zh-CN"/>
              <a:t>char</a:t>
            </a:r>
            <a:r>
              <a:rPr lang="zh-CN" altLang="en-US"/>
              <a:t>型</a:t>
            </a:r>
            <a:endParaRPr lang="zh-CN" altLang="en-US"/>
          </a:p>
          <a:p>
            <a:pPr marL="800100" lvl="1" indent="-342900"/>
            <a:r>
              <a:rPr lang="zh-CN" altLang="en-US" sz="2400"/>
              <a:t>以输入变量</a:t>
            </a:r>
            <a:r>
              <a:rPr lang="en-US" altLang="zh-CN" sz="2400"/>
              <a:t>x</a:t>
            </a:r>
            <a:r>
              <a:rPr lang="zh-CN" altLang="en-US" sz="2400"/>
              <a:t>为例（</a:t>
            </a:r>
            <a:r>
              <a:rPr lang="en-US" altLang="zh-CN" sz="2400"/>
              <a:t>char x;</a:t>
            </a:r>
            <a:r>
              <a:rPr lang="zh-CN" altLang="en-US" sz="2400"/>
              <a:t>）</a:t>
            </a:r>
            <a:endParaRPr lang="en-US" altLang="zh-CN" sz="2000"/>
          </a:p>
          <a:p>
            <a:pPr marL="1257300" lvl="2" indent="-342900"/>
            <a:r>
              <a:rPr lang="en-US" altLang="zh-CN" sz="2000"/>
              <a:t>scanf(“%c”, &amp;x);</a:t>
            </a:r>
            <a:endParaRPr lang="en-US" altLang="zh-CN" sz="2000"/>
          </a:p>
          <a:p>
            <a:pPr marL="1257300" lvl="2" indent="-342900"/>
            <a:r>
              <a:rPr lang="en-US" altLang="zh-CN" sz="2000"/>
              <a:t>cin &gt;&gt; x;</a:t>
            </a:r>
            <a:endParaRPr lang="en-US" altLang="zh-CN" sz="2000"/>
          </a:p>
          <a:p>
            <a:pPr marL="1257300" lvl="2" indent="-342900"/>
            <a:r>
              <a:rPr lang="en-US" altLang="zh-CN">
                <a:sym typeface="+mn-ea"/>
              </a:rPr>
              <a:t>x = getchar();</a:t>
            </a:r>
            <a:endParaRPr lang="en-US" altLang="zh-CN" sz="2000"/>
          </a:p>
          <a:p>
            <a:pPr marL="1257300" lvl="2" indent="-342900"/>
            <a:endParaRPr lang="en-US" altLang="zh-CN" sz="2000"/>
          </a:p>
          <a:p>
            <a:pPr marL="1257300" lvl="2" indent="-342900"/>
            <a:endParaRPr lang="zh-CN" altLang="en-US" sz="2000"/>
          </a:p>
          <a:p>
            <a:pPr marL="800100" lvl="1" indent="-342900"/>
            <a:endParaRPr lang="zh-CN" altLang="en-US" sz="2400"/>
          </a:p>
          <a:p>
            <a:pPr marL="800100" lvl="1" indent="-342900"/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1722120" y="4023360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是否可以输入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空格符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换行符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scanf()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不支持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getchar()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三、char % if &amp;&amp; || !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char</a:t>
            </a:r>
            <a:r>
              <a:rPr lang="zh-CN" altLang="en-US"/>
              <a:t>型</a:t>
            </a:r>
            <a:endParaRPr lang="zh-CN" altLang="en-US"/>
          </a:p>
          <a:p>
            <a:pPr lvl="1"/>
            <a:r>
              <a:rPr lang="zh-CN" altLang="en-US" sz="2400"/>
              <a:t>将字符转化为数字（</a:t>
            </a:r>
            <a:r>
              <a:rPr lang="en-US" altLang="zh-CN" sz="2400"/>
              <a:t>- '0'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2625725" y="2950845"/>
          <a:ext cx="6940550" cy="322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" r:id="rId1" imgW="3790950" imgH="1762125" progId="Paint.Picture">
                  <p:embed/>
                </p:oleObj>
              </mc:Choice>
              <mc:Fallback>
                <p:oleObj name="" r:id="rId1" imgW="3790950" imgH="1762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625725" y="2950845"/>
                        <a:ext cx="6940550" cy="322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三、char % if &amp;&amp; || !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求余</a:t>
            </a:r>
            <a:r>
              <a:rPr lang="en-US" altLang="zh-CN"/>
              <a:t>%</a:t>
            </a:r>
            <a:endParaRPr lang="en-US" altLang="zh-CN"/>
          </a:p>
          <a:p>
            <a:pPr lvl="1"/>
            <a:r>
              <a:rPr lang="zh-CN" altLang="en-US"/>
              <a:t>问题：通过</a:t>
            </a:r>
            <a:r>
              <a:rPr lang="en-US" altLang="zh-CN"/>
              <a:t>+-*</a:t>
            </a:r>
            <a:r>
              <a:rPr lang="zh-CN" altLang="en-US"/>
              <a:t>求</a:t>
            </a:r>
            <a:r>
              <a:rPr lang="en-US" altLang="zh-CN"/>
              <a:t>a</a:t>
            </a:r>
            <a:r>
              <a:rPr lang="zh-CN" altLang="en-US"/>
              <a:t>除</a:t>
            </a:r>
            <a:r>
              <a:rPr lang="en-US" altLang="zh-CN"/>
              <a:t>b</a:t>
            </a:r>
            <a:r>
              <a:rPr lang="zh-CN" altLang="en-US"/>
              <a:t>的余数部分</a:t>
            </a:r>
            <a:endParaRPr lang="zh-CN" altLang="en-US"/>
          </a:p>
          <a:p>
            <a:pPr lvl="2"/>
            <a:r>
              <a:rPr lang="en-US" altLang="zh-CN"/>
              <a:t>c = a / b</a:t>
            </a:r>
            <a:endParaRPr lang="en-US" altLang="zh-CN"/>
          </a:p>
          <a:p>
            <a:pPr lvl="2"/>
            <a:r>
              <a:rPr lang="en-US" altLang="zh-CN"/>
              <a:t>d = a - c *</a:t>
            </a:r>
            <a:r>
              <a:rPr lang="zh-CN" altLang="en-US"/>
              <a:t>ｂ</a:t>
            </a:r>
            <a:endParaRPr lang="zh-CN" altLang="en-US"/>
          </a:p>
          <a:p>
            <a:pPr lvl="1"/>
            <a:r>
              <a:rPr lang="zh-CN" altLang="en-US"/>
              <a:t>ｄ </a:t>
            </a:r>
            <a:r>
              <a:rPr lang="en-US" altLang="zh-CN"/>
              <a:t>= a % b</a:t>
            </a:r>
            <a:endParaRPr lang="en-US" altLang="zh-CN"/>
          </a:p>
          <a:p>
            <a:pPr lvl="1"/>
            <a:r>
              <a:rPr lang="zh-CN" altLang="en-US"/>
              <a:t>问题：输入一个四位数，将该数左右翻转后得到的数</a:t>
            </a:r>
            <a:r>
              <a:rPr lang="zh-CN" altLang="en-US"/>
              <a:t>输出。</a:t>
            </a:r>
            <a:endParaRPr lang="zh-CN" altLang="en-US"/>
          </a:p>
          <a:p>
            <a:pPr lvl="2"/>
            <a:r>
              <a:rPr lang="zh-CN" altLang="en-US"/>
              <a:t>输入</a:t>
            </a:r>
            <a:r>
              <a:rPr lang="en-US" altLang="zh-CN"/>
              <a:t>1234</a:t>
            </a:r>
            <a:r>
              <a:rPr lang="zh-CN" altLang="en-US"/>
              <a:t>，输出</a:t>
            </a:r>
            <a:r>
              <a:rPr lang="en-US" altLang="zh-CN"/>
              <a:t>4321</a:t>
            </a:r>
            <a:endParaRPr lang="en-US" altLang="zh-CN"/>
          </a:p>
          <a:p>
            <a:pPr lvl="1"/>
            <a:r>
              <a:rPr lang="zh-CN" altLang="en-US"/>
              <a:t>如何</a:t>
            </a:r>
            <a:r>
              <a:rPr lang="en-US" altLang="zh-CN"/>
              <a:t>check</a:t>
            </a:r>
            <a:endParaRPr lang="en-US" altLang="zh-CN"/>
          </a:p>
          <a:p>
            <a:pPr lvl="2"/>
            <a:r>
              <a:rPr lang="zh-CN" altLang="en-US"/>
              <a:t>输入</a:t>
            </a:r>
            <a:r>
              <a:rPr lang="en-US" altLang="zh-CN"/>
              <a:t>1000</a:t>
            </a:r>
            <a:r>
              <a:rPr lang="zh-CN" altLang="en-US"/>
              <a:t>，输出？？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三、char % if &amp;&amp; || !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</a:t>
            </a:r>
            <a:endParaRPr lang="en-US" altLang="zh-CN"/>
          </a:p>
          <a:p>
            <a:pPr lvl="1"/>
            <a:r>
              <a:rPr lang="zh-CN" altLang="en-US"/>
              <a:t>大括号</a:t>
            </a:r>
            <a:endParaRPr lang="zh-CN" altLang="en-US"/>
          </a:p>
          <a:p>
            <a:pPr lvl="1"/>
            <a:r>
              <a:rPr lang="en-US" altLang="zh-CN"/>
              <a:t>else if </a:t>
            </a:r>
            <a:r>
              <a:rPr lang="zh-CN" altLang="en-US"/>
              <a:t>的逻辑范围（集合或数轴）</a:t>
            </a:r>
            <a:endParaRPr lang="zh-CN" altLang="en-US"/>
          </a:p>
          <a:p>
            <a:pPr lvl="1"/>
            <a:r>
              <a:rPr lang="zh-CN" altLang="en-US"/>
              <a:t>判断相等使用</a:t>
            </a:r>
            <a:r>
              <a:rPr lang="en-US" altLang="zh-CN"/>
              <a:t>==</a:t>
            </a:r>
            <a:r>
              <a:rPr lang="zh-CN" altLang="en-US"/>
              <a:t>，不相等使用</a:t>
            </a:r>
            <a:r>
              <a:rPr lang="en-US" altLang="zh-CN"/>
              <a:t>!=</a:t>
            </a:r>
            <a:endParaRPr lang="en-US" altLang="zh-CN"/>
          </a:p>
          <a:p>
            <a:pPr lvl="1"/>
            <a:r>
              <a:rPr lang="en-US" altLang="zh-CN"/>
              <a:t>if(a = b) </a:t>
            </a:r>
            <a:r>
              <a:rPr lang="zh-CN" altLang="en-US"/>
              <a:t>会发生什么事情？</a:t>
            </a:r>
            <a:r>
              <a:rPr lang="en-US" altLang="zh-CN"/>
              <a:t>	</a:t>
            </a:r>
            <a:endParaRPr lang="en-US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3645535" y="3802380"/>
          <a:ext cx="5304790" cy="278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" r:id="rId1" imgW="3686175" imgH="1933575" progId="Paint.Picture">
                  <p:embed/>
                </p:oleObj>
              </mc:Choice>
              <mc:Fallback>
                <p:oleObj name="" r:id="rId1" imgW="3686175" imgH="19335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645535" y="3802380"/>
                        <a:ext cx="5304790" cy="278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三、char % if &amp;&amp; || 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输入</a:t>
            </a:r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 smtClean="0">
                <a:sym typeface="+mn-ea"/>
              </a:rPr>
              <a:t>个数，输出最大值和次</a:t>
            </a:r>
            <a:r>
              <a:rPr lang="zh-CN" altLang="en-US" smtClean="0">
                <a:sym typeface="+mn-ea"/>
              </a:rPr>
              <a:t>大值，以及其分别在第几个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&amp;&amp;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两个都为真结果才为真</a:t>
            </a:r>
            <a:endParaRPr lang="zh-CN" altLang="en-US" sz="2400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||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两个都为假结果才为假</a:t>
            </a:r>
            <a:endParaRPr lang="zh-CN" altLang="en-US" sz="2400" dirty="0">
              <a:sym typeface="+mn-ea"/>
            </a:endParaRPr>
          </a:p>
          <a:p>
            <a:pPr lvl="0"/>
            <a:r>
              <a:rPr lang="zh-CN" altLang="en-US" sz="2800" dirty="0">
                <a:sym typeface="+mn-ea"/>
              </a:rPr>
              <a:t>！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单目运算符，取反</a:t>
            </a:r>
            <a:endParaRPr lang="zh-CN" altLang="en-US" sz="2400" dirty="0">
              <a:sym typeface="+mn-ea"/>
            </a:endParaRPr>
          </a:p>
          <a:p>
            <a:pPr lvl="0"/>
            <a:r>
              <a:rPr lang="zh-CN" altLang="en-US" sz="2800" dirty="0">
                <a:sym typeface="+mn-ea"/>
              </a:rPr>
              <a:t>在初期优先级的问题可以通过括号来避免</a:t>
            </a:r>
            <a:endParaRPr lang="zh-CN" altLang="en-US" sz="2800" dirty="0">
              <a:sym typeface="+mn-ea"/>
            </a:endParaRPr>
          </a:p>
          <a:p>
            <a:pPr marL="457200" lvl="1" indent="0"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江湖上关于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的传说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太灵活了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入门不如</a:t>
            </a:r>
            <a:r>
              <a:rPr lang="en-US" altLang="zh-CN" dirty="0" err="1" smtClean="0"/>
              <a:t>pascal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头文件包起来很复杂，出了很多“事故”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pascal</a:t>
            </a:r>
            <a:r>
              <a:rPr lang="zh-CN" altLang="en-US" dirty="0" smtClean="0"/>
              <a:t>资料比</a:t>
            </a:r>
            <a:r>
              <a:rPr lang="en-US" altLang="zh-CN" dirty="0" smtClean="0"/>
              <a:t>C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学长们都是先学</a:t>
            </a:r>
            <a:r>
              <a:rPr lang="en-US" altLang="zh-CN" dirty="0" err="1" smtClean="0"/>
              <a:t>pascal</a:t>
            </a:r>
            <a:r>
              <a:rPr lang="zh-CN" altLang="en-US" dirty="0" smtClean="0"/>
              <a:t>以后自学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。。。。。。。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70" t="1275" r="1267" b="16570"/>
          <a:stretch>
            <a:fillRect/>
          </a:stretch>
        </p:blipFill>
        <p:spPr>
          <a:xfrm>
            <a:off x="8067418" y="-583467"/>
            <a:ext cx="8028083" cy="8521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四、while </a:t>
            </a:r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while</a:t>
            </a:r>
            <a:endParaRPr lang="en-US" altLang="zh-CN"/>
          </a:p>
          <a:p>
            <a:pPr lvl="1"/>
            <a:r>
              <a:rPr lang="en-US" altLang="zh-CN"/>
              <a:t>while</a:t>
            </a:r>
            <a:r>
              <a:rPr lang="zh-CN" altLang="en-US"/>
              <a:t>（判断条件）</a:t>
            </a:r>
            <a:endParaRPr lang="zh-CN" altLang="en-US"/>
          </a:p>
          <a:p>
            <a:pPr lvl="2"/>
            <a:r>
              <a:rPr lang="zh-CN" altLang="en-US"/>
              <a:t>当判断条件为真时将不停执行循环体内代码</a:t>
            </a:r>
            <a:endParaRPr lang="zh-CN" altLang="en-US"/>
          </a:p>
          <a:p>
            <a:pPr lvl="1"/>
            <a:r>
              <a:rPr lang="zh-CN" altLang="en-US"/>
              <a:t>输入</a:t>
            </a:r>
            <a:r>
              <a:rPr lang="en-US" altLang="zh-CN"/>
              <a:t>n</a:t>
            </a:r>
            <a:r>
              <a:rPr lang="zh-CN" altLang="en-US"/>
              <a:t>，再输入</a:t>
            </a:r>
            <a:r>
              <a:rPr lang="en-US" altLang="zh-CN"/>
              <a:t>n</a:t>
            </a:r>
            <a:r>
              <a:rPr lang="zh-CN" altLang="en-US"/>
              <a:t>个数，输出这</a:t>
            </a:r>
            <a:r>
              <a:rPr lang="en-US" altLang="zh-CN"/>
              <a:t>n</a:t>
            </a:r>
            <a:r>
              <a:rPr lang="zh-CN" altLang="en-US"/>
              <a:t>个数的和，输入和结果保证不超过</a:t>
            </a:r>
            <a:r>
              <a:rPr lang="en-US" altLang="zh-CN"/>
              <a:t>int</a:t>
            </a:r>
            <a:endParaRPr lang="en-US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2000250" y="3420745"/>
          <a:ext cx="3173730" cy="329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" r:id="rId1" imgW="2028825" imgH="2105025" progId="Paint.Picture">
                  <p:embed/>
                </p:oleObj>
              </mc:Choice>
              <mc:Fallback>
                <p:oleObj name="" r:id="rId1" imgW="2028825" imgH="21050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000250" y="3420745"/>
                        <a:ext cx="3173730" cy="329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195695" y="3420745"/>
          <a:ext cx="3466465" cy="324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" r:id="rId3" imgW="2390775" imgH="2238375" progId="Paint.Picture">
                  <p:embed/>
                </p:oleObj>
              </mc:Choice>
              <mc:Fallback>
                <p:oleObj name="" r:id="rId3" imgW="2390775" imgH="22383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195695" y="3420745"/>
                        <a:ext cx="3466465" cy="324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</a:t>
            </a:r>
            <a:r>
              <a:rPr lang="en-US" altLang="zh-CN"/>
              <a:t>while for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</a:t>
            </a:r>
            <a:endParaRPr lang="en-US" altLang="zh-CN"/>
          </a:p>
          <a:p>
            <a:pPr lvl="1"/>
            <a:r>
              <a:rPr lang="en-US" altLang="zh-CN"/>
              <a:t>for(</a:t>
            </a:r>
            <a:r>
              <a:rPr lang="zh-CN" altLang="en-US"/>
              <a:t>循环开始前做的</a:t>
            </a:r>
            <a:r>
              <a:rPr lang="en-US" altLang="zh-CN"/>
              <a:t>;</a:t>
            </a:r>
            <a:r>
              <a:rPr lang="zh-CN" altLang="en-US"/>
              <a:t>是否继续执行循环</a:t>
            </a:r>
            <a:r>
              <a:rPr lang="en-US" altLang="zh-CN"/>
              <a:t>;</a:t>
            </a:r>
            <a:r>
              <a:rPr lang="zh-CN" altLang="en-US"/>
              <a:t>当前这一轮循环后做的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1747520" y="2650490"/>
          <a:ext cx="8697595" cy="155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" r:id="rId1" imgW="6753225" imgH="1209675" progId="Paint.Picture">
                  <p:embed/>
                </p:oleObj>
              </mc:Choice>
              <mc:Fallback>
                <p:oleObj name="" r:id="rId1" imgW="6753225" imgH="12096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747520" y="2650490"/>
                        <a:ext cx="8697595" cy="155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221730" y="3650615"/>
          <a:ext cx="4529455" cy="241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" r:id="rId3" imgW="3705225" imgH="1971675" progId="Paint.Picture">
                  <p:embed/>
                </p:oleObj>
              </mc:Choice>
              <mc:Fallback>
                <p:oleObj name="" r:id="rId3" imgW="3705225" imgH="19716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221730" y="3650615"/>
                        <a:ext cx="4529455" cy="2411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四、</a:t>
            </a:r>
            <a:r>
              <a:rPr lang="en-US" altLang="zh-CN">
                <a:sym typeface="+mn-ea"/>
              </a:rPr>
              <a:t>while for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break</a:t>
            </a:r>
            <a:endParaRPr lang="en-US" altLang="zh-CN"/>
          </a:p>
          <a:p>
            <a:pPr lvl="1"/>
            <a:r>
              <a:rPr lang="zh-CN" altLang="en-US"/>
              <a:t>跳出这一层循环</a:t>
            </a:r>
            <a:endParaRPr lang="zh-CN" altLang="en-US"/>
          </a:p>
          <a:p>
            <a:pPr lvl="0"/>
            <a:r>
              <a:rPr lang="en-US" altLang="zh-CN"/>
              <a:t>continue</a:t>
            </a:r>
            <a:endParaRPr lang="en-US" altLang="zh-CN"/>
          </a:p>
          <a:p>
            <a:pPr lvl="1"/>
            <a:r>
              <a:rPr lang="zh-CN" altLang="en-US"/>
              <a:t>不跳出循环，不执行循环体内部剩余代码，进入下一次循环</a:t>
            </a:r>
            <a:endParaRPr lang="zh-CN" altLang="en-US"/>
          </a:p>
          <a:p>
            <a:pPr lvl="0"/>
            <a:r>
              <a:rPr lang="zh-CN" altLang="en-US"/>
              <a:t>判断一个数是否为质数</a:t>
            </a:r>
            <a:endParaRPr lang="zh-CN" altLang="en-US"/>
          </a:p>
          <a:p>
            <a:pPr lvl="1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打标记的思想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zh-CN" dirty="0" smtClean="0"/>
              <a:t>一</a:t>
            </a:r>
            <a:r>
              <a:rPr lang="zh-CN" altLang="zh-CN" dirty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，输入这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个数，再输入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，输出第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</a:t>
            </a:r>
            <a:endParaRPr lang="en-US" altLang="zh-CN" dirty="0"/>
          </a:p>
          <a:p>
            <a:pPr lvl="1"/>
            <a:r>
              <a:rPr lang="zh-CN" altLang="en-US" dirty="0" smtClean="0"/>
              <a:t>数组范围为</a:t>
            </a:r>
            <a:r>
              <a:rPr lang="en-US" altLang="zh-CN" dirty="0" smtClean="0"/>
              <a:t>a[0] – a[1000]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数组尽量定义在全局变量（图示位置）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a[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下标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可以有很多故事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7101" y="2644346"/>
            <a:ext cx="4968303" cy="31043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</a:t>
            </a:r>
            <a:r>
              <a:rPr lang="zh-CN" altLang="zh-CN" dirty="0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尝试计算空间复杂度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a[j][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zh-CN" altLang="en-US" dirty="0" smtClean="0"/>
              <a:t>编程输出蛇形矩阵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977" y="3846168"/>
            <a:ext cx="214312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七、数组的应用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筛质数</a:t>
            </a:r>
            <a:endParaRPr lang="zh-CN" altLang="en-US" dirty="0" smtClean="0"/>
          </a:p>
          <a:p>
            <a:pPr lvl="1"/>
            <a:r>
              <a:rPr lang="zh-CN" altLang="en-US" sz="2400" dirty="0" smtClean="0"/>
              <a:t>通过不同求质数算法让学生建立时间复杂度概念</a:t>
            </a:r>
            <a:endParaRPr lang="zh-CN" altLang="en-US" sz="2400" dirty="0" smtClean="0"/>
          </a:p>
          <a:p>
            <a:r>
              <a:rPr lang="zh-CN" altLang="en-US" dirty="0" smtClean="0"/>
              <a:t>桶排</a:t>
            </a:r>
            <a:r>
              <a:rPr lang="zh-CN" altLang="en-US" dirty="0"/>
              <a:t>（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计数思想，重中之重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冒泡排序</a:t>
            </a:r>
            <a:endParaRPr lang="en-US" altLang="zh-CN" dirty="0" smtClean="0"/>
          </a:p>
          <a:p>
            <a:r>
              <a:rPr lang="zh-CN" altLang="en-US" dirty="0" smtClean="0"/>
              <a:t>选择排序</a:t>
            </a:r>
            <a:endParaRPr lang="en-US" altLang="zh-CN" dirty="0" smtClean="0"/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基数排序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字符数组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en-US" altLang="zh-CN" dirty="0" smtClean="0"/>
              <a:t>ets() </a:t>
            </a:r>
            <a:endParaRPr lang="en-US" altLang="zh-CN" dirty="0" smtClean="0"/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trlen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3925" y="1825625"/>
            <a:ext cx="6073346" cy="455500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九、高精度计算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将字符串反序转化成数字数组</a:t>
            </a:r>
            <a:endParaRPr lang="en-US" altLang="zh-CN" dirty="0" smtClean="0"/>
          </a:p>
          <a:p>
            <a:r>
              <a:rPr lang="zh-CN" altLang="en-US" dirty="0" smtClean="0"/>
              <a:t>利用数组模拟竖式运算过程</a:t>
            </a:r>
            <a:endParaRPr lang="en-US" altLang="zh-CN" dirty="0" smtClean="0"/>
          </a:p>
          <a:p>
            <a:r>
              <a:rPr lang="zh-CN" altLang="en-US" dirty="0" smtClean="0"/>
              <a:t>充分利用数组类型的大小</a:t>
            </a:r>
            <a:endParaRPr lang="en-US" altLang="zh-CN" dirty="0" smtClean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型范围为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9</a:t>
            </a:r>
            <a:endParaRPr lang="en-US" altLang="zh-CN" baseline="30000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精与非高精组合的运算</a:t>
            </a:r>
            <a:endParaRPr lang="en-US" altLang="zh-CN" dirty="0" smtClean="0"/>
          </a:p>
          <a:p>
            <a:pPr lvl="1"/>
            <a:r>
              <a:rPr lang="zh-CN" altLang="en-US" dirty="0"/>
              <a:t>压</a:t>
            </a:r>
            <a:r>
              <a:rPr lang="zh-CN" altLang="en-US" smtClean="0"/>
              <a:t>位（注意高低位反序后的处理过程）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十、函数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如何传入和传出一个数组？</a:t>
            </a:r>
            <a:endParaRPr lang="zh-CN"/>
          </a:p>
          <a:p>
            <a:pPr lvl="1"/>
            <a:r>
              <a:rPr lang="zh-CN" sz="2400"/>
              <a:t>结构体</a:t>
            </a:r>
            <a:endParaRPr lang="zh-CN" sz="2400"/>
          </a:p>
          <a:p>
            <a:r>
              <a:rPr lang="zh-CN" altLang="en-US"/>
              <a:t>形参与实参</a:t>
            </a:r>
            <a:endParaRPr lang="zh-CN" altLang="en-US"/>
          </a:p>
          <a:p>
            <a:r>
              <a:rPr lang="zh-CN" altLang="en-US"/>
              <a:t>全局变量和局部变量的选择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6515735" y="1293495"/>
          <a:ext cx="4554220" cy="499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562350" imgH="3905250" progId="Paint.Picture">
                  <p:embed/>
                </p:oleObj>
              </mc:Choice>
              <mc:Fallback>
                <p:oleObj name="" r:id="rId1" imgW="3562350" imgH="39052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6515735" y="1293495"/>
                        <a:ext cx="4554220" cy="499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零、</a:t>
            </a:r>
            <a:r>
              <a:rPr lang="en-US" altLang="zh-CN"/>
              <a:t>GDB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/>
              <a:t>常见的调试程序方法</a:t>
            </a:r>
            <a:endParaRPr lang="zh-CN" altLang="en-US"/>
          </a:p>
          <a:p>
            <a:pPr lvl="1"/>
            <a:r>
              <a:rPr lang="zh-CN" altLang="en-US"/>
              <a:t>肉眼</a:t>
            </a:r>
            <a:endParaRPr lang="zh-CN" altLang="en-US"/>
          </a:p>
          <a:p>
            <a:pPr lvl="1"/>
            <a:r>
              <a:rPr lang="zh-CN" altLang="en-US"/>
              <a:t>输出调试</a:t>
            </a:r>
            <a:endParaRPr lang="zh-CN" altLang="en-US"/>
          </a:p>
          <a:p>
            <a:pPr lvl="1"/>
            <a:r>
              <a:rPr lang="en-US" altLang="zh-CN"/>
              <a:t>IDE</a:t>
            </a:r>
            <a:r>
              <a:rPr lang="zh-CN" altLang="en-US"/>
              <a:t>自带（极不推荐）</a:t>
            </a:r>
            <a:endParaRPr lang="zh-CN" altLang="en-US"/>
          </a:p>
          <a:p>
            <a:pPr lvl="1"/>
            <a:r>
              <a:rPr lang="en-US" altLang="zh-CN"/>
              <a:t>GDB GDB GDB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的自我救赎！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很灵活！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入门可以很简单！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头文件包起来很方便！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资料？嘿嘿。。。。。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学弟学妹们都在学</a:t>
            </a:r>
            <a:r>
              <a:rPr lang="en-US" altLang="zh-CN" dirty="0" smtClean="0"/>
              <a:t>C</a:t>
            </a:r>
            <a:r>
              <a:rPr lang="zh-CN" altLang="en-US" dirty="0" smtClean="0"/>
              <a:t>了！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 还有谁！！！！！！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零、</a:t>
            </a:r>
            <a:r>
              <a:rPr lang="en-US" altLang="zh-CN">
                <a:sym typeface="+mn-ea"/>
              </a:rPr>
              <a:t>GDB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g++ xxx.cpp -o xxx -g    </a:t>
            </a:r>
            <a:r>
              <a:rPr lang="zh-CN" altLang="en-US"/>
              <a:t>生成带有调试信息的目标程序</a:t>
            </a:r>
            <a:endParaRPr lang="zh-CN" altLang="en-US"/>
          </a:p>
          <a:p>
            <a:r>
              <a:rPr lang="en-US" altLang="zh-CN"/>
              <a:t>gdb xxx</a:t>
            </a:r>
            <a:endParaRPr lang="en-US" altLang="zh-CN"/>
          </a:p>
          <a:p>
            <a:pPr lvl="1"/>
            <a:r>
              <a:rPr lang="zh-CN" altLang="en-US"/>
              <a:t>环境变量已正确设置</a:t>
            </a:r>
            <a:endParaRPr lang="zh-CN" altLang="en-US"/>
          </a:p>
          <a:p>
            <a:pPr lvl="0"/>
            <a:r>
              <a:rPr lang="en-US" altLang="zh-CN" sz="2800"/>
              <a:t>list </a:t>
            </a:r>
            <a:r>
              <a:rPr lang="zh-CN" altLang="en-US" sz="2800"/>
              <a:t>列出代码（常让</a:t>
            </a:r>
            <a:r>
              <a:rPr lang="en-US" altLang="zh-CN" sz="2800"/>
              <a:t>IDE</a:t>
            </a:r>
            <a:r>
              <a:rPr lang="zh-CN" altLang="en-US" sz="2800"/>
              <a:t>显示行号配合使用）</a:t>
            </a:r>
            <a:endParaRPr lang="zh-CN" altLang="en-US" sz="2800"/>
          </a:p>
          <a:p>
            <a:pPr lvl="0"/>
            <a:r>
              <a:rPr lang="en-US" altLang="zh-CN" sz="2800"/>
              <a:t>break b </a:t>
            </a:r>
            <a:r>
              <a:rPr lang="zh-CN" altLang="en-US" sz="2800"/>
              <a:t>设置断点  支持行号 函数 </a:t>
            </a:r>
            <a:r>
              <a:rPr lang="en-US" altLang="zh-CN" sz="2800"/>
              <a:t>if</a:t>
            </a:r>
            <a:endParaRPr lang="en-US" altLang="zh-CN" sz="2800"/>
          </a:p>
          <a:p>
            <a:pPr lvl="0"/>
            <a:r>
              <a:rPr lang="en-US" altLang="zh-CN" sz="2800"/>
              <a:t>del n </a:t>
            </a:r>
            <a:r>
              <a:rPr lang="zh-CN" altLang="en-US" sz="2800"/>
              <a:t>删除断点</a:t>
            </a:r>
            <a:endParaRPr lang="zh-CN" altLang="en-US" sz="2800"/>
          </a:p>
          <a:p>
            <a:pPr lvl="1"/>
            <a:r>
              <a:rPr lang="en-US" altLang="zh-CN" sz="2400"/>
              <a:t>disable n </a:t>
            </a:r>
            <a:r>
              <a:rPr lang="zh-CN" altLang="en-US" sz="2400"/>
              <a:t>停止使用断点</a:t>
            </a:r>
            <a:endParaRPr lang="zh-CN" altLang="en-US" sz="2400"/>
          </a:p>
          <a:p>
            <a:pPr lvl="1"/>
            <a:r>
              <a:rPr lang="en-US" altLang="zh-CN" sz="2400"/>
              <a:t>enable n</a:t>
            </a:r>
            <a:endParaRPr lang="en-US" altLang="zh-CN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零、</a:t>
            </a:r>
            <a:r>
              <a:rPr lang="en-US" altLang="zh-CN">
                <a:sym typeface="+mn-ea"/>
              </a:rPr>
              <a:t>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run r </a:t>
            </a:r>
            <a:r>
              <a:rPr lang="zh-CN" altLang="en-US"/>
              <a:t>运行</a:t>
            </a:r>
            <a:endParaRPr lang="zh-CN" altLang="en-US"/>
          </a:p>
          <a:p>
            <a:r>
              <a:rPr lang="en-US" altLang="zh-CN"/>
              <a:t>continue c </a:t>
            </a:r>
            <a:r>
              <a:rPr lang="zh-CN" altLang="en-US"/>
              <a:t>继续运行</a:t>
            </a:r>
            <a:endParaRPr lang="zh-CN" altLang="en-US"/>
          </a:p>
          <a:p>
            <a:r>
              <a:rPr lang="en-US" altLang="zh-CN"/>
              <a:t>print p </a:t>
            </a:r>
            <a:r>
              <a:rPr lang="zh-CN" altLang="en-US"/>
              <a:t>查看表达式的值</a:t>
            </a:r>
            <a:endParaRPr lang="zh-CN" altLang="en-US"/>
          </a:p>
          <a:p>
            <a:r>
              <a:rPr lang="en-US" altLang="zh-CN"/>
              <a:t>display disp </a:t>
            </a:r>
            <a:r>
              <a:rPr lang="zh-CN" altLang="en-US"/>
              <a:t>每次步进显示表达式的值</a:t>
            </a:r>
            <a:endParaRPr lang="zh-CN" altLang="en-US"/>
          </a:p>
          <a:p>
            <a:r>
              <a:rPr lang="en-US" altLang="zh-CN"/>
              <a:t>watch </a:t>
            </a:r>
            <a:r>
              <a:rPr lang="zh-CN" altLang="en-US"/>
              <a:t>监视表达式的值</a:t>
            </a:r>
            <a:endParaRPr lang="zh-CN" altLang="en-US"/>
          </a:p>
          <a:p>
            <a:r>
              <a:rPr lang="en-US" altLang="zh-CN"/>
              <a:t>step s </a:t>
            </a:r>
            <a:r>
              <a:rPr lang="zh-CN" altLang="zh-CN"/>
              <a:t>步进</a:t>
            </a:r>
            <a:endParaRPr lang="zh-CN" altLang="zh-CN"/>
          </a:p>
          <a:p>
            <a:r>
              <a:rPr lang="en-US" altLang="zh-CN"/>
              <a:t>next n </a:t>
            </a:r>
            <a:r>
              <a:rPr lang="zh-CN" altLang="en-US"/>
              <a:t>下一步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语言正确的打开方式！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马斯洛需求层次理论！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8109" y="1958090"/>
            <a:ext cx="4615782" cy="4086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竞赛需求向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9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满足</a:t>
            </a:r>
            <a:r>
              <a:rPr kumimoji="1" lang="zh-CN" altLang="en-US" dirty="0"/>
              <a:t>在座</a:t>
            </a:r>
            <a:r>
              <a:rPr kumimoji="1" lang="zh-CN" altLang="en-US" dirty="0" smtClean="0"/>
              <a:t>各位自学的需求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满足</a:t>
            </a:r>
            <a:r>
              <a:rPr kumimoji="1" lang="zh-CN" altLang="en-US" dirty="0"/>
              <a:t>在座</a:t>
            </a:r>
            <a:r>
              <a:rPr kumimoji="1" lang="zh-CN" altLang="en-US" dirty="0" smtClean="0"/>
              <a:t>各位授课的需求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满足在座各位各位直接丢给学生自学的需求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打破传统教材知识点分块模式，可让小学生也轻松掌握</a:t>
            </a: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782395" y="4085526"/>
            <a:ext cx="84994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/>
              <a:t>前方高能   大干货来啦</a:t>
            </a:r>
            <a:endParaRPr kumimoji="1"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</a:t>
            </a:r>
            <a:r>
              <a:rPr lang="zh-CN" altLang="zh-CN" dirty="0" smtClean="0"/>
              <a:t>环境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zh-CN" dirty="0"/>
              <a:t>赋值语句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编程环境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dev-</a:t>
            </a:r>
            <a:r>
              <a:rPr kumimoji="1"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以上版本）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//Linux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OS x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系统请</a:t>
            </a:r>
            <a:r>
              <a:rPr kumimoji="1"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自力更生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传统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4.9.x</a:t>
            </a:r>
            <a:r>
              <a:rPr kumimoji="1"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版本程序运行后命令行提示符窗口会一闪而过，需要在代码后加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system(“pause”)</a:t>
            </a:r>
            <a:r>
              <a:rPr kumimoji="1"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或者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while(1);</a:t>
            </a:r>
            <a:r>
              <a:rPr kumimoji="1"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等代码让程序暂停，曾经有很多选手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忘了删，忘了删</a:t>
            </a:r>
            <a:r>
              <a:rPr kumimoji="1"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。。。。。</a:t>
            </a:r>
            <a:endParaRPr kumimoji="1"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关闭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kumimoji="1"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自动补全功能</a:t>
            </a:r>
            <a:endParaRPr kumimoji="1"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系统显示后缀名</a:t>
            </a:r>
            <a:endParaRPr kumimoji="1"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头文件之踵</a:t>
            </a:r>
            <a:endParaRPr kumimoji="1"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Linux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GCC 4.8.0 /bits/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++.h header definition.	</a:t>
            </a:r>
            <a:endParaRPr kumimoji="1"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CCF </a:t>
            </a:r>
            <a:r>
              <a:rPr kumimoji="1"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最新标准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GCC 4.8.4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4.8.4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include&lt;bits/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++.h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1"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lang="zh-CN" altLang="zh-CN" dirty="0"/>
              <a:t>环境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zh-CN" dirty="0"/>
              <a:t>赋值语句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语句的使用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原模原样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输出双引号内的内容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输出两行内容（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的使用以及了解顺序结构）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&lt;&lt;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思辨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“Hello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World”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“Hello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9094" y="2695748"/>
            <a:ext cx="3038475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lang="zh-CN" altLang="zh-CN" dirty="0"/>
              <a:t>环境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zh-CN" dirty="0"/>
              <a:t>赋值语句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变量（如何引喻）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计算机中存储值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变量在使用前需要先定义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x;</a:t>
            </a:r>
            <a:r>
              <a:rPr kumimoji="1" lang="zh-CN" altLang="en-US" dirty="0" smtClean="0"/>
              <a:t>（可以放一个“比较大”的整数）</a:t>
            </a:r>
            <a:endParaRPr kumimoji="1" lang="en-US" altLang="zh-CN" dirty="0"/>
          </a:p>
          <a:p>
            <a:r>
              <a:rPr kumimoji="1" lang="zh-CN" altLang="en-US" dirty="0" smtClean="0"/>
              <a:t>输入语句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cin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cin</a:t>
            </a:r>
            <a:r>
              <a:rPr kumimoji="1" lang="en-US" altLang="zh-CN" dirty="0" smtClean="0"/>
              <a:t> &gt;&gt; x;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将键盘输入的值    传递到   变量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输入一个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以内</a:t>
            </a:r>
            <a:r>
              <a:rPr kumimoji="1" lang="zh-CN" altLang="en-US" dirty="0" smtClean="0"/>
              <a:t>的整数，分两行输出这个数的前一个数和后一个（给出</a:t>
            </a:r>
            <a:r>
              <a:rPr kumimoji="1" lang="en-US" altLang="zh-CN" dirty="0" smtClean="0"/>
              <a:t>OI/ACM</a:t>
            </a:r>
            <a:r>
              <a:rPr kumimoji="1" lang="zh-CN" altLang="en-US" dirty="0" smtClean="0"/>
              <a:t>评测的基本原理）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8974" y="2702170"/>
            <a:ext cx="4608070" cy="1875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lang="zh-CN" altLang="zh-CN" dirty="0"/>
              <a:t>环境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zh-CN" dirty="0"/>
              <a:t>赋值语句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</a:t>
            </a:r>
            <a:r>
              <a:rPr lang="zh-CN" altLang="en-US" dirty="0" smtClean="0"/>
              <a:t>语句（将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右边的结果 给 左边的变量）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从功能性上区分不同的变量（输入，中间值，最终结果）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变量命名的基本习惯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模块化编程的简单应用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以输入三个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以内整数，输出其和为例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907" y="4076228"/>
            <a:ext cx="5080488" cy="243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2644</Words>
  <Application>WPS 演示</Application>
  <PresentationFormat>宽屏</PresentationFormat>
  <Paragraphs>300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Arial</vt:lpstr>
      <vt:lpstr>宋体</vt:lpstr>
      <vt:lpstr>Wingdings</vt:lpstr>
      <vt:lpstr>Courier New</vt:lpstr>
      <vt:lpstr>等线 Light</vt:lpstr>
      <vt:lpstr>等线</vt:lpstr>
      <vt:lpstr>微软雅黑</vt:lpstr>
      <vt:lpstr>Calibri</vt:lpstr>
      <vt:lpstr>Office 主题​​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C/C++ 竞赛需求向速成</vt:lpstr>
      <vt:lpstr>江湖上关于C/C++的传说</vt:lpstr>
      <vt:lpstr>C的自我救赎！</vt:lpstr>
      <vt:lpstr>C语言正确的打开方式！</vt:lpstr>
      <vt:lpstr>竞赛需求向C</vt:lpstr>
      <vt:lpstr>一、环境 cout int cin 赋值语句 </vt:lpstr>
      <vt:lpstr>一、环境 cout int cin 赋值语句 </vt:lpstr>
      <vt:lpstr>一、环境 cout int cin 赋值语句 </vt:lpstr>
      <vt:lpstr>一、环境 cout int cin 赋值语句 </vt:lpstr>
      <vt:lpstr>一、环境 cout int cin 赋值语句 </vt:lpstr>
      <vt:lpstr>二、double  类型转换 printf 场宽 scanf</vt:lpstr>
      <vt:lpstr>二、double  类型转换 printf 场宽 scanf</vt:lpstr>
      <vt:lpstr>二、double  类型转换 printf 场宽 scanf</vt:lpstr>
      <vt:lpstr>二、double  类型转换 printf 场宽 scanf</vt:lpstr>
      <vt:lpstr>三、char % if &amp;&amp; || !</vt:lpstr>
      <vt:lpstr>三、char % if &amp;&amp; || !</vt:lpstr>
      <vt:lpstr>三、char % if &amp;&amp; || !</vt:lpstr>
      <vt:lpstr>三、char % if &amp;&amp; || !</vt:lpstr>
      <vt:lpstr>三、char % if &amp;&amp; || !</vt:lpstr>
      <vt:lpstr>四、while for</vt:lpstr>
      <vt:lpstr>四、while for</vt:lpstr>
      <vt:lpstr>四、while for</vt:lpstr>
      <vt:lpstr>五、一维数组</vt:lpstr>
      <vt:lpstr>六、多维数组</vt:lpstr>
      <vt:lpstr>七、数组的应用</vt:lpstr>
      <vt:lpstr>八、字符串</vt:lpstr>
      <vt:lpstr>九、高精度计算</vt:lpstr>
      <vt:lpstr>十、函数</vt:lpstr>
      <vt:lpstr>零、GDB</vt:lpstr>
      <vt:lpstr>零、GDB</vt:lpstr>
      <vt:lpstr>零、GDB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竞赛向速成</dc:title>
  <dc:creator>LiJian</dc:creator>
  <cp:lastModifiedBy>LiJian</cp:lastModifiedBy>
  <cp:revision>179</cp:revision>
  <dcterms:created xsi:type="dcterms:W3CDTF">2017-01-04T12:15:00Z</dcterms:created>
  <dcterms:modified xsi:type="dcterms:W3CDTF">2017-01-16T12:37:37Z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