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6" r:id="rId16"/>
    <p:sldId id="277" r:id="rId17"/>
    <p:sldId id="278" r:id="rId18"/>
    <p:sldId id="305" r:id="rId19"/>
    <p:sldId id="279" r:id="rId20"/>
    <p:sldId id="280" r:id="rId21"/>
    <p:sldId id="281" r:id="rId22"/>
    <p:sldId id="282" r:id="rId23"/>
    <p:sldId id="284" r:id="rId24"/>
    <p:sldId id="285" r:id="rId25"/>
    <p:sldId id="283"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664" autoAdjust="0"/>
  </p:normalViewPr>
  <p:slideViewPr>
    <p:cSldViewPr snapToGrid="0">
      <p:cViewPr varScale="1">
        <p:scale>
          <a:sx n="67" d="100"/>
          <a:sy n="67" d="100"/>
        </p:scale>
        <p:origin x="84" y="1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422641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12080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421031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281021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358592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7945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412197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21220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90530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415541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96F9A83-EA48-4442-9BDE-6DD19F28D487}" type="datetimeFigureOut">
              <a:rPr lang="zh-CN" altLang="en-US" smtClean="0"/>
              <a:t>2017/2/5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265698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F9A83-EA48-4442-9BDE-6DD19F28D487}" type="datetimeFigureOut">
              <a:rPr lang="zh-CN" altLang="en-US" smtClean="0"/>
              <a:t>2017/2/5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276155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122363"/>
            <a:ext cx="9888415" cy="2387600"/>
          </a:xfrm>
        </p:spPr>
        <p:txBody>
          <a:bodyPr/>
          <a:lstStyle/>
          <a:p>
            <a:r>
              <a:rPr lang="en-US" altLang="zh-CN"/>
              <a:t>STL</a:t>
            </a:r>
            <a:r>
              <a:rPr lang="zh-CN" altLang="en-US"/>
              <a:t>在程序设计竞赛中的应用</a:t>
            </a:r>
          </a:p>
        </p:txBody>
      </p:sp>
      <p:sp>
        <p:nvSpPr>
          <p:cNvPr id="3" name="副标题 2"/>
          <p:cNvSpPr>
            <a:spLocks noGrp="1"/>
          </p:cNvSpPr>
          <p:nvPr>
            <p:ph type="subTitle" idx="1"/>
          </p:nvPr>
        </p:nvSpPr>
        <p:spPr>
          <a:xfrm>
            <a:off x="1524000" y="4375761"/>
            <a:ext cx="9144000" cy="1655762"/>
          </a:xfrm>
        </p:spPr>
        <p:txBody>
          <a:bodyPr/>
          <a:lstStyle/>
          <a:p>
            <a:r>
              <a:rPr lang="zh-CN" altLang="en-US"/>
              <a:t>杭州第二中学 李建</a:t>
            </a:r>
          </a:p>
        </p:txBody>
      </p:sp>
    </p:spTree>
    <p:extLst>
      <p:ext uri="{BB962C8B-B14F-4D97-AF65-F5344CB8AC3E}">
        <p14:creationId xmlns:p14="http://schemas.microsoft.com/office/powerpoint/2010/main" val="139240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r>
              <a:rPr lang="zh-CN" altLang="en-US"/>
              <a:t>成员函数</a:t>
            </a:r>
          </a:p>
        </p:txBody>
      </p:sp>
      <p:sp>
        <p:nvSpPr>
          <p:cNvPr id="3" name="内容占位符 2"/>
          <p:cNvSpPr>
            <a:spLocks noGrp="1"/>
          </p:cNvSpPr>
          <p:nvPr>
            <p:ph idx="1"/>
          </p:nvPr>
        </p:nvSpPr>
        <p:spPr>
          <a:xfrm>
            <a:off x="838200" y="1825625"/>
            <a:ext cx="10515600" cy="4777398"/>
          </a:xfrm>
        </p:spPr>
        <p:txBody>
          <a:bodyPr>
            <a:normAutofit lnSpcReduction="10000"/>
          </a:bodyPr>
          <a:lstStyle/>
          <a:p>
            <a:r>
              <a:rPr lang="en-US" altLang="zh-CN"/>
              <a:t>c.begin()      </a:t>
            </a:r>
            <a:r>
              <a:rPr lang="zh-CN" altLang="en-US"/>
              <a:t>返回指向链表第一个元素的迭代器</a:t>
            </a:r>
            <a:r>
              <a:rPr lang="en-US" altLang="zh-CN"/>
              <a:t>.</a:t>
            </a:r>
            <a:endParaRPr lang="zh-CN" altLang="en-US"/>
          </a:p>
          <a:p>
            <a:r>
              <a:rPr lang="en-US" altLang="zh-CN"/>
              <a:t>c.end()         </a:t>
            </a:r>
            <a:r>
              <a:rPr lang="zh-CN" altLang="en-US"/>
              <a:t>返回指向链表</a:t>
            </a:r>
            <a:r>
              <a:rPr lang="zh-CN" altLang="en-US" b="1"/>
              <a:t>最后一个元素之后</a:t>
            </a:r>
            <a:r>
              <a:rPr lang="zh-CN" altLang="en-US"/>
              <a:t>的迭代器</a:t>
            </a:r>
            <a:r>
              <a:rPr lang="en-US" altLang="zh-CN"/>
              <a:t>.</a:t>
            </a:r>
          </a:p>
          <a:p>
            <a:r>
              <a:rPr lang="en-US" altLang="zh-CN"/>
              <a:t>c.rbegin()     </a:t>
            </a:r>
            <a:r>
              <a:rPr lang="zh-CN" altLang="en-US"/>
              <a:t>返回逆向链表的第一个元素</a:t>
            </a:r>
            <a:r>
              <a:rPr lang="en-US" altLang="zh-CN"/>
              <a:t>,</a:t>
            </a:r>
            <a:r>
              <a:rPr lang="zh-CN" altLang="en-US"/>
              <a:t>即</a:t>
            </a:r>
            <a:r>
              <a:rPr lang="en-US" altLang="zh-CN"/>
              <a:t>c</a:t>
            </a:r>
            <a:r>
              <a:rPr lang="zh-CN" altLang="en-US"/>
              <a:t>链表的最后一个数据</a:t>
            </a:r>
            <a:r>
              <a:rPr lang="en-US" altLang="zh-CN"/>
              <a:t>.</a:t>
            </a:r>
          </a:p>
          <a:p>
            <a:r>
              <a:rPr lang="en-US" altLang="zh-CN"/>
              <a:t>c.rend()      </a:t>
            </a:r>
            <a:r>
              <a:rPr lang="zh-CN" altLang="en-US"/>
              <a:t>返回逆向链表的最后一个元素的下一个位置</a:t>
            </a:r>
            <a:r>
              <a:rPr lang="en-US" altLang="zh-CN"/>
              <a:t>,</a:t>
            </a:r>
            <a:r>
              <a:rPr lang="zh-CN" altLang="en-US"/>
              <a:t>即</a:t>
            </a:r>
            <a:r>
              <a:rPr lang="en-US" altLang="zh-CN"/>
              <a:t>c</a:t>
            </a:r>
            <a:r>
              <a:rPr lang="zh-CN" altLang="en-US"/>
              <a:t>链表的第一个数据再往前的位置</a:t>
            </a:r>
            <a:r>
              <a:rPr lang="en-US" altLang="zh-CN"/>
              <a:t>.</a:t>
            </a:r>
          </a:p>
          <a:p>
            <a:r>
              <a:rPr lang="en-US" altLang="zh-CN"/>
              <a:t>operator=      </a:t>
            </a:r>
            <a:r>
              <a:rPr lang="zh-CN" altLang="en-US"/>
              <a:t>重载赋值运算符</a:t>
            </a:r>
            <a:r>
              <a:rPr lang="en-US" altLang="zh-CN"/>
              <a:t>.</a:t>
            </a:r>
          </a:p>
          <a:p>
            <a:r>
              <a:rPr lang="en-US" altLang="zh-CN"/>
              <a:t>c.assign(n,num)      </a:t>
            </a:r>
            <a:r>
              <a:rPr lang="zh-CN" altLang="en-US"/>
              <a:t>将</a:t>
            </a:r>
            <a:r>
              <a:rPr lang="en-US" altLang="zh-CN"/>
              <a:t>n</a:t>
            </a:r>
            <a:r>
              <a:rPr lang="zh-CN" altLang="en-US"/>
              <a:t>个</a:t>
            </a:r>
            <a:r>
              <a:rPr lang="en-US" altLang="zh-CN"/>
              <a:t>num</a:t>
            </a:r>
            <a:r>
              <a:rPr lang="zh-CN" altLang="en-US"/>
              <a:t>拷贝赋值给链表</a:t>
            </a:r>
            <a:r>
              <a:rPr lang="en-US" altLang="zh-CN"/>
              <a:t>c.</a:t>
            </a:r>
            <a:endParaRPr lang="zh-CN" altLang="en-US"/>
          </a:p>
          <a:p>
            <a:r>
              <a:rPr lang="en-US" altLang="zh-CN"/>
              <a:t>c.assign(beg,end)      </a:t>
            </a:r>
            <a:r>
              <a:rPr lang="zh-CN" altLang="en-US"/>
              <a:t>将</a:t>
            </a:r>
            <a:r>
              <a:rPr lang="en-US" altLang="zh-CN"/>
              <a:t>[beg,end)</a:t>
            </a:r>
            <a:r>
              <a:rPr lang="zh-CN" altLang="en-US"/>
              <a:t>区间的元素拷贝赋值给链表</a:t>
            </a:r>
            <a:r>
              <a:rPr lang="en-US" altLang="zh-CN"/>
              <a:t>c.</a:t>
            </a:r>
          </a:p>
          <a:p>
            <a:r>
              <a:rPr lang="en-US" altLang="zh-CN"/>
              <a:t>c.front()      </a:t>
            </a:r>
            <a:r>
              <a:rPr lang="zh-CN" altLang="en-US"/>
              <a:t>返回链表</a:t>
            </a:r>
            <a:r>
              <a:rPr lang="en-US" altLang="zh-CN"/>
              <a:t>c</a:t>
            </a:r>
            <a:r>
              <a:rPr lang="zh-CN" altLang="en-US"/>
              <a:t>的第一个元素</a:t>
            </a:r>
            <a:r>
              <a:rPr lang="en-US" altLang="zh-CN"/>
              <a:t>.</a:t>
            </a:r>
            <a:endParaRPr lang="zh-CN" altLang="en-US"/>
          </a:p>
          <a:p>
            <a:r>
              <a:rPr lang="en-US" altLang="zh-CN"/>
              <a:t>c.back()      </a:t>
            </a:r>
            <a:r>
              <a:rPr lang="zh-CN" altLang="en-US"/>
              <a:t>返回链表</a:t>
            </a:r>
            <a:r>
              <a:rPr lang="en-US" altLang="zh-CN"/>
              <a:t>c</a:t>
            </a:r>
            <a:r>
              <a:rPr lang="zh-CN" altLang="en-US"/>
              <a:t>的最后一个元素</a:t>
            </a:r>
            <a:r>
              <a:rPr lang="en-US" altLang="zh-CN"/>
              <a:t>.</a:t>
            </a:r>
            <a:endParaRPr lang="zh-CN" altLang="en-US"/>
          </a:p>
          <a:p>
            <a:pPr marL="0" indent="0">
              <a:buNone/>
            </a:pPr>
            <a:endParaRPr lang="zh-CN" altLang="en-US"/>
          </a:p>
        </p:txBody>
      </p:sp>
    </p:spTree>
    <p:extLst>
      <p:ext uri="{BB962C8B-B14F-4D97-AF65-F5344CB8AC3E}">
        <p14:creationId xmlns:p14="http://schemas.microsoft.com/office/powerpoint/2010/main" val="66320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r>
              <a:rPr lang="zh-CN" altLang="en-US"/>
              <a:t>成员函数</a:t>
            </a:r>
          </a:p>
        </p:txBody>
      </p:sp>
      <p:sp>
        <p:nvSpPr>
          <p:cNvPr id="3" name="内容占位符 2"/>
          <p:cNvSpPr>
            <a:spLocks noGrp="1"/>
          </p:cNvSpPr>
          <p:nvPr>
            <p:ph idx="1"/>
          </p:nvPr>
        </p:nvSpPr>
        <p:spPr>
          <a:xfrm>
            <a:off x="838200" y="1825625"/>
            <a:ext cx="10515600" cy="4777398"/>
          </a:xfrm>
        </p:spPr>
        <p:txBody>
          <a:bodyPr>
            <a:normAutofit lnSpcReduction="10000"/>
          </a:bodyPr>
          <a:lstStyle/>
          <a:p>
            <a:r>
              <a:rPr lang="en-US" altLang="zh-CN"/>
              <a:t>c.empty()  </a:t>
            </a:r>
            <a:r>
              <a:rPr lang="zh-CN" altLang="en-US"/>
              <a:t>判断链表是否为空</a:t>
            </a:r>
            <a:r>
              <a:rPr lang="en-US" altLang="zh-CN"/>
              <a:t>.</a:t>
            </a:r>
          </a:p>
          <a:p>
            <a:r>
              <a:rPr lang="en-US" altLang="zh-CN"/>
              <a:t>c.clear()      </a:t>
            </a:r>
            <a:r>
              <a:rPr lang="zh-CN" altLang="en-US"/>
              <a:t>清除链表</a:t>
            </a:r>
            <a:r>
              <a:rPr lang="en-US" altLang="zh-CN"/>
              <a:t>c</a:t>
            </a:r>
            <a:r>
              <a:rPr lang="zh-CN" altLang="en-US"/>
              <a:t>中的所有元素</a:t>
            </a:r>
            <a:r>
              <a:rPr lang="en-US" altLang="zh-CN"/>
              <a:t>.</a:t>
            </a:r>
          </a:p>
          <a:p>
            <a:r>
              <a:rPr lang="en-US" altLang="zh-CN"/>
              <a:t>c.insert(pos,num)      </a:t>
            </a:r>
            <a:r>
              <a:rPr lang="zh-CN" altLang="en-US"/>
              <a:t>在</a:t>
            </a:r>
            <a:r>
              <a:rPr lang="en-US" altLang="zh-CN"/>
              <a:t>pos</a:t>
            </a:r>
            <a:r>
              <a:rPr lang="zh-CN" altLang="en-US"/>
              <a:t>位置插入元素</a:t>
            </a:r>
            <a:r>
              <a:rPr lang="en-US" altLang="zh-CN"/>
              <a:t>num.</a:t>
            </a:r>
            <a:endParaRPr lang="zh-CN" altLang="en-US"/>
          </a:p>
          <a:p>
            <a:r>
              <a:rPr lang="en-US" altLang="zh-CN"/>
              <a:t>c.insert(pos,n,num)      </a:t>
            </a:r>
            <a:r>
              <a:rPr lang="zh-CN" altLang="en-US"/>
              <a:t>在</a:t>
            </a:r>
            <a:r>
              <a:rPr lang="en-US" altLang="zh-CN"/>
              <a:t>pos</a:t>
            </a:r>
            <a:r>
              <a:rPr lang="zh-CN" altLang="en-US"/>
              <a:t>位置插入</a:t>
            </a:r>
            <a:r>
              <a:rPr lang="en-US" altLang="zh-CN"/>
              <a:t>n</a:t>
            </a:r>
            <a:r>
              <a:rPr lang="zh-CN" altLang="en-US"/>
              <a:t>个元素</a:t>
            </a:r>
            <a:r>
              <a:rPr lang="en-US" altLang="zh-CN"/>
              <a:t>num.</a:t>
            </a:r>
            <a:endParaRPr lang="zh-CN" altLang="en-US"/>
          </a:p>
          <a:p>
            <a:r>
              <a:rPr lang="en-US" altLang="zh-CN"/>
              <a:t>c.insert(pos,beg,end)      </a:t>
            </a:r>
            <a:r>
              <a:rPr lang="zh-CN" altLang="en-US"/>
              <a:t>在</a:t>
            </a:r>
            <a:r>
              <a:rPr lang="en-US" altLang="zh-CN"/>
              <a:t>pos</a:t>
            </a:r>
            <a:r>
              <a:rPr lang="zh-CN" altLang="en-US"/>
              <a:t>位置插入区间为</a:t>
            </a:r>
            <a:r>
              <a:rPr lang="en-US" altLang="zh-CN"/>
              <a:t>[beg,end)</a:t>
            </a:r>
            <a:r>
              <a:rPr lang="zh-CN" altLang="en-US"/>
              <a:t>的元素</a:t>
            </a:r>
            <a:r>
              <a:rPr lang="en-US" altLang="zh-CN"/>
              <a:t>.</a:t>
            </a:r>
          </a:p>
          <a:p>
            <a:r>
              <a:rPr lang="en-US" altLang="zh-CN"/>
              <a:t>c.erase(pos)</a:t>
            </a:r>
            <a:r>
              <a:rPr lang="zh-CN" altLang="en-US"/>
              <a:t>　　　　删除</a:t>
            </a:r>
            <a:r>
              <a:rPr lang="en-US" altLang="zh-CN"/>
              <a:t>pos</a:t>
            </a:r>
            <a:r>
              <a:rPr lang="zh-CN" altLang="en-US"/>
              <a:t>位置的元素</a:t>
            </a:r>
            <a:r>
              <a:rPr lang="en-US" altLang="zh-CN"/>
              <a:t>.</a:t>
            </a:r>
          </a:p>
          <a:p>
            <a:r>
              <a:rPr lang="en-US" altLang="zh-CN"/>
              <a:t>c.push_back(num)      </a:t>
            </a:r>
            <a:r>
              <a:rPr lang="zh-CN" altLang="en-US"/>
              <a:t>在末尾增加一个元素</a:t>
            </a:r>
            <a:r>
              <a:rPr lang="en-US" altLang="zh-CN"/>
              <a:t>.</a:t>
            </a:r>
            <a:endParaRPr lang="zh-CN" altLang="en-US"/>
          </a:p>
          <a:p>
            <a:r>
              <a:rPr lang="en-US" altLang="zh-CN"/>
              <a:t>c.pop_back()      </a:t>
            </a:r>
            <a:r>
              <a:rPr lang="zh-CN" altLang="en-US"/>
              <a:t>删除末尾的元素</a:t>
            </a:r>
            <a:r>
              <a:rPr lang="en-US" altLang="zh-CN"/>
              <a:t>.</a:t>
            </a:r>
            <a:endParaRPr lang="zh-CN" altLang="en-US"/>
          </a:p>
          <a:p>
            <a:r>
              <a:rPr lang="en-US" altLang="zh-CN"/>
              <a:t>c.push_front(num)      </a:t>
            </a:r>
            <a:r>
              <a:rPr lang="zh-CN" altLang="en-US"/>
              <a:t>在开始位置增加一个元素</a:t>
            </a:r>
            <a:r>
              <a:rPr lang="en-US" altLang="zh-CN"/>
              <a:t>.</a:t>
            </a:r>
            <a:endParaRPr lang="zh-CN" altLang="en-US"/>
          </a:p>
          <a:p>
            <a:r>
              <a:rPr lang="en-US" altLang="zh-CN"/>
              <a:t>c.pop_front()      </a:t>
            </a:r>
            <a:r>
              <a:rPr lang="zh-CN" altLang="en-US"/>
              <a:t>删除第一个元素</a:t>
            </a:r>
            <a:r>
              <a:rPr lang="en-US" altLang="zh-CN"/>
              <a:t>.</a:t>
            </a:r>
            <a:endParaRPr lang="zh-CN" altLang="en-US"/>
          </a:p>
          <a:p>
            <a:pPr marL="0" indent="0">
              <a:buNone/>
            </a:pPr>
            <a:endParaRPr lang="zh-CN" altLang="en-US"/>
          </a:p>
          <a:p>
            <a:pPr marL="0" indent="0">
              <a:buNone/>
            </a:pPr>
            <a:endParaRPr lang="en-US" altLang="zh-CN"/>
          </a:p>
        </p:txBody>
      </p:sp>
    </p:spTree>
    <p:extLst>
      <p:ext uri="{BB962C8B-B14F-4D97-AF65-F5344CB8AC3E}">
        <p14:creationId xmlns:p14="http://schemas.microsoft.com/office/powerpoint/2010/main" val="25503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r>
              <a:rPr lang="zh-CN" altLang="en-US"/>
              <a:t>成员函数</a:t>
            </a:r>
          </a:p>
        </p:txBody>
      </p:sp>
      <p:sp>
        <p:nvSpPr>
          <p:cNvPr id="3" name="内容占位符 2"/>
          <p:cNvSpPr>
            <a:spLocks noGrp="1"/>
          </p:cNvSpPr>
          <p:nvPr>
            <p:ph idx="1"/>
          </p:nvPr>
        </p:nvSpPr>
        <p:spPr>
          <a:xfrm>
            <a:off x="838200" y="1825625"/>
            <a:ext cx="10515600" cy="4777398"/>
          </a:xfrm>
        </p:spPr>
        <p:txBody>
          <a:bodyPr>
            <a:normAutofit/>
          </a:bodyPr>
          <a:lstStyle/>
          <a:p>
            <a:r>
              <a:rPr lang="en-US" altLang="zh-CN" dirty="0" err="1"/>
              <a:t>c.resize</a:t>
            </a:r>
            <a:r>
              <a:rPr lang="en-US" altLang="zh-CN" dirty="0"/>
              <a:t>(</a:t>
            </a:r>
            <a:r>
              <a:rPr lang="en-US" altLang="zh-CN" dirty="0" err="1"/>
              <a:t>n,num</a:t>
            </a:r>
            <a:r>
              <a:rPr lang="en-US" altLang="zh-CN" dirty="0"/>
              <a:t>)      </a:t>
            </a:r>
            <a:r>
              <a:rPr lang="zh-CN" altLang="en-US" dirty="0"/>
              <a:t>重新定义链表的长度</a:t>
            </a:r>
            <a:r>
              <a:rPr lang="en-US" altLang="zh-CN" dirty="0"/>
              <a:t>,</a:t>
            </a:r>
            <a:r>
              <a:rPr lang="zh-CN" altLang="en-US" dirty="0"/>
              <a:t>超出原始长度部分用</a:t>
            </a:r>
            <a:r>
              <a:rPr lang="en-US" altLang="zh-CN" dirty="0" err="1"/>
              <a:t>num</a:t>
            </a:r>
            <a:r>
              <a:rPr lang="zh-CN" altLang="en-US" dirty="0"/>
              <a:t>代替</a:t>
            </a:r>
            <a:r>
              <a:rPr lang="en-US" altLang="zh-CN" dirty="0"/>
              <a:t>,</a:t>
            </a:r>
            <a:r>
              <a:rPr lang="zh-CN" altLang="en-US" dirty="0"/>
              <a:t>小于原始部分删除</a:t>
            </a:r>
            <a:r>
              <a:rPr lang="en-US" altLang="zh-CN" dirty="0"/>
              <a:t>,</a:t>
            </a:r>
            <a:r>
              <a:rPr lang="en-US" altLang="zh-CN" dirty="0" err="1"/>
              <a:t>num</a:t>
            </a:r>
            <a:r>
              <a:rPr lang="zh-CN" altLang="en-US" dirty="0"/>
              <a:t>缺省则使用</a:t>
            </a:r>
            <a:r>
              <a:rPr lang="en-US" altLang="zh-CN" dirty="0"/>
              <a:t>0</a:t>
            </a:r>
            <a:endParaRPr lang="zh-CN" altLang="en-US" dirty="0"/>
          </a:p>
          <a:p>
            <a:r>
              <a:rPr lang="en-US" altLang="zh-CN" dirty="0"/>
              <a:t>c1.swap(c2)      </a:t>
            </a:r>
            <a:r>
              <a:rPr lang="zh-CN" altLang="en-US" dirty="0"/>
              <a:t>将</a:t>
            </a:r>
            <a:r>
              <a:rPr lang="en-US" altLang="zh-CN" dirty="0"/>
              <a:t>c1</a:t>
            </a:r>
            <a:r>
              <a:rPr lang="zh-CN" altLang="en-US" dirty="0"/>
              <a:t>和</a:t>
            </a:r>
            <a:r>
              <a:rPr lang="en-US" altLang="zh-CN" dirty="0"/>
              <a:t>c2</a:t>
            </a:r>
            <a:r>
              <a:rPr lang="zh-CN" altLang="en-US" dirty="0"/>
              <a:t>交换</a:t>
            </a:r>
            <a:r>
              <a:rPr lang="en-US" altLang="zh-CN" dirty="0"/>
              <a:t>.</a:t>
            </a:r>
            <a:endParaRPr lang="zh-CN" altLang="en-US" dirty="0"/>
          </a:p>
          <a:p>
            <a:r>
              <a:rPr lang="en-US" altLang="zh-CN" dirty="0"/>
              <a:t>swap(c1,c2)      </a:t>
            </a:r>
            <a:r>
              <a:rPr lang="zh-CN" altLang="en-US" dirty="0"/>
              <a:t>同上</a:t>
            </a:r>
            <a:r>
              <a:rPr lang="en-US" altLang="zh-CN" dirty="0"/>
              <a:t>.</a:t>
            </a:r>
            <a:endParaRPr lang="zh-CN" altLang="en-US" dirty="0"/>
          </a:p>
          <a:p>
            <a:r>
              <a:rPr lang="en-US" altLang="zh-CN" dirty="0"/>
              <a:t>c1.merge(c2)      </a:t>
            </a:r>
            <a:r>
              <a:rPr lang="zh-CN" altLang="en-US" dirty="0"/>
              <a:t>合并</a:t>
            </a:r>
            <a:r>
              <a:rPr lang="en-US" altLang="zh-CN" dirty="0"/>
              <a:t>2</a:t>
            </a:r>
            <a:r>
              <a:rPr lang="zh-CN" altLang="en-US" dirty="0"/>
              <a:t>个有序的链表并使之有序</a:t>
            </a:r>
            <a:r>
              <a:rPr lang="en-US" altLang="zh-CN" dirty="0"/>
              <a:t>,</a:t>
            </a:r>
            <a:r>
              <a:rPr lang="zh-CN" altLang="en-US" dirty="0"/>
              <a:t>重新放到</a:t>
            </a:r>
            <a:r>
              <a:rPr lang="en-US" altLang="zh-CN" dirty="0"/>
              <a:t>c1</a:t>
            </a:r>
            <a:r>
              <a:rPr lang="zh-CN" altLang="en-US" dirty="0"/>
              <a:t>里</a:t>
            </a:r>
            <a:r>
              <a:rPr lang="en-US" altLang="zh-CN" dirty="0"/>
              <a:t>,</a:t>
            </a:r>
            <a:r>
              <a:rPr lang="zh-CN" altLang="en-US" dirty="0"/>
              <a:t>释放</a:t>
            </a:r>
            <a:r>
              <a:rPr lang="en-US" altLang="zh-CN" dirty="0"/>
              <a:t>c2.</a:t>
            </a:r>
            <a:endParaRPr lang="zh-CN" altLang="en-US" dirty="0"/>
          </a:p>
          <a:p>
            <a:r>
              <a:rPr lang="en-US" altLang="zh-CN" dirty="0"/>
              <a:t>c1.merge(c2,comp)      </a:t>
            </a:r>
            <a:r>
              <a:rPr lang="zh-CN" altLang="en-US" dirty="0"/>
              <a:t>合并</a:t>
            </a:r>
            <a:r>
              <a:rPr lang="en-US" altLang="zh-CN" dirty="0"/>
              <a:t>2</a:t>
            </a:r>
            <a:r>
              <a:rPr lang="zh-CN" altLang="en-US" dirty="0"/>
              <a:t>个有序的链表并使之按照自定义</a:t>
            </a:r>
            <a:r>
              <a:rPr lang="en-US" altLang="zh-CN" dirty="0"/>
              <a:t>comp</a:t>
            </a:r>
            <a:r>
              <a:rPr lang="zh-CN" altLang="en-US" dirty="0"/>
              <a:t>规则排序之后重新放到</a:t>
            </a:r>
            <a:r>
              <a:rPr lang="en-US" altLang="zh-CN" dirty="0"/>
              <a:t>c1</a:t>
            </a:r>
            <a:r>
              <a:rPr lang="zh-CN" altLang="en-US" dirty="0"/>
              <a:t>中</a:t>
            </a:r>
            <a:r>
              <a:rPr lang="en-US" altLang="zh-CN" dirty="0"/>
              <a:t>,</a:t>
            </a:r>
            <a:r>
              <a:rPr lang="zh-CN" altLang="en-US" dirty="0"/>
              <a:t>释放</a:t>
            </a:r>
            <a:r>
              <a:rPr lang="en-US" altLang="zh-CN" dirty="0"/>
              <a:t>c2.</a:t>
            </a:r>
            <a:endParaRPr lang="zh-CN" altLang="en-US" dirty="0"/>
          </a:p>
          <a:p>
            <a:pPr marL="0" indent="0">
              <a:buNone/>
            </a:pPr>
            <a:endParaRPr lang="zh-CN" altLang="en-US" dirty="0"/>
          </a:p>
          <a:p>
            <a:pPr marL="0" indent="0">
              <a:buNone/>
            </a:pPr>
            <a:endParaRPr lang="zh-CN" altLang="en-US" dirty="0"/>
          </a:p>
          <a:p>
            <a:pPr marL="0" indent="0">
              <a:buNone/>
            </a:pPr>
            <a:endParaRPr lang="en-US" altLang="zh-CN" dirty="0"/>
          </a:p>
        </p:txBody>
      </p:sp>
    </p:spTree>
    <p:extLst>
      <p:ext uri="{BB962C8B-B14F-4D97-AF65-F5344CB8AC3E}">
        <p14:creationId xmlns:p14="http://schemas.microsoft.com/office/powerpoint/2010/main" val="312267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r>
              <a:rPr lang="zh-CN" altLang="en-US"/>
              <a:t>成员函数</a:t>
            </a:r>
          </a:p>
        </p:txBody>
      </p:sp>
      <p:sp>
        <p:nvSpPr>
          <p:cNvPr id="3" name="内容占位符 2"/>
          <p:cNvSpPr>
            <a:spLocks noGrp="1"/>
          </p:cNvSpPr>
          <p:nvPr>
            <p:ph idx="1"/>
          </p:nvPr>
        </p:nvSpPr>
        <p:spPr>
          <a:xfrm>
            <a:off x="838200" y="1825625"/>
            <a:ext cx="10515600" cy="4777398"/>
          </a:xfrm>
        </p:spPr>
        <p:txBody>
          <a:bodyPr>
            <a:normAutofit fontScale="92500" lnSpcReduction="10000"/>
          </a:bodyPr>
          <a:lstStyle/>
          <a:p>
            <a:r>
              <a:rPr lang="en-US" altLang="zh-CN"/>
              <a:t>c1.splice(c1.beg,c2)      </a:t>
            </a:r>
            <a:r>
              <a:rPr lang="zh-CN" altLang="en-US"/>
              <a:t>将</a:t>
            </a:r>
            <a:r>
              <a:rPr lang="en-US" altLang="zh-CN"/>
              <a:t>c2</a:t>
            </a:r>
            <a:r>
              <a:rPr lang="zh-CN" altLang="en-US"/>
              <a:t>连接在</a:t>
            </a:r>
            <a:r>
              <a:rPr lang="en-US" altLang="zh-CN"/>
              <a:t>c1</a:t>
            </a:r>
            <a:r>
              <a:rPr lang="zh-CN" altLang="en-US"/>
              <a:t>的</a:t>
            </a:r>
            <a:r>
              <a:rPr lang="en-US" altLang="zh-CN"/>
              <a:t>beg</a:t>
            </a:r>
            <a:r>
              <a:rPr lang="zh-CN" altLang="en-US"/>
              <a:t>位置</a:t>
            </a:r>
            <a:r>
              <a:rPr lang="en-US" altLang="zh-CN"/>
              <a:t>,</a:t>
            </a:r>
            <a:r>
              <a:rPr lang="zh-CN" altLang="en-US"/>
              <a:t>释放</a:t>
            </a:r>
            <a:r>
              <a:rPr lang="en-US" altLang="zh-CN"/>
              <a:t>c2</a:t>
            </a:r>
          </a:p>
          <a:p>
            <a:r>
              <a:rPr lang="en-US" altLang="zh-CN"/>
              <a:t>c1.splice(c1.beg,c2,c2.beg)      </a:t>
            </a:r>
            <a:r>
              <a:rPr lang="zh-CN" altLang="en-US"/>
              <a:t>将</a:t>
            </a:r>
            <a:r>
              <a:rPr lang="en-US" altLang="zh-CN"/>
              <a:t>c2</a:t>
            </a:r>
            <a:r>
              <a:rPr lang="zh-CN" altLang="en-US"/>
              <a:t>的</a:t>
            </a:r>
            <a:r>
              <a:rPr lang="en-US" altLang="zh-CN"/>
              <a:t>beg</a:t>
            </a:r>
            <a:r>
              <a:rPr lang="zh-CN" altLang="en-US"/>
              <a:t>位置的元素连接到</a:t>
            </a:r>
            <a:r>
              <a:rPr lang="en-US" altLang="zh-CN"/>
              <a:t>c1</a:t>
            </a:r>
            <a:r>
              <a:rPr lang="zh-CN" altLang="en-US"/>
              <a:t>的</a:t>
            </a:r>
            <a:r>
              <a:rPr lang="en-US" altLang="zh-CN"/>
              <a:t>beg</a:t>
            </a:r>
            <a:r>
              <a:rPr lang="zh-CN" altLang="en-US"/>
              <a:t>位置</a:t>
            </a:r>
            <a:r>
              <a:rPr lang="en-US" altLang="zh-CN"/>
              <a:t>,</a:t>
            </a:r>
            <a:r>
              <a:rPr lang="zh-CN" altLang="en-US"/>
              <a:t>并且在</a:t>
            </a:r>
            <a:r>
              <a:rPr lang="en-US" altLang="zh-CN"/>
              <a:t>c2</a:t>
            </a:r>
            <a:r>
              <a:rPr lang="zh-CN" altLang="en-US"/>
              <a:t>中施放掉</a:t>
            </a:r>
            <a:r>
              <a:rPr lang="en-US" altLang="zh-CN"/>
              <a:t>beg</a:t>
            </a:r>
            <a:r>
              <a:rPr lang="zh-CN" altLang="en-US"/>
              <a:t>位置的元素</a:t>
            </a:r>
            <a:endParaRPr lang="en-US" altLang="zh-CN"/>
          </a:p>
          <a:p>
            <a:r>
              <a:rPr lang="en-US" altLang="zh-CN"/>
              <a:t>c1.splice(c1.beg,c2,c2.beg,c2.end)      </a:t>
            </a:r>
            <a:r>
              <a:rPr lang="zh-CN" altLang="en-US"/>
              <a:t>将</a:t>
            </a:r>
            <a:r>
              <a:rPr lang="en-US" altLang="zh-CN"/>
              <a:t>c2</a:t>
            </a:r>
            <a:r>
              <a:rPr lang="zh-CN" altLang="en-US"/>
              <a:t>的</a:t>
            </a:r>
            <a:r>
              <a:rPr lang="en-US" altLang="zh-CN"/>
              <a:t>[beg,end)</a:t>
            </a:r>
            <a:r>
              <a:rPr lang="zh-CN" altLang="en-US"/>
              <a:t>位置的元素连接到</a:t>
            </a:r>
            <a:r>
              <a:rPr lang="en-US" altLang="zh-CN"/>
              <a:t>c1</a:t>
            </a:r>
            <a:r>
              <a:rPr lang="zh-CN" altLang="en-US"/>
              <a:t>的</a:t>
            </a:r>
            <a:r>
              <a:rPr lang="en-US" altLang="zh-CN"/>
              <a:t>beg</a:t>
            </a:r>
            <a:r>
              <a:rPr lang="zh-CN" altLang="en-US"/>
              <a:t>位置并且释放</a:t>
            </a:r>
            <a:r>
              <a:rPr lang="en-US" altLang="zh-CN"/>
              <a:t>c2</a:t>
            </a:r>
            <a:r>
              <a:rPr lang="zh-CN" altLang="en-US"/>
              <a:t>的</a:t>
            </a:r>
            <a:r>
              <a:rPr lang="en-US" altLang="zh-CN"/>
              <a:t>[beg,end)</a:t>
            </a:r>
            <a:r>
              <a:rPr lang="zh-CN" altLang="en-US"/>
              <a:t>位置的元素</a:t>
            </a:r>
            <a:endParaRPr lang="en-US" altLang="zh-CN"/>
          </a:p>
          <a:p>
            <a:r>
              <a:rPr lang="en-US" altLang="zh-CN"/>
              <a:t>c.remove(num)             </a:t>
            </a:r>
            <a:r>
              <a:rPr lang="zh-CN" altLang="en-US"/>
              <a:t>删除链表中匹配</a:t>
            </a:r>
            <a:r>
              <a:rPr lang="en-US" altLang="zh-CN"/>
              <a:t>num</a:t>
            </a:r>
            <a:r>
              <a:rPr lang="zh-CN" altLang="en-US"/>
              <a:t>的元素</a:t>
            </a:r>
            <a:r>
              <a:rPr lang="en-US" altLang="zh-CN"/>
              <a:t>.</a:t>
            </a:r>
          </a:p>
          <a:p>
            <a:r>
              <a:rPr lang="en-US" altLang="zh-CN"/>
              <a:t>c.remove_if(comp)       </a:t>
            </a:r>
            <a:r>
              <a:rPr lang="zh-CN" altLang="en-US"/>
              <a:t>删除条件满足的元素</a:t>
            </a:r>
            <a:r>
              <a:rPr lang="en-US" altLang="zh-CN"/>
              <a:t>,</a:t>
            </a:r>
            <a:r>
              <a:rPr lang="zh-CN" altLang="en-US"/>
              <a:t>参数为自定义函数</a:t>
            </a:r>
            <a:r>
              <a:rPr lang="en-US" altLang="zh-CN"/>
              <a:t>.</a:t>
            </a:r>
          </a:p>
          <a:p>
            <a:r>
              <a:rPr lang="en-US" altLang="zh-CN"/>
              <a:t>reverse()       </a:t>
            </a:r>
            <a:r>
              <a:rPr lang="zh-CN" altLang="en-US"/>
              <a:t>反转链表</a:t>
            </a:r>
            <a:endParaRPr lang="en-US" altLang="zh-CN"/>
          </a:p>
          <a:p>
            <a:r>
              <a:rPr lang="en-US" altLang="zh-CN"/>
              <a:t>unique()       </a:t>
            </a:r>
            <a:r>
              <a:rPr lang="zh-CN" altLang="en-US"/>
              <a:t>删除相邻的一样的元素</a:t>
            </a:r>
            <a:endParaRPr lang="en-US" altLang="zh-CN"/>
          </a:p>
          <a:p>
            <a:r>
              <a:rPr lang="en-US" altLang="zh-CN"/>
              <a:t>c.sort()       </a:t>
            </a:r>
            <a:r>
              <a:rPr lang="zh-CN" altLang="en-US"/>
              <a:t>将链表排序</a:t>
            </a:r>
            <a:r>
              <a:rPr lang="en-US" altLang="zh-CN"/>
              <a:t>,</a:t>
            </a:r>
            <a:r>
              <a:rPr lang="zh-CN" altLang="en-US"/>
              <a:t>默认升序</a:t>
            </a:r>
          </a:p>
          <a:p>
            <a:r>
              <a:rPr lang="en-US" altLang="zh-CN"/>
              <a:t>c.sort(comp)       </a:t>
            </a:r>
            <a:r>
              <a:rPr lang="zh-CN" altLang="en-US"/>
              <a:t>自定义回调函数实现自定义排序</a:t>
            </a:r>
          </a:p>
          <a:p>
            <a:pPr marL="0" indent="0">
              <a:buNone/>
            </a:pPr>
            <a:endParaRPr lang="en-US" altLang="zh-CN"/>
          </a:p>
        </p:txBody>
      </p:sp>
    </p:spTree>
    <p:extLst>
      <p:ext uri="{BB962C8B-B14F-4D97-AF65-F5344CB8AC3E}">
        <p14:creationId xmlns:p14="http://schemas.microsoft.com/office/powerpoint/2010/main" val="225604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deque</a:t>
            </a:r>
            <a:endParaRPr lang="zh-CN" altLang="en-US"/>
          </a:p>
        </p:txBody>
      </p:sp>
      <p:sp>
        <p:nvSpPr>
          <p:cNvPr id="3" name="内容占位符 2"/>
          <p:cNvSpPr>
            <a:spLocks noGrp="1"/>
          </p:cNvSpPr>
          <p:nvPr>
            <p:ph idx="1"/>
          </p:nvPr>
        </p:nvSpPr>
        <p:spPr/>
        <p:txBody>
          <a:bodyPr/>
          <a:lstStyle/>
          <a:p>
            <a:r>
              <a:rPr lang="en-US" altLang="zh-CN"/>
              <a:t>deque</a:t>
            </a:r>
            <a:r>
              <a:rPr lang="zh-CN" altLang="en-US"/>
              <a:t>容器类与</a:t>
            </a:r>
            <a:r>
              <a:rPr lang="en-US" altLang="zh-CN"/>
              <a:t>vector</a:t>
            </a:r>
            <a:r>
              <a:rPr lang="zh-CN" altLang="en-US"/>
              <a:t>类似</a:t>
            </a:r>
            <a:r>
              <a:rPr lang="en-US" altLang="zh-CN"/>
              <a:t>,</a:t>
            </a:r>
            <a:r>
              <a:rPr lang="zh-CN" altLang="en-US"/>
              <a:t>支持随机访问和快速插入删除</a:t>
            </a:r>
            <a:r>
              <a:rPr lang="en-US" altLang="zh-CN"/>
              <a:t>,</a:t>
            </a:r>
            <a:r>
              <a:rPr lang="zh-CN" altLang="en-US"/>
              <a:t>它在容器中某一位置上的操作所花费的是线性时间</a:t>
            </a:r>
            <a:r>
              <a:rPr lang="en-US" altLang="zh-CN"/>
              <a:t>.</a:t>
            </a:r>
            <a:r>
              <a:rPr lang="zh-CN" altLang="en-US"/>
              <a:t>与</a:t>
            </a:r>
            <a:r>
              <a:rPr lang="en-US" altLang="zh-CN"/>
              <a:t>vector</a:t>
            </a:r>
            <a:r>
              <a:rPr lang="zh-CN" altLang="en-US"/>
              <a:t>不同的是</a:t>
            </a:r>
            <a:r>
              <a:rPr lang="en-US" altLang="zh-CN"/>
              <a:t>,deque</a:t>
            </a:r>
            <a:r>
              <a:rPr lang="zh-CN" altLang="en-US"/>
              <a:t>还支持从开始端插入或删除元素</a:t>
            </a:r>
            <a:r>
              <a:rPr lang="en-US" altLang="zh-CN"/>
              <a:t>.</a:t>
            </a:r>
          </a:p>
          <a:p>
            <a:r>
              <a:rPr lang="en-US" altLang="zh-CN"/>
              <a:t>c.push_front(num)	</a:t>
            </a:r>
            <a:r>
              <a:rPr lang="zh-CN" altLang="en-US"/>
              <a:t>在开头位置插入元素</a:t>
            </a:r>
          </a:p>
          <a:p>
            <a:r>
              <a:rPr lang="en-US" altLang="zh-CN"/>
              <a:t>c.pop_front()	</a:t>
            </a:r>
            <a:r>
              <a:rPr lang="zh-CN" altLang="en-US"/>
              <a:t>删除开头位置的元素</a:t>
            </a:r>
          </a:p>
          <a:p>
            <a:pPr marL="0" indent="0">
              <a:buNone/>
            </a:pPr>
            <a:endParaRPr lang="zh-CN" altLang="en-US"/>
          </a:p>
        </p:txBody>
      </p:sp>
    </p:spTree>
    <p:extLst>
      <p:ext uri="{BB962C8B-B14F-4D97-AF65-F5344CB8AC3E}">
        <p14:creationId xmlns:p14="http://schemas.microsoft.com/office/powerpoint/2010/main" val="656122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vector.list.deque</a:t>
            </a:r>
            <a:endParaRPr lang="zh-CN" altLang="en-US"/>
          </a:p>
        </p:txBody>
      </p:sp>
      <p:sp>
        <p:nvSpPr>
          <p:cNvPr id="3" name="内容占位符 2"/>
          <p:cNvSpPr>
            <a:spLocks noGrp="1"/>
          </p:cNvSpPr>
          <p:nvPr>
            <p:ph idx="1"/>
          </p:nvPr>
        </p:nvSpPr>
        <p:spPr/>
        <p:txBody>
          <a:bodyPr/>
          <a:lstStyle/>
          <a:p>
            <a:r>
              <a:rPr lang="en-US" altLang="zh-CN"/>
              <a:t>vector</a:t>
            </a:r>
            <a:r>
              <a:rPr lang="zh-CN" altLang="en-US"/>
              <a:t>是可以快速地在最后添加删除元素</a:t>
            </a:r>
            <a:r>
              <a:rPr lang="en-US" altLang="zh-CN"/>
              <a:t>,</a:t>
            </a:r>
            <a:r>
              <a:rPr lang="zh-CN" altLang="en-US"/>
              <a:t>并可以快速地访问任意位置元素</a:t>
            </a:r>
          </a:p>
          <a:p>
            <a:r>
              <a:rPr lang="en-US" altLang="zh-CN"/>
              <a:t>list</a:t>
            </a:r>
            <a:r>
              <a:rPr lang="zh-CN" altLang="en-US"/>
              <a:t>是可以快速地在所有地方添加删除元素</a:t>
            </a:r>
            <a:r>
              <a:rPr lang="en-US" altLang="zh-CN"/>
              <a:t>,</a:t>
            </a:r>
            <a:r>
              <a:rPr lang="zh-CN" altLang="en-US"/>
              <a:t>但是只能快速地访问最开始与最后的元素</a:t>
            </a:r>
          </a:p>
          <a:p>
            <a:r>
              <a:rPr lang="en-US" altLang="zh-CN"/>
              <a:t>deque</a:t>
            </a:r>
            <a:r>
              <a:rPr lang="zh-CN" altLang="en-US"/>
              <a:t>在开始和最后添加元素都一样快</a:t>
            </a:r>
            <a:r>
              <a:rPr lang="en-US" altLang="zh-CN"/>
              <a:t>,</a:t>
            </a:r>
            <a:r>
              <a:rPr lang="zh-CN" altLang="en-US"/>
              <a:t>并提供了随机访问方法</a:t>
            </a:r>
            <a:r>
              <a:rPr lang="en-US" altLang="zh-CN"/>
              <a:t>,</a:t>
            </a:r>
            <a:r>
              <a:rPr lang="zh-CN" altLang="en-US"/>
              <a:t>像</a:t>
            </a:r>
            <a:r>
              <a:rPr lang="en-US" altLang="zh-CN"/>
              <a:t>vector</a:t>
            </a:r>
            <a:r>
              <a:rPr lang="zh-CN" altLang="en-US"/>
              <a:t>一样使用</a:t>
            </a:r>
            <a:r>
              <a:rPr lang="en-US" altLang="zh-CN"/>
              <a:t>[]</a:t>
            </a:r>
            <a:r>
              <a:rPr lang="zh-CN" altLang="en-US"/>
              <a:t>访问任意元素</a:t>
            </a:r>
            <a:r>
              <a:rPr lang="en-US" altLang="zh-CN"/>
              <a:t>,</a:t>
            </a:r>
            <a:r>
              <a:rPr lang="zh-CN" altLang="en-US"/>
              <a:t>但是随机访问速度比不上</a:t>
            </a:r>
            <a:r>
              <a:rPr lang="en-US" altLang="zh-CN"/>
              <a:t>vector</a:t>
            </a:r>
            <a:r>
              <a:rPr lang="zh-CN" altLang="en-US"/>
              <a:t>快</a:t>
            </a:r>
            <a:r>
              <a:rPr lang="en-US" altLang="zh-CN"/>
              <a:t>,</a:t>
            </a:r>
            <a:r>
              <a:rPr lang="zh-CN" altLang="en-US"/>
              <a:t>因为它要内部处理堆跳转</a:t>
            </a:r>
          </a:p>
          <a:p>
            <a:r>
              <a:rPr lang="en-US" altLang="zh-CN"/>
              <a:t>deque</a:t>
            </a:r>
            <a:r>
              <a:rPr lang="zh-CN" altLang="en-US"/>
              <a:t>也有保留空间</a:t>
            </a:r>
            <a:r>
              <a:rPr lang="en-US" altLang="zh-CN"/>
              <a:t>.</a:t>
            </a:r>
            <a:r>
              <a:rPr lang="zh-CN" altLang="en-US"/>
              <a:t>另外</a:t>
            </a:r>
            <a:r>
              <a:rPr lang="en-US" altLang="zh-CN"/>
              <a:t>,</a:t>
            </a:r>
            <a:r>
              <a:rPr lang="zh-CN" altLang="en-US"/>
              <a:t>由于</a:t>
            </a:r>
            <a:r>
              <a:rPr lang="en-US" altLang="zh-CN"/>
              <a:t>deque</a:t>
            </a:r>
            <a:r>
              <a:rPr lang="zh-CN" altLang="en-US"/>
              <a:t>不要求连续空间</a:t>
            </a:r>
            <a:r>
              <a:rPr lang="en-US" altLang="zh-CN"/>
              <a:t>,</a:t>
            </a:r>
            <a:r>
              <a:rPr lang="zh-CN" altLang="en-US"/>
              <a:t>所以可以保存的元素比</a:t>
            </a:r>
            <a:r>
              <a:rPr lang="en-US" altLang="zh-CN"/>
              <a:t>vector</a:t>
            </a:r>
            <a:r>
              <a:rPr lang="zh-CN" altLang="en-US"/>
              <a:t>更多</a:t>
            </a:r>
            <a:r>
              <a:rPr lang="en-US" altLang="zh-CN"/>
              <a:t>,</a:t>
            </a:r>
            <a:r>
              <a:rPr lang="zh-CN" altLang="en-US"/>
              <a:t> 还有就是在前面和后面添加元素时都不需要移动其它堆块的元素</a:t>
            </a:r>
            <a:r>
              <a:rPr lang="en-US" altLang="zh-CN"/>
              <a:t>,</a:t>
            </a:r>
            <a:r>
              <a:rPr lang="zh-CN" altLang="en-US"/>
              <a:t>所以性能也很高</a:t>
            </a:r>
            <a:r>
              <a:rPr lang="en-US" altLang="zh-CN"/>
              <a:t>.</a:t>
            </a:r>
            <a:endParaRPr lang="zh-CN" altLang="en-US"/>
          </a:p>
          <a:p>
            <a:pPr marL="0" indent="0">
              <a:buNone/>
            </a:pPr>
            <a:endParaRPr lang="zh-CN" altLang="en-US"/>
          </a:p>
        </p:txBody>
      </p:sp>
    </p:spTree>
    <p:extLst>
      <p:ext uri="{BB962C8B-B14F-4D97-AF65-F5344CB8AC3E}">
        <p14:creationId xmlns:p14="http://schemas.microsoft.com/office/powerpoint/2010/main" val="4287482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vector.list.deque</a:t>
            </a:r>
            <a:endParaRPr lang="zh-CN" altLang="en-US"/>
          </a:p>
        </p:txBody>
      </p:sp>
      <p:sp>
        <p:nvSpPr>
          <p:cNvPr id="3" name="内容占位符 2"/>
          <p:cNvSpPr>
            <a:spLocks noGrp="1"/>
          </p:cNvSpPr>
          <p:nvPr>
            <p:ph idx="1"/>
          </p:nvPr>
        </p:nvSpPr>
        <p:spPr>
          <a:xfrm>
            <a:off x="838200" y="1825625"/>
            <a:ext cx="11353800" cy="4351338"/>
          </a:xfrm>
        </p:spPr>
        <p:txBody>
          <a:bodyPr/>
          <a:lstStyle/>
          <a:p>
            <a:r>
              <a:rPr lang="zh-CN" altLang="en-US"/>
              <a:t>如果你需要高效的随机存取</a:t>
            </a:r>
            <a:r>
              <a:rPr lang="en-US" altLang="zh-CN"/>
              <a:t>,</a:t>
            </a:r>
            <a:r>
              <a:rPr lang="zh-CN" altLang="en-US"/>
              <a:t>而不在乎插入和删除的效率</a:t>
            </a:r>
            <a:r>
              <a:rPr lang="en-US" altLang="zh-CN"/>
              <a:t>,</a:t>
            </a:r>
            <a:r>
              <a:rPr lang="zh-CN" altLang="en-US"/>
              <a:t>使用</a:t>
            </a:r>
            <a:r>
              <a:rPr lang="en-US" altLang="zh-CN"/>
              <a:t>vector</a:t>
            </a:r>
          </a:p>
          <a:p>
            <a:r>
              <a:rPr lang="zh-CN" altLang="en-US"/>
              <a:t>如果你需要大量的插入和删除</a:t>
            </a:r>
            <a:r>
              <a:rPr lang="en-US" altLang="zh-CN"/>
              <a:t>,</a:t>
            </a:r>
            <a:r>
              <a:rPr lang="zh-CN" altLang="en-US"/>
              <a:t>而不关心随机存取</a:t>
            </a:r>
            <a:r>
              <a:rPr lang="en-US" altLang="zh-CN"/>
              <a:t>,</a:t>
            </a:r>
            <a:r>
              <a:rPr lang="zh-CN" altLang="en-US"/>
              <a:t>则应使用</a:t>
            </a:r>
            <a:r>
              <a:rPr lang="en-US" altLang="zh-CN"/>
              <a:t>list</a:t>
            </a:r>
          </a:p>
          <a:p>
            <a:r>
              <a:rPr lang="zh-CN" altLang="en-US"/>
              <a:t>如果你需要随机存取</a:t>
            </a:r>
            <a:r>
              <a:rPr lang="en-US" altLang="zh-CN"/>
              <a:t>,</a:t>
            </a:r>
            <a:r>
              <a:rPr lang="zh-CN" altLang="en-US"/>
              <a:t>而且关心两端数据的插入和删除</a:t>
            </a:r>
            <a:r>
              <a:rPr lang="en-US" altLang="zh-CN"/>
              <a:t>,</a:t>
            </a:r>
            <a:r>
              <a:rPr lang="zh-CN" altLang="en-US"/>
              <a:t>则应使用</a:t>
            </a:r>
            <a:r>
              <a:rPr lang="en-US" altLang="zh-CN"/>
              <a:t>deque</a:t>
            </a:r>
          </a:p>
          <a:p>
            <a:pPr marL="0" indent="0">
              <a:buNone/>
            </a:pPr>
            <a:endParaRPr lang="zh-CN" altLang="en-US"/>
          </a:p>
        </p:txBody>
      </p:sp>
    </p:spTree>
    <p:extLst>
      <p:ext uri="{BB962C8B-B14F-4D97-AF65-F5344CB8AC3E}">
        <p14:creationId xmlns:p14="http://schemas.microsoft.com/office/powerpoint/2010/main" val="114683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关联式容器</a:t>
            </a:r>
          </a:p>
        </p:txBody>
      </p:sp>
      <p:sp>
        <p:nvSpPr>
          <p:cNvPr id="3" name="内容占位符 2"/>
          <p:cNvSpPr>
            <a:spLocks noGrp="1"/>
          </p:cNvSpPr>
          <p:nvPr>
            <p:ph idx="1"/>
          </p:nvPr>
        </p:nvSpPr>
        <p:spPr/>
        <p:txBody>
          <a:bodyPr/>
          <a:lstStyle/>
          <a:p>
            <a:r>
              <a:rPr lang="en-US" altLang="zh-CN"/>
              <a:t>STL</a:t>
            </a:r>
            <a:r>
              <a:rPr lang="zh-CN" altLang="en-US"/>
              <a:t>容器可分为两类</a:t>
            </a:r>
            <a:r>
              <a:rPr lang="en-US" altLang="zh-CN"/>
              <a:t>,</a:t>
            </a:r>
            <a:r>
              <a:rPr lang="zh-CN" altLang="en-US"/>
              <a:t>序列式容器和关联式容器</a:t>
            </a:r>
            <a:r>
              <a:rPr lang="en-US" altLang="zh-CN"/>
              <a:t>,</a:t>
            </a:r>
            <a:r>
              <a:rPr lang="zh-CN" altLang="en-US"/>
              <a:t>这两者通过数据在容器内的排列来区分</a:t>
            </a:r>
            <a:r>
              <a:rPr lang="en-US" altLang="zh-CN"/>
              <a:t>,</a:t>
            </a:r>
            <a:r>
              <a:rPr lang="zh-CN" altLang="en-US"/>
              <a:t>关联容器是通过</a:t>
            </a:r>
            <a:r>
              <a:rPr lang="zh-CN" altLang="en-US" b="1"/>
              <a:t>键</a:t>
            </a:r>
            <a:r>
              <a:rPr lang="en-US" altLang="zh-CN" b="1"/>
              <a:t>(key)</a:t>
            </a:r>
            <a:r>
              <a:rPr lang="zh-CN" altLang="en-US"/>
              <a:t>存储和访问元素</a:t>
            </a:r>
            <a:r>
              <a:rPr lang="en-US" altLang="zh-CN"/>
              <a:t>,</a:t>
            </a:r>
            <a:r>
              <a:rPr lang="zh-CN" altLang="en-US"/>
              <a:t>而序列容器则通过元素在容器中的位置存储和访问元素</a:t>
            </a:r>
            <a:r>
              <a:rPr lang="en-US" altLang="zh-CN"/>
              <a:t>.</a:t>
            </a:r>
          </a:p>
          <a:p>
            <a:r>
              <a:rPr lang="zh-CN" altLang="en-US"/>
              <a:t>关联容器一般以平衡二叉搜索树作为内部数据结构</a:t>
            </a:r>
            <a:r>
              <a:rPr lang="en-US" altLang="zh-CN"/>
              <a:t>,RB-tree</a:t>
            </a:r>
            <a:r>
              <a:rPr lang="zh-CN" altLang="en-US"/>
              <a:t>的应用尤其广泛</a:t>
            </a:r>
            <a:r>
              <a:rPr lang="en-US" altLang="zh-CN"/>
              <a:t>.</a:t>
            </a:r>
            <a:endParaRPr lang="zh-CN" altLang="en-US"/>
          </a:p>
          <a:p>
            <a:r>
              <a:rPr lang="en-US" altLang="zh-CN"/>
              <a:t>RB-tree</a:t>
            </a:r>
            <a:r>
              <a:rPr lang="zh-CN" altLang="en-US"/>
              <a:t>是许多平衡二叉搜索树的一种</a:t>
            </a:r>
            <a:r>
              <a:rPr lang="en-US" altLang="zh-CN"/>
              <a:t>,</a:t>
            </a:r>
            <a:r>
              <a:rPr lang="zh-CN" altLang="en-US"/>
              <a:t> 它能保证在最坏情况下</a:t>
            </a:r>
            <a:r>
              <a:rPr lang="en-US" altLang="zh-CN"/>
              <a:t>,</a:t>
            </a:r>
            <a:r>
              <a:rPr lang="zh-CN" altLang="en-US"/>
              <a:t>基本的动态操作时间为</a:t>
            </a:r>
            <a:r>
              <a:rPr lang="en-US" altLang="zh-CN"/>
              <a:t>O(logn).</a:t>
            </a:r>
            <a:endParaRPr lang="zh-CN" altLang="en-US"/>
          </a:p>
        </p:txBody>
      </p:sp>
    </p:spTree>
    <p:extLst>
      <p:ext uri="{BB962C8B-B14F-4D97-AF65-F5344CB8AC3E}">
        <p14:creationId xmlns:p14="http://schemas.microsoft.com/office/powerpoint/2010/main" val="2286442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p:txBody>
          <a:bodyPr/>
          <a:lstStyle/>
          <a:p>
            <a:r>
              <a:rPr lang="en-US" altLang="zh-CN"/>
              <a:t>set</a:t>
            </a:r>
            <a:r>
              <a:rPr lang="zh-CN" altLang="en-US"/>
              <a:t>是一种关联式容器</a:t>
            </a:r>
            <a:r>
              <a:rPr lang="en-US" altLang="zh-CN"/>
              <a:t>,set</a:t>
            </a:r>
            <a:r>
              <a:rPr lang="zh-CN" altLang="en-US"/>
              <a:t>会根据待定的排序准则</a:t>
            </a:r>
            <a:r>
              <a:rPr lang="en-US" altLang="zh-CN"/>
              <a:t>,</a:t>
            </a:r>
            <a:r>
              <a:rPr lang="zh-CN" altLang="en-US"/>
              <a:t>自动将元素排序</a:t>
            </a:r>
            <a:r>
              <a:rPr lang="en-US" altLang="zh-CN"/>
              <a:t>.</a:t>
            </a:r>
            <a:r>
              <a:rPr lang="zh-CN" altLang="en-US"/>
              <a:t>不能直接改变元素值</a:t>
            </a:r>
            <a:r>
              <a:rPr lang="en-US" altLang="zh-CN"/>
              <a:t>,</a:t>
            </a:r>
            <a:r>
              <a:rPr lang="zh-CN" altLang="en-US"/>
              <a:t>因为那样会打乱原本正确的顺序</a:t>
            </a:r>
            <a:r>
              <a:rPr lang="en-US" altLang="zh-CN"/>
              <a:t>,</a:t>
            </a:r>
            <a:r>
              <a:rPr lang="zh-CN" altLang="en-US"/>
              <a:t>要改变元素值必须先删除旧元素</a:t>
            </a:r>
            <a:r>
              <a:rPr lang="en-US" altLang="zh-CN"/>
              <a:t>,</a:t>
            </a:r>
            <a:r>
              <a:rPr lang="zh-CN" altLang="en-US"/>
              <a:t>再插入新元素</a:t>
            </a:r>
            <a:r>
              <a:rPr lang="en-US" altLang="zh-CN"/>
              <a:t>.</a:t>
            </a:r>
            <a:endParaRPr lang="zh-CN" altLang="en-US"/>
          </a:p>
        </p:txBody>
      </p:sp>
    </p:spTree>
    <p:extLst>
      <p:ext uri="{BB962C8B-B14F-4D97-AF65-F5344CB8AC3E}">
        <p14:creationId xmlns:p14="http://schemas.microsoft.com/office/powerpoint/2010/main" val="293722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p:txBody>
          <a:bodyPr>
            <a:normAutofit/>
          </a:bodyPr>
          <a:lstStyle/>
          <a:p>
            <a:r>
              <a:rPr lang="en-US" altLang="zh-CN"/>
              <a:t>begin()</a:t>
            </a:r>
          </a:p>
          <a:p>
            <a:r>
              <a:rPr lang="en-US" altLang="zh-CN"/>
              <a:t>end()</a:t>
            </a:r>
          </a:p>
          <a:p>
            <a:r>
              <a:rPr lang="en-US" altLang="zh-CN"/>
              <a:t>clear()</a:t>
            </a:r>
          </a:p>
          <a:p>
            <a:r>
              <a:rPr lang="en-US" altLang="zh-CN"/>
              <a:t>empty()</a:t>
            </a:r>
          </a:p>
          <a:p>
            <a:r>
              <a:rPr lang="en-US" altLang="zh-CN"/>
              <a:t>max_size()</a:t>
            </a:r>
          </a:p>
          <a:p>
            <a:r>
              <a:rPr lang="en-US" altLang="zh-CN"/>
              <a:t>size()</a:t>
            </a:r>
          </a:p>
          <a:p>
            <a:r>
              <a:rPr lang="en-US" altLang="zh-CN"/>
              <a:t>rbegin()</a:t>
            </a:r>
          </a:p>
          <a:p>
            <a:r>
              <a:rPr lang="en-US" altLang="zh-CN"/>
              <a:t>rend()</a:t>
            </a:r>
            <a:endParaRPr lang="zh-CN" altLang="en-US"/>
          </a:p>
        </p:txBody>
      </p:sp>
    </p:spTree>
    <p:extLst>
      <p:ext uri="{BB962C8B-B14F-4D97-AF65-F5344CB8AC3E}">
        <p14:creationId xmlns:p14="http://schemas.microsoft.com/office/powerpoint/2010/main" val="20149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STL</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a:t>STL = Standard Template Library,</a:t>
            </a:r>
            <a:r>
              <a:rPr lang="zh-CN" altLang="en-US"/>
              <a:t>标准模板库</a:t>
            </a:r>
            <a:r>
              <a:rPr lang="en-US" altLang="zh-CN"/>
              <a:t>,</a:t>
            </a:r>
            <a:r>
              <a:rPr lang="zh-CN" altLang="en-US"/>
              <a:t>惠普实验室开发的一系列软件的统称</a:t>
            </a:r>
            <a:r>
              <a:rPr lang="en-US" altLang="zh-CN"/>
              <a:t>.</a:t>
            </a:r>
          </a:p>
          <a:p>
            <a:r>
              <a:rPr lang="zh-CN" altLang="en-US"/>
              <a:t>这里的容器和算法的集合是世界上很多聪明人很多年的杰作</a:t>
            </a:r>
            <a:r>
              <a:rPr lang="en-US" altLang="zh-CN"/>
              <a:t>.</a:t>
            </a:r>
          </a:p>
          <a:p>
            <a:r>
              <a:rPr lang="en-US" altLang="zh-CN"/>
              <a:t>STL</a:t>
            </a:r>
            <a:r>
              <a:rPr lang="zh-CN" altLang="en-US"/>
              <a:t>可分为</a:t>
            </a:r>
            <a:r>
              <a:rPr lang="zh-CN" altLang="en-US" b="1"/>
              <a:t>容器</a:t>
            </a:r>
            <a:r>
              <a:rPr lang="en-US" altLang="zh-CN" b="1"/>
              <a:t>(containers)</a:t>
            </a:r>
            <a:r>
              <a:rPr lang="zh-CN" altLang="en-US"/>
              <a:t>、迭代器</a:t>
            </a:r>
            <a:r>
              <a:rPr lang="en-US" altLang="zh-CN"/>
              <a:t>(iterators)</a:t>
            </a:r>
            <a:r>
              <a:rPr lang="zh-CN" altLang="en-US"/>
              <a:t>、空间配置器</a:t>
            </a:r>
            <a:r>
              <a:rPr lang="en-US" altLang="zh-CN"/>
              <a:t>(allocator)</a:t>
            </a:r>
            <a:r>
              <a:rPr lang="zh-CN" altLang="en-US"/>
              <a:t>、配接器</a:t>
            </a:r>
            <a:r>
              <a:rPr lang="en-US" altLang="zh-CN"/>
              <a:t>(adapters)</a:t>
            </a:r>
            <a:r>
              <a:rPr lang="zh-CN" altLang="en-US"/>
              <a:t>、</a:t>
            </a:r>
            <a:r>
              <a:rPr lang="zh-CN" altLang="en-US" b="1"/>
              <a:t>算法</a:t>
            </a:r>
            <a:r>
              <a:rPr lang="en-US" altLang="zh-CN" b="1"/>
              <a:t>(algorithms)</a:t>
            </a:r>
            <a:r>
              <a:rPr lang="zh-CN" altLang="en-US"/>
              <a:t>、仿函数</a:t>
            </a:r>
            <a:r>
              <a:rPr lang="en-US" altLang="zh-CN"/>
              <a:t>(functors)</a:t>
            </a:r>
            <a:r>
              <a:rPr lang="zh-CN" altLang="en-US"/>
              <a:t>六个部分</a:t>
            </a:r>
            <a:r>
              <a:rPr lang="en-US" altLang="zh-CN"/>
              <a:t>.</a:t>
            </a:r>
          </a:p>
          <a:p>
            <a:r>
              <a:rPr lang="zh-CN" altLang="en-US"/>
              <a:t>几个你必须要关注的网址：</a:t>
            </a:r>
            <a:endParaRPr lang="en-US" altLang="zh-CN"/>
          </a:p>
          <a:p>
            <a:pPr lvl="1"/>
            <a:r>
              <a:rPr lang="en-US" altLang="zh-CN"/>
              <a:t>http://www.cplusplus.com/reference/stl/</a:t>
            </a:r>
          </a:p>
          <a:p>
            <a:pPr lvl="1"/>
            <a:r>
              <a:rPr lang="en-US" altLang="zh-CN"/>
              <a:t>http://</a:t>
            </a:r>
            <a:r>
              <a:rPr lang="en-US" altLang="zh-CN" b="1"/>
              <a:t>zh</a:t>
            </a:r>
            <a:r>
              <a:rPr lang="en-US" altLang="zh-CN"/>
              <a:t>.cppreference.com/</a:t>
            </a:r>
          </a:p>
          <a:p>
            <a:pPr lvl="1"/>
            <a:r>
              <a:rPr lang="zh-CN" altLang="en-US"/>
              <a:t>本</a:t>
            </a:r>
            <a:r>
              <a:rPr lang="en-US" altLang="zh-CN"/>
              <a:t>PPT</a:t>
            </a:r>
            <a:r>
              <a:rPr lang="zh-CN" altLang="en-US"/>
              <a:t>所有内容均可以于这两个网站找到应用实例</a:t>
            </a:r>
            <a:endParaRPr lang="en-US" altLang="zh-CN"/>
          </a:p>
          <a:p>
            <a:r>
              <a:rPr lang="en-US" altLang="zh-CN" b="1"/>
              <a:t>O2 </a:t>
            </a:r>
          </a:p>
          <a:p>
            <a:r>
              <a:rPr lang="en-US" altLang="zh-CN" b="1"/>
              <a:t>C++11 </a:t>
            </a:r>
            <a:endParaRPr lang="zh-CN" altLang="en-US" b="1"/>
          </a:p>
        </p:txBody>
      </p:sp>
    </p:spTree>
    <p:extLst>
      <p:ext uri="{BB962C8B-B14F-4D97-AF65-F5344CB8AC3E}">
        <p14:creationId xmlns:p14="http://schemas.microsoft.com/office/powerpoint/2010/main" val="1839428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p:txBody>
          <a:bodyPr>
            <a:normAutofit/>
          </a:bodyPr>
          <a:lstStyle/>
          <a:p>
            <a:r>
              <a:rPr lang="en-US" altLang="zh-CN"/>
              <a:t>count() </a:t>
            </a:r>
            <a:r>
              <a:rPr lang="zh-CN" altLang="en-US"/>
              <a:t>用来查找</a:t>
            </a:r>
            <a:r>
              <a:rPr lang="en-US" altLang="zh-CN"/>
              <a:t>set</a:t>
            </a:r>
            <a:r>
              <a:rPr lang="zh-CN" altLang="en-US"/>
              <a:t>中某个键值出现的次数</a:t>
            </a:r>
            <a:r>
              <a:rPr lang="en-US" altLang="zh-CN"/>
              <a:t>.</a:t>
            </a:r>
            <a:r>
              <a:rPr lang="zh-CN" altLang="en-US"/>
              <a:t> 因为一个键值在</a:t>
            </a:r>
            <a:r>
              <a:rPr lang="en-US" altLang="zh-CN"/>
              <a:t>set</a:t>
            </a:r>
            <a:r>
              <a:rPr lang="zh-CN" altLang="en-US"/>
              <a:t>只可能出现</a:t>
            </a:r>
            <a:r>
              <a:rPr lang="en-US" altLang="zh-CN"/>
              <a:t>0</a:t>
            </a:r>
            <a:r>
              <a:rPr lang="zh-CN" altLang="en-US"/>
              <a:t>或</a:t>
            </a:r>
            <a:r>
              <a:rPr lang="en-US" altLang="zh-CN"/>
              <a:t>1</a:t>
            </a:r>
            <a:r>
              <a:rPr lang="zh-CN" altLang="en-US"/>
              <a:t>次</a:t>
            </a:r>
            <a:r>
              <a:rPr lang="en-US" altLang="zh-CN"/>
              <a:t>,</a:t>
            </a:r>
            <a:r>
              <a:rPr lang="zh-CN" altLang="en-US"/>
              <a:t>这样就变成了判断某一键值是否在</a:t>
            </a:r>
            <a:r>
              <a:rPr lang="en-US" altLang="zh-CN"/>
              <a:t>set</a:t>
            </a:r>
            <a:r>
              <a:rPr lang="zh-CN" altLang="en-US"/>
              <a:t>出现过</a:t>
            </a:r>
            <a:r>
              <a:rPr lang="en-US" altLang="zh-CN"/>
              <a:t>.</a:t>
            </a:r>
          </a:p>
          <a:p>
            <a:r>
              <a:rPr lang="en-US" altLang="zh-CN"/>
              <a:t>equal_range() </a:t>
            </a:r>
            <a:r>
              <a:rPr lang="zh-CN" altLang="en-US"/>
              <a:t> 返回一对迭代器</a:t>
            </a:r>
            <a:r>
              <a:rPr lang="en-US" altLang="zh-CN"/>
              <a:t>,</a:t>
            </a:r>
            <a:r>
              <a:rPr lang="zh-CN" altLang="en-US"/>
              <a:t>分别表示第一个大于或等于给定关键值的元素和第一个大于给定关键值的元素</a:t>
            </a:r>
            <a:endParaRPr lang="en-US" altLang="zh-CN"/>
          </a:p>
          <a:p>
            <a:r>
              <a:rPr lang="en-US" altLang="zh-CN"/>
              <a:t>erase(iterator) </a:t>
            </a:r>
            <a:r>
              <a:rPr lang="zh-CN" altLang="en-US"/>
              <a:t>删除迭代器</a:t>
            </a:r>
            <a:r>
              <a:rPr lang="en-US" altLang="zh-CN"/>
              <a:t>iterator</a:t>
            </a:r>
            <a:r>
              <a:rPr lang="zh-CN" altLang="en-US"/>
              <a:t>指向的元素</a:t>
            </a:r>
          </a:p>
          <a:p>
            <a:r>
              <a:rPr lang="en-US" altLang="zh-CN"/>
              <a:t>erase(first,second) </a:t>
            </a:r>
            <a:r>
              <a:rPr lang="zh-CN" altLang="en-US"/>
              <a:t>删除迭代器</a:t>
            </a:r>
            <a:r>
              <a:rPr lang="en-US" altLang="zh-CN"/>
              <a:t>[first,second)</a:t>
            </a:r>
            <a:r>
              <a:rPr lang="zh-CN" altLang="en-US"/>
              <a:t>之间的元素</a:t>
            </a:r>
          </a:p>
          <a:p>
            <a:r>
              <a:rPr lang="en-US" altLang="zh-CN"/>
              <a:t>erase(key_value) </a:t>
            </a:r>
            <a:r>
              <a:rPr lang="zh-CN" altLang="en-US"/>
              <a:t>删除键值</a:t>
            </a:r>
            <a:r>
              <a:rPr lang="en-US" altLang="zh-CN"/>
              <a:t>key_value</a:t>
            </a:r>
            <a:r>
              <a:rPr lang="zh-CN" altLang="en-US"/>
              <a:t>的元素</a:t>
            </a:r>
          </a:p>
        </p:txBody>
      </p:sp>
    </p:spTree>
    <p:extLst>
      <p:ext uri="{BB962C8B-B14F-4D97-AF65-F5344CB8AC3E}">
        <p14:creationId xmlns:p14="http://schemas.microsoft.com/office/powerpoint/2010/main" val="1272440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p:txBody>
          <a:bodyPr/>
          <a:lstStyle/>
          <a:p>
            <a:r>
              <a:rPr lang="en-US" altLang="zh-CN"/>
              <a:t>find()  </a:t>
            </a:r>
            <a:r>
              <a:rPr lang="zh-CN" altLang="en-US"/>
              <a:t>返回给定值的迭代器</a:t>
            </a:r>
            <a:r>
              <a:rPr lang="en-US" altLang="zh-CN"/>
              <a:t>,</a:t>
            </a:r>
            <a:r>
              <a:rPr lang="zh-CN" altLang="en-US"/>
              <a:t>查找失败则返回</a:t>
            </a:r>
            <a:r>
              <a:rPr lang="en-US" altLang="zh-CN"/>
              <a:t>end().</a:t>
            </a:r>
          </a:p>
          <a:p>
            <a:r>
              <a:rPr lang="en-US" altLang="zh-CN"/>
              <a:t>insert(key_value) </a:t>
            </a:r>
            <a:r>
              <a:rPr lang="zh-CN" altLang="en-US"/>
              <a:t>将</a:t>
            </a:r>
            <a:r>
              <a:rPr lang="en-US" altLang="zh-CN"/>
              <a:t>key_value</a:t>
            </a:r>
            <a:r>
              <a:rPr lang="zh-CN" altLang="en-US"/>
              <a:t>插入到</a:t>
            </a:r>
            <a:r>
              <a:rPr lang="en-US" altLang="zh-CN"/>
              <a:t>set</a:t>
            </a:r>
            <a:r>
              <a:rPr lang="zh-CN" altLang="en-US"/>
              <a:t>中 </a:t>
            </a:r>
            <a:r>
              <a:rPr lang="en-US" altLang="zh-CN"/>
              <a:t>,</a:t>
            </a:r>
            <a:r>
              <a:rPr lang="zh-CN" altLang="en-US"/>
              <a:t>返回值是</a:t>
            </a:r>
            <a:r>
              <a:rPr lang="en-US" altLang="zh-CN"/>
              <a:t>pair&lt;iterator,bool&gt;,bool</a:t>
            </a:r>
            <a:r>
              <a:rPr lang="zh-CN" altLang="en-US"/>
              <a:t>标志着插入是否成功</a:t>
            </a:r>
            <a:r>
              <a:rPr lang="en-US" altLang="zh-CN"/>
              <a:t>,</a:t>
            </a:r>
            <a:r>
              <a:rPr lang="zh-CN" altLang="en-US"/>
              <a:t>而</a:t>
            </a:r>
            <a:r>
              <a:rPr lang="en-US" altLang="zh-CN"/>
              <a:t>iterator</a:t>
            </a:r>
            <a:r>
              <a:rPr lang="zh-CN" altLang="en-US"/>
              <a:t>代表插入的位置</a:t>
            </a:r>
            <a:r>
              <a:rPr lang="en-US" altLang="zh-CN"/>
              <a:t>,</a:t>
            </a:r>
            <a:r>
              <a:rPr lang="zh-CN" altLang="en-US"/>
              <a:t>若</a:t>
            </a:r>
            <a:r>
              <a:rPr lang="en-US" altLang="zh-CN"/>
              <a:t>key_value</a:t>
            </a:r>
            <a:r>
              <a:rPr lang="zh-CN" altLang="en-US"/>
              <a:t>已经在</a:t>
            </a:r>
            <a:r>
              <a:rPr lang="en-US" altLang="zh-CN"/>
              <a:t>set</a:t>
            </a:r>
            <a:r>
              <a:rPr lang="zh-CN" altLang="en-US"/>
              <a:t>中</a:t>
            </a:r>
            <a:r>
              <a:rPr lang="en-US" altLang="zh-CN"/>
              <a:t>,</a:t>
            </a:r>
            <a:r>
              <a:rPr lang="zh-CN" altLang="en-US"/>
              <a:t>则表示其在</a:t>
            </a:r>
            <a:r>
              <a:rPr lang="en-US" altLang="zh-CN"/>
              <a:t>set</a:t>
            </a:r>
            <a:r>
              <a:rPr lang="zh-CN" altLang="en-US"/>
              <a:t>中的位置</a:t>
            </a:r>
            <a:r>
              <a:rPr lang="en-US" altLang="zh-CN"/>
              <a:t>.</a:t>
            </a:r>
            <a:endParaRPr lang="zh-CN" altLang="en-US"/>
          </a:p>
          <a:p>
            <a:r>
              <a:rPr lang="en-US" altLang="zh-CN"/>
              <a:t>inset(first,second)</a:t>
            </a:r>
            <a:r>
              <a:rPr lang="zh-CN" altLang="en-US"/>
              <a:t>将迭代器</a:t>
            </a:r>
            <a:r>
              <a:rPr lang="en-US" altLang="zh-CN"/>
              <a:t>[first,second)</a:t>
            </a:r>
            <a:r>
              <a:rPr lang="zh-CN" altLang="en-US"/>
              <a:t>的元素插入到</a:t>
            </a:r>
            <a:r>
              <a:rPr lang="en-US" altLang="zh-CN"/>
              <a:t>set</a:t>
            </a:r>
            <a:r>
              <a:rPr lang="zh-CN" altLang="en-US"/>
              <a:t>中</a:t>
            </a:r>
            <a:r>
              <a:rPr lang="en-US" altLang="zh-CN"/>
              <a:t>,</a:t>
            </a:r>
            <a:r>
              <a:rPr lang="zh-CN" altLang="en-US"/>
              <a:t>返回值是</a:t>
            </a:r>
            <a:r>
              <a:rPr lang="en-US" altLang="zh-CN"/>
              <a:t>void.</a:t>
            </a:r>
            <a:endParaRPr lang="zh-CN" altLang="en-US"/>
          </a:p>
        </p:txBody>
      </p:sp>
    </p:spTree>
    <p:extLst>
      <p:ext uri="{BB962C8B-B14F-4D97-AF65-F5344CB8AC3E}">
        <p14:creationId xmlns:p14="http://schemas.microsoft.com/office/powerpoint/2010/main" val="251420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 - vip</a:t>
            </a:r>
            <a:endParaRPr lang="zh-CN" altLang="en-US"/>
          </a:p>
        </p:txBody>
      </p:sp>
      <p:sp>
        <p:nvSpPr>
          <p:cNvPr id="3" name="内容占位符 2"/>
          <p:cNvSpPr>
            <a:spLocks noGrp="1"/>
          </p:cNvSpPr>
          <p:nvPr>
            <p:ph idx="1"/>
          </p:nvPr>
        </p:nvSpPr>
        <p:spPr/>
        <p:txBody>
          <a:bodyPr/>
          <a:lstStyle/>
          <a:p>
            <a:r>
              <a:rPr lang="en-US" altLang="zh-CN"/>
              <a:t>lower_bound(key_value),</a:t>
            </a:r>
            <a:r>
              <a:rPr lang="zh-CN" altLang="en-US"/>
              <a:t>返回第一个大于等于</a:t>
            </a:r>
            <a:r>
              <a:rPr lang="en-US" altLang="zh-CN"/>
              <a:t>key_value</a:t>
            </a:r>
            <a:r>
              <a:rPr lang="zh-CN" altLang="en-US"/>
              <a:t>的迭代器</a:t>
            </a:r>
          </a:p>
          <a:p>
            <a:r>
              <a:rPr lang="en-US" altLang="zh-CN"/>
              <a:t>upper_bound(key_value),</a:t>
            </a:r>
            <a:r>
              <a:rPr lang="zh-CN" altLang="en-US"/>
              <a:t>返回最后一个大于等于</a:t>
            </a:r>
            <a:r>
              <a:rPr lang="en-US" altLang="zh-CN"/>
              <a:t>key_value</a:t>
            </a:r>
            <a:r>
              <a:rPr lang="zh-CN" altLang="en-US"/>
              <a:t>的迭代器</a:t>
            </a:r>
          </a:p>
        </p:txBody>
      </p:sp>
      <p:pic>
        <p:nvPicPr>
          <p:cNvPr id="1026" name="Picture 2" descr="http://pic002.cnblogs.com/images/2012/384029/20120521222013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221" y="3479189"/>
            <a:ext cx="6561748" cy="167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843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a:xfrm>
            <a:off x="838200" y="1825625"/>
            <a:ext cx="11258006" cy="4351338"/>
          </a:xfrm>
        </p:spPr>
        <p:txBody>
          <a:bodyPr>
            <a:normAutofit/>
          </a:bodyPr>
          <a:lstStyle/>
          <a:p>
            <a:r>
              <a:rPr lang="zh-CN" altLang="en-US"/>
              <a:t>交集</a:t>
            </a:r>
            <a:r>
              <a:rPr lang="en-US" altLang="zh-CN"/>
              <a:t>set_intersection</a:t>
            </a:r>
          </a:p>
          <a:p>
            <a:pPr lvl="1"/>
            <a:r>
              <a:rPr lang="zh-CN" altLang="en-US"/>
              <a:t>交集是同时属于两个集合的元素</a:t>
            </a:r>
            <a:endParaRPr lang="en-US" altLang="zh-CN"/>
          </a:p>
          <a:p>
            <a:pPr lvl="1"/>
            <a:r>
              <a:rPr lang="zh-CN" altLang="en-US"/>
              <a:t>返回的结果是相同元素插入到</a:t>
            </a:r>
            <a:r>
              <a:rPr lang="en-US" altLang="zh-CN"/>
              <a:t>result</a:t>
            </a:r>
            <a:r>
              <a:rPr lang="zh-CN" altLang="en-US"/>
              <a:t>后</a:t>
            </a:r>
            <a:r>
              <a:rPr lang="en-US" altLang="zh-CN"/>
              <a:t>,</a:t>
            </a:r>
            <a:r>
              <a:rPr lang="zh-CN" altLang="en-US"/>
              <a:t>最后一个元素的迭代器</a:t>
            </a:r>
            <a:endParaRPr lang="en-US" altLang="zh-CN"/>
          </a:p>
          <a:p>
            <a:pPr marL="0" indent="0">
              <a:buNone/>
            </a:pPr>
            <a:r>
              <a:rPr lang="en-US" altLang="zh-CN"/>
              <a:t>result.resize(s1.size() + s2.size()) </a:t>
            </a:r>
            <a:endParaRPr lang="zh-CN" altLang="en-US"/>
          </a:p>
          <a:p>
            <a:pPr marL="0" indent="0">
              <a:buNone/>
            </a:pPr>
            <a:r>
              <a:rPr lang="en-US" altLang="zh-CN"/>
              <a:t>retEndPos = set_intersection(s1.begin(), s1.end(), s2.begin(), s2.end(),result.begin())</a:t>
            </a:r>
          </a:p>
          <a:p>
            <a:pPr marL="0" indent="0">
              <a:buNone/>
            </a:pPr>
            <a:r>
              <a:rPr lang="en-US" altLang="zh-CN"/>
              <a:t>result.resize(retEndPos - result.begin())  //</a:t>
            </a:r>
            <a:r>
              <a:rPr lang="zh-CN" altLang="en-US"/>
              <a:t>重新定义</a:t>
            </a:r>
            <a:r>
              <a:rPr lang="en-US" altLang="zh-CN"/>
              <a:t>result</a:t>
            </a:r>
            <a:r>
              <a:rPr lang="zh-CN" altLang="en-US"/>
              <a:t>的大小</a:t>
            </a:r>
            <a:r>
              <a:rPr lang="en-US" altLang="zh-CN"/>
              <a:t>,</a:t>
            </a:r>
            <a:r>
              <a:rPr lang="zh-CN" altLang="en-US"/>
              <a:t>使其大小刚好等于并集元素个数</a:t>
            </a:r>
            <a:r>
              <a:rPr lang="en-US" altLang="zh-CN"/>
              <a:t>.</a:t>
            </a:r>
            <a:endParaRPr lang="zh-CN" altLang="en-US"/>
          </a:p>
        </p:txBody>
      </p:sp>
    </p:spTree>
    <p:extLst>
      <p:ext uri="{BB962C8B-B14F-4D97-AF65-F5344CB8AC3E}">
        <p14:creationId xmlns:p14="http://schemas.microsoft.com/office/powerpoint/2010/main" val="3272386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p:txBody>
          <a:bodyPr/>
          <a:lstStyle/>
          <a:p>
            <a:r>
              <a:rPr lang="zh-CN" altLang="en-US"/>
              <a:t>并集</a:t>
            </a:r>
            <a:r>
              <a:rPr lang="en-US" altLang="zh-CN"/>
              <a:t>set_union</a:t>
            </a:r>
          </a:p>
          <a:p>
            <a:pPr lvl="1"/>
            <a:r>
              <a:rPr lang="zh-CN" altLang="en-US"/>
              <a:t>并集就是把两个</a:t>
            </a:r>
            <a:r>
              <a:rPr lang="en-US" altLang="zh-CN"/>
              <a:t>set</a:t>
            </a:r>
            <a:r>
              <a:rPr lang="zh-CN" altLang="en-US"/>
              <a:t>所有元素合并到一起</a:t>
            </a:r>
            <a:r>
              <a:rPr lang="en-US" altLang="zh-CN"/>
              <a:t>,</a:t>
            </a:r>
            <a:r>
              <a:rPr lang="zh-CN" altLang="en-US"/>
              <a:t>去除掉重复的</a:t>
            </a:r>
            <a:r>
              <a:rPr lang="en-US" altLang="zh-CN"/>
              <a:t>.</a:t>
            </a:r>
          </a:p>
          <a:p>
            <a:r>
              <a:rPr lang="zh-CN" altLang="en-US"/>
              <a:t>差集</a:t>
            </a:r>
            <a:r>
              <a:rPr lang="en-US" altLang="zh-CN"/>
              <a:t>set_difference</a:t>
            </a:r>
          </a:p>
          <a:p>
            <a:pPr lvl="1"/>
            <a:r>
              <a:rPr lang="zh-CN" altLang="en-US"/>
              <a:t>差集就是两个</a:t>
            </a:r>
            <a:r>
              <a:rPr lang="en-US" altLang="zh-CN"/>
              <a:t>set</a:t>
            </a:r>
            <a:r>
              <a:rPr lang="zh-CN" altLang="en-US"/>
              <a:t>之间的差</a:t>
            </a:r>
            <a:r>
              <a:rPr lang="en-US" altLang="zh-CN"/>
              <a:t>.</a:t>
            </a:r>
          </a:p>
          <a:p>
            <a:r>
              <a:rPr lang="zh-CN" altLang="en-US"/>
              <a:t>对称差集</a:t>
            </a:r>
            <a:r>
              <a:rPr lang="en-US" altLang="zh-CN"/>
              <a:t>set_symmetric_difference</a:t>
            </a:r>
          </a:p>
          <a:p>
            <a:pPr lvl="1"/>
            <a:r>
              <a:rPr lang="zh-CN" altLang="en-US"/>
              <a:t>对称差指只属于</a:t>
            </a:r>
            <a:r>
              <a:rPr lang="en-US" altLang="zh-CN"/>
              <a:t>s1</a:t>
            </a:r>
            <a:r>
              <a:rPr lang="zh-CN" altLang="en-US"/>
              <a:t>或</a:t>
            </a:r>
            <a:r>
              <a:rPr lang="en-US" altLang="zh-CN"/>
              <a:t>s2,</a:t>
            </a:r>
            <a:r>
              <a:rPr lang="zh-CN" altLang="en-US"/>
              <a:t>但不同时属于</a:t>
            </a:r>
            <a:r>
              <a:rPr lang="en-US" altLang="zh-CN"/>
              <a:t>s1</a:t>
            </a:r>
            <a:r>
              <a:rPr lang="zh-CN" altLang="en-US"/>
              <a:t>和</a:t>
            </a:r>
            <a:r>
              <a:rPr lang="en-US" altLang="zh-CN"/>
              <a:t>s2</a:t>
            </a:r>
            <a:r>
              <a:rPr lang="zh-CN" altLang="en-US"/>
              <a:t>的</a:t>
            </a:r>
            <a:r>
              <a:rPr lang="en-US" altLang="zh-CN"/>
              <a:t>.</a:t>
            </a:r>
            <a:r>
              <a:rPr lang="zh-CN" altLang="en-US"/>
              <a:t>实际上就是</a:t>
            </a:r>
            <a:r>
              <a:rPr lang="en-US" altLang="zh-CN"/>
              <a:t>s1</a:t>
            </a:r>
            <a:r>
              <a:rPr lang="zh-CN" altLang="en-US"/>
              <a:t>和</a:t>
            </a:r>
            <a:r>
              <a:rPr lang="en-US" altLang="zh-CN"/>
              <a:t>s2</a:t>
            </a:r>
            <a:r>
              <a:rPr lang="zh-CN" altLang="en-US"/>
              <a:t>的并集与</a:t>
            </a:r>
            <a:r>
              <a:rPr lang="en-US" altLang="zh-CN"/>
              <a:t>s1</a:t>
            </a:r>
            <a:r>
              <a:rPr lang="zh-CN" altLang="en-US"/>
              <a:t>和</a:t>
            </a:r>
            <a:r>
              <a:rPr lang="en-US" altLang="zh-CN"/>
              <a:t>s2</a:t>
            </a:r>
            <a:r>
              <a:rPr lang="zh-CN" altLang="en-US"/>
              <a:t>交集的差集</a:t>
            </a:r>
          </a:p>
        </p:txBody>
      </p:sp>
    </p:spTree>
    <p:extLst>
      <p:ext uri="{BB962C8B-B14F-4D97-AF65-F5344CB8AC3E}">
        <p14:creationId xmlns:p14="http://schemas.microsoft.com/office/powerpoint/2010/main" val="2875818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 </a:t>
            </a:r>
            <a:endParaRPr lang="zh-CN" altLang="en-US"/>
          </a:p>
        </p:txBody>
      </p:sp>
      <p:sp>
        <p:nvSpPr>
          <p:cNvPr id="3" name="内容占位符 2"/>
          <p:cNvSpPr>
            <a:spLocks noGrp="1"/>
          </p:cNvSpPr>
          <p:nvPr>
            <p:ph idx="1"/>
          </p:nvPr>
        </p:nvSpPr>
        <p:spPr>
          <a:xfrm>
            <a:off x="838200" y="1825625"/>
            <a:ext cx="11353800" cy="4351338"/>
          </a:xfrm>
        </p:spPr>
        <p:txBody>
          <a:bodyPr>
            <a:normAutofit/>
          </a:bodyPr>
          <a:lstStyle/>
          <a:p>
            <a:r>
              <a:rPr lang="en-US" altLang="zh-CN"/>
              <a:t>map</a:t>
            </a:r>
            <a:r>
              <a:rPr lang="zh-CN" altLang="en-US"/>
              <a:t>也是一种关联式容器</a:t>
            </a:r>
            <a:r>
              <a:rPr lang="en-US" altLang="zh-CN"/>
              <a:t>.</a:t>
            </a:r>
          </a:p>
          <a:p>
            <a:r>
              <a:rPr lang="zh-CN" altLang="en-US"/>
              <a:t>在</a:t>
            </a:r>
            <a:r>
              <a:rPr lang="en-US" altLang="zh-CN"/>
              <a:t>set</a:t>
            </a:r>
            <a:r>
              <a:rPr lang="zh-CN" altLang="en-US"/>
              <a:t>基础上</a:t>
            </a:r>
            <a:r>
              <a:rPr lang="en-US" altLang="zh-CN"/>
              <a:t>,</a:t>
            </a:r>
            <a:r>
              <a:rPr lang="zh-CN" altLang="en-US"/>
              <a:t>它提供一对一</a:t>
            </a:r>
            <a:r>
              <a:rPr lang="en-US" altLang="zh-CN"/>
              <a:t>(</a:t>
            </a:r>
            <a:r>
              <a:rPr lang="en-US" altLang="zh-CN" b="1"/>
              <a:t>&lt;</a:t>
            </a:r>
            <a:r>
              <a:rPr lang="zh-CN" altLang="en-US" b="1"/>
              <a:t>关键字</a:t>
            </a:r>
            <a:r>
              <a:rPr lang="en-US" altLang="zh-CN" b="1"/>
              <a:t>,</a:t>
            </a:r>
            <a:r>
              <a:rPr lang="zh-CN" altLang="en-US" b="1"/>
              <a:t>关键字的值</a:t>
            </a:r>
            <a:r>
              <a:rPr lang="en-US" altLang="zh-CN" b="1"/>
              <a:t>&gt;</a:t>
            </a:r>
            <a:r>
              <a:rPr lang="en-US" altLang="zh-CN"/>
              <a:t>)</a:t>
            </a:r>
            <a:r>
              <a:rPr lang="zh-CN" altLang="en-US"/>
              <a:t>的数据处理能力</a:t>
            </a:r>
            <a:r>
              <a:rPr lang="en-US" altLang="zh-CN"/>
              <a:t>.</a:t>
            </a:r>
          </a:p>
          <a:p>
            <a:r>
              <a:rPr lang="zh-CN" altLang="en-US"/>
              <a:t>比如</a:t>
            </a:r>
            <a:r>
              <a:rPr lang="en-US" altLang="zh-CN"/>
              <a:t>:</a:t>
            </a:r>
            <a:r>
              <a:rPr lang="zh-CN" altLang="en-US"/>
              <a:t>一个班级中</a:t>
            </a:r>
            <a:r>
              <a:rPr lang="en-US" altLang="zh-CN"/>
              <a:t>,</a:t>
            </a:r>
            <a:r>
              <a:rPr lang="zh-CN" altLang="en-US"/>
              <a:t>每个学生的姓名</a:t>
            </a:r>
            <a:r>
              <a:rPr lang="en-US" altLang="zh-CN"/>
              <a:t>(</a:t>
            </a:r>
            <a:r>
              <a:rPr lang="zh-CN" altLang="en-US"/>
              <a:t>假设每个人名字都互异</a:t>
            </a:r>
            <a:r>
              <a:rPr lang="en-US" altLang="zh-CN"/>
              <a:t>)</a:t>
            </a:r>
            <a:r>
              <a:rPr lang="zh-CN" altLang="en-US"/>
              <a:t>和成绩就存在着一一映射的关系</a:t>
            </a:r>
            <a:r>
              <a:rPr lang="en-US" altLang="zh-CN"/>
              <a:t>,</a:t>
            </a:r>
            <a:r>
              <a:rPr lang="zh-CN" altLang="en-US"/>
              <a:t>这个模型用</a:t>
            </a:r>
            <a:r>
              <a:rPr lang="en-US" altLang="zh-CN"/>
              <a:t>map</a:t>
            </a:r>
            <a:r>
              <a:rPr lang="zh-CN" altLang="en-US"/>
              <a:t>可以轻松描述</a:t>
            </a:r>
            <a:r>
              <a:rPr lang="en-US" altLang="zh-CN"/>
              <a:t>,</a:t>
            </a:r>
            <a:r>
              <a:rPr lang="zh-CN" altLang="en-US"/>
              <a:t>姓名采用</a:t>
            </a:r>
            <a:r>
              <a:rPr lang="en-US" altLang="zh-CN"/>
              <a:t>string,</a:t>
            </a:r>
            <a:r>
              <a:rPr lang="zh-CN" altLang="en-US"/>
              <a:t>成绩采用</a:t>
            </a:r>
            <a:r>
              <a:rPr lang="en-US" altLang="zh-CN"/>
              <a:t>duoble</a:t>
            </a:r>
            <a:r>
              <a:rPr lang="zh-CN" altLang="en-US"/>
              <a:t>类型</a:t>
            </a:r>
            <a:r>
              <a:rPr lang="en-US" altLang="zh-CN"/>
              <a:t>,</a:t>
            </a:r>
            <a:r>
              <a:rPr lang="zh-CN" altLang="en-US"/>
              <a:t>定义方式为</a:t>
            </a:r>
            <a:r>
              <a:rPr lang="en-US" altLang="zh-CN"/>
              <a:t>set &lt;string, double&gt; stu,</a:t>
            </a:r>
            <a:r>
              <a:rPr lang="zh-CN" altLang="en-US"/>
              <a:t>插入一个新的学生可以简单表示为</a:t>
            </a:r>
            <a:r>
              <a:rPr lang="en-US" altLang="zh-CN"/>
              <a:t>stu[</a:t>
            </a:r>
            <a:r>
              <a:rPr lang="en-US" altLang="zh-CN">
                <a:latin typeface="Comic Sans MS" panose="030F0702030302020204" pitchFamily="66" charset="0"/>
              </a:rPr>
              <a:t>“</a:t>
            </a:r>
            <a:r>
              <a:rPr lang="zh-CN" altLang="en-US">
                <a:latin typeface="Comic Sans MS" panose="030F0702030302020204" pitchFamily="66" charset="0"/>
              </a:rPr>
              <a:t>张三</a:t>
            </a:r>
            <a:r>
              <a:rPr lang="en-US" altLang="zh-CN">
                <a:latin typeface="Comic Sans MS" panose="030F0702030302020204" pitchFamily="66" charset="0"/>
              </a:rPr>
              <a:t>”</a:t>
            </a:r>
            <a:r>
              <a:rPr lang="en-US" altLang="zh-CN"/>
              <a:t>] = 90.5</a:t>
            </a:r>
          </a:p>
          <a:p>
            <a:pPr marL="0" indent="0">
              <a:buNone/>
            </a:pPr>
            <a:endParaRPr lang="zh-CN" altLang="en-US"/>
          </a:p>
        </p:txBody>
      </p:sp>
    </p:spTree>
    <p:extLst>
      <p:ext uri="{BB962C8B-B14F-4D97-AF65-F5344CB8AC3E}">
        <p14:creationId xmlns:p14="http://schemas.microsoft.com/office/powerpoint/2010/main" val="1217714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a:t>
            </a:r>
            <a:r>
              <a:rPr lang="zh-CN" altLang="en-US"/>
              <a:t>中插入和删除</a:t>
            </a:r>
          </a:p>
        </p:txBody>
      </p:sp>
      <p:sp>
        <p:nvSpPr>
          <p:cNvPr id="3" name="内容占位符 2"/>
          <p:cNvSpPr>
            <a:spLocks noGrp="1"/>
          </p:cNvSpPr>
          <p:nvPr>
            <p:ph idx="1"/>
          </p:nvPr>
        </p:nvSpPr>
        <p:spPr/>
        <p:txBody>
          <a:bodyPr/>
          <a:lstStyle/>
          <a:p>
            <a:r>
              <a:rPr lang="en-US" altLang="zh-CN"/>
              <a:t>insert(pair&lt;T1,T2&gt;(key,value))</a:t>
            </a:r>
          </a:p>
          <a:p>
            <a:r>
              <a:rPr lang="en-US" altLang="zh-CN"/>
              <a:t>insert(map&lt;T1,T2&gt;::value_type(key,value))</a:t>
            </a:r>
          </a:p>
          <a:p>
            <a:r>
              <a:rPr lang="zh-CN" altLang="en-US"/>
              <a:t>利用</a:t>
            </a:r>
            <a:r>
              <a:rPr lang="en-US" altLang="zh-CN"/>
              <a:t>[]</a:t>
            </a:r>
            <a:r>
              <a:rPr lang="zh-CN" altLang="en-US"/>
              <a:t>进行插入</a:t>
            </a:r>
            <a:endParaRPr lang="en-US" altLang="zh-CN"/>
          </a:p>
          <a:p>
            <a:pPr marL="0" indent="0">
              <a:buNone/>
            </a:pPr>
            <a:endParaRPr lang="en-US" altLang="zh-CN"/>
          </a:p>
          <a:p>
            <a:r>
              <a:rPr lang="en-US" altLang="zh-CN"/>
              <a:t>erase(map&lt;T1,T2&gt;::iterator iter)</a:t>
            </a:r>
          </a:p>
          <a:p>
            <a:r>
              <a:rPr lang="en-US" altLang="zh-CN"/>
              <a:t>erase(key)</a:t>
            </a:r>
          </a:p>
          <a:p>
            <a:r>
              <a:rPr lang="en-US" altLang="zh-CN"/>
              <a:t>erase(iter1,iter2),</a:t>
            </a:r>
            <a:r>
              <a:rPr lang="zh-CN" altLang="en-US"/>
              <a:t>删除</a:t>
            </a:r>
            <a:r>
              <a:rPr lang="en-US" altLang="zh-CN"/>
              <a:t>[iter1,iter2)</a:t>
            </a:r>
            <a:r>
              <a:rPr lang="zh-CN" altLang="en-US"/>
              <a:t>之间的数据</a:t>
            </a:r>
            <a:r>
              <a:rPr lang="en-US" altLang="zh-CN"/>
              <a:t>.</a:t>
            </a:r>
            <a:endParaRPr lang="zh-CN" altLang="en-US"/>
          </a:p>
        </p:txBody>
      </p:sp>
    </p:spTree>
    <p:extLst>
      <p:ext uri="{BB962C8B-B14F-4D97-AF65-F5344CB8AC3E}">
        <p14:creationId xmlns:p14="http://schemas.microsoft.com/office/powerpoint/2010/main" val="732756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 - vip</a:t>
            </a:r>
            <a:endParaRPr lang="zh-CN" altLang="en-US"/>
          </a:p>
        </p:txBody>
      </p:sp>
      <p:sp>
        <p:nvSpPr>
          <p:cNvPr id="3" name="内容占位符 2"/>
          <p:cNvSpPr>
            <a:spLocks noGrp="1"/>
          </p:cNvSpPr>
          <p:nvPr>
            <p:ph idx="1"/>
          </p:nvPr>
        </p:nvSpPr>
        <p:spPr/>
        <p:txBody>
          <a:bodyPr/>
          <a:lstStyle/>
          <a:p>
            <a:r>
              <a:rPr lang="en-US" altLang="zh-CN"/>
              <a:t>lower_bound(key_value),</a:t>
            </a:r>
            <a:r>
              <a:rPr lang="zh-CN" altLang="en-US"/>
              <a:t>返回第一个大于等于</a:t>
            </a:r>
            <a:r>
              <a:rPr lang="en-US" altLang="zh-CN"/>
              <a:t>key_value</a:t>
            </a:r>
            <a:r>
              <a:rPr lang="zh-CN" altLang="en-US"/>
              <a:t>的迭代器</a:t>
            </a:r>
          </a:p>
          <a:p>
            <a:r>
              <a:rPr lang="en-US" altLang="zh-CN"/>
              <a:t>upper_bound(key_value),</a:t>
            </a:r>
            <a:r>
              <a:rPr lang="zh-CN" altLang="en-US"/>
              <a:t>返回最后一个大于等于</a:t>
            </a:r>
            <a:r>
              <a:rPr lang="en-US" altLang="zh-CN"/>
              <a:t>key_value</a:t>
            </a:r>
            <a:r>
              <a:rPr lang="zh-CN" altLang="en-US"/>
              <a:t>的迭代器</a:t>
            </a:r>
          </a:p>
        </p:txBody>
      </p:sp>
      <p:pic>
        <p:nvPicPr>
          <p:cNvPr id="1026" name="Picture 2" descr="http://pic002.cnblogs.com/images/2012/384029/20120521222013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221" y="3479189"/>
            <a:ext cx="6561748" cy="167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816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multiset</a:t>
            </a:r>
            <a:endParaRPr lang="zh-CN" altLang="en-US"/>
          </a:p>
        </p:txBody>
      </p:sp>
      <p:sp>
        <p:nvSpPr>
          <p:cNvPr id="3" name="内容占位符 2"/>
          <p:cNvSpPr>
            <a:spLocks noGrp="1"/>
          </p:cNvSpPr>
          <p:nvPr>
            <p:ph idx="1"/>
          </p:nvPr>
        </p:nvSpPr>
        <p:spPr/>
        <p:txBody>
          <a:bodyPr/>
          <a:lstStyle/>
          <a:p>
            <a:r>
              <a:rPr lang="en-US" altLang="zh-CN"/>
              <a:t>multiset</a:t>
            </a:r>
            <a:r>
              <a:rPr lang="zh-CN" altLang="en-US"/>
              <a:t>的中文名是多重集合</a:t>
            </a:r>
            <a:r>
              <a:rPr lang="en-US" altLang="zh-CN"/>
              <a:t>,</a:t>
            </a:r>
            <a:r>
              <a:rPr lang="zh-CN" altLang="en-US"/>
              <a:t>其实就是集合的扩展版</a:t>
            </a:r>
            <a:r>
              <a:rPr lang="en-US" altLang="zh-CN"/>
              <a:t>.</a:t>
            </a:r>
            <a:r>
              <a:rPr lang="zh-CN" altLang="en-US"/>
              <a:t>唯一的不同是集合中一个值只能出现一次</a:t>
            </a:r>
            <a:r>
              <a:rPr lang="en-US" altLang="zh-CN"/>
              <a:t>,</a:t>
            </a:r>
            <a:r>
              <a:rPr lang="zh-CN" altLang="en-US"/>
              <a:t>而多重集合中一个值可以出现多次</a:t>
            </a:r>
            <a:r>
              <a:rPr lang="en-US" altLang="zh-CN"/>
              <a:t>.</a:t>
            </a:r>
          </a:p>
          <a:p>
            <a:pPr lvl="1"/>
            <a:r>
              <a:rPr lang="en-US" altLang="zh-CN"/>
              <a:t>insert</a:t>
            </a:r>
            <a:r>
              <a:rPr lang="zh-CN" altLang="en-US"/>
              <a:t>的返回值只是一个</a:t>
            </a:r>
            <a:r>
              <a:rPr lang="en-US" altLang="zh-CN"/>
              <a:t>iterator,</a:t>
            </a:r>
            <a:r>
              <a:rPr lang="zh-CN" altLang="en-US"/>
              <a:t>插入操作总是会成功</a:t>
            </a:r>
            <a:endParaRPr lang="en-US" altLang="zh-CN"/>
          </a:p>
          <a:p>
            <a:pPr lvl="1"/>
            <a:r>
              <a:rPr lang="en-US" altLang="zh-CN"/>
              <a:t>count(key)</a:t>
            </a:r>
            <a:r>
              <a:rPr lang="zh-CN" altLang="en-US"/>
              <a:t>的返回值可能大于</a:t>
            </a:r>
            <a:r>
              <a:rPr lang="en-US" altLang="zh-CN"/>
              <a:t>1.</a:t>
            </a:r>
          </a:p>
          <a:p>
            <a:pPr lvl="1"/>
            <a:r>
              <a:rPr lang="en-US" altLang="zh-CN"/>
              <a:t>size()</a:t>
            </a:r>
            <a:r>
              <a:rPr lang="zh-CN" altLang="en-US"/>
              <a:t>的返回值是多重集合的势</a:t>
            </a:r>
            <a:r>
              <a:rPr lang="en-US" altLang="zh-CN"/>
              <a:t>(cardinality),</a:t>
            </a:r>
            <a:r>
              <a:rPr lang="zh-CN" altLang="en-US"/>
              <a:t>即</a:t>
            </a:r>
            <a:r>
              <a:rPr lang="en-US" altLang="zh-CN"/>
              <a:t>multiset</a:t>
            </a:r>
            <a:r>
              <a:rPr lang="zh-CN" altLang="en-US"/>
              <a:t>中元素的个数</a:t>
            </a:r>
            <a:r>
              <a:rPr lang="en-US" altLang="zh-CN"/>
              <a:t>,</a:t>
            </a:r>
            <a:r>
              <a:rPr lang="zh-CN" altLang="en-US"/>
              <a:t>而不是值的个数</a:t>
            </a:r>
            <a:r>
              <a:rPr lang="en-US" altLang="zh-CN"/>
              <a:t>.</a:t>
            </a:r>
            <a:r>
              <a:rPr lang="zh-CN" altLang="en-US"/>
              <a:t>比如</a:t>
            </a:r>
            <a:r>
              <a:rPr lang="en-US" altLang="zh-CN"/>
              <a:t>,{1, 1, 2}</a:t>
            </a:r>
            <a:r>
              <a:rPr lang="zh-CN" altLang="en-US"/>
              <a:t>的</a:t>
            </a:r>
            <a:r>
              <a:rPr lang="en-US" altLang="zh-CN"/>
              <a:t>size</a:t>
            </a:r>
            <a:r>
              <a:rPr lang="zh-CN" altLang="en-US"/>
              <a:t>是</a:t>
            </a:r>
            <a:r>
              <a:rPr lang="en-US" altLang="zh-CN"/>
              <a:t>3,</a:t>
            </a:r>
            <a:r>
              <a:rPr lang="zh-CN" altLang="en-US"/>
              <a:t>而不是</a:t>
            </a:r>
            <a:r>
              <a:rPr lang="en-US" altLang="zh-CN"/>
              <a:t>2.</a:t>
            </a:r>
          </a:p>
          <a:p>
            <a:pPr lvl="1"/>
            <a:r>
              <a:rPr lang="en-US" altLang="zh-CN"/>
              <a:t>erase(key)</a:t>
            </a:r>
            <a:r>
              <a:rPr lang="zh-CN" altLang="en-US"/>
              <a:t>会将对应的</a:t>
            </a:r>
            <a:r>
              <a:rPr lang="en-US" altLang="zh-CN"/>
              <a:t>key</a:t>
            </a:r>
            <a:r>
              <a:rPr lang="zh-CN" altLang="en-US"/>
              <a:t>全部删掉</a:t>
            </a:r>
            <a:r>
              <a:rPr lang="en-US" altLang="zh-CN"/>
              <a:t>,</a:t>
            </a:r>
            <a:r>
              <a:rPr lang="zh-CN" altLang="en-US"/>
              <a:t>所以对</a:t>
            </a:r>
            <a:r>
              <a:rPr lang="en-US" altLang="zh-CN"/>
              <a:t>{1, 1, 2}</a:t>
            </a:r>
            <a:r>
              <a:rPr lang="zh-CN" altLang="en-US"/>
              <a:t>调用</a:t>
            </a:r>
            <a:r>
              <a:rPr lang="en-US" altLang="zh-CN"/>
              <a:t>erase(1)</a:t>
            </a:r>
            <a:r>
              <a:rPr lang="zh-CN" altLang="en-US"/>
              <a:t>之后</a:t>
            </a:r>
            <a:r>
              <a:rPr lang="en-US" altLang="zh-CN"/>
              <a:t>,</a:t>
            </a:r>
            <a:r>
              <a:rPr lang="zh-CN" altLang="en-US"/>
              <a:t>它就变成了</a:t>
            </a:r>
            <a:r>
              <a:rPr lang="en-US" altLang="zh-CN"/>
              <a:t>{2}.</a:t>
            </a:r>
            <a:endParaRPr lang="zh-CN" altLang="en-US"/>
          </a:p>
        </p:txBody>
      </p:sp>
      <p:pic>
        <p:nvPicPr>
          <p:cNvPr id="1026" name="Picture 2" descr="http://my.csdn.net/uploads/201204/13/1334321727_74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952" y="0"/>
            <a:ext cx="4644048" cy="166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153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multimap</a:t>
            </a:r>
            <a:endParaRPr lang="zh-CN" altLang="en-US"/>
          </a:p>
        </p:txBody>
      </p:sp>
      <p:sp>
        <p:nvSpPr>
          <p:cNvPr id="3" name="内容占位符 2"/>
          <p:cNvSpPr>
            <a:spLocks noGrp="1"/>
          </p:cNvSpPr>
          <p:nvPr>
            <p:ph idx="1"/>
          </p:nvPr>
        </p:nvSpPr>
        <p:spPr/>
        <p:txBody>
          <a:bodyPr/>
          <a:lstStyle/>
          <a:p>
            <a:r>
              <a:rPr lang="zh-CN" altLang="en-US"/>
              <a:t>参照</a:t>
            </a:r>
            <a:r>
              <a:rPr lang="en-US" altLang="zh-CN"/>
              <a:t>set</a:t>
            </a:r>
            <a:r>
              <a:rPr lang="zh-CN" altLang="en-US"/>
              <a:t>与之</a:t>
            </a:r>
            <a:r>
              <a:rPr lang="en-US" altLang="zh-CN"/>
              <a:t>multiset,</a:t>
            </a:r>
            <a:r>
              <a:rPr lang="zh-CN" altLang="en-US"/>
              <a:t>在</a:t>
            </a:r>
            <a:r>
              <a:rPr lang="en-US" altLang="zh-CN"/>
              <a:t>multimap</a:t>
            </a:r>
            <a:r>
              <a:rPr lang="zh-CN" altLang="en-US"/>
              <a:t>中允许</a:t>
            </a:r>
            <a:r>
              <a:rPr lang="en-US" altLang="zh-CN"/>
              <a:t>key</a:t>
            </a:r>
            <a:r>
              <a:rPr lang="zh-CN" altLang="en-US"/>
              <a:t>相同</a:t>
            </a:r>
            <a:r>
              <a:rPr lang="en-US" altLang="zh-CN"/>
              <a:t>.</a:t>
            </a:r>
            <a:r>
              <a:rPr lang="zh-CN" altLang="en-US"/>
              <a:t>比如在电话簿中相同的人可以有两个以上电话号码</a:t>
            </a:r>
            <a:r>
              <a:rPr lang="en-US" altLang="zh-CN"/>
              <a:t>.</a:t>
            </a:r>
          </a:p>
          <a:p>
            <a:pPr marL="457200" lvl="1" indent="0">
              <a:buNone/>
            </a:pPr>
            <a:r>
              <a:rPr lang="en-US" altLang="zh-CN"/>
              <a:t>multimap &lt;string, string&gt; phonebook;</a:t>
            </a:r>
          </a:p>
          <a:p>
            <a:pPr marL="457200" lvl="1" indent="0">
              <a:buNone/>
            </a:pPr>
            <a:r>
              <a:rPr lang="en-US" altLang="zh-CN"/>
              <a:t>phonebook.insert("Harry","8225687"); // </a:t>
            </a:r>
            <a:r>
              <a:rPr lang="zh-CN" altLang="en-US"/>
              <a:t>家里电话</a:t>
            </a:r>
            <a:endParaRPr lang="en-US" altLang="zh-CN"/>
          </a:p>
          <a:p>
            <a:pPr marL="457200" lvl="1" indent="0">
              <a:buNone/>
            </a:pPr>
            <a:r>
              <a:rPr lang="en-US" altLang="zh-CN"/>
              <a:t>phonebook.insert("Harry","555123123"); // </a:t>
            </a:r>
            <a:r>
              <a:rPr lang="zh-CN" altLang="en-US"/>
              <a:t>单位电话</a:t>
            </a:r>
            <a:endParaRPr lang="en-US" altLang="zh-CN"/>
          </a:p>
          <a:p>
            <a:r>
              <a:rPr lang="zh-CN" altLang="en-US"/>
              <a:t>因此</a:t>
            </a:r>
            <a:r>
              <a:rPr lang="en-US" altLang="zh-CN"/>
              <a:t>multimap</a:t>
            </a:r>
            <a:r>
              <a:rPr lang="zh-CN" altLang="en-US"/>
              <a:t>中取消了</a:t>
            </a:r>
            <a:r>
              <a:rPr lang="en-US" altLang="zh-CN"/>
              <a:t>[]</a:t>
            </a:r>
            <a:r>
              <a:rPr lang="zh-CN" altLang="en-US"/>
              <a:t>运算</a:t>
            </a:r>
            <a:r>
              <a:rPr lang="en-US" altLang="zh-CN"/>
              <a:t>.</a:t>
            </a:r>
            <a:endParaRPr lang="zh-CN" altLang="en-US"/>
          </a:p>
        </p:txBody>
      </p:sp>
      <p:pic>
        <p:nvPicPr>
          <p:cNvPr id="2050" name="Picture 2" descr="http://hi.csdn.net/attachment/201203/2/0_1330681107EUb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0"/>
            <a:ext cx="4733925"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35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先来看一个问题</a:t>
            </a:r>
          </a:p>
        </p:txBody>
      </p:sp>
      <p:sp>
        <p:nvSpPr>
          <p:cNvPr id="3" name="内容占位符 2"/>
          <p:cNvSpPr>
            <a:spLocks noGrp="1"/>
          </p:cNvSpPr>
          <p:nvPr>
            <p:ph idx="1"/>
          </p:nvPr>
        </p:nvSpPr>
        <p:spPr>
          <a:xfrm>
            <a:off x="838200" y="1825624"/>
            <a:ext cx="10515600" cy="4912059"/>
          </a:xfrm>
        </p:spPr>
        <p:txBody>
          <a:bodyPr>
            <a:normAutofit/>
          </a:bodyPr>
          <a:lstStyle/>
          <a:p>
            <a:r>
              <a:rPr lang="en-US" altLang="zh-CN"/>
              <a:t>N</a:t>
            </a:r>
            <a:r>
              <a:rPr lang="zh-CN" altLang="en-US"/>
              <a:t>个点</a:t>
            </a:r>
            <a:r>
              <a:rPr lang="en-US" altLang="zh-CN"/>
              <a:t>,M</a:t>
            </a:r>
            <a:r>
              <a:rPr lang="zh-CN" altLang="en-US"/>
              <a:t>条边</a:t>
            </a:r>
            <a:r>
              <a:rPr lang="en-US" altLang="zh-CN"/>
              <a:t>,</a:t>
            </a:r>
            <a:r>
              <a:rPr lang="zh-CN" altLang="en-US"/>
              <a:t>点数不超过</a:t>
            </a:r>
            <a:r>
              <a:rPr lang="en-US" altLang="zh-CN"/>
              <a:t>100000,</a:t>
            </a:r>
            <a:r>
              <a:rPr lang="zh-CN" altLang="en-US"/>
              <a:t>边数不超过</a:t>
            </a:r>
            <a:r>
              <a:rPr lang="en-US" altLang="zh-CN"/>
              <a:t>1000000,</a:t>
            </a:r>
            <a:r>
              <a:rPr lang="zh-CN" altLang="en-US"/>
              <a:t>再求图上的一些东西</a:t>
            </a:r>
            <a:r>
              <a:rPr lang="en-US" altLang="zh-CN"/>
              <a:t>.</a:t>
            </a:r>
          </a:p>
          <a:p>
            <a:r>
              <a:rPr lang="zh-CN" altLang="en-US"/>
              <a:t>如何存这幅图？</a:t>
            </a:r>
            <a:endParaRPr lang="en-US" altLang="zh-CN"/>
          </a:p>
          <a:p>
            <a:r>
              <a:rPr lang="zh-CN" altLang="en-US"/>
              <a:t>邻接矩阵</a:t>
            </a:r>
            <a:r>
              <a:rPr lang="en-US" altLang="zh-CN"/>
              <a:t>,</a:t>
            </a:r>
            <a:r>
              <a:rPr lang="zh-CN" altLang="en-US"/>
              <a:t>空间复杂度</a:t>
            </a:r>
            <a:r>
              <a:rPr lang="en-US" altLang="zh-CN"/>
              <a:t>O(n</a:t>
            </a:r>
            <a:r>
              <a:rPr lang="en-US" altLang="zh-CN" baseline="30000"/>
              <a:t>2</a:t>
            </a:r>
            <a:r>
              <a:rPr lang="en-US" altLang="zh-CN"/>
              <a:t>),</a:t>
            </a:r>
            <a:r>
              <a:rPr lang="zh-CN" altLang="en-US"/>
              <a:t>遍历时间复杂度</a:t>
            </a:r>
            <a:r>
              <a:rPr lang="en-US" altLang="zh-CN"/>
              <a:t>O(n</a:t>
            </a:r>
            <a:r>
              <a:rPr lang="en-US" altLang="zh-CN" baseline="30000"/>
              <a:t>2</a:t>
            </a:r>
            <a:r>
              <a:rPr lang="en-US" altLang="zh-CN"/>
              <a:t>),BOOM</a:t>
            </a:r>
            <a:r>
              <a:rPr lang="zh-CN" altLang="en-US"/>
              <a:t>！</a:t>
            </a:r>
            <a:endParaRPr lang="en-US" altLang="zh-CN"/>
          </a:p>
          <a:p>
            <a:r>
              <a:rPr lang="zh-CN" altLang="en-US"/>
              <a:t>邻接表</a:t>
            </a:r>
            <a:r>
              <a:rPr lang="en-US" altLang="zh-CN"/>
              <a:t>,</a:t>
            </a:r>
            <a:r>
              <a:rPr lang="zh-CN" altLang="en-US"/>
              <a:t>空间复杂度</a:t>
            </a:r>
            <a:r>
              <a:rPr lang="en-US" altLang="zh-CN"/>
              <a:t>O(m),</a:t>
            </a:r>
            <a:r>
              <a:rPr lang="zh-CN" altLang="en-US"/>
              <a:t>遍历时间复杂度</a:t>
            </a:r>
            <a:r>
              <a:rPr lang="en-US" altLang="zh-CN"/>
              <a:t>O(m),</a:t>
            </a:r>
            <a:r>
              <a:rPr lang="zh-CN" altLang="en-US"/>
              <a:t>有一定代码量要求</a:t>
            </a:r>
            <a:r>
              <a:rPr lang="en-US" altLang="zh-CN"/>
              <a:t>,</a:t>
            </a:r>
            <a:r>
              <a:rPr lang="zh-CN" altLang="en-US"/>
              <a:t>不适合新手</a:t>
            </a:r>
            <a:r>
              <a:rPr lang="en-US" altLang="zh-CN"/>
              <a:t>.</a:t>
            </a:r>
          </a:p>
          <a:p>
            <a:r>
              <a:rPr lang="zh-CN" altLang="en-US"/>
              <a:t>介于两者之间</a:t>
            </a:r>
            <a:r>
              <a:rPr lang="en-US" altLang="zh-CN"/>
              <a:t>,</a:t>
            </a:r>
            <a:r>
              <a:rPr lang="zh-CN" altLang="en-US"/>
              <a:t>用</a:t>
            </a:r>
            <a:r>
              <a:rPr lang="en-US" altLang="zh-CN"/>
              <a:t>f[</a:t>
            </a:r>
            <a:r>
              <a:rPr lang="en-US" altLang="zh-CN" err="1"/>
              <a:t>i</a:t>
            </a:r>
            <a:r>
              <a:rPr lang="en-US" altLang="zh-CN"/>
              <a:t>][j] </a:t>
            </a:r>
            <a:r>
              <a:rPr lang="zh-CN" altLang="en-US"/>
              <a:t>表示</a:t>
            </a:r>
            <a:r>
              <a:rPr lang="en-US" altLang="zh-CN" err="1"/>
              <a:t>i</a:t>
            </a:r>
            <a:r>
              <a:rPr lang="zh-CN" altLang="en-US"/>
              <a:t>点出去的第</a:t>
            </a:r>
            <a:r>
              <a:rPr lang="en-US" altLang="zh-CN"/>
              <a:t>j</a:t>
            </a:r>
            <a:r>
              <a:rPr lang="zh-CN" altLang="en-US"/>
              <a:t>条边 空间复杂度</a:t>
            </a:r>
            <a:r>
              <a:rPr lang="en-US" altLang="zh-CN"/>
              <a:t>O(n</a:t>
            </a:r>
            <a:r>
              <a:rPr lang="en-US" altLang="zh-CN" baseline="30000"/>
              <a:t>2</a:t>
            </a:r>
            <a:r>
              <a:rPr lang="en-US" altLang="zh-CN"/>
              <a:t>)</a:t>
            </a:r>
            <a:r>
              <a:rPr lang="zh-CN" altLang="en-US"/>
              <a:t> 遍历时间复杂度</a:t>
            </a:r>
            <a:r>
              <a:rPr lang="en-US" altLang="zh-CN"/>
              <a:t>O(m)</a:t>
            </a:r>
            <a:r>
              <a:rPr lang="zh-CN" altLang="en-US"/>
              <a:t> </a:t>
            </a:r>
            <a:endParaRPr lang="en-US" altLang="zh-CN"/>
          </a:p>
          <a:p>
            <a:pPr lvl="1"/>
            <a:r>
              <a:rPr lang="zh-CN" altLang="en-US"/>
              <a:t>虽然图整体较为稀疏</a:t>
            </a:r>
            <a:r>
              <a:rPr lang="en-US" altLang="zh-CN"/>
              <a:t>,</a:t>
            </a:r>
            <a:r>
              <a:rPr lang="zh-CN" altLang="en-US"/>
              <a:t>但由于不知道每个点最多有几条边</a:t>
            </a:r>
            <a:r>
              <a:rPr lang="en-US" altLang="zh-CN"/>
              <a:t>,</a:t>
            </a:r>
            <a:r>
              <a:rPr lang="zh-CN" altLang="en-US"/>
              <a:t>故还是需要预开</a:t>
            </a:r>
            <a:r>
              <a:rPr lang="en-US" altLang="zh-CN"/>
              <a:t>100000*100000</a:t>
            </a:r>
            <a:r>
              <a:rPr lang="zh-CN" altLang="en-US"/>
              <a:t>的空间 </a:t>
            </a:r>
            <a:r>
              <a:rPr lang="en-US" altLang="zh-CN"/>
              <a:t>BOOM</a:t>
            </a:r>
          </a:p>
        </p:txBody>
      </p:sp>
    </p:spTree>
    <p:extLst>
      <p:ext uri="{BB962C8B-B14F-4D97-AF65-F5344CB8AC3E}">
        <p14:creationId xmlns:p14="http://schemas.microsoft.com/office/powerpoint/2010/main" val="41142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 </a:t>
            </a:r>
            <a:endParaRPr lang="zh-CN" altLang="en-US"/>
          </a:p>
        </p:txBody>
      </p:sp>
      <p:sp>
        <p:nvSpPr>
          <p:cNvPr id="3" name="内容占位符 2"/>
          <p:cNvSpPr>
            <a:spLocks noGrp="1"/>
          </p:cNvSpPr>
          <p:nvPr>
            <p:ph idx="1"/>
          </p:nvPr>
        </p:nvSpPr>
        <p:spPr/>
        <p:txBody>
          <a:bodyPr>
            <a:normAutofit/>
          </a:bodyPr>
          <a:lstStyle/>
          <a:p>
            <a:r>
              <a:rPr lang="en-US" altLang="zh-CN"/>
              <a:t>Non-modifying sequence operations </a:t>
            </a:r>
            <a:r>
              <a:rPr lang="zh-CN" altLang="en-US"/>
              <a:t>不修改序列的操作 </a:t>
            </a:r>
            <a:endParaRPr lang="en-US" altLang="zh-CN"/>
          </a:p>
          <a:p>
            <a:pPr lvl="1"/>
            <a:r>
              <a:rPr lang="en-US" altLang="zh-CN"/>
              <a:t>for_each </a:t>
            </a:r>
            <a:r>
              <a:rPr lang="zh-CN" altLang="en-US"/>
              <a:t>将一个函数应用于某一范围内的元素</a:t>
            </a:r>
            <a:endParaRPr lang="en-US" altLang="zh-CN"/>
          </a:p>
          <a:p>
            <a:pPr lvl="1"/>
            <a:r>
              <a:rPr lang="en-US" altLang="zh-CN"/>
              <a:t>find find_if </a:t>
            </a:r>
            <a:r>
              <a:rPr lang="zh-CN" altLang="en-US"/>
              <a:t>查找满足特定条件的第一个元素 </a:t>
            </a:r>
            <a:endParaRPr lang="en-US" altLang="zh-CN"/>
          </a:p>
          <a:p>
            <a:pPr lvl="1"/>
            <a:r>
              <a:rPr lang="en-US" altLang="zh-CN"/>
              <a:t>find_end </a:t>
            </a:r>
            <a:r>
              <a:rPr lang="zh-CN" altLang="en-US"/>
              <a:t>查找一定范围内最后出现的元素序列 </a:t>
            </a:r>
            <a:endParaRPr lang="en-US" altLang="zh-CN"/>
          </a:p>
          <a:p>
            <a:pPr lvl="1"/>
            <a:r>
              <a:rPr lang="en-US" altLang="zh-CN"/>
              <a:t>find_first_of </a:t>
            </a:r>
            <a:r>
              <a:rPr lang="zh-CN" altLang="en-US"/>
              <a:t>在目标集合中查找和源集合任意元素相同的元素位置</a:t>
            </a:r>
            <a:endParaRPr lang="en-US" altLang="zh-CN"/>
          </a:p>
          <a:p>
            <a:pPr lvl="1"/>
            <a:r>
              <a:rPr lang="en-US" altLang="zh-CN"/>
              <a:t>adjacent_find </a:t>
            </a:r>
            <a:r>
              <a:rPr lang="zh-CN" altLang="en-US"/>
              <a:t>查找第一个连续的相同元素</a:t>
            </a:r>
            <a:endParaRPr lang="en-US" altLang="zh-CN"/>
          </a:p>
          <a:p>
            <a:pPr lvl="1"/>
            <a:r>
              <a:rPr lang="en-US" altLang="zh-CN"/>
              <a:t>count count_if </a:t>
            </a:r>
            <a:r>
              <a:rPr lang="zh-CN" altLang="en-US"/>
              <a:t>满足特定条件的元素的数量</a:t>
            </a:r>
            <a:endParaRPr lang="en-US" altLang="zh-CN"/>
          </a:p>
          <a:p>
            <a:pPr lvl="1"/>
            <a:r>
              <a:rPr lang="en-US" altLang="zh-CN"/>
              <a:t>mismatch </a:t>
            </a:r>
            <a:r>
              <a:rPr lang="zh-CN" altLang="en-US"/>
              <a:t>返回两个序列第一个不一样的元素位置</a:t>
            </a:r>
            <a:endParaRPr lang="en-US" altLang="zh-CN"/>
          </a:p>
          <a:p>
            <a:pPr lvl="1"/>
            <a:r>
              <a:rPr lang="en-US" altLang="zh-CN"/>
              <a:t>equal </a:t>
            </a:r>
            <a:r>
              <a:rPr lang="zh-CN" altLang="en-US"/>
              <a:t>判断两个序列是否完全一致</a:t>
            </a:r>
            <a:endParaRPr lang="en-US" altLang="zh-CN"/>
          </a:p>
          <a:p>
            <a:pPr lvl="1"/>
            <a:r>
              <a:rPr lang="en-US" altLang="zh-CN"/>
              <a:t>search search_n </a:t>
            </a:r>
            <a:r>
              <a:rPr lang="zh-CN" altLang="en-US"/>
              <a:t>在目标序列中寻找和源序列一样的位置</a:t>
            </a:r>
            <a:endParaRPr lang="en-US" altLang="zh-CN"/>
          </a:p>
        </p:txBody>
      </p:sp>
    </p:spTree>
    <p:extLst>
      <p:ext uri="{BB962C8B-B14F-4D97-AF65-F5344CB8AC3E}">
        <p14:creationId xmlns:p14="http://schemas.microsoft.com/office/powerpoint/2010/main" val="699569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a:t>Modifying sequence operation </a:t>
            </a:r>
            <a:r>
              <a:rPr lang="zh-CN" altLang="en-US"/>
              <a:t>修改序列的操作</a:t>
            </a:r>
            <a:endParaRPr lang="en-US" altLang="zh-CN"/>
          </a:p>
          <a:p>
            <a:pPr lvl="1"/>
            <a:r>
              <a:rPr lang="en-US" altLang="zh-CN"/>
              <a:t>copy copy_backward </a:t>
            </a:r>
            <a:r>
              <a:rPr lang="zh-CN" altLang="en-US"/>
              <a:t>将某一范围的元素复制到一个新的位置</a:t>
            </a:r>
            <a:endParaRPr lang="en-US" altLang="zh-CN"/>
          </a:p>
          <a:p>
            <a:pPr lvl="1"/>
            <a:r>
              <a:rPr lang="en-US" altLang="zh-CN"/>
              <a:t>swap swap_ranges </a:t>
            </a:r>
            <a:r>
              <a:rPr lang="zh-CN" altLang="en-US"/>
              <a:t>交换 </a:t>
            </a:r>
            <a:endParaRPr lang="en-US" altLang="zh-CN"/>
          </a:p>
          <a:p>
            <a:pPr lvl="1"/>
            <a:r>
              <a:rPr lang="en-US" altLang="zh-CN"/>
              <a:t>iter_swap </a:t>
            </a:r>
            <a:r>
              <a:rPr lang="zh-CN" altLang="en-US"/>
              <a:t>交换迭代器指向的元素</a:t>
            </a:r>
            <a:endParaRPr lang="en-US" altLang="zh-CN"/>
          </a:p>
          <a:p>
            <a:pPr lvl="1"/>
            <a:r>
              <a:rPr lang="en-US" altLang="zh-CN"/>
              <a:t>transform </a:t>
            </a:r>
            <a:r>
              <a:rPr lang="zh-CN" altLang="en-US"/>
              <a:t>将一个函数应用于某一范围的元素</a:t>
            </a:r>
            <a:r>
              <a:rPr lang="en-US" altLang="zh-CN"/>
              <a:t>,</a:t>
            </a:r>
            <a:r>
              <a:rPr lang="zh-CN" altLang="en-US"/>
              <a:t>并可以指定返回的位置</a:t>
            </a:r>
            <a:endParaRPr lang="en-US" altLang="zh-CN"/>
          </a:p>
          <a:p>
            <a:pPr lvl="1"/>
            <a:r>
              <a:rPr lang="en-US" altLang="zh-CN"/>
              <a:t>repalce replace_if replace_copy replace_copy_if </a:t>
            </a:r>
            <a:r>
              <a:rPr lang="zh-CN" altLang="en-US"/>
              <a:t>将所有满足条件的替换</a:t>
            </a:r>
            <a:endParaRPr lang="en-US" altLang="zh-CN"/>
          </a:p>
          <a:p>
            <a:pPr lvl="1"/>
            <a:r>
              <a:rPr lang="en-US" altLang="zh-CN"/>
              <a:t>remove...</a:t>
            </a:r>
            <a:r>
              <a:rPr lang="zh-CN" altLang="en-US"/>
              <a:t>将所有满足条件的删除</a:t>
            </a:r>
            <a:endParaRPr lang="en-US" altLang="zh-CN"/>
          </a:p>
          <a:p>
            <a:pPr lvl="1"/>
            <a:r>
              <a:rPr lang="en-US" altLang="zh-CN"/>
              <a:t>fill fill_n </a:t>
            </a:r>
            <a:r>
              <a:rPr lang="zh-CN" altLang="en-US"/>
              <a:t>赋值</a:t>
            </a:r>
            <a:endParaRPr lang="en-US" altLang="zh-CN"/>
          </a:p>
          <a:p>
            <a:pPr lvl="1"/>
            <a:r>
              <a:rPr lang="en-US" altLang="zh-CN"/>
              <a:t>generate generate_n </a:t>
            </a:r>
            <a:r>
              <a:rPr lang="zh-CN" altLang="en-US"/>
              <a:t>用函数返回值赋值</a:t>
            </a:r>
            <a:endParaRPr lang="en-US" altLang="zh-CN"/>
          </a:p>
          <a:p>
            <a:pPr lvl="1"/>
            <a:r>
              <a:rPr lang="en-US" altLang="zh-CN"/>
              <a:t>unique unique_copy </a:t>
            </a:r>
            <a:r>
              <a:rPr lang="zh-CN" altLang="en-US"/>
              <a:t>删除连续重复的元素 但是并不会真正删除</a:t>
            </a:r>
            <a:r>
              <a:rPr lang="en-US" altLang="zh-CN"/>
              <a:t>,</a:t>
            </a:r>
            <a:r>
              <a:rPr lang="zh-CN" altLang="en-US"/>
              <a:t>需要</a:t>
            </a:r>
            <a:r>
              <a:rPr lang="en-US" altLang="zh-CN"/>
              <a:t>resize</a:t>
            </a:r>
            <a:endParaRPr lang="en-US" altLang="zh-CN" b="1"/>
          </a:p>
          <a:p>
            <a:pPr lvl="1"/>
            <a:r>
              <a:rPr lang="en-US" altLang="zh-CN"/>
              <a:t>reverse reverse_copy </a:t>
            </a:r>
            <a:r>
              <a:rPr lang="zh-CN" altLang="en-US"/>
              <a:t>倒置</a:t>
            </a:r>
            <a:endParaRPr lang="en-US" altLang="zh-CN"/>
          </a:p>
          <a:p>
            <a:pPr lvl="1"/>
            <a:r>
              <a:rPr lang="en-US" altLang="zh-CN"/>
              <a:t>rotate rotate_copy </a:t>
            </a:r>
            <a:r>
              <a:rPr lang="zh-CN" altLang="en-US"/>
              <a:t>相当于成环的下一个位置</a:t>
            </a:r>
            <a:endParaRPr lang="en-US" altLang="zh-CN"/>
          </a:p>
          <a:p>
            <a:pPr lvl="1"/>
            <a:r>
              <a:rPr lang="en-US" altLang="zh-CN"/>
              <a:t>random_shuffle </a:t>
            </a:r>
            <a:r>
              <a:rPr lang="zh-CN" altLang="en-US"/>
              <a:t>随机序列</a:t>
            </a:r>
          </a:p>
        </p:txBody>
      </p:sp>
    </p:spTree>
    <p:extLst>
      <p:ext uri="{BB962C8B-B14F-4D97-AF65-F5344CB8AC3E}">
        <p14:creationId xmlns:p14="http://schemas.microsoft.com/office/powerpoint/2010/main" val="244202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Partitions </a:t>
            </a:r>
            <a:r>
              <a:rPr lang="zh-CN" altLang="en-US"/>
              <a:t>序列分块</a:t>
            </a:r>
            <a:endParaRPr lang="en-US" altLang="zh-CN"/>
          </a:p>
          <a:p>
            <a:pPr lvl="1"/>
            <a:r>
              <a:rPr lang="en-US" altLang="zh-CN"/>
              <a:t>partition</a:t>
            </a:r>
          </a:p>
          <a:p>
            <a:pPr lvl="1"/>
            <a:r>
              <a:rPr lang="en-US" altLang="zh-CN"/>
              <a:t>stable_partition </a:t>
            </a:r>
          </a:p>
        </p:txBody>
      </p:sp>
      <p:pic>
        <p:nvPicPr>
          <p:cNvPr id="4" name="图片 3"/>
          <p:cNvPicPr>
            <a:picLocks noChangeAspect="1"/>
          </p:cNvPicPr>
          <p:nvPr/>
        </p:nvPicPr>
        <p:blipFill>
          <a:blip r:embed="rId2"/>
          <a:stretch>
            <a:fillRect/>
          </a:stretch>
        </p:blipFill>
        <p:spPr>
          <a:xfrm>
            <a:off x="3750286" y="2386589"/>
            <a:ext cx="8441714" cy="3925311"/>
          </a:xfrm>
          <a:prstGeom prst="rect">
            <a:avLst/>
          </a:prstGeom>
        </p:spPr>
      </p:pic>
    </p:spTree>
    <p:extLst>
      <p:ext uri="{BB962C8B-B14F-4D97-AF65-F5344CB8AC3E}">
        <p14:creationId xmlns:p14="http://schemas.microsoft.com/office/powerpoint/2010/main" val="2171948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sorting </a:t>
            </a:r>
            <a:r>
              <a:rPr lang="zh-CN" altLang="en-US"/>
              <a:t>排序</a:t>
            </a:r>
            <a:endParaRPr lang="en-US" altLang="zh-CN"/>
          </a:p>
          <a:p>
            <a:pPr lvl="1"/>
            <a:r>
              <a:rPr lang="en-US" altLang="zh-CN"/>
              <a:t>sort </a:t>
            </a:r>
            <a:r>
              <a:rPr lang="zh-CN" altLang="en-US"/>
              <a:t>排序</a:t>
            </a:r>
            <a:endParaRPr lang="en-US" altLang="zh-CN"/>
          </a:p>
          <a:p>
            <a:pPr lvl="1"/>
            <a:r>
              <a:rPr lang="en-US" altLang="zh-CN"/>
              <a:t>stable_sort </a:t>
            </a:r>
            <a:r>
              <a:rPr lang="zh-CN" altLang="en-US"/>
              <a:t>稳定排序</a:t>
            </a:r>
            <a:endParaRPr lang="en-US" altLang="zh-CN"/>
          </a:p>
          <a:p>
            <a:pPr lvl="1"/>
            <a:r>
              <a:rPr lang="en-US" altLang="zh-CN"/>
              <a:t>partial_sort </a:t>
            </a:r>
            <a:r>
              <a:rPr lang="zh-CN" altLang="en-US"/>
              <a:t>前</a:t>
            </a:r>
            <a:r>
              <a:rPr lang="en-US" altLang="zh-CN"/>
              <a:t>n</a:t>
            </a:r>
            <a:r>
              <a:rPr lang="zh-CN" altLang="en-US"/>
              <a:t>小有序</a:t>
            </a:r>
            <a:endParaRPr lang="en-US" altLang="zh-CN"/>
          </a:p>
          <a:p>
            <a:pPr lvl="1"/>
            <a:r>
              <a:rPr lang="en-US" altLang="zh-CN"/>
              <a:t>parital_sort_copy </a:t>
            </a:r>
          </a:p>
          <a:p>
            <a:pPr lvl="1"/>
            <a:r>
              <a:rPr lang="en-US" altLang="zh-CN"/>
              <a:t>nth_element </a:t>
            </a:r>
            <a:r>
              <a:rPr lang="zh-CN" altLang="en-US"/>
              <a:t>求第</a:t>
            </a:r>
            <a:r>
              <a:rPr lang="en-US" altLang="zh-CN"/>
              <a:t>n</a:t>
            </a:r>
            <a:r>
              <a:rPr lang="zh-CN" altLang="en-US"/>
              <a:t>个值</a:t>
            </a:r>
            <a:endParaRPr lang="en-US" altLang="zh-CN"/>
          </a:p>
        </p:txBody>
      </p:sp>
    </p:spTree>
    <p:extLst>
      <p:ext uri="{BB962C8B-B14F-4D97-AF65-F5344CB8AC3E}">
        <p14:creationId xmlns:p14="http://schemas.microsoft.com/office/powerpoint/2010/main" val="358885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binary search</a:t>
            </a:r>
          </a:p>
          <a:p>
            <a:pPr lvl="1"/>
            <a:r>
              <a:rPr lang="en-US" altLang="zh-CN"/>
              <a:t>lower_bound</a:t>
            </a:r>
          </a:p>
          <a:p>
            <a:pPr lvl="1"/>
            <a:r>
              <a:rPr lang="en-US" altLang="zh-CN"/>
              <a:t>upper_bound</a:t>
            </a:r>
          </a:p>
          <a:p>
            <a:pPr lvl="1"/>
            <a:r>
              <a:rPr lang="en-US" altLang="zh-CN"/>
              <a:t>equal_range</a:t>
            </a:r>
          </a:p>
          <a:p>
            <a:pPr lvl="1"/>
            <a:r>
              <a:rPr lang="en-US" altLang="zh-CN"/>
              <a:t>binary_search</a:t>
            </a:r>
            <a:endParaRPr lang="zh-CN" altLang="en-US"/>
          </a:p>
        </p:txBody>
      </p:sp>
    </p:spTree>
    <p:extLst>
      <p:ext uri="{BB962C8B-B14F-4D97-AF65-F5344CB8AC3E}">
        <p14:creationId xmlns:p14="http://schemas.microsoft.com/office/powerpoint/2010/main" val="3122634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merge</a:t>
            </a:r>
          </a:p>
          <a:p>
            <a:pPr lvl="1"/>
            <a:r>
              <a:rPr lang="en-US" altLang="zh-CN"/>
              <a:t>merge </a:t>
            </a:r>
            <a:r>
              <a:rPr lang="zh-CN" altLang="en-US"/>
              <a:t>合并两个已排序的区间</a:t>
            </a:r>
            <a:endParaRPr lang="en-US" altLang="zh-CN"/>
          </a:p>
          <a:p>
            <a:pPr lvl="1"/>
            <a:r>
              <a:rPr lang="en-US" altLang="zh-CN"/>
              <a:t>inplace_merge </a:t>
            </a:r>
            <a:r>
              <a:rPr lang="zh-CN" altLang="en-US"/>
              <a:t>就地合并</a:t>
            </a:r>
            <a:endParaRPr lang="en-US" altLang="zh-CN"/>
          </a:p>
          <a:p>
            <a:pPr lvl="1"/>
            <a:r>
              <a:rPr lang="en-US" altLang="zh-CN"/>
              <a:t>includes </a:t>
            </a:r>
            <a:r>
              <a:rPr lang="zh-CN" altLang="en-US"/>
              <a:t>判断是否是子集</a:t>
            </a:r>
            <a:endParaRPr lang="en-US" altLang="zh-CN"/>
          </a:p>
          <a:p>
            <a:pPr lvl="1"/>
            <a:r>
              <a:rPr lang="en-US" altLang="zh-CN"/>
              <a:t>set_union</a:t>
            </a:r>
          </a:p>
          <a:p>
            <a:pPr lvl="1"/>
            <a:r>
              <a:rPr lang="en-US" altLang="zh-CN"/>
              <a:t>set_intersection</a:t>
            </a:r>
          </a:p>
          <a:p>
            <a:pPr lvl="1"/>
            <a:r>
              <a:rPr lang="en-US" altLang="zh-CN"/>
              <a:t>set_difference</a:t>
            </a:r>
          </a:p>
          <a:p>
            <a:pPr lvl="1"/>
            <a:r>
              <a:rPr lang="en-US" altLang="zh-CN"/>
              <a:t>set_symmetric_difference</a:t>
            </a:r>
            <a:endParaRPr lang="zh-CN" altLang="en-US"/>
          </a:p>
        </p:txBody>
      </p:sp>
    </p:spTree>
    <p:extLst>
      <p:ext uri="{BB962C8B-B14F-4D97-AF65-F5344CB8AC3E}">
        <p14:creationId xmlns:p14="http://schemas.microsoft.com/office/powerpoint/2010/main" val="3403897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heap</a:t>
            </a:r>
          </a:p>
          <a:p>
            <a:pPr lvl="1"/>
            <a:r>
              <a:rPr lang="en-US" altLang="zh-CN"/>
              <a:t>push_heap</a:t>
            </a:r>
          </a:p>
          <a:p>
            <a:pPr lvl="1"/>
            <a:r>
              <a:rPr lang="en-US" altLang="zh-CN"/>
              <a:t>pop_heap</a:t>
            </a:r>
          </a:p>
          <a:p>
            <a:pPr lvl="1"/>
            <a:r>
              <a:rPr lang="en-US" altLang="zh-CN"/>
              <a:t>make_heap</a:t>
            </a:r>
          </a:p>
          <a:p>
            <a:pPr lvl="1"/>
            <a:r>
              <a:rPr lang="en-US" altLang="zh-CN"/>
              <a:t>sort_heap</a:t>
            </a:r>
          </a:p>
          <a:p>
            <a:pPr lvl="1"/>
            <a:endParaRPr lang="zh-CN" altLang="en-US"/>
          </a:p>
        </p:txBody>
      </p:sp>
    </p:spTree>
    <p:extLst>
      <p:ext uri="{BB962C8B-B14F-4D97-AF65-F5344CB8AC3E}">
        <p14:creationId xmlns:p14="http://schemas.microsoft.com/office/powerpoint/2010/main" val="110975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min/max</a:t>
            </a:r>
          </a:p>
          <a:p>
            <a:pPr lvl="1"/>
            <a:r>
              <a:rPr lang="en-US" altLang="zh-CN"/>
              <a:t>min</a:t>
            </a:r>
          </a:p>
          <a:p>
            <a:pPr lvl="1"/>
            <a:r>
              <a:rPr lang="en-US" altLang="zh-CN"/>
              <a:t>max</a:t>
            </a:r>
          </a:p>
          <a:p>
            <a:pPr lvl="1"/>
            <a:r>
              <a:rPr lang="en-US" altLang="zh-CN"/>
              <a:t>min_element</a:t>
            </a:r>
          </a:p>
          <a:p>
            <a:pPr lvl="1"/>
            <a:r>
              <a:rPr lang="en-US" altLang="zh-CN"/>
              <a:t>max_element</a:t>
            </a:r>
          </a:p>
        </p:txBody>
      </p:sp>
    </p:spTree>
    <p:extLst>
      <p:ext uri="{BB962C8B-B14F-4D97-AF65-F5344CB8AC3E}">
        <p14:creationId xmlns:p14="http://schemas.microsoft.com/office/powerpoint/2010/main" val="1077778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Other</a:t>
            </a:r>
          </a:p>
          <a:p>
            <a:pPr lvl="1"/>
            <a:r>
              <a:rPr lang="en-US" altLang="zh-CN"/>
              <a:t>lexicographical_compare </a:t>
            </a:r>
            <a:r>
              <a:rPr lang="zh-CN" altLang="en-US"/>
              <a:t>判断两个区间字典序大小</a:t>
            </a:r>
            <a:endParaRPr lang="en-US" altLang="zh-CN"/>
          </a:p>
          <a:p>
            <a:pPr lvl="1"/>
            <a:r>
              <a:rPr lang="en-US" altLang="zh-CN"/>
              <a:t>next_permutation </a:t>
            </a:r>
            <a:r>
              <a:rPr lang="zh-CN" altLang="en-US"/>
              <a:t>按字典序产生区间内下个较大排列</a:t>
            </a:r>
            <a:endParaRPr lang="en-US" altLang="zh-CN"/>
          </a:p>
          <a:p>
            <a:pPr lvl="1"/>
            <a:r>
              <a:rPr lang="en-US" altLang="zh-CN"/>
              <a:t>prev_permutation</a:t>
            </a:r>
            <a:r>
              <a:rPr lang="zh-CN" altLang="en-US"/>
              <a:t>按字典序产生区间内下个较小排列</a:t>
            </a:r>
            <a:endParaRPr lang="en-US" altLang="zh-CN"/>
          </a:p>
        </p:txBody>
      </p:sp>
    </p:spTree>
    <p:extLst>
      <p:ext uri="{BB962C8B-B14F-4D97-AF65-F5344CB8AC3E}">
        <p14:creationId xmlns:p14="http://schemas.microsoft.com/office/powerpoint/2010/main" val="3225645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容器适配器 底层基于</a:t>
            </a:r>
            <a:r>
              <a:rPr lang="en-US" altLang="zh-CN"/>
              <a:t>vector</a:t>
            </a:r>
            <a:endParaRPr lang="zh-CN" altLang="en-US"/>
          </a:p>
        </p:txBody>
      </p:sp>
      <p:sp>
        <p:nvSpPr>
          <p:cNvPr id="3" name="内容占位符 2"/>
          <p:cNvSpPr>
            <a:spLocks noGrp="1"/>
          </p:cNvSpPr>
          <p:nvPr>
            <p:ph idx="1"/>
          </p:nvPr>
        </p:nvSpPr>
        <p:spPr/>
        <p:txBody>
          <a:bodyPr/>
          <a:lstStyle/>
          <a:p>
            <a:r>
              <a:rPr lang="en-US" altLang="zh-CN"/>
              <a:t>stack</a:t>
            </a:r>
          </a:p>
          <a:p>
            <a:r>
              <a:rPr lang="en-US" altLang="zh-CN"/>
              <a:t>queue</a:t>
            </a:r>
          </a:p>
          <a:p>
            <a:r>
              <a:rPr lang="en-US" altLang="zh-CN"/>
              <a:t>priority_queue</a:t>
            </a:r>
            <a:endParaRPr lang="zh-CN" altLang="en-US"/>
          </a:p>
        </p:txBody>
      </p:sp>
    </p:spTree>
    <p:extLst>
      <p:ext uri="{BB962C8B-B14F-4D97-AF65-F5344CB8AC3E}">
        <p14:creationId xmlns:p14="http://schemas.microsoft.com/office/powerpoint/2010/main" val="199294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vector</a:t>
            </a:r>
            <a:endParaRPr lang="zh-CN" altLang="en-US"/>
          </a:p>
        </p:txBody>
      </p:sp>
      <p:sp>
        <p:nvSpPr>
          <p:cNvPr id="3" name="内容占位符 2"/>
          <p:cNvSpPr>
            <a:spLocks noGrp="1"/>
          </p:cNvSpPr>
          <p:nvPr>
            <p:ph idx="1"/>
          </p:nvPr>
        </p:nvSpPr>
        <p:spPr/>
        <p:txBody>
          <a:bodyPr/>
          <a:lstStyle/>
          <a:p>
            <a:r>
              <a:rPr lang="zh-CN" altLang="en-US"/>
              <a:t>是一个线性顺序结构</a:t>
            </a:r>
            <a:r>
              <a:rPr lang="en-US" altLang="zh-CN"/>
              <a:t>.</a:t>
            </a:r>
            <a:r>
              <a:rPr lang="zh-CN" altLang="en-US"/>
              <a:t>相当于数组</a:t>
            </a:r>
            <a:r>
              <a:rPr lang="en-US" altLang="zh-CN"/>
              <a:t>,</a:t>
            </a:r>
            <a:r>
              <a:rPr lang="zh-CN" altLang="en-US"/>
              <a:t>但其大小可以不预先指定</a:t>
            </a:r>
            <a:r>
              <a:rPr lang="en-US" altLang="zh-CN"/>
              <a:t>,</a:t>
            </a:r>
            <a:r>
              <a:rPr lang="zh-CN" altLang="en-US"/>
              <a:t>并且自动扩展</a:t>
            </a:r>
            <a:r>
              <a:rPr lang="en-US" altLang="zh-CN"/>
              <a:t>.</a:t>
            </a:r>
            <a:r>
              <a:rPr lang="zh-CN" altLang="en-US"/>
              <a:t>它可以像数组一样被操作</a:t>
            </a:r>
            <a:r>
              <a:rPr lang="en-US" altLang="zh-CN"/>
              <a:t>,</a:t>
            </a:r>
            <a:r>
              <a:rPr lang="zh-CN" altLang="en-US"/>
              <a:t>由于它的特性我们完全可以将</a:t>
            </a:r>
            <a:r>
              <a:rPr lang="en-US" altLang="zh-CN"/>
              <a:t>vector </a:t>
            </a:r>
            <a:r>
              <a:rPr lang="zh-CN" altLang="en-US"/>
              <a:t>看作动态数组</a:t>
            </a:r>
            <a:r>
              <a:rPr lang="en-US" altLang="zh-CN"/>
              <a:t>.</a:t>
            </a:r>
          </a:p>
          <a:p>
            <a:r>
              <a:rPr lang="zh-CN" altLang="en-US"/>
              <a:t>简单理解就是不提前指定大小的数组</a:t>
            </a:r>
            <a:r>
              <a:rPr lang="en-US" altLang="zh-CN"/>
              <a:t>.</a:t>
            </a:r>
            <a:endParaRPr lang="zh-CN" altLang="en-US"/>
          </a:p>
        </p:txBody>
      </p:sp>
    </p:spTree>
    <p:extLst>
      <p:ext uri="{BB962C8B-B14F-4D97-AF65-F5344CB8AC3E}">
        <p14:creationId xmlns:p14="http://schemas.microsoft.com/office/powerpoint/2010/main" val="125094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pair</a:t>
            </a:r>
            <a:endParaRPr lang="zh-CN" altLang="en-US"/>
          </a:p>
        </p:txBody>
      </p:sp>
      <p:sp>
        <p:nvSpPr>
          <p:cNvPr id="3" name="内容占位符 2"/>
          <p:cNvSpPr>
            <a:spLocks noGrp="1"/>
          </p:cNvSpPr>
          <p:nvPr>
            <p:ph idx="1"/>
          </p:nvPr>
        </p:nvSpPr>
        <p:spPr/>
        <p:txBody>
          <a:bodyPr/>
          <a:lstStyle/>
          <a:p>
            <a:r>
              <a:rPr lang="en-US" altLang="zh-CN"/>
              <a:t>pair</a:t>
            </a:r>
            <a:r>
              <a:rPr lang="zh-CN" altLang="en-US"/>
              <a:t>是一个结构模板</a:t>
            </a:r>
            <a:r>
              <a:rPr lang="en-US" altLang="zh-CN"/>
              <a:t>,</a:t>
            </a:r>
            <a:r>
              <a:rPr lang="zh-CN" altLang="en-US"/>
              <a:t>提供了一种将两个异构对象存储为一个单元的方法</a:t>
            </a:r>
            <a:endParaRPr lang="en-US" altLang="zh-CN"/>
          </a:p>
          <a:p>
            <a:r>
              <a:rPr lang="zh-CN" altLang="en-US"/>
              <a:t>成员对象</a:t>
            </a:r>
            <a:endParaRPr lang="en-US" altLang="zh-CN"/>
          </a:p>
          <a:p>
            <a:pPr lvl="1"/>
            <a:r>
              <a:rPr lang="en-US" altLang="zh-CN"/>
              <a:t>first</a:t>
            </a:r>
          </a:p>
          <a:p>
            <a:pPr lvl="1"/>
            <a:r>
              <a:rPr lang="en-US" altLang="zh-CN"/>
              <a:t>second</a:t>
            </a:r>
          </a:p>
          <a:p>
            <a:r>
              <a:rPr lang="zh-CN" altLang="en-US"/>
              <a:t>非成员函数</a:t>
            </a:r>
            <a:endParaRPr lang="en-US" altLang="zh-CN"/>
          </a:p>
          <a:p>
            <a:pPr lvl="1"/>
            <a:r>
              <a:rPr lang="en-US" altLang="zh-CN"/>
              <a:t>make_pair </a:t>
            </a:r>
            <a:endParaRPr lang="zh-CN" altLang="en-US"/>
          </a:p>
        </p:txBody>
      </p:sp>
    </p:spTree>
    <p:extLst>
      <p:ext uri="{BB962C8B-B14F-4D97-AF65-F5344CB8AC3E}">
        <p14:creationId xmlns:p14="http://schemas.microsoft.com/office/powerpoint/2010/main" val="1780566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大杀器 </a:t>
            </a:r>
            <a:r>
              <a:rPr lang="en-US" altLang="zh-CN"/>
              <a:t>bitset</a:t>
            </a:r>
            <a:endParaRPr lang="zh-CN" altLang="en-US"/>
          </a:p>
        </p:txBody>
      </p:sp>
      <p:sp>
        <p:nvSpPr>
          <p:cNvPr id="3" name="内容占位符 2"/>
          <p:cNvSpPr>
            <a:spLocks noGrp="1"/>
          </p:cNvSpPr>
          <p:nvPr>
            <p:ph idx="1"/>
          </p:nvPr>
        </p:nvSpPr>
        <p:spPr/>
        <p:txBody>
          <a:bodyPr>
            <a:normAutofit/>
          </a:bodyPr>
          <a:lstStyle/>
          <a:p>
            <a:r>
              <a:rPr lang="zh-CN" altLang="en-US"/>
              <a:t>构造函数</a:t>
            </a:r>
            <a:endParaRPr lang="en-US" altLang="zh-CN"/>
          </a:p>
          <a:p>
            <a:pPr lvl="1"/>
            <a:r>
              <a:rPr lang="en-US" altLang="zh-CN"/>
              <a:t>bitset&lt;n&gt; b; b</a:t>
            </a:r>
            <a:r>
              <a:rPr lang="zh-CN" altLang="en-US"/>
              <a:t>有</a:t>
            </a:r>
            <a:r>
              <a:rPr lang="en-US" altLang="zh-CN"/>
              <a:t>n</a:t>
            </a:r>
            <a:r>
              <a:rPr lang="zh-CN" altLang="en-US"/>
              <a:t>位</a:t>
            </a:r>
            <a:r>
              <a:rPr lang="en-US" altLang="zh-CN"/>
              <a:t>,</a:t>
            </a:r>
            <a:r>
              <a:rPr lang="zh-CN" altLang="en-US"/>
              <a:t>每位都为</a:t>
            </a:r>
            <a:r>
              <a:rPr lang="en-US" altLang="zh-CN"/>
              <a:t>0</a:t>
            </a:r>
          </a:p>
          <a:p>
            <a:pPr lvl="1"/>
            <a:r>
              <a:rPr lang="en-US" altLang="zh-CN"/>
              <a:t>bitset&lt;n&gt; b(u);b</a:t>
            </a:r>
            <a:r>
              <a:rPr lang="zh-CN" altLang="en-US"/>
              <a:t>是</a:t>
            </a:r>
            <a:r>
              <a:rPr lang="en-US" altLang="zh-CN"/>
              <a:t>unsigned long</a:t>
            </a:r>
            <a:r>
              <a:rPr lang="zh-CN" altLang="en-US"/>
              <a:t>型</a:t>
            </a:r>
            <a:r>
              <a:rPr lang="en-US" altLang="zh-CN"/>
              <a:t>u</a:t>
            </a:r>
            <a:r>
              <a:rPr lang="zh-CN" altLang="en-US"/>
              <a:t>的一个副本</a:t>
            </a:r>
            <a:endParaRPr lang="en-US" altLang="zh-CN"/>
          </a:p>
          <a:p>
            <a:pPr lvl="1"/>
            <a:r>
              <a:rPr lang="en-US" altLang="zh-CN"/>
              <a:t>bitset&lt;n&gt; b(s);b</a:t>
            </a:r>
            <a:r>
              <a:rPr lang="zh-CN" altLang="en-US"/>
              <a:t>是</a:t>
            </a:r>
            <a:r>
              <a:rPr lang="en-US" altLang="zh-CN"/>
              <a:t>string</a:t>
            </a:r>
            <a:r>
              <a:rPr lang="zh-CN" altLang="en-US"/>
              <a:t>对象</a:t>
            </a:r>
            <a:r>
              <a:rPr lang="en-US" altLang="zh-CN"/>
              <a:t>s</a:t>
            </a:r>
            <a:r>
              <a:rPr lang="zh-CN" altLang="en-US"/>
              <a:t>中含有的位串的副本</a:t>
            </a:r>
            <a:endParaRPr lang="en-US" altLang="zh-CN"/>
          </a:p>
          <a:p>
            <a:pPr lvl="1"/>
            <a:r>
              <a:rPr lang="en-US" altLang="zh-CN"/>
              <a:t>bitset&lt;n&gt; b(s, pos, n);b</a:t>
            </a:r>
            <a:r>
              <a:rPr lang="zh-CN" altLang="en-US"/>
              <a:t>是</a:t>
            </a:r>
            <a:r>
              <a:rPr lang="en-US" altLang="zh-CN"/>
              <a:t>s</a:t>
            </a:r>
            <a:r>
              <a:rPr lang="zh-CN" altLang="en-US"/>
              <a:t>中从位置</a:t>
            </a:r>
            <a:r>
              <a:rPr lang="en-US" altLang="zh-CN"/>
              <a:t>pos</a:t>
            </a:r>
            <a:r>
              <a:rPr lang="zh-CN" altLang="en-US"/>
              <a:t>开始的</a:t>
            </a:r>
            <a:r>
              <a:rPr lang="en-US" altLang="zh-CN"/>
              <a:t>n</a:t>
            </a:r>
            <a:r>
              <a:rPr lang="zh-CN" altLang="en-US"/>
              <a:t>个位的副本</a:t>
            </a:r>
          </a:p>
        </p:txBody>
      </p:sp>
    </p:spTree>
    <p:extLst>
      <p:ext uri="{BB962C8B-B14F-4D97-AF65-F5344CB8AC3E}">
        <p14:creationId xmlns:p14="http://schemas.microsoft.com/office/powerpoint/2010/main" val="1087125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bitset</a:t>
            </a:r>
            <a:endParaRPr lang="zh-CN" altLang="en-US"/>
          </a:p>
        </p:txBody>
      </p:sp>
      <p:sp>
        <p:nvSpPr>
          <p:cNvPr id="3" name="内容占位符 2"/>
          <p:cNvSpPr>
            <a:spLocks noGrp="1"/>
          </p:cNvSpPr>
          <p:nvPr>
            <p:ph idx="1"/>
          </p:nvPr>
        </p:nvSpPr>
        <p:spPr/>
        <p:txBody>
          <a:bodyPr>
            <a:normAutofit fontScale="70000" lnSpcReduction="20000"/>
          </a:bodyPr>
          <a:lstStyle/>
          <a:p>
            <a:r>
              <a:rPr lang="zh-CN" altLang="en-US"/>
              <a:t>常见函数</a:t>
            </a:r>
            <a:endParaRPr lang="en-US" altLang="zh-CN"/>
          </a:p>
          <a:p>
            <a:pPr lvl="1"/>
            <a:r>
              <a:rPr lang="en-US" altLang="zh-CN"/>
              <a:t>os &lt;&lt; b </a:t>
            </a:r>
            <a:r>
              <a:rPr lang="zh-CN" altLang="en-US"/>
              <a:t>把</a:t>
            </a:r>
            <a:r>
              <a:rPr lang="en-US" altLang="zh-CN"/>
              <a:t>b</a:t>
            </a:r>
            <a:r>
              <a:rPr lang="zh-CN" altLang="en-US"/>
              <a:t>中的位集输出到</a:t>
            </a:r>
            <a:r>
              <a:rPr lang="en-US" altLang="zh-CN"/>
              <a:t>os</a:t>
            </a:r>
            <a:r>
              <a:rPr lang="zh-CN" altLang="en-US"/>
              <a:t>流</a:t>
            </a:r>
          </a:p>
          <a:p>
            <a:pPr lvl="1"/>
            <a:r>
              <a:rPr lang="en-US" altLang="zh-CN"/>
              <a:t>os &gt;&gt;b </a:t>
            </a:r>
            <a:r>
              <a:rPr lang="zh-CN" altLang="en-US"/>
              <a:t>输入到</a:t>
            </a:r>
            <a:r>
              <a:rPr lang="en-US" altLang="zh-CN"/>
              <a:t>b</a:t>
            </a:r>
            <a:r>
              <a:rPr lang="zh-CN" altLang="en-US"/>
              <a:t>中</a:t>
            </a:r>
            <a:r>
              <a:rPr lang="en-US" altLang="zh-CN"/>
              <a:t>,</a:t>
            </a:r>
            <a:r>
              <a:rPr lang="zh-CN" altLang="en-US"/>
              <a:t>如</a:t>
            </a:r>
            <a:r>
              <a:rPr lang="en-US" altLang="zh-CN"/>
              <a:t>"cin&gt;&gt;b",</a:t>
            </a:r>
            <a:r>
              <a:rPr lang="zh-CN" altLang="en-US"/>
              <a:t>如果输入的不是</a:t>
            </a:r>
            <a:r>
              <a:rPr lang="en-US" altLang="zh-CN"/>
              <a:t>0</a:t>
            </a:r>
            <a:r>
              <a:rPr lang="zh-CN" altLang="en-US"/>
              <a:t>或</a:t>
            </a:r>
            <a:r>
              <a:rPr lang="en-US" altLang="zh-CN"/>
              <a:t>1</a:t>
            </a:r>
            <a:r>
              <a:rPr lang="zh-CN" altLang="en-US"/>
              <a:t>的字符</a:t>
            </a:r>
            <a:r>
              <a:rPr lang="en-US" altLang="zh-CN"/>
              <a:t>,</a:t>
            </a:r>
            <a:r>
              <a:rPr lang="zh-CN" altLang="en-US"/>
              <a:t>只取该字符前面的二进制位</a:t>
            </a:r>
            <a:r>
              <a:rPr lang="en-US" altLang="zh-CN"/>
              <a:t>.</a:t>
            </a:r>
          </a:p>
          <a:p>
            <a:pPr lvl="1"/>
            <a:r>
              <a:rPr lang="en-US" altLang="zh-CN"/>
              <a:t>bool any( )  </a:t>
            </a:r>
            <a:r>
              <a:rPr lang="zh-CN" altLang="en-US"/>
              <a:t>是否存在置为</a:t>
            </a:r>
            <a:r>
              <a:rPr lang="en-US" altLang="zh-CN"/>
              <a:t>1</a:t>
            </a:r>
            <a:r>
              <a:rPr lang="zh-CN" altLang="en-US"/>
              <a:t>的二进制位？和</a:t>
            </a:r>
            <a:r>
              <a:rPr lang="en-US" altLang="zh-CN"/>
              <a:t>none()</a:t>
            </a:r>
            <a:r>
              <a:rPr lang="zh-CN" altLang="en-US"/>
              <a:t>相反</a:t>
            </a:r>
          </a:p>
          <a:p>
            <a:pPr lvl="1"/>
            <a:r>
              <a:rPr lang="en-US" altLang="zh-CN"/>
              <a:t>bool none( ) </a:t>
            </a:r>
            <a:r>
              <a:rPr lang="zh-CN" altLang="en-US"/>
              <a:t>是否不存在置为</a:t>
            </a:r>
            <a:r>
              <a:rPr lang="en-US" altLang="zh-CN"/>
              <a:t>1</a:t>
            </a:r>
            <a:r>
              <a:rPr lang="zh-CN" altLang="en-US"/>
              <a:t>的二进制位</a:t>
            </a:r>
            <a:r>
              <a:rPr lang="en-US" altLang="zh-CN"/>
              <a:t>,</a:t>
            </a:r>
            <a:r>
              <a:rPr lang="zh-CN" altLang="en-US"/>
              <a:t>即全部为</a:t>
            </a:r>
            <a:r>
              <a:rPr lang="en-US" altLang="zh-CN"/>
              <a:t>0</a:t>
            </a:r>
            <a:r>
              <a:rPr lang="zh-CN" altLang="en-US"/>
              <a:t>？和</a:t>
            </a:r>
            <a:r>
              <a:rPr lang="en-US" altLang="zh-CN"/>
              <a:t>any()</a:t>
            </a:r>
            <a:r>
              <a:rPr lang="zh-CN" altLang="en-US"/>
              <a:t>相反</a:t>
            </a:r>
            <a:r>
              <a:rPr lang="en-US" altLang="zh-CN"/>
              <a:t>.</a:t>
            </a:r>
          </a:p>
          <a:p>
            <a:pPr lvl="1"/>
            <a:r>
              <a:rPr lang="en-US" altLang="zh-CN"/>
              <a:t>size_t count( )</a:t>
            </a:r>
            <a:r>
              <a:rPr lang="zh-CN" altLang="en-US"/>
              <a:t>二进制位为</a:t>
            </a:r>
            <a:r>
              <a:rPr lang="en-US" altLang="zh-CN"/>
              <a:t>1</a:t>
            </a:r>
            <a:r>
              <a:rPr lang="zh-CN" altLang="en-US"/>
              <a:t>的个数</a:t>
            </a:r>
            <a:r>
              <a:rPr lang="en-US" altLang="zh-CN"/>
              <a:t>.</a:t>
            </a:r>
          </a:p>
          <a:p>
            <a:pPr lvl="1"/>
            <a:r>
              <a:rPr lang="en-US" altLang="zh-CN"/>
              <a:t>size_t size( ) </a:t>
            </a:r>
            <a:r>
              <a:rPr lang="zh-CN" altLang="en-US"/>
              <a:t>二进制位的个数</a:t>
            </a:r>
          </a:p>
          <a:p>
            <a:pPr lvl="1"/>
            <a:r>
              <a:rPr lang="en-US" altLang="zh-CN"/>
              <a:t>flip() </a:t>
            </a:r>
            <a:r>
              <a:rPr lang="zh-CN" altLang="en-US"/>
              <a:t>把所有二进制位逐位取反</a:t>
            </a:r>
          </a:p>
          <a:p>
            <a:pPr lvl="1"/>
            <a:r>
              <a:rPr lang="en-US" altLang="zh-CN"/>
              <a:t>flip(size_t pos) </a:t>
            </a:r>
            <a:r>
              <a:rPr lang="zh-CN" altLang="en-US"/>
              <a:t>把在</a:t>
            </a:r>
            <a:r>
              <a:rPr lang="en-US" altLang="zh-CN"/>
              <a:t>pos</a:t>
            </a:r>
            <a:r>
              <a:rPr lang="zh-CN" altLang="en-US"/>
              <a:t>处的二进制位取反</a:t>
            </a:r>
          </a:p>
          <a:p>
            <a:pPr lvl="1"/>
            <a:r>
              <a:rPr lang="en-US" altLang="zh-CN"/>
              <a:t>bool operator[](   size_type _Pos ) </a:t>
            </a:r>
            <a:r>
              <a:rPr lang="zh-CN" altLang="en-US"/>
              <a:t>获取在</a:t>
            </a:r>
            <a:r>
              <a:rPr lang="en-US" altLang="zh-CN"/>
              <a:t>pos</a:t>
            </a:r>
            <a:r>
              <a:rPr lang="zh-CN" altLang="en-US"/>
              <a:t>处的二进制位</a:t>
            </a:r>
          </a:p>
          <a:p>
            <a:pPr lvl="1"/>
            <a:r>
              <a:rPr lang="en-US" altLang="zh-CN"/>
              <a:t>set() </a:t>
            </a:r>
            <a:r>
              <a:rPr lang="zh-CN" altLang="en-US"/>
              <a:t>把所有二进制位都置为</a:t>
            </a:r>
            <a:r>
              <a:rPr lang="en-US" altLang="zh-CN"/>
              <a:t>1</a:t>
            </a:r>
          </a:p>
          <a:p>
            <a:pPr lvl="1"/>
            <a:r>
              <a:rPr lang="en-US" altLang="zh-CN"/>
              <a:t>set(pos) </a:t>
            </a:r>
            <a:r>
              <a:rPr lang="zh-CN" altLang="en-US"/>
              <a:t>把在</a:t>
            </a:r>
            <a:r>
              <a:rPr lang="en-US" altLang="zh-CN"/>
              <a:t>pos</a:t>
            </a:r>
            <a:r>
              <a:rPr lang="zh-CN" altLang="en-US"/>
              <a:t>处的二进制位置为</a:t>
            </a:r>
            <a:r>
              <a:rPr lang="en-US" altLang="zh-CN"/>
              <a:t>1</a:t>
            </a:r>
          </a:p>
          <a:p>
            <a:pPr lvl="1"/>
            <a:r>
              <a:rPr lang="en-US" altLang="zh-CN"/>
              <a:t>reset() </a:t>
            </a:r>
            <a:r>
              <a:rPr lang="zh-CN" altLang="en-US"/>
              <a:t>把所有二进制位都置为</a:t>
            </a:r>
            <a:r>
              <a:rPr lang="en-US" altLang="zh-CN"/>
              <a:t>0</a:t>
            </a:r>
          </a:p>
          <a:p>
            <a:pPr lvl="1"/>
            <a:r>
              <a:rPr lang="en-US" altLang="zh-CN"/>
              <a:t>reset(pos) </a:t>
            </a:r>
            <a:r>
              <a:rPr lang="zh-CN" altLang="en-US"/>
              <a:t>把在</a:t>
            </a:r>
            <a:r>
              <a:rPr lang="en-US" altLang="zh-CN"/>
              <a:t>pos</a:t>
            </a:r>
            <a:r>
              <a:rPr lang="zh-CN" altLang="en-US"/>
              <a:t>处的二进制位置为</a:t>
            </a:r>
            <a:r>
              <a:rPr lang="en-US" altLang="zh-CN"/>
              <a:t>0</a:t>
            </a:r>
          </a:p>
          <a:p>
            <a:pPr lvl="1"/>
            <a:r>
              <a:rPr lang="en-US" altLang="zh-CN"/>
              <a:t>test(size_t pos)</a:t>
            </a:r>
            <a:r>
              <a:rPr lang="zh-CN" altLang="en-US"/>
              <a:t>在</a:t>
            </a:r>
            <a:r>
              <a:rPr lang="en-US" altLang="zh-CN"/>
              <a:t>pos</a:t>
            </a:r>
            <a:r>
              <a:rPr lang="zh-CN" altLang="en-US"/>
              <a:t>处的二进制位是否为</a:t>
            </a:r>
            <a:r>
              <a:rPr lang="en-US" altLang="zh-CN"/>
              <a:t>1</a:t>
            </a:r>
            <a:r>
              <a:rPr lang="zh-CN" altLang="en-US"/>
              <a:t>？</a:t>
            </a:r>
          </a:p>
          <a:p>
            <a:pPr lvl="1"/>
            <a:r>
              <a:rPr lang="en-US" altLang="zh-CN"/>
              <a:t>unsigned long to_ulong( ) </a:t>
            </a:r>
            <a:r>
              <a:rPr lang="zh-CN" altLang="en-US"/>
              <a:t>用同样的二进制位返回一个</a:t>
            </a:r>
            <a:r>
              <a:rPr lang="en-US" altLang="zh-CN"/>
              <a:t>unsigned long</a:t>
            </a:r>
            <a:r>
              <a:rPr lang="zh-CN" altLang="en-US"/>
              <a:t>值</a:t>
            </a:r>
          </a:p>
          <a:p>
            <a:pPr lvl="1"/>
            <a:r>
              <a:rPr lang="en-US" altLang="zh-CN"/>
              <a:t>string to_string ()</a:t>
            </a:r>
            <a:r>
              <a:rPr lang="zh-CN" altLang="en-US"/>
              <a:t>返回对应的字符串</a:t>
            </a:r>
            <a:r>
              <a:rPr lang="en-US" altLang="zh-CN"/>
              <a:t>.</a:t>
            </a:r>
          </a:p>
          <a:p>
            <a:pPr lvl="1"/>
            <a:endParaRPr lang="zh-CN" altLang="en-US"/>
          </a:p>
        </p:txBody>
      </p:sp>
    </p:spTree>
    <p:extLst>
      <p:ext uri="{BB962C8B-B14F-4D97-AF65-F5344CB8AC3E}">
        <p14:creationId xmlns:p14="http://schemas.microsoft.com/office/powerpoint/2010/main" val="115023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6268" y="993531"/>
            <a:ext cx="9888415" cy="4521079"/>
          </a:xfrm>
        </p:spPr>
        <p:txBody>
          <a:bodyPr>
            <a:normAutofit fontScale="90000"/>
          </a:bodyPr>
          <a:lstStyle/>
          <a:p>
            <a:r>
              <a:rPr lang="en-US" altLang="zh-CN" sz="3600"/>
              <a:t>http://www.cplusplus.com/reference/stl/</a:t>
            </a:r>
            <a:br>
              <a:rPr lang="en-US" altLang="zh-CN" sz="3600"/>
            </a:br>
            <a:r>
              <a:rPr lang="en-US" altLang="zh-CN" sz="3600"/>
              <a:t>http://</a:t>
            </a:r>
            <a:r>
              <a:rPr lang="en-US" altLang="zh-CN" sz="3600" b="1"/>
              <a:t>zh</a:t>
            </a:r>
            <a:r>
              <a:rPr lang="en-US" altLang="zh-CN" sz="3600"/>
              <a:t>.cppreference.com/</a:t>
            </a:r>
            <a:br>
              <a:rPr lang="en-US" altLang="zh-CN" sz="3600"/>
            </a:br>
            <a:br>
              <a:rPr lang="en-US" altLang="zh-CN" sz="5400"/>
            </a:br>
            <a:r>
              <a:rPr lang="en-US" altLang="zh-CN" sz="5400"/>
              <a:t>END.</a:t>
            </a:r>
            <a:br>
              <a:rPr lang="en-US" altLang="zh-CN" sz="5400"/>
            </a:br>
            <a:r>
              <a:rPr lang="en-US" altLang="zh-CN" sz="3600"/>
              <a:t>TKS.</a:t>
            </a:r>
            <a:br>
              <a:rPr lang="en-US" altLang="zh-CN" sz="3200"/>
            </a:br>
            <a:br>
              <a:rPr lang="en-US" altLang="zh-CN" sz="3200"/>
            </a:br>
            <a:r>
              <a:rPr lang="zh-CN" altLang="en-US" sz="2800"/>
              <a:t>杭州第二中学 李建</a:t>
            </a:r>
            <a:br>
              <a:rPr lang="en-US" altLang="zh-CN" sz="2800"/>
            </a:br>
            <a:r>
              <a:rPr lang="en-US" altLang="zh-CN" sz="2800"/>
              <a:t>Tel/WeChat: 13386510512</a:t>
            </a:r>
            <a:br>
              <a:rPr lang="zh-CN" altLang="en-US"/>
            </a:br>
            <a:endParaRPr lang="en-US" altLang="zh-CN" sz="2400"/>
          </a:p>
        </p:txBody>
      </p:sp>
    </p:spTree>
    <p:extLst>
      <p:ext uri="{BB962C8B-B14F-4D97-AF65-F5344CB8AC3E}">
        <p14:creationId xmlns:p14="http://schemas.microsoft.com/office/powerpoint/2010/main" val="208719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3577"/>
            <a:ext cx="10515600" cy="5693386"/>
          </a:xfrm>
        </p:spPr>
        <p:txBody>
          <a:bodyPr>
            <a:normAutofit/>
          </a:bodyPr>
          <a:lstStyle/>
          <a:p>
            <a:r>
              <a:rPr lang="zh-CN" altLang="en-US" dirty="0"/>
              <a:t>头文件</a:t>
            </a:r>
            <a:r>
              <a:rPr lang="en-US" altLang="zh-CN" dirty="0"/>
              <a:t>:</a:t>
            </a:r>
            <a:r>
              <a:rPr lang="zh-CN" altLang="en-US" dirty="0"/>
              <a:t> </a:t>
            </a:r>
            <a:r>
              <a:rPr lang="en-US" altLang="zh-CN" dirty="0"/>
              <a:t>#include&lt;vector&gt;.</a:t>
            </a:r>
          </a:p>
          <a:p>
            <a:r>
              <a:rPr lang="zh-CN" altLang="en-US" dirty="0"/>
              <a:t>创建</a:t>
            </a:r>
            <a:r>
              <a:rPr lang="en-US" altLang="zh-CN" dirty="0"/>
              <a:t>vector</a:t>
            </a:r>
            <a:r>
              <a:rPr lang="zh-CN" altLang="en-US" dirty="0"/>
              <a:t>对象</a:t>
            </a:r>
            <a:r>
              <a:rPr lang="en-US" altLang="zh-CN" dirty="0"/>
              <a:t>:</a:t>
            </a:r>
            <a:r>
              <a:rPr lang="zh-CN" altLang="en-US" dirty="0"/>
              <a:t> </a:t>
            </a:r>
            <a:r>
              <a:rPr lang="en-US" altLang="zh-CN" dirty="0"/>
              <a:t>vector&lt;</a:t>
            </a:r>
            <a:r>
              <a:rPr lang="en-US" altLang="zh-CN" dirty="0" err="1"/>
              <a:t>int</a:t>
            </a:r>
            <a:r>
              <a:rPr lang="en-US" altLang="zh-CN" dirty="0"/>
              <a:t>&gt; </a:t>
            </a:r>
            <a:r>
              <a:rPr lang="en-US" altLang="zh-CN" dirty="0" err="1"/>
              <a:t>vec</a:t>
            </a:r>
            <a:endParaRPr lang="en-US" altLang="zh-CN" dirty="0"/>
          </a:p>
          <a:p>
            <a:r>
              <a:rPr lang="zh-CN" altLang="en-US" dirty="0"/>
              <a:t>尾部插入数字</a:t>
            </a:r>
            <a:r>
              <a:rPr lang="en-US" altLang="zh-CN" dirty="0"/>
              <a:t>:</a:t>
            </a:r>
            <a:r>
              <a:rPr lang="en-US" altLang="zh-CN" dirty="0" err="1"/>
              <a:t>vec.push_back</a:t>
            </a:r>
            <a:r>
              <a:rPr lang="en-US" altLang="zh-CN" dirty="0"/>
              <a:t>(a)</a:t>
            </a:r>
          </a:p>
          <a:p>
            <a:r>
              <a:rPr lang="zh-CN" altLang="en-US" dirty="0"/>
              <a:t>使用下标访问元素</a:t>
            </a:r>
            <a:r>
              <a:rPr lang="en-US" altLang="zh-CN" dirty="0"/>
              <a:t>:</a:t>
            </a:r>
            <a:r>
              <a:rPr lang="zh-CN" altLang="en-US" dirty="0"/>
              <a:t> </a:t>
            </a:r>
            <a:r>
              <a:rPr lang="en-US" altLang="zh-CN" dirty="0" err="1"/>
              <a:t>cout</a:t>
            </a:r>
            <a:r>
              <a:rPr lang="en-US" altLang="zh-CN" dirty="0"/>
              <a:t>&lt;&lt;</a:t>
            </a:r>
            <a:r>
              <a:rPr lang="en-US" altLang="zh-CN" dirty="0" err="1"/>
              <a:t>vec</a:t>
            </a:r>
            <a:r>
              <a:rPr lang="en-US" altLang="zh-CN" dirty="0"/>
              <a:t>[0]&lt;&lt;</a:t>
            </a:r>
            <a:r>
              <a:rPr lang="en-US" altLang="zh-CN" dirty="0" err="1"/>
              <a:t>endl</a:t>
            </a:r>
            <a:r>
              <a:rPr lang="zh-CN" altLang="en-US" dirty="0"/>
              <a:t>记住下标是从</a:t>
            </a:r>
            <a:r>
              <a:rPr lang="en-US" altLang="zh-CN" dirty="0"/>
              <a:t>0</a:t>
            </a:r>
            <a:r>
              <a:rPr lang="zh-CN" altLang="en-US" dirty="0"/>
              <a:t>开始的</a:t>
            </a:r>
            <a:r>
              <a:rPr lang="en-US" altLang="zh-CN" dirty="0"/>
              <a:t>.</a:t>
            </a:r>
            <a:endParaRPr lang="zh-CN" altLang="en-US" dirty="0"/>
          </a:p>
          <a:p>
            <a:r>
              <a:rPr lang="zh-CN" altLang="en-US" dirty="0"/>
              <a:t>使用迭代器访问元素</a:t>
            </a:r>
            <a:r>
              <a:rPr lang="en-US" altLang="zh-CN" dirty="0"/>
              <a:t>.</a:t>
            </a:r>
          </a:p>
          <a:p>
            <a:r>
              <a:rPr lang="en-US" altLang="zh-CN" dirty="0"/>
              <a:t>	for(it=</a:t>
            </a:r>
            <a:r>
              <a:rPr lang="en-US" altLang="zh-CN" dirty="0" err="1"/>
              <a:t>vec.begin</a:t>
            </a:r>
            <a:r>
              <a:rPr lang="en-US" altLang="zh-CN" dirty="0"/>
              <a:t>();it!=</a:t>
            </a:r>
            <a:r>
              <a:rPr lang="en-US" altLang="zh-CN" dirty="0" err="1"/>
              <a:t>vec.end</a:t>
            </a:r>
            <a:r>
              <a:rPr lang="en-US" altLang="zh-CN" dirty="0"/>
              <a:t>();it++) </a:t>
            </a:r>
            <a:r>
              <a:rPr lang="en-US" altLang="zh-CN" dirty="0" err="1"/>
              <a:t>cout</a:t>
            </a:r>
            <a:r>
              <a:rPr lang="en-US" altLang="zh-CN" dirty="0"/>
              <a:t>&lt;&lt;*it&lt;&lt;</a:t>
            </a:r>
            <a:r>
              <a:rPr lang="en-US" altLang="zh-CN" dirty="0" err="1"/>
              <a:t>endl</a:t>
            </a:r>
            <a:endParaRPr lang="en-US" altLang="zh-CN" dirty="0"/>
          </a:p>
          <a:p>
            <a:r>
              <a:rPr lang="zh-CN" altLang="en-US" dirty="0"/>
              <a:t>插入元素</a:t>
            </a:r>
            <a:r>
              <a:rPr lang="en-US" altLang="zh-CN" dirty="0"/>
              <a:t>:</a:t>
            </a:r>
            <a:r>
              <a:rPr lang="zh-CN" altLang="en-US" dirty="0"/>
              <a:t> </a:t>
            </a:r>
            <a:r>
              <a:rPr lang="en-US" altLang="zh-CN" dirty="0" err="1"/>
              <a:t>vec.insert</a:t>
            </a:r>
            <a:r>
              <a:rPr lang="en-US" altLang="zh-CN" dirty="0"/>
              <a:t>(</a:t>
            </a:r>
            <a:r>
              <a:rPr lang="en-US" altLang="zh-CN" dirty="0" err="1"/>
              <a:t>vec.begin</a:t>
            </a:r>
            <a:r>
              <a:rPr lang="en-US" altLang="zh-CN" dirty="0"/>
              <a:t>()+</a:t>
            </a:r>
            <a:r>
              <a:rPr lang="en-US" altLang="zh-CN" dirty="0" err="1"/>
              <a:t>i,a</a:t>
            </a:r>
            <a:r>
              <a:rPr lang="en-US" altLang="zh-CN" dirty="0"/>
              <a:t>)</a:t>
            </a:r>
            <a:r>
              <a:rPr lang="zh-CN" altLang="en-US" dirty="0"/>
              <a:t>在第</a:t>
            </a:r>
            <a:r>
              <a:rPr lang="en-US" altLang="zh-CN" dirty="0"/>
              <a:t>i+1</a:t>
            </a:r>
            <a:r>
              <a:rPr lang="zh-CN" altLang="en-US" dirty="0"/>
              <a:t>个元素前面插入</a:t>
            </a:r>
            <a:r>
              <a:rPr lang="en-US" altLang="zh-CN" dirty="0"/>
              <a:t>a</a:t>
            </a:r>
          </a:p>
          <a:p>
            <a:r>
              <a:rPr lang="zh-CN" altLang="en-US" dirty="0"/>
              <a:t>删除元素</a:t>
            </a:r>
            <a:r>
              <a:rPr lang="en-US" altLang="zh-CN" dirty="0"/>
              <a:t>:</a:t>
            </a:r>
            <a:r>
              <a:rPr lang="zh-CN" altLang="en-US" dirty="0"/>
              <a:t> </a:t>
            </a:r>
            <a:r>
              <a:rPr lang="en-US" altLang="zh-CN" dirty="0" err="1"/>
              <a:t>vec.erase</a:t>
            </a:r>
            <a:r>
              <a:rPr lang="en-US" altLang="zh-CN" dirty="0"/>
              <a:t>(</a:t>
            </a:r>
            <a:r>
              <a:rPr lang="en-US" altLang="zh-CN" dirty="0" err="1"/>
              <a:t>vec.begin</a:t>
            </a:r>
            <a:r>
              <a:rPr lang="en-US" altLang="zh-CN" dirty="0"/>
              <a:t>()+2)</a:t>
            </a:r>
            <a:r>
              <a:rPr lang="zh-CN" altLang="en-US" dirty="0"/>
              <a:t>删除第</a:t>
            </a:r>
            <a:r>
              <a:rPr lang="en-US" altLang="zh-CN" dirty="0"/>
              <a:t>3</a:t>
            </a:r>
            <a:r>
              <a:rPr lang="zh-CN" altLang="en-US" dirty="0"/>
              <a:t>个元素</a:t>
            </a:r>
            <a:endParaRPr lang="en-US" altLang="zh-CN" dirty="0"/>
          </a:p>
          <a:p>
            <a:r>
              <a:rPr lang="zh-CN" altLang="en-US" dirty="0"/>
              <a:t>向量大小</a:t>
            </a:r>
            <a:r>
              <a:rPr lang="en-US" altLang="zh-CN" dirty="0"/>
              <a:t>:</a:t>
            </a:r>
            <a:r>
              <a:rPr lang="zh-CN" altLang="en-US" dirty="0"/>
              <a:t> </a:t>
            </a:r>
            <a:r>
              <a:rPr lang="en-US" altLang="zh-CN" dirty="0" err="1"/>
              <a:t>vec.size</a:t>
            </a:r>
            <a:r>
              <a:rPr lang="en-US" altLang="zh-CN" dirty="0"/>
              <a:t>()</a:t>
            </a:r>
          </a:p>
          <a:p>
            <a:r>
              <a:rPr lang="zh-CN" altLang="en-US" dirty="0"/>
              <a:t>清空</a:t>
            </a:r>
            <a:r>
              <a:rPr lang="en-US" altLang="zh-CN" dirty="0"/>
              <a:t>:</a:t>
            </a:r>
            <a:r>
              <a:rPr lang="zh-CN" altLang="en-US" dirty="0"/>
              <a:t> </a:t>
            </a:r>
            <a:r>
              <a:rPr lang="en-US" altLang="zh-CN" dirty="0" err="1"/>
              <a:t>vec.clear</a:t>
            </a:r>
            <a:r>
              <a:rPr lang="en-US" altLang="zh-CN" dirty="0"/>
              <a:t>()</a:t>
            </a:r>
          </a:p>
        </p:txBody>
      </p:sp>
    </p:spTree>
    <p:extLst>
      <p:ext uri="{BB962C8B-B14F-4D97-AF65-F5344CB8AC3E}">
        <p14:creationId xmlns:p14="http://schemas.microsoft.com/office/powerpoint/2010/main" val="214232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27861" y="1063869"/>
            <a:ext cx="11735379" cy="4791808"/>
          </a:xfrm>
          <a:prstGeom prst="rect">
            <a:avLst/>
          </a:prstGeom>
        </p:spPr>
      </p:pic>
    </p:spTree>
    <p:extLst>
      <p:ext uri="{BB962C8B-B14F-4D97-AF65-F5344CB8AC3E}">
        <p14:creationId xmlns:p14="http://schemas.microsoft.com/office/powerpoint/2010/main" val="417458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endParaRPr lang="zh-CN" altLang="en-US"/>
          </a:p>
        </p:txBody>
      </p:sp>
      <p:sp>
        <p:nvSpPr>
          <p:cNvPr id="3" name="内容占位符 2"/>
          <p:cNvSpPr>
            <a:spLocks noGrp="1"/>
          </p:cNvSpPr>
          <p:nvPr>
            <p:ph idx="1"/>
          </p:nvPr>
        </p:nvSpPr>
        <p:spPr/>
        <p:txBody>
          <a:bodyPr>
            <a:normAutofit/>
          </a:bodyPr>
          <a:lstStyle/>
          <a:p>
            <a:r>
              <a:rPr lang="en-US" altLang="zh-CN"/>
              <a:t>STL</a:t>
            </a:r>
            <a:r>
              <a:rPr lang="zh-CN" altLang="en-US"/>
              <a:t>中很多容器都有统一接口</a:t>
            </a:r>
            <a:r>
              <a:rPr lang="en-US" altLang="zh-CN"/>
              <a:t>,</a:t>
            </a:r>
            <a:r>
              <a:rPr lang="zh-CN" altLang="en-US"/>
              <a:t>限于篇幅对于类似部分简要带过</a:t>
            </a:r>
            <a:endParaRPr lang="en-US" altLang="zh-CN"/>
          </a:p>
          <a:p>
            <a:r>
              <a:rPr lang="zh-CN" altLang="en-US"/>
              <a:t>特别注意的地方</a:t>
            </a:r>
            <a:r>
              <a:rPr lang="en-US" altLang="zh-CN"/>
              <a:t>:</a:t>
            </a:r>
            <a:endParaRPr lang="zh-CN" altLang="en-US"/>
          </a:p>
          <a:p>
            <a:pPr marL="971550" lvl="1" indent="-514350">
              <a:buFont typeface="+mj-lt"/>
              <a:buAutoNum type="arabicPeriod"/>
            </a:pPr>
            <a:r>
              <a:rPr lang="zh-CN" altLang="en-US"/>
              <a:t>任何时候同时使用两个迭代器产生的将会是一个前闭后开的区间</a:t>
            </a:r>
            <a:r>
              <a:rPr lang="en-US" altLang="zh-CN"/>
              <a:t>(</a:t>
            </a:r>
            <a:r>
              <a:rPr lang="zh-CN" altLang="en-US"/>
              <a:t>具体见插入和删除的例子</a:t>
            </a:r>
            <a:r>
              <a:rPr lang="en-US" altLang="zh-CN"/>
              <a:t>)</a:t>
            </a:r>
          </a:p>
          <a:p>
            <a:pPr marL="971550" lvl="1" indent="-514350">
              <a:buFont typeface="+mj-lt"/>
              <a:buAutoNum type="arabicPeriod"/>
            </a:pPr>
            <a:r>
              <a:rPr lang="en-US" altLang="zh-CN"/>
              <a:t>begin()</a:t>
            </a:r>
            <a:r>
              <a:rPr lang="zh-CN" altLang="en-US"/>
              <a:t>指向的是</a:t>
            </a:r>
            <a:r>
              <a:rPr lang="en-US" altLang="zh-CN"/>
              <a:t>vec</a:t>
            </a:r>
            <a:r>
              <a:rPr lang="zh-CN" altLang="en-US"/>
              <a:t>中的第</a:t>
            </a:r>
            <a:r>
              <a:rPr lang="en-US" altLang="zh-CN"/>
              <a:t>0</a:t>
            </a:r>
            <a:r>
              <a:rPr lang="zh-CN" altLang="en-US"/>
              <a:t>个元素</a:t>
            </a:r>
            <a:r>
              <a:rPr lang="en-US" altLang="zh-CN"/>
              <a:t>,</a:t>
            </a:r>
            <a:r>
              <a:rPr lang="zh-CN" altLang="en-US"/>
              <a:t>而</a:t>
            </a:r>
            <a:r>
              <a:rPr lang="en-US" altLang="zh-CN"/>
              <a:t>end</a:t>
            </a:r>
            <a:r>
              <a:rPr lang="zh-CN" altLang="en-US"/>
              <a:t>是指向最后一个元素的后面一个位置</a:t>
            </a:r>
            <a:r>
              <a:rPr lang="en-US" altLang="zh-CN"/>
              <a:t>(</a:t>
            </a:r>
            <a:r>
              <a:rPr lang="zh-CN" altLang="en-US"/>
              <a:t>不是最后一个元素</a:t>
            </a:r>
            <a:r>
              <a:rPr lang="en-US" altLang="zh-CN"/>
              <a:t>)</a:t>
            </a:r>
            <a:endParaRPr lang="zh-CN" altLang="en-US"/>
          </a:p>
          <a:p>
            <a:pPr marL="971550" lvl="1" indent="-514350">
              <a:buFont typeface="+mj-lt"/>
              <a:buAutoNum type="arabicPeriod"/>
            </a:pPr>
            <a:r>
              <a:rPr lang="zh-CN" altLang="en-US"/>
              <a:t>迭代器的时效性</a:t>
            </a:r>
            <a:r>
              <a:rPr lang="en-US" altLang="zh-CN"/>
              <a:t>,</a:t>
            </a:r>
            <a:r>
              <a:rPr lang="zh-CN" altLang="en-US"/>
              <a:t>如果一个迭代器所指向的内容已经被删除</a:t>
            </a:r>
            <a:r>
              <a:rPr lang="en-US" altLang="zh-CN"/>
              <a:t>,</a:t>
            </a:r>
            <a:r>
              <a:rPr lang="zh-CN" altLang="en-US"/>
              <a:t>而后又使用该迭代器的话</a:t>
            </a:r>
            <a:r>
              <a:rPr lang="en-US" altLang="zh-CN"/>
              <a:t>,</a:t>
            </a:r>
            <a:r>
              <a:rPr lang="zh-CN" altLang="en-US"/>
              <a:t>会造成</a:t>
            </a:r>
            <a:r>
              <a:rPr lang="zh-CN" altLang="en-US" b="1"/>
              <a:t>意想不到</a:t>
            </a:r>
            <a:r>
              <a:rPr lang="zh-CN" altLang="en-US"/>
              <a:t>的后果</a:t>
            </a:r>
          </a:p>
        </p:txBody>
      </p:sp>
    </p:spTree>
    <p:extLst>
      <p:ext uri="{BB962C8B-B14F-4D97-AF65-F5344CB8AC3E}">
        <p14:creationId xmlns:p14="http://schemas.microsoft.com/office/powerpoint/2010/main" val="18155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endParaRPr lang="zh-CN" altLang="en-US"/>
          </a:p>
        </p:txBody>
      </p:sp>
      <p:sp>
        <p:nvSpPr>
          <p:cNvPr id="3" name="内容占位符 2"/>
          <p:cNvSpPr>
            <a:spLocks noGrp="1"/>
          </p:cNvSpPr>
          <p:nvPr>
            <p:ph idx="1"/>
          </p:nvPr>
        </p:nvSpPr>
        <p:spPr/>
        <p:txBody>
          <a:bodyPr>
            <a:normAutofit/>
          </a:bodyPr>
          <a:lstStyle/>
          <a:p>
            <a:r>
              <a:rPr lang="en-US" altLang="zh-CN"/>
              <a:t>list</a:t>
            </a:r>
            <a:r>
              <a:rPr lang="zh-CN" altLang="en-US"/>
              <a:t>的迭代器是双向迭代器</a:t>
            </a:r>
            <a:r>
              <a:rPr lang="en-US" altLang="zh-CN"/>
              <a:t>(</a:t>
            </a:r>
            <a:r>
              <a:rPr lang="zh-CN" altLang="en-US"/>
              <a:t>只能</a:t>
            </a:r>
            <a:r>
              <a:rPr lang="en-US" altLang="zh-CN"/>
              <a:t>++   --)</a:t>
            </a:r>
            <a:r>
              <a:rPr lang="zh-CN" altLang="en-US"/>
              <a:t> </a:t>
            </a:r>
            <a:r>
              <a:rPr lang="en-US" altLang="zh-CN"/>
              <a:t>,list</a:t>
            </a:r>
            <a:r>
              <a:rPr lang="zh-CN" altLang="en-US"/>
              <a:t>是链式存储</a:t>
            </a:r>
            <a:r>
              <a:rPr lang="en-US" altLang="zh-CN"/>
              <a:t>,vector</a:t>
            </a:r>
            <a:r>
              <a:rPr lang="zh-CN" altLang="en-US"/>
              <a:t>在内存中是连续的</a:t>
            </a:r>
            <a:endParaRPr lang="en-US" altLang="zh-CN"/>
          </a:p>
          <a:p>
            <a:pPr marL="971550" lvl="1" indent="-514350">
              <a:buFont typeface="+mj-lt"/>
              <a:buAutoNum type="arabicPeriod"/>
            </a:pPr>
            <a:r>
              <a:rPr lang="en-US" altLang="zh-CN"/>
              <a:t>list</a:t>
            </a:r>
            <a:r>
              <a:rPr lang="zh-CN" altLang="en-US"/>
              <a:t>不支持随机访问</a:t>
            </a:r>
            <a:r>
              <a:rPr lang="en-US" altLang="zh-CN"/>
              <a:t>,vector</a:t>
            </a:r>
            <a:r>
              <a:rPr lang="zh-CN" altLang="en-US"/>
              <a:t>可以像数组那样使用</a:t>
            </a:r>
            <a:r>
              <a:rPr lang="en-US" altLang="zh-CN"/>
              <a:t>[]</a:t>
            </a:r>
            <a:r>
              <a:rPr lang="zh-CN" altLang="en-US"/>
              <a:t>访问元素</a:t>
            </a:r>
            <a:r>
              <a:rPr lang="en-US" altLang="zh-CN"/>
              <a:t>,</a:t>
            </a:r>
            <a:r>
              <a:rPr lang="zh-CN" altLang="en-US"/>
              <a:t>而</a:t>
            </a:r>
            <a:r>
              <a:rPr lang="en-US" altLang="zh-CN"/>
              <a:t>list</a:t>
            </a:r>
            <a:r>
              <a:rPr lang="zh-CN" altLang="en-US"/>
              <a:t>是不可以的</a:t>
            </a:r>
          </a:p>
          <a:p>
            <a:pPr marL="971550" lvl="1" indent="-514350">
              <a:buFont typeface="+mj-lt"/>
              <a:buAutoNum type="arabicPeriod"/>
            </a:pPr>
            <a:r>
              <a:rPr lang="en-US" altLang="zh-CN"/>
              <a:t>list</a:t>
            </a:r>
            <a:r>
              <a:rPr lang="zh-CN" altLang="en-US"/>
              <a:t>的插入和删除效率很高</a:t>
            </a:r>
            <a:endParaRPr lang="en-US" altLang="zh-CN"/>
          </a:p>
          <a:p>
            <a:pPr marL="971550" lvl="1" indent="-514350">
              <a:buFont typeface="+mj-lt"/>
              <a:buAutoNum type="arabicPeriod"/>
            </a:pPr>
            <a:r>
              <a:rPr lang="en-US" altLang="zh-CN"/>
              <a:t>list</a:t>
            </a:r>
            <a:r>
              <a:rPr lang="zh-CN" altLang="en-US"/>
              <a:t>的一些特有的函数</a:t>
            </a:r>
            <a:r>
              <a:rPr lang="en-US" altLang="zh-CN"/>
              <a:t>remove</a:t>
            </a:r>
            <a:r>
              <a:rPr lang="zh-CN" altLang="en-US"/>
              <a:t>、</a:t>
            </a:r>
            <a:r>
              <a:rPr lang="en-US" altLang="zh-CN"/>
              <a:t>reverse</a:t>
            </a:r>
            <a:r>
              <a:rPr lang="zh-CN" altLang="en-US"/>
              <a:t>、</a:t>
            </a:r>
            <a:r>
              <a:rPr lang="en-US" altLang="zh-CN"/>
              <a:t>unique</a:t>
            </a:r>
            <a:r>
              <a:rPr lang="zh-CN" altLang="en-US"/>
              <a:t>、</a:t>
            </a:r>
            <a:r>
              <a:rPr lang="en-US" altLang="zh-CN"/>
              <a:t>splice</a:t>
            </a:r>
            <a:r>
              <a:rPr lang="zh-CN" altLang="en-US"/>
              <a:t>、</a:t>
            </a:r>
            <a:r>
              <a:rPr lang="en-US" altLang="zh-CN"/>
              <a:t>merge</a:t>
            </a:r>
            <a:r>
              <a:rPr lang="zh-CN" altLang="en-US"/>
              <a:t>功能</a:t>
            </a:r>
          </a:p>
        </p:txBody>
      </p:sp>
    </p:spTree>
    <p:extLst>
      <p:ext uri="{BB962C8B-B14F-4D97-AF65-F5344CB8AC3E}">
        <p14:creationId xmlns:p14="http://schemas.microsoft.com/office/powerpoint/2010/main" val="210092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r>
              <a:rPr lang="zh-CN" altLang="en-US"/>
              <a:t>构造函数</a:t>
            </a:r>
          </a:p>
        </p:txBody>
      </p:sp>
      <p:sp>
        <p:nvSpPr>
          <p:cNvPr id="3" name="内容占位符 2"/>
          <p:cNvSpPr>
            <a:spLocks noGrp="1"/>
          </p:cNvSpPr>
          <p:nvPr>
            <p:ph idx="1"/>
          </p:nvPr>
        </p:nvSpPr>
        <p:spPr/>
        <p:txBody>
          <a:bodyPr>
            <a:normAutofit/>
          </a:bodyPr>
          <a:lstStyle/>
          <a:p>
            <a:r>
              <a:rPr lang="en-US" altLang="zh-CN"/>
              <a:t>list&lt;int&gt; c0 //</a:t>
            </a:r>
            <a:r>
              <a:rPr lang="zh-CN" altLang="en-US"/>
              <a:t>空链表</a:t>
            </a:r>
            <a:endParaRPr lang="en-US" altLang="zh-CN"/>
          </a:p>
          <a:p>
            <a:r>
              <a:rPr lang="en-US" altLang="zh-CN"/>
              <a:t>list&lt;int&gt; c1(3) //</a:t>
            </a:r>
            <a:r>
              <a:rPr lang="zh-CN" altLang="en-US"/>
              <a:t>建一个含三个默认值是</a:t>
            </a:r>
            <a:r>
              <a:rPr lang="en-US" altLang="zh-CN"/>
              <a:t>0</a:t>
            </a:r>
            <a:r>
              <a:rPr lang="zh-CN" altLang="en-US"/>
              <a:t>的元素的链表</a:t>
            </a:r>
            <a:endParaRPr lang="en-US" altLang="zh-CN"/>
          </a:p>
          <a:p>
            <a:r>
              <a:rPr lang="en-US" altLang="zh-CN"/>
              <a:t>list&lt;int&gt; c2(5,2) //</a:t>
            </a:r>
            <a:r>
              <a:rPr lang="zh-CN" altLang="en-US"/>
              <a:t>建一个含五个元素的链表</a:t>
            </a:r>
            <a:r>
              <a:rPr lang="en-US" altLang="zh-CN"/>
              <a:t>,</a:t>
            </a:r>
            <a:r>
              <a:rPr lang="zh-CN" altLang="en-US"/>
              <a:t>值都是</a:t>
            </a:r>
            <a:r>
              <a:rPr lang="en-US" altLang="zh-CN"/>
              <a:t>2</a:t>
            </a:r>
          </a:p>
          <a:p>
            <a:r>
              <a:rPr lang="en-US" altLang="zh-CN"/>
              <a:t>list&lt;int&gt; c4(c2) //</a:t>
            </a:r>
            <a:r>
              <a:rPr lang="zh-CN" altLang="en-US"/>
              <a:t>建一个</a:t>
            </a:r>
            <a:r>
              <a:rPr lang="en-US" altLang="zh-CN"/>
              <a:t>c2</a:t>
            </a:r>
            <a:r>
              <a:rPr lang="zh-CN" altLang="en-US"/>
              <a:t>的</a:t>
            </a:r>
            <a:r>
              <a:rPr lang="en-US" altLang="zh-CN"/>
              <a:t>copy</a:t>
            </a:r>
            <a:r>
              <a:rPr lang="zh-CN" altLang="en-US"/>
              <a:t>链表</a:t>
            </a:r>
            <a:endParaRPr lang="en-US" altLang="zh-CN"/>
          </a:p>
          <a:p>
            <a:r>
              <a:rPr lang="en-US" altLang="zh-CN"/>
              <a:t>list&lt;int&gt; c5(c1.begin(),c1.end()) //c5</a:t>
            </a:r>
            <a:r>
              <a:rPr lang="zh-CN" altLang="en-US"/>
              <a:t>含</a:t>
            </a:r>
            <a:r>
              <a:rPr lang="en-US" altLang="zh-CN"/>
              <a:t>c1</a:t>
            </a:r>
            <a:r>
              <a:rPr lang="zh-CN" altLang="en-US"/>
              <a:t>一个区域的元素</a:t>
            </a:r>
            <a:r>
              <a:rPr lang="en-US" altLang="zh-CN"/>
              <a:t>[_First, _Last).</a:t>
            </a:r>
            <a:endParaRPr lang="zh-CN" altLang="en-US"/>
          </a:p>
        </p:txBody>
      </p:sp>
    </p:spTree>
    <p:extLst>
      <p:ext uri="{BB962C8B-B14F-4D97-AF65-F5344CB8AC3E}">
        <p14:creationId xmlns:p14="http://schemas.microsoft.com/office/powerpoint/2010/main" val="38213086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2745</Words>
  <Application>Microsoft Office PowerPoint</Application>
  <PresentationFormat>宽屏</PresentationFormat>
  <Paragraphs>273</Paragraphs>
  <Slides>43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等线</vt:lpstr>
      <vt:lpstr>等线 Light</vt:lpstr>
      <vt:lpstr>Arial</vt:lpstr>
      <vt:lpstr>Comic Sans MS</vt:lpstr>
      <vt:lpstr>Office 主题​​</vt:lpstr>
      <vt:lpstr>STL在程序设计竞赛中的应用</vt:lpstr>
      <vt:lpstr>STL</vt:lpstr>
      <vt:lpstr>先来看一个问题</vt:lpstr>
      <vt:lpstr>vector</vt:lpstr>
      <vt:lpstr>PowerPoint 演示文稿</vt:lpstr>
      <vt:lpstr>PowerPoint 演示文稿</vt:lpstr>
      <vt:lpstr>list</vt:lpstr>
      <vt:lpstr>list</vt:lpstr>
      <vt:lpstr>list构造函数</vt:lpstr>
      <vt:lpstr>list成员函数</vt:lpstr>
      <vt:lpstr>list成员函数</vt:lpstr>
      <vt:lpstr>list成员函数</vt:lpstr>
      <vt:lpstr>list成员函数</vt:lpstr>
      <vt:lpstr>deque</vt:lpstr>
      <vt:lpstr>vector.list.deque</vt:lpstr>
      <vt:lpstr>vector.list.deque</vt:lpstr>
      <vt:lpstr>关联式容器</vt:lpstr>
      <vt:lpstr>set</vt:lpstr>
      <vt:lpstr>set</vt:lpstr>
      <vt:lpstr>set</vt:lpstr>
      <vt:lpstr>set</vt:lpstr>
      <vt:lpstr>set - vip</vt:lpstr>
      <vt:lpstr>set</vt:lpstr>
      <vt:lpstr>set</vt:lpstr>
      <vt:lpstr>map </vt:lpstr>
      <vt:lpstr>map中插入和删除</vt:lpstr>
      <vt:lpstr>map - vip</vt:lpstr>
      <vt:lpstr>multiset</vt:lpstr>
      <vt:lpstr>multimap</vt:lpstr>
      <vt:lpstr>algorithm </vt:lpstr>
      <vt:lpstr>algorithm</vt:lpstr>
      <vt:lpstr>algorithm</vt:lpstr>
      <vt:lpstr>algorithm</vt:lpstr>
      <vt:lpstr>algorithm</vt:lpstr>
      <vt:lpstr>algorithm</vt:lpstr>
      <vt:lpstr>algorithm</vt:lpstr>
      <vt:lpstr>algorithm</vt:lpstr>
      <vt:lpstr>algorithm</vt:lpstr>
      <vt:lpstr>容器适配器 底层基于vector</vt:lpstr>
      <vt:lpstr>pair</vt:lpstr>
      <vt:lpstr>大杀器 bitset</vt:lpstr>
      <vt:lpstr>bitset</vt:lpstr>
      <vt:lpstr>http://www.cplusplus.com/reference/stl/ http://zh.cppreference.com/  END. TKS.  杭州第二中学 李建 Tel/WeChat: 13386510512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STL在程序设计竞赛中的应用</dc:title>
  <dc:creator>LiJian</dc:creator>
  <cp:lastModifiedBy>admin</cp:lastModifiedBy>
  <cp:revision>367</cp:revision>
  <dcterms:created xsi:type="dcterms:W3CDTF">2017-01-26T13:45:29Z</dcterms:created>
  <dcterms:modified xsi:type="dcterms:W3CDTF">2017-02-05T02:19:55Z</dcterms:modified>
</cp:coreProperties>
</file>