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57" r:id="rId4"/>
    <p:sldId id="260" r:id="rId5"/>
    <p:sldId id="263" r:id="rId6"/>
    <p:sldId id="278" r:id="rId7"/>
    <p:sldId id="262" r:id="rId8"/>
    <p:sldId id="270" r:id="rId9"/>
    <p:sldId id="274" r:id="rId10"/>
    <p:sldId id="273" r:id="rId11"/>
    <p:sldId id="259" r:id="rId12"/>
    <p:sldId id="264" r:id="rId13"/>
    <p:sldId id="275" r:id="rId14"/>
    <p:sldId id="276" r:id="rId15"/>
    <p:sldId id="277" r:id="rId16"/>
    <p:sldId id="266" r:id="rId17"/>
    <p:sldId id="267" r:id="rId18"/>
    <p:sldId id="268" r:id="rId19"/>
    <p:sldId id="265" r:id="rId20"/>
    <p:sldId id="269" r:id="rId21"/>
    <p:sldId id="271" r:id="rId22"/>
    <p:sldId id="272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82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0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45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8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D7F4-C8E6-464F-9141-48231B08EC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889809-04E2-472A-838F-D457E5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A3D2-D602-4D0F-B03A-538191563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Sqrt 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81E66-F72F-40B0-82AA-63DA621C8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matthew99</a:t>
            </a:r>
          </a:p>
        </p:txBody>
      </p:sp>
    </p:spTree>
    <p:extLst>
      <p:ext uri="{BB962C8B-B14F-4D97-AF65-F5344CB8AC3E}">
        <p14:creationId xmlns:p14="http://schemas.microsoft.com/office/powerpoint/2010/main" val="174591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FFAC-9AC6-4CF9-8042-23C9E21C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ECFE-52F4-4B86-BDA8-0F1FF704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Given a numeric sequence of length n and a number m, for each position </a:t>
            </a:r>
            <a:r>
              <a:rPr lang="en-US" dirty="0" err="1"/>
              <a:t>i</a:t>
            </a:r>
            <a:r>
              <a:rPr lang="en-US" dirty="0"/>
              <a:t>(1 &lt;= </a:t>
            </a:r>
            <a:r>
              <a:rPr lang="en-US" dirty="0" err="1"/>
              <a:t>i</a:t>
            </a:r>
            <a:r>
              <a:rPr lang="en-US" dirty="0"/>
              <a:t> &lt;= n – k + 1) find the bitwise AND sum of the interval 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+ m – 1].</a:t>
            </a:r>
          </a:p>
          <a:p>
            <a:r>
              <a:rPr lang="en-US" dirty="0"/>
              <a:t>Split the sequence to blocks of size m!</a:t>
            </a:r>
          </a:p>
          <a:p>
            <a:r>
              <a:rPr lang="en-US" dirty="0"/>
              <a:t>Query takes O(1) time(why?).</a:t>
            </a:r>
          </a:p>
        </p:txBody>
      </p:sp>
    </p:spTree>
    <p:extLst>
      <p:ext uri="{BB962C8B-B14F-4D97-AF65-F5344CB8AC3E}">
        <p14:creationId xmlns:p14="http://schemas.microsoft.com/office/powerpoint/2010/main" val="279193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AAD9-2897-4173-8B9E-05A1E4CC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5C7E-9560-4E99-8757-CD574177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if we have information needed to answer [l1, r1], and [l2, r2] is “close” to [l1, r1], we can get the information needed for [l2, r2] in O((abs(l1 – l2) + abs(r1 – r2)) * o(n)) time.</a:t>
            </a:r>
          </a:p>
          <a:p>
            <a:r>
              <a:rPr lang="en-US" dirty="0" err="1"/>
              <a:t>E.g</a:t>
            </a:r>
            <a:r>
              <a:rPr lang="en-US" dirty="0"/>
              <a:t> Information is the set of the numbers in the interval.</a:t>
            </a:r>
          </a:p>
          <a:p>
            <a:pPr lvl="1"/>
            <a:r>
              <a:rPr lang="en-US" dirty="0"/>
              <a:t>To move from [2, 300] to [1, 299], insert a[1] and delete a[300].</a:t>
            </a:r>
          </a:p>
          <a:p>
            <a:r>
              <a:rPr lang="en-US" dirty="0"/>
              <a:t>If offline is possible, we can re-order the queries so that the adjacent ones are not too “far” from each other.</a:t>
            </a:r>
          </a:p>
          <a:p>
            <a:r>
              <a:rPr lang="en-US" dirty="0"/>
              <a:t>Split the sequence into k consecutive blocks of length n/k. Group queries by the index of the block where the left end is in. For queries in the same group, sort the right end increasingly/decreasingly/(alternate btw increasingly and decreasingly(explained later))</a:t>
            </a:r>
          </a:p>
        </p:txBody>
      </p:sp>
    </p:spTree>
    <p:extLst>
      <p:ext uri="{BB962C8B-B14F-4D97-AF65-F5344CB8AC3E}">
        <p14:creationId xmlns:p14="http://schemas.microsoft.com/office/powerpoint/2010/main" val="3730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AAD9-2897-4173-8B9E-05A1E4CC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5C7E-9560-4E99-8757-CD574177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end(suppose #queries = m):</a:t>
            </a:r>
          </a:p>
          <a:p>
            <a:pPr lvl="1"/>
            <a:r>
              <a:rPr lang="en-US" dirty="0"/>
              <a:t>Same block: at most O(m * n/k)</a:t>
            </a:r>
          </a:p>
          <a:p>
            <a:pPr lvl="1"/>
            <a:r>
              <a:rPr lang="en-US" dirty="0"/>
              <a:t>Across blocks: at most O(n) (why?)</a:t>
            </a:r>
          </a:p>
          <a:p>
            <a:r>
              <a:rPr lang="en-US" dirty="0"/>
              <a:t>Right end:</a:t>
            </a:r>
          </a:p>
          <a:p>
            <a:pPr lvl="1"/>
            <a:r>
              <a:rPr lang="en-US" dirty="0"/>
              <a:t>Same block: at most O(k * n) (why?)</a:t>
            </a:r>
          </a:p>
          <a:p>
            <a:pPr lvl="1"/>
            <a:r>
              <a:rPr lang="en-US" dirty="0"/>
              <a:t>Across blocks: at most O(k * n)</a:t>
            </a:r>
          </a:p>
          <a:p>
            <a:r>
              <a:rPr lang="en-US" dirty="0"/>
              <a:t>Let m * n / k = k * n, we have k = sqrt(m). The time complexity will be O(</a:t>
            </a:r>
            <a:r>
              <a:rPr lang="en-US" dirty="0" err="1"/>
              <a:t>nsqrt</a:t>
            </a:r>
            <a:r>
              <a:rPr lang="en-US" dirty="0"/>
              <a:t>(m)).</a:t>
            </a:r>
          </a:p>
          <a:p>
            <a:r>
              <a:rPr lang="en-US" dirty="0"/>
              <a:t>Avg. time spent on a query = </a:t>
            </a:r>
            <a:r>
              <a:rPr lang="en-US" dirty="0" err="1"/>
              <a:t>nsqrt</a:t>
            </a:r>
            <a:r>
              <a:rPr lang="en-US" dirty="0"/>
              <a:t>(m) / m, which decreases as m increases.</a:t>
            </a:r>
          </a:p>
        </p:txBody>
      </p:sp>
    </p:spTree>
    <p:extLst>
      <p:ext uri="{BB962C8B-B14F-4D97-AF65-F5344CB8AC3E}">
        <p14:creationId xmlns:p14="http://schemas.microsoft.com/office/powerpoint/2010/main" val="304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2AAE-1465-49AE-9F81-48E8A9A9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B06-09E5-4111-A246-E122A574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numeric sequence and a set of intervals [li, </a:t>
            </a:r>
            <a:r>
              <a:rPr lang="en-US" dirty="0" err="1"/>
              <a:t>ri</a:t>
            </a:r>
            <a:r>
              <a:rPr lang="en-US" dirty="0"/>
              <a:t>], for each [li, </a:t>
            </a:r>
            <a:r>
              <a:rPr lang="en-US" dirty="0" err="1"/>
              <a:t>ri</a:t>
            </a:r>
            <a:r>
              <a:rPr lang="en-US" dirty="0"/>
              <a:t>] you are given another interval [xi, </a:t>
            </a:r>
            <a:r>
              <a:rPr lang="en-US" dirty="0" err="1"/>
              <a:t>yi</a:t>
            </a:r>
            <a:r>
              <a:rPr lang="en-US" dirty="0"/>
              <a:t>], and you need to answer the number of </a:t>
            </a:r>
            <a:r>
              <a:rPr lang="en-US" b="1" dirty="0"/>
              <a:t>distinct </a:t>
            </a:r>
            <a:r>
              <a:rPr lang="en-US" dirty="0"/>
              <a:t>numbers that lies in the interval [xi, </a:t>
            </a:r>
            <a:r>
              <a:rPr lang="en-US" dirty="0" err="1"/>
              <a:t>yi</a:t>
            </a:r>
            <a:r>
              <a:rPr lang="en-US" dirty="0"/>
              <a:t>].</a:t>
            </a:r>
          </a:p>
          <a:p>
            <a:r>
              <a:rPr lang="en-US" dirty="0"/>
              <a:t>Numbers are in the same order of 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03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2AAE-1465-49AE-9F81-48E8A9A9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B06-09E5-4111-A246-E122A574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x, store the number of occurrences of x as </a:t>
            </a:r>
            <a:r>
              <a:rPr lang="en-US" dirty="0" err="1"/>
              <a:t>cnt</a:t>
            </a:r>
            <a:r>
              <a:rPr lang="en-US" dirty="0"/>
              <a:t>[x] in the current interval. Let any[x] be 1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[x] &gt; 0.</a:t>
            </a:r>
          </a:p>
          <a:p>
            <a:r>
              <a:rPr lang="en-US" dirty="0"/>
              <a:t>Updates on </a:t>
            </a:r>
            <a:r>
              <a:rPr lang="en-US" dirty="0" err="1"/>
              <a:t>cnt</a:t>
            </a:r>
            <a:r>
              <a:rPr lang="en-US" dirty="0"/>
              <a:t>[] and any[] are trivial.</a:t>
            </a:r>
          </a:p>
          <a:p>
            <a:r>
              <a:rPr lang="en-US" dirty="0"/>
              <a:t>Throw any[] into a Fenwick/segment tree to do the query.</a:t>
            </a:r>
          </a:p>
          <a:p>
            <a:r>
              <a:rPr lang="en-US" dirty="0"/>
              <a:t>O(</a:t>
            </a:r>
            <a:r>
              <a:rPr lang="en-US" dirty="0" err="1"/>
              <a:t>nsqrt</a:t>
            </a:r>
            <a:r>
              <a:rPr lang="en-US" dirty="0"/>
              <a:t>(m)</a:t>
            </a:r>
            <a:r>
              <a:rPr lang="en-US" dirty="0" err="1"/>
              <a:t>logn</a:t>
            </a:r>
            <a:r>
              <a:rPr lang="en-US" dirty="0"/>
              <a:t>) (note that we don’t take the square root of </a:t>
            </a:r>
            <a:r>
              <a:rPr lang="en-US" dirty="0" err="1"/>
              <a:t>logn</a:t>
            </a:r>
            <a:r>
              <a:rPr lang="en-US" dirty="0"/>
              <a:t> here)</a:t>
            </a:r>
          </a:p>
          <a:p>
            <a:r>
              <a:rPr lang="en-US" dirty="0"/>
              <a:t>Actually we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155506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2AAE-1465-49AE-9F81-48E8A9A9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B06-09E5-4111-A246-E122A574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for any[], #changes = O(</a:t>
            </a:r>
            <a:r>
              <a:rPr lang="en-US" dirty="0" err="1"/>
              <a:t>nsqrt</a:t>
            </a:r>
            <a:r>
              <a:rPr lang="en-US" dirty="0"/>
              <a:t>(m)), #queries = O(m).</a:t>
            </a:r>
          </a:p>
          <a:p>
            <a:r>
              <a:rPr lang="en-US" dirty="0"/>
              <a:t>Use sqrt decomposition for any[].</a:t>
            </a:r>
          </a:p>
          <a:p>
            <a:r>
              <a:rPr lang="en-US" dirty="0"/>
              <a:t>If we use the alternative method introduced earlier, T(change) = O(</a:t>
            </a:r>
            <a:r>
              <a:rPr lang="en-US" dirty="0" err="1"/>
              <a:t>nsqrt</a:t>
            </a:r>
            <a:r>
              <a:rPr lang="en-US" dirty="0"/>
              <a:t>(n)) * O(1) = O(</a:t>
            </a:r>
            <a:r>
              <a:rPr lang="en-US" dirty="0" err="1"/>
              <a:t>nsqrt</a:t>
            </a:r>
            <a:r>
              <a:rPr lang="en-US" dirty="0"/>
              <a:t>(m)), and T(query) = O(m) * O(sqrt(n)) = O(</a:t>
            </a:r>
            <a:r>
              <a:rPr lang="en-US" dirty="0" err="1"/>
              <a:t>msqrt</a:t>
            </a:r>
            <a:r>
              <a:rPr lang="en-US" dirty="0"/>
              <a:t>(n)). The overall complexity becomes O(</a:t>
            </a:r>
            <a:r>
              <a:rPr lang="en-US" dirty="0" err="1"/>
              <a:t>nsqrt</a:t>
            </a:r>
            <a:r>
              <a:rPr lang="en-US" dirty="0"/>
              <a:t>(m) + </a:t>
            </a:r>
            <a:r>
              <a:rPr lang="en-US" dirty="0" err="1"/>
              <a:t>msqrt</a:t>
            </a:r>
            <a:r>
              <a:rPr lang="en-US" dirty="0"/>
              <a:t>(n)). This is logarithmically better when m = O(n).</a:t>
            </a:r>
          </a:p>
        </p:txBody>
      </p:sp>
    </p:spTree>
    <p:extLst>
      <p:ext uri="{BB962C8B-B14F-4D97-AF65-F5344CB8AC3E}">
        <p14:creationId xmlns:p14="http://schemas.microsoft.com/office/powerpoint/2010/main" val="13728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946D-28EC-4BA3-8B36-EFDF5677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29E8-4DE9-4454-A534-D2A8AD24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numeric sequence and a set of intervals [li, </a:t>
            </a:r>
            <a:r>
              <a:rPr lang="en-US" dirty="0" err="1"/>
              <a:t>ri</a:t>
            </a:r>
            <a:r>
              <a:rPr lang="en-US" dirty="0"/>
              <a:t>], for each [li, </a:t>
            </a:r>
            <a:r>
              <a:rPr lang="en-US" dirty="0" err="1"/>
              <a:t>ri</a:t>
            </a:r>
            <a:r>
              <a:rPr lang="en-US" dirty="0"/>
              <a:t>] answer the mode of the numbers inside the interval.</a:t>
            </a:r>
          </a:p>
          <a:p>
            <a:r>
              <a:rPr lang="en-US" dirty="0"/>
              <a:t>Numbers are in the same order of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6A47-39C5-4BB9-9223-460C1B9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7491-0A5C-43FC-944D-06AED681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x, store the number of occurrences of x as </a:t>
            </a:r>
            <a:r>
              <a:rPr lang="en-US" dirty="0" err="1"/>
              <a:t>cnt</a:t>
            </a:r>
            <a:r>
              <a:rPr lang="en-US" dirty="0"/>
              <a:t>[x] in the current interval.</a:t>
            </a:r>
          </a:p>
          <a:p>
            <a:r>
              <a:rPr lang="en-US" dirty="0"/>
              <a:t>Throw </a:t>
            </a:r>
            <a:r>
              <a:rPr lang="en-US" dirty="0" err="1"/>
              <a:t>cnt</a:t>
            </a:r>
            <a:r>
              <a:rPr lang="en-US" dirty="0"/>
              <a:t>[] into a BST.</a:t>
            </a:r>
          </a:p>
          <a:p>
            <a:r>
              <a:rPr lang="en-US" dirty="0"/>
              <a:t>Query is trivial.</a:t>
            </a:r>
          </a:p>
          <a:p>
            <a:r>
              <a:rPr lang="en-US" dirty="0"/>
              <a:t>Time complexity: O(</a:t>
            </a:r>
            <a:r>
              <a:rPr lang="en-US" dirty="0" err="1"/>
              <a:t>nsqrt</a:t>
            </a:r>
            <a:r>
              <a:rPr lang="en-US" dirty="0"/>
              <a:t>(m)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Each time </a:t>
            </a:r>
            <a:r>
              <a:rPr lang="en-US" dirty="0" err="1"/>
              <a:t>cnt</a:t>
            </a:r>
            <a:r>
              <a:rPr lang="en-US" dirty="0"/>
              <a:t>[x] changes by only 1.</a:t>
            </a:r>
          </a:p>
          <a:p>
            <a:pPr lvl="1"/>
            <a:r>
              <a:rPr lang="en-US" dirty="0"/>
              <a:t>Can use buckets to make the time complexity constant. O(</a:t>
            </a:r>
            <a:r>
              <a:rPr lang="en-US" dirty="0" err="1"/>
              <a:t>nsqrt</a:t>
            </a:r>
            <a:r>
              <a:rPr lang="en-US" dirty="0"/>
              <a:t>(m)) (how?)</a:t>
            </a:r>
          </a:p>
        </p:txBody>
      </p:sp>
    </p:spTree>
    <p:extLst>
      <p:ext uri="{BB962C8B-B14F-4D97-AF65-F5344CB8AC3E}">
        <p14:creationId xmlns:p14="http://schemas.microsoft.com/office/powerpoint/2010/main" val="131541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2AAE-1465-49AE-9F81-48E8A9A9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B06-09E5-4111-A246-E122A574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Sqrt decomposition.</a:t>
            </a:r>
          </a:p>
          <a:p>
            <a:r>
              <a:rPr lang="en-US" dirty="0"/>
              <a:t>For each number x, calculate num[x][y] = #occurrences of x in the first y blocks. This can be done in O(n ^ 2 / k) time.</a:t>
            </a:r>
          </a:p>
          <a:p>
            <a:r>
              <a:rPr lang="en-US" dirty="0"/>
              <a:t>For each 1 &lt;= x &lt;= y &lt;= k, calculate the mode of the blocks x to y . This can be done in O(n ^ 2/k) time(how?).</a:t>
            </a:r>
          </a:p>
          <a:p>
            <a:r>
              <a:rPr lang="en-US" dirty="0"/>
              <a:t>On query [l, r], find the blocks </a:t>
            </a:r>
            <a:r>
              <a:rPr lang="en-US" dirty="0" err="1"/>
              <a:t>x..y</a:t>
            </a:r>
            <a:r>
              <a:rPr lang="en-US" dirty="0"/>
              <a:t> that are fully covered. We have the prefix [</a:t>
            </a:r>
            <a:r>
              <a:rPr lang="en-US" dirty="0" err="1"/>
              <a:t>l..start</a:t>
            </a:r>
            <a:r>
              <a:rPr lang="en-US" dirty="0"/>
              <a:t>[x]] and the suffix [end[y]..r] uncovered by any of the blocks. </a:t>
            </a:r>
          </a:p>
          <a:p>
            <a:r>
              <a:rPr lang="en-US" dirty="0"/>
              <a:t>Claim: Mode is one of the following:</a:t>
            </a:r>
          </a:p>
          <a:p>
            <a:pPr lvl="1"/>
            <a:r>
              <a:rPr lang="en-US" dirty="0"/>
              <a:t>1. The mode of the blocks x to y.</a:t>
            </a:r>
          </a:p>
          <a:p>
            <a:pPr lvl="1"/>
            <a:r>
              <a:rPr lang="en-US" dirty="0"/>
              <a:t>2. A number from [</a:t>
            </a:r>
            <a:r>
              <a:rPr lang="en-US" dirty="0" err="1"/>
              <a:t>l..start</a:t>
            </a:r>
            <a:r>
              <a:rPr lang="en-US" dirty="0"/>
              <a:t>[x]]</a:t>
            </a:r>
          </a:p>
          <a:p>
            <a:pPr lvl="1"/>
            <a:r>
              <a:rPr lang="en-US" dirty="0"/>
              <a:t>3. A number from [end[y]..r]</a:t>
            </a:r>
          </a:p>
          <a:p>
            <a:r>
              <a:rPr lang="en-US" dirty="0"/>
              <a:t>Scan the prefix and the suffix and store </a:t>
            </a:r>
            <a:r>
              <a:rPr lang="en-US" dirty="0" err="1"/>
              <a:t>cnt</a:t>
            </a:r>
            <a:r>
              <a:rPr lang="en-US" dirty="0"/>
              <a:t>[x]=#occurrences of x in those numbers. For any x we can query the number of occurrences in [l, r] by combing these two values with num[x][…](how?).</a:t>
            </a:r>
          </a:p>
          <a:p>
            <a:r>
              <a:rPr lang="en-US" dirty="0"/>
              <a:t>This step takes O(k) time. Time complexity = O(</a:t>
            </a:r>
            <a:r>
              <a:rPr lang="en-US" dirty="0" err="1"/>
              <a:t>mk</a:t>
            </a:r>
            <a:r>
              <a:rPr lang="en-US" dirty="0"/>
              <a:t> + n ^ 2/k). k = O(n / sqrt(m)) gives O(</a:t>
            </a:r>
            <a:r>
              <a:rPr lang="en-US" dirty="0" err="1"/>
              <a:t>nsqrt</a:t>
            </a:r>
            <a:r>
              <a:rPr lang="en-US" dirty="0"/>
              <a:t>(m)).</a:t>
            </a:r>
          </a:p>
        </p:txBody>
      </p:sp>
    </p:spTree>
    <p:extLst>
      <p:ext uri="{BB962C8B-B14F-4D97-AF65-F5344CB8AC3E}">
        <p14:creationId xmlns:p14="http://schemas.microsoft.com/office/powerpoint/2010/main" val="39952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3971-986E-4BC9-B38E-1446F171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6356-1E8E-49C8-9BB0-5C3BEC62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of size n with m queries. Brute force takes T(n, m) time.</a:t>
            </a:r>
          </a:p>
          <a:p>
            <a:r>
              <a:rPr lang="en-US" dirty="0"/>
              <a:t>Can split input into k blocks of size n / k, each taking T(n / k, m) time. Global time k * T(n / k, m)</a:t>
            </a:r>
          </a:p>
          <a:p>
            <a:r>
              <a:rPr lang="en-US" dirty="0" err="1"/>
              <a:t>E.g</a:t>
            </a:r>
            <a:r>
              <a:rPr lang="en-US" dirty="0"/>
              <a:t> T(n, m) = O(n ^ 2 + m). k = O(n / sqrt(m)) gives O(</a:t>
            </a:r>
            <a:r>
              <a:rPr lang="en-US" dirty="0" err="1"/>
              <a:t>nsqrt</a:t>
            </a:r>
            <a:r>
              <a:rPr lang="en-US" dirty="0"/>
              <a:t>(m)).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BFD-B616-4379-8B99-1E3DDA32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Discrete Logarithm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23A3-4E34-4105-9701-7AD34AD6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x, y, z. Find k </a:t>
            </a:r>
            <a:r>
              <a:rPr lang="en-US" dirty="0" err="1"/>
              <a:t>s.t.</a:t>
            </a:r>
            <a:r>
              <a:rPr lang="en-US" dirty="0"/>
              <a:t> x ^ k = y mod z. z is prime.</a:t>
            </a:r>
          </a:p>
          <a:p>
            <a:r>
              <a:rPr lang="en-US" dirty="0"/>
              <a:t>Baby step Giant step. </a:t>
            </a:r>
          </a:p>
          <a:p>
            <a:r>
              <a:rPr lang="en-US" dirty="0"/>
              <a:t>k is at most O(z)(why?)</a:t>
            </a:r>
          </a:p>
          <a:p>
            <a:r>
              <a:rPr lang="en-US" dirty="0"/>
              <a:t>Baby step: </a:t>
            </a:r>
          </a:p>
          <a:p>
            <a:pPr lvl="1"/>
            <a:r>
              <a:rPr lang="en-US" dirty="0"/>
              <a:t>Calculate a dictionary D = {(x ^ 0 ,0), (x ^ 1, 1), … (x ^ (sqrt(z) – 1), sqrt(z) - 1)}</a:t>
            </a:r>
          </a:p>
          <a:p>
            <a:r>
              <a:rPr lang="en-US" dirty="0"/>
              <a:t>Giant step: </a:t>
            </a:r>
          </a:p>
          <a:p>
            <a:pPr lvl="1"/>
            <a:r>
              <a:rPr lang="en-US" dirty="0"/>
              <a:t>First calculate x ^ (-sqrt(z)). Since x ^ (z – 1) = 1, x ^ (-sqrt(z)) = x ^ (z – 1 – sqrt(z)).</a:t>
            </a:r>
          </a:p>
          <a:p>
            <a:pPr lvl="2"/>
            <a:r>
              <a:rPr lang="en-US" dirty="0"/>
              <a:t>a. If y is in D, we find the answer.</a:t>
            </a:r>
          </a:p>
          <a:p>
            <a:pPr lvl="2"/>
            <a:r>
              <a:rPr lang="en-US" dirty="0"/>
              <a:t>b. Otherwise, let y = y * x ^ (-sqrt(z)), add sqrt(z) to the answer, and go back to (a).</a:t>
            </a:r>
          </a:p>
        </p:txBody>
      </p:sp>
    </p:spTree>
    <p:extLst>
      <p:ext uri="{BB962C8B-B14F-4D97-AF65-F5344CB8AC3E}">
        <p14:creationId xmlns:p14="http://schemas.microsoft.com/office/powerpoint/2010/main" val="21222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3971-986E-4BC9-B38E-1446F171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6356-1E8E-49C8-9BB0-5C3BEC62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n points and m half-planes, for each half-plane answer the number of points inside the half-plane.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First of all, sort half-plane by angle -&gt; O(</a:t>
            </a:r>
            <a:r>
              <a:rPr lang="en-US" dirty="0" err="1"/>
              <a:t>mlogm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Brute force takes O(n ^ 2 + m) time(how?)</a:t>
            </a:r>
          </a:p>
          <a:p>
            <a:pPr lvl="1"/>
            <a:r>
              <a:rPr lang="en-US" dirty="0"/>
              <a:t>Apply the technique -&gt; O(</a:t>
            </a:r>
            <a:r>
              <a:rPr lang="en-US" dirty="0" err="1"/>
              <a:t>nsqrt</a:t>
            </a:r>
            <a:r>
              <a:rPr lang="en-US" dirty="0"/>
              <a:t>(m))</a:t>
            </a:r>
          </a:p>
        </p:txBody>
      </p:sp>
    </p:spTree>
    <p:extLst>
      <p:ext uri="{BB962C8B-B14F-4D97-AF65-F5344CB8AC3E}">
        <p14:creationId xmlns:p14="http://schemas.microsoft.com/office/powerpoint/2010/main" val="23604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3971-986E-4BC9-B38E-1446F171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6356-1E8E-49C8-9BB0-5C3BEC62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of size n with m operations(changes/queries). Brute force takes T(n, m) time.</a:t>
            </a:r>
          </a:p>
          <a:p>
            <a:r>
              <a:rPr lang="en-US" dirty="0"/>
              <a:t>Can split operations into k blocks of size m / k, each taking A(n, m / k) time. After each block use a protocol to apply the changes in B(n, k) time. Global time k * (T(n, m / k) + B(n, k))</a:t>
            </a:r>
          </a:p>
          <a:p>
            <a:r>
              <a:rPr lang="en-US" dirty="0" err="1"/>
              <a:t>E.g</a:t>
            </a:r>
            <a:r>
              <a:rPr lang="en-US" dirty="0"/>
              <a:t> A(n, m) = O(m ^ 2). B(n, m) = O(</a:t>
            </a:r>
            <a:r>
              <a:rPr lang="en-US" dirty="0" err="1"/>
              <a:t>nlogn</a:t>
            </a:r>
            <a:r>
              <a:rPr lang="en-US" dirty="0"/>
              <a:t>). k = m / sqrt(</a:t>
            </a:r>
            <a:r>
              <a:rPr lang="en-US" dirty="0" err="1"/>
              <a:t>nlogn</a:t>
            </a:r>
            <a:r>
              <a:rPr lang="en-US" dirty="0"/>
              <a:t>) gives O(</a:t>
            </a:r>
            <a:r>
              <a:rPr lang="en-US" dirty="0" err="1"/>
              <a:t>msqrt</a:t>
            </a:r>
            <a:r>
              <a:rPr lang="en-US" dirty="0"/>
              <a:t>(</a:t>
            </a:r>
            <a:r>
              <a:rPr lang="en-US" dirty="0" err="1"/>
              <a:t>nlogn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3971-986E-4BC9-B38E-1446F171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6356-1E8E-49C8-9BB0-5C3BEC62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tree with n nodes, support the following operations:</a:t>
            </a:r>
          </a:p>
          <a:p>
            <a:pPr lvl="2"/>
            <a:r>
              <a:rPr lang="en-US" dirty="0"/>
              <a:t>Mark a node</a:t>
            </a:r>
          </a:p>
          <a:p>
            <a:pPr lvl="2"/>
            <a:r>
              <a:rPr lang="en-US" dirty="0"/>
              <a:t>Find the distance from a given node to the nearest marked node.</a:t>
            </a:r>
          </a:p>
          <a:p>
            <a:r>
              <a:rPr lang="en-US" dirty="0"/>
              <a:t>Better algorithms exist(e.g. centroid decomposition), but we’ll focus on an algorithm based on sqrt decomposition.</a:t>
            </a:r>
          </a:p>
          <a:p>
            <a:r>
              <a:rPr lang="en-US" dirty="0"/>
              <a:t>What’s B(n, m)?</a:t>
            </a:r>
          </a:p>
          <a:p>
            <a:pPr lvl="1"/>
            <a:r>
              <a:rPr lang="en-US" dirty="0"/>
              <a:t>Recalculate the distance from each node to the nearest marked node. BFS -&gt; O(n)</a:t>
            </a:r>
          </a:p>
          <a:p>
            <a:r>
              <a:rPr lang="en-US" dirty="0"/>
              <a:t>What’s A(n, m)? </a:t>
            </a:r>
          </a:p>
          <a:p>
            <a:pPr lvl="1"/>
            <a:r>
              <a:rPr lang="en-US" dirty="0"/>
              <a:t>For each query, either the desired node is one marked before the block(already calculated), or one of the newly marked node in the block(brute force O(m))</a:t>
            </a:r>
          </a:p>
          <a:p>
            <a:pPr lvl="1"/>
            <a:r>
              <a:rPr lang="en-US" dirty="0"/>
              <a:t>A(n, m) = O(m ^ 2)</a:t>
            </a:r>
          </a:p>
          <a:p>
            <a:r>
              <a:rPr lang="en-US" dirty="0"/>
              <a:t>Time complexity O(</a:t>
            </a:r>
            <a:r>
              <a:rPr lang="en-US" dirty="0" err="1"/>
              <a:t>msqrt</a:t>
            </a:r>
            <a:r>
              <a:rPr lang="en-US" dirty="0"/>
              <a:t>(n))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8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3971-986E-4BC9-B38E-1446F171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CF780-EA06-44DB-ABB3-B2C8759A3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4286" y="1445491"/>
            <a:ext cx="13120572" cy="35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4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AE65-5DBC-4CFE-9C02-B86E0E93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200-64CD-40AA-8DFC-5F123CDB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Split a problem of size n into k blocks of size n/k</a:t>
            </a:r>
          </a:p>
          <a:p>
            <a:r>
              <a:rPr lang="en-US" dirty="0"/>
              <a:t>Micro/Macro-procedure</a:t>
            </a:r>
          </a:p>
          <a:p>
            <a:r>
              <a:rPr lang="en-US" dirty="0"/>
              <a:t>Micro: Each block takes f(n/k) time. </a:t>
            </a:r>
          </a:p>
          <a:p>
            <a:r>
              <a:rPr lang="en-US" dirty="0"/>
              <a:t>Macro: k blocks take g(k) time.</a:t>
            </a:r>
          </a:p>
          <a:p>
            <a:r>
              <a:rPr lang="en-US" dirty="0"/>
              <a:t>Find k </a:t>
            </a:r>
            <a:r>
              <a:rPr lang="en-US" dirty="0" err="1"/>
              <a:t>s.t.</a:t>
            </a:r>
            <a:r>
              <a:rPr lang="en-US" dirty="0"/>
              <a:t> f(n/k) = g(k). Time complexity = f(n/k) = g(k)</a:t>
            </a:r>
          </a:p>
          <a:p>
            <a:r>
              <a:rPr lang="en-US" dirty="0"/>
              <a:t>The most common case(sqrt decomposition): </a:t>
            </a:r>
          </a:p>
          <a:p>
            <a:pPr lvl="1"/>
            <a:r>
              <a:rPr lang="en-US" dirty="0"/>
              <a:t>f(x) = g(x) = x. k = sqrt(n). Time complexity = O(sqrt(n))</a:t>
            </a:r>
          </a:p>
          <a:p>
            <a:r>
              <a:rPr lang="en-US" dirty="0"/>
              <a:t>Variation:</a:t>
            </a:r>
          </a:p>
          <a:p>
            <a:pPr lvl="1"/>
            <a:r>
              <a:rPr lang="en-US" dirty="0"/>
              <a:t>f(x) = </a:t>
            </a:r>
            <a:r>
              <a:rPr lang="en-US" dirty="0" err="1"/>
              <a:t>xlogx</a:t>
            </a:r>
            <a:r>
              <a:rPr lang="en-US" dirty="0"/>
              <a:t>, g(x) = x: k = sqrt(</a:t>
            </a:r>
            <a:r>
              <a:rPr lang="en-US" dirty="0" err="1"/>
              <a:t>nlogn</a:t>
            </a:r>
            <a:r>
              <a:rPr lang="en-US" dirty="0"/>
              <a:t>). Time complexity = O(sqrt(</a:t>
            </a:r>
            <a:r>
              <a:rPr lang="en-US" dirty="0" err="1"/>
              <a:t>nlogn</a:t>
            </a:r>
            <a:r>
              <a:rPr lang="en-US" dirty="0"/>
              <a:t>)) </a:t>
            </a:r>
          </a:p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Try and test with different values of n, ensuring strong input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3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9FD5-03B5-4F0D-ABD8-3CE211EA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Sqrt Decomposition on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F4A1-3A6C-4A0C-9AD7-F9E1A326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numeric sequence of length n, support the following operations:</a:t>
            </a:r>
          </a:p>
          <a:p>
            <a:pPr lvl="2"/>
            <a:r>
              <a:rPr lang="en-US" dirty="0"/>
              <a:t>1. Change the element at position x to a number y.</a:t>
            </a:r>
          </a:p>
          <a:p>
            <a:pPr lvl="2"/>
            <a:r>
              <a:rPr lang="en-US" dirty="0"/>
              <a:t>2. Calculate the sum of elements in a given interval [l, r].</a:t>
            </a:r>
          </a:p>
          <a:p>
            <a:r>
              <a:rPr lang="en-US" dirty="0"/>
              <a:t>Can be solved with Fenwick tree/segment tree. For the purpose of the lecture, I’ll introduce an algorithm based on sqrt decomposition.</a:t>
            </a:r>
          </a:p>
          <a:p>
            <a:r>
              <a:rPr lang="en-US" dirty="0"/>
              <a:t>First of all, the sum of an interval is the difference between the sums of two prefixes.</a:t>
            </a:r>
          </a:p>
          <a:p>
            <a:r>
              <a:rPr lang="en-US" dirty="0"/>
              <a:t>Split the sequence into k consecutive blocks, each of length n/k.</a:t>
            </a:r>
          </a:p>
          <a:p>
            <a:pPr lvl="1"/>
            <a:r>
              <a:rPr lang="en-US" dirty="0"/>
              <a:t>Micro: For each block, record the sum of each prefix.</a:t>
            </a:r>
          </a:p>
          <a:p>
            <a:pPr lvl="1"/>
            <a:r>
              <a:rPr lang="en-US" dirty="0"/>
              <a:t>Macro: Record the sum of the elements in the first x blocks(1 &lt;= x &lt;= k).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9FD5-03B5-4F0D-ABD8-3CE211EA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Sqrt Decomposition on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F4A1-3A6C-4A0C-9AD7-F9E1A326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numeric sequence of length n, support the following operations:</a:t>
            </a:r>
          </a:p>
          <a:p>
            <a:pPr lvl="2"/>
            <a:r>
              <a:rPr lang="en-US" dirty="0"/>
              <a:t>1. Change the element at position x to a number y.</a:t>
            </a:r>
          </a:p>
          <a:p>
            <a:pPr lvl="2"/>
            <a:r>
              <a:rPr lang="en-US" dirty="0"/>
              <a:t>2. Calculate the sum of elements in a given [prefix]. </a:t>
            </a:r>
            <a:r>
              <a:rPr lang="en-US" dirty="0">
                <a:sym typeface="Wingdings" panose="05000000000000000000" pitchFamily="2" charset="2"/>
              </a:rPr>
              <a:t>&lt;---------------------------------------</a:t>
            </a:r>
            <a:endParaRPr lang="en-US" dirty="0"/>
          </a:p>
          <a:p>
            <a:r>
              <a:rPr lang="en-US" dirty="0"/>
              <a:t>Split the sequence into k consecutive blocks, each of length n/k.</a:t>
            </a:r>
          </a:p>
          <a:p>
            <a:pPr lvl="1"/>
            <a:r>
              <a:rPr lang="en-US" dirty="0"/>
              <a:t>Micro: For each block, record the sum of each prefix.</a:t>
            </a:r>
          </a:p>
          <a:p>
            <a:pPr lvl="1"/>
            <a:r>
              <a:rPr lang="en-US" dirty="0"/>
              <a:t>Macro: Record the sum of the elements in the first x blocks(1 &lt;= x &lt;= k). </a:t>
            </a:r>
          </a:p>
          <a:p>
            <a:r>
              <a:rPr lang="en-US" dirty="0"/>
              <a:t>Operation 1: </a:t>
            </a:r>
          </a:p>
          <a:p>
            <a:pPr lvl="1"/>
            <a:r>
              <a:rPr lang="en-US" dirty="0"/>
              <a:t>Micro: Recalculate the sums for the block that position x sits in. O(n/k)</a:t>
            </a:r>
          </a:p>
          <a:p>
            <a:pPr lvl="1"/>
            <a:r>
              <a:rPr lang="en-US" dirty="0"/>
              <a:t>Macro: Recalculate all the sums. O(k) </a:t>
            </a:r>
          </a:p>
          <a:p>
            <a:r>
              <a:rPr lang="en-US" dirty="0"/>
              <a:t>Operation 2:</a:t>
            </a:r>
          </a:p>
          <a:p>
            <a:pPr lvl="1"/>
            <a:r>
              <a:rPr lang="en-US" dirty="0"/>
              <a:t>Micro: Only &lt;=1 block non-trivial. Do the query in that block. O(1)</a:t>
            </a:r>
          </a:p>
          <a:p>
            <a:pPr lvl="1"/>
            <a:r>
              <a:rPr lang="en-US" dirty="0"/>
              <a:t>Macro: Can know the answer directly from the sums. O(1)</a:t>
            </a:r>
          </a:p>
          <a:p>
            <a:r>
              <a:rPr lang="en-US" dirty="0"/>
              <a:t>k = sqrt(n) gives O(sqrt(n)) for operation 1 and O(1) for operation 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9FD5-03B5-4F0D-ABD8-3CE211EA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F4A1-3A6C-4A0C-9AD7-F9E1A326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numeric sequence of length n, support the following operations:</a:t>
            </a:r>
          </a:p>
          <a:p>
            <a:pPr lvl="2"/>
            <a:r>
              <a:rPr lang="en-US" dirty="0"/>
              <a:t>1. Change the element at position x to a number y.</a:t>
            </a:r>
          </a:p>
          <a:p>
            <a:pPr lvl="2"/>
            <a:r>
              <a:rPr lang="en-US" dirty="0"/>
              <a:t>2. Calculate the sum of elements in a given [prefix]. </a:t>
            </a:r>
            <a:r>
              <a:rPr lang="en-US" dirty="0">
                <a:sym typeface="Wingdings" panose="05000000000000000000" pitchFamily="2" charset="2"/>
              </a:rPr>
              <a:t>&lt;---------------------------------------</a:t>
            </a:r>
            <a:endParaRPr lang="en-US" dirty="0"/>
          </a:p>
          <a:p>
            <a:r>
              <a:rPr lang="en-US" dirty="0"/>
              <a:t>Split the sequence into k consecutive blocks, each of length n/k.</a:t>
            </a:r>
          </a:p>
          <a:p>
            <a:pPr lvl="1"/>
            <a:r>
              <a:rPr lang="en-US" dirty="0"/>
              <a:t>Micro: For each block, record </a:t>
            </a:r>
            <a:r>
              <a:rPr lang="en-US" b="1" dirty="0"/>
              <a:t>nothing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Macro: Record the sum of the elements in </a:t>
            </a:r>
            <a:r>
              <a:rPr lang="en-US" b="1" dirty="0"/>
              <a:t>the x block alone</a:t>
            </a:r>
            <a:r>
              <a:rPr lang="en-US" dirty="0"/>
              <a:t>(1 &lt;= x &lt;= k). </a:t>
            </a:r>
          </a:p>
          <a:p>
            <a:r>
              <a:rPr lang="en-US" dirty="0"/>
              <a:t>Operation 1: </a:t>
            </a:r>
          </a:p>
          <a:p>
            <a:pPr lvl="1"/>
            <a:r>
              <a:rPr lang="en-US" dirty="0"/>
              <a:t>Micro: Do nothing. O(1) (or should we say O(0)?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pPr lvl="1"/>
            <a:r>
              <a:rPr lang="en-US" dirty="0"/>
              <a:t>Macro: Recalculate the sum for the block. O(1) </a:t>
            </a:r>
          </a:p>
          <a:p>
            <a:r>
              <a:rPr lang="en-US" dirty="0"/>
              <a:t>Operation 2:</a:t>
            </a:r>
          </a:p>
          <a:p>
            <a:pPr lvl="1"/>
            <a:r>
              <a:rPr lang="en-US" dirty="0"/>
              <a:t>Micro: Only &lt;=1 block non-trivial. Do the query in that block by </a:t>
            </a:r>
            <a:r>
              <a:rPr lang="en-US" b="1" dirty="0"/>
              <a:t>scanning elements in that block</a:t>
            </a:r>
            <a:r>
              <a:rPr lang="en-US" dirty="0"/>
              <a:t>. O(n/k)</a:t>
            </a:r>
          </a:p>
          <a:p>
            <a:pPr lvl="1"/>
            <a:r>
              <a:rPr lang="en-US" dirty="0"/>
              <a:t>Macro: Scan the blocks that are fully covered and calculate the sum. O(k).</a:t>
            </a:r>
          </a:p>
          <a:p>
            <a:r>
              <a:rPr lang="en-US" dirty="0"/>
              <a:t>k = sqrt(n) gives O(sqrt(n)) for </a:t>
            </a:r>
            <a:r>
              <a:rPr lang="en-US" b="1" dirty="0"/>
              <a:t>operation 2 </a:t>
            </a:r>
            <a:r>
              <a:rPr lang="en-US" dirty="0"/>
              <a:t>and O(1) for </a:t>
            </a:r>
            <a:r>
              <a:rPr lang="en-US" b="1" dirty="0"/>
              <a:t>operation 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D7FA-5A08-4118-8BFC-7211CBE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D0C3-0116-4F22-976F-EE4F5609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numeric sequence of length n, support the following operations:</a:t>
            </a:r>
          </a:p>
          <a:p>
            <a:pPr lvl="2"/>
            <a:r>
              <a:rPr lang="en-US" dirty="0"/>
              <a:t>1. Change the element at position x to a number y.</a:t>
            </a:r>
          </a:p>
          <a:p>
            <a:pPr lvl="2"/>
            <a:r>
              <a:rPr lang="en-US" dirty="0"/>
              <a:t>2. Given an interval [l, r] and a number x, find the first occurrence of x in the interval</a:t>
            </a:r>
          </a:p>
          <a:p>
            <a:r>
              <a:rPr lang="en-US" dirty="0"/>
              <a:t>Again better solution exists but we’ll not discuss them.</a:t>
            </a:r>
          </a:p>
          <a:p>
            <a:r>
              <a:rPr lang="en-US" dirty="0"/>
              <a:t>For each block store all the numbers in a Binary </a:t>
            </a:r>
            <a:r>
              <a:rPr lang="en-US" dirty="0" err="1"/>
              <a:t>Seach</a:t>
            </a:r>
            <a:r>
              <a:rPr lang="en-US" dirty="0"/>
              <a:t> Tree(BST) or a similar data structure.</a:t>
            </a:r>
          </a:p>
          <a:p>
            <a:pPr lvl="1"/>
            <a:r>
              <a:rPr lang="en-US" dirty="0"/>
              <a:t>For operation 1: insert/delete the number to/from the associated BST. </a:t>
            </a:r>
          </a:p>
          <a:p>
            <a:pPr lvl="1"/>
            <a:r>
              <a:rPr lang="en-US" dirty="0"/>
              <a:t>For operation 2: scan all numbers in the &lt;=2 partially covered blocks. Query from left to right blocks that are fully covered. Scan the first match. </a:t>
            </a:r>
          </a:p>
          <a:p>
            <a:r>
              <a:rPr lang="en-US" dirty="0"/>
              <a:t>This time the macro part takes O(n/k </a:t>
            </a:r>
            <a:r>
              <a:rPr lang="en-US" dirty="0" err="1"/>
              <a:t>logn</a:t>
            </a:r>
            <a:r>
              <a:rPr lang="en-US" dirty="0"/>
              <a:t>) time instead of O(n / k).</a:t>
            </a:r>
          </a:p>
          <a:p>
            <a:r>
              <a:rPr lang="en-US" dirty="0"/>
              <a:t>k = sqrt(</a:t>
            </a:r>
            <a:r>
              <a:rPr lang="en-US" dirty="0" err="1"/>
              <a:t>nlogn</a:t>
            </a:r>
            <a:r>
              <a:rPr lang="en-US" dirty="0"/>
              <a:t>) gives an overall time complexity of O(sqrt(</a:t>
            </a:r>
            <a:r>
              <a:rPr lang="en-US" dirty="0" err="1"/>
              <a:t>nlogn</a:t>
            </a:r>
            <a:r>
              <a:rPr lang="en-US" dirty="0"/>
              <a:t>)) (per operation) </a:t>
            </a:r>
          </a:p>
        </p:txBody>
      </p:sp>
    </p:spTree>
    <p:extLst>
      <p:ext uri="{BB962C8B-B14F-4D97-AF65-F5344CB8AC3E}">
        <p14:creationId xmlns:p14="http://schemas.microsoft.com/office/powerpoint/2010/main" val="127249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D7FA-5A08-4118-8BFC-7211CBE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#2(Method of Four Russians)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D0C3-0116-4F22-976F-EE4F5609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+/-1 RMQ:</a:t>
            </a:r>
          </a:p>
          <a:p>
            <a:pPr lvl="1"/>
            <a:r>
              <a:rPr lang="en-US" dirty="0"/>
              <a:t>Given a numeric sequence where adjacent elements differ by at most 1, find the minimum value in m given intervals [li, </a:t>
            </a:r>
            <a:r>
              <a:rPr lang="en-US" dirty="0" err="1"/>
              <a:t>ri</a:t>
            </a:r>
            <a:r>
              <a:rPr lang="en-US" dirty="0"/>
              <a:t>].</a:t>
            </a:r>
          </a:p>
          <a:p>
            <a:r>
              <a:rPr lang="en-US" dirty="0"/>
              <a:t>Sparse Table gives a complexity of O(</a:t>
            </a:r>
            <a:r>
              <a:rPr lang="en-US" dirty="0" err="1"/>
              <a:t>nlogn</a:t>
            </a:r>
            <a:r>
              <a:rPr lang="en-US" dirty="0"/>
              <a:t> + m) (segment tree gives O(n + </a:t>
            </a:r>
            <a:r>
              <a:rPr lang="en-US" dirty="0" err="1"/>
              <a:t>mlogn</a:t>
            </a:r>
            <a:r>
              <a:rPr lang="en-US" dirty="0"/>
              <a:t>)).</a:t>
            </a:r>
          </a:p>
          <a:p>
            <a:r>
              <a:rPr lang="en-US" dirty="0"/>
              <a:t>Split the sequence into k blocks. For each block, calculate the minimum value of all elements, elements in each prefix and elements in each suffix.</a:t>
            </a:r>
          </a:p>
          <a:p>
            <a:r>
              <a:rPr lang="en-US" dirty="0"/>
              <a:t>Use classic methods(ST, </a:t>
            </a:r>
            <a:r>
              <a:rPr lang="en-US" dirty="0" err="1"/>
              <a:t>segtree</a:t>
            </a:r>
            <a:r>
              <a:rPr lang="en-US" dirty="0"/>
              <a:t>, etc.) for the blocks. For two partially covered blocks, query the prefix and the suffix.</a:t>
            </a:r>
          </a:p>
          <a:p>
            <a:r>
              <a:rPr lang="en-US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23294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D7FA-5A08-4118-8BFC-7211CBE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#2(Method of Four Russians)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D0C3-0116-4F22-976F-EE4F5609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[li, </a:t>
            </a:r>
            <a:r>
              <a:rPr lang="en-US" dirty="0" err="1"/>
              <a:t>ri</a:t>
            </a:r>
            <a:r>
              <a:rPr lang="en-US" dirty="0"/>
              <a:t>] lies in one block?</a:t>
            </a:r>
          </a:p>
          <a:p>
            <a:r>
              <a:rPr lang="en-US" dirty="0"/>
              <a:t>There are only O(2 ^ (n/k)) possible configurations for a block. For each configuration, calculate the minimum value of each interval -&gt; O(2 ^ (n / k) (n/k) ^ 2) </a:t>
            </a:r>
          </a:p>
          <a:p>
            <a:r>
              <a:rPr lang="en-US" dirty="0"/>
              <a:t>Micro: O(2 ^ (n / k) (n/k) ^ 2)</a:t>
            </a:r>
          </a:p>
          <a:p>
            <a:r>
              <a:rPr lang="en-US" dirty="0"/>
              <a:t>Macro: O(k log k + m)</a:t>
            </a:r>
          </a:p>
          <a:p>
            <a:r>
              <a:rPr lang="en-US" dirty="0"/>
              <a:t>k = O(n / log(n/log^2(n))) gives O(n + m)</a:t>
            </a:r>
          </a:p>
        </p:txBody>
      </p:sp>
    </p:spTree>
    <p:extLst>
      <p:ext uri="{BB962C8B-B14F-4D97-AF65-F5344CB8AC3E}">
        <p14:creationId xmlns:p14="http://schemas.microsoft.com/office/powerpoint/2010/main" val="40174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2710</Words>
  <Application>Microsoft Office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Sqrt Decomposition</vt:lpstr>
      <vt:lpstr>Prelude: Discrete Logarithm</vt:lpstr>
      <vt:lpstr>Overview</vt:lpstr>
      <vt:lpstr>Sqrt Decomposition on a sequence</vt:lpstr>
      <vt:lpstr>Sqrt Decomposition on a sequence</vt:lpstr>
      <vt:lpstr>Alternative method</vt:lpstr>
      <vt:lpstr>Variation</vt:lpstr>
      <vt:lpstr>Variation #2(Method of Four Russians)</vt:lpstr>
      <vt:lpstr>Variation #2(Method of Four Russians)</vt:lpstr>
      <vt:lpstr>Variation #3</vt:lpstr>
      <vt:lpstr>Mo’s algorithm</vt:lpstr>
      <vt:lpstr>Mo’s algorithm</vt:lpstr>
      <vt:lpstr>Mo’s algorithm</vt:lpstr>
      <vt:lpstr>Mo’s algorithm</vt:lpstr>
      <vt:lpstr>Better algorithm</vt:lpstr>
      <vt:lpstr>Mode of intervals</vt:lpstr>
      <vt:lpstr>Mo’s algorithm</vt:lpstr>
      <vt:lpstr>Online Algorithm</vt:lpstr>
      <vt:lpstr>Other types of problems</vt:lpstr>
      <vt:lpstr>Other types of problems</vt:lpstr>
      <vt:lpstr>Other types of problems</vt:lpstr>
      <vt:lpstr>Other types of problems</vt:lpstr>
      <vt:lpstr>Boom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Sqrt Decomposition</dc:title>
  <dc:creator>Xiao Mao</dc:creator>
  <cp:lastModifiedBy>Xiao Mao</cp:lastModifiedBy>
  <cp:revision>162</cp:revision>
  <dcterms:created xsi:type="dcterms:W3CDTF">2019-01-07T12:13:03Z</dcterms:created>
  <dcterms:modified xsi:type="dcterms:W3CDTF">2019-01-08T09:26:44Z</dcterms:modified>
</cp:coreProperties>
</file>